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6" r:id="rId2"/>
    <p:sldId id="412" r:id="rId3"/>
    <p:sldId id="406" r:id="rId4"/>
    <p:sldId id="385" r:id="rId5"/>
    <p:sldId id="363" r:id="rId6"/>
    <p:sldId id="392" r:id="rId7"/>
    <p:sldId id="373" r:id="rId8"/>
    <p:sldId id="367" r:id="rId9"/>
    <p:sldId id="368" r:id="rId10"/>
    <p:sldId id="409" r:id="rId11"/>
    <p:sldId id="374" r:id="rId12"/>
    <p:sldId id="370" r:id="rId13"/>
    <p:sldId id="375" r:id="rId14"/>
    <p:sldId id="376" r:id="rId15"/>
    <p:sldId id="413" r:id="rId16"/>
    <p:sldId id="410" r:id="rId17"/>
    <p:sldId id="402" r:id="rId18"/>
    <p:sldId id="411" r:id="rId19"/>
    <p:sldId id="379" r:id="rId20"/>
    <p:sldId id="378" r:id="rId21"/>
    <p:sldId id="408" r:id="rId22"/>
    <p:sldId id="397" r:id="rId23"/>
    <p:sldId id="398" r:id="rId24"/>
    <p:sldId id="399" r:id="rId25"/>
    <p:sldId id="400" r:id="rId26"/>
    <p:sldId id="401" r:id="rId27"/>
    <p:sldId id="40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2061">
          <p15:clr>
            <a:srgbClr val="A4A3A4"/>
          </p15:clr>
        </p15:guide>
        <p15:guide id="4" orient="horz" pos="4248">
          <p15:clr>
            <a:srgbClr val="A4A3A4"/>
          </p15:clr>
        </p15:guide>
        <p15:guide id="5" orient="horz" pos="1163">
          <p15:clr>
            <a:srgbClr val="A4A3A4"/>
          </p15:clr>
        </p15:guide>
        <p15:guide id="6" pos="2880">
          <p15:clr>
            <a:srgbClr val="A4A3A4"/>
          </p15:clr>
        </p15:guide>
        <p15:guide id="7" pos="5681">
          <p15:clr>
            <a:srgbClr val="A4A3A4"/>
          </p15:clr>
        </p15:guide>
        <p15:guide id="8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BB"/>
    <a:srgbClr val="953735"/>
    <a:srgbClr val="1946BA"/>
    <a:srgbClr val="055CBB"/>
    <a:srgbClr val="7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5443" autoAdjust="0"/>
  </p:normalViewPr>
  <p:slideViewPr>
    <p:cSldViewPr snapToGrid="0" showGuides="1">
      <p:cViewPr varScale="1">
        <p:scale>
          <a:sx n="80" d="100"/>
          <a:sy n="80" d="100"/>
        </p:scale>
        <p:origin x="1474" y="62"/>
      </p:cViewPr>
      <p:guideLst>
        <p:guide orient="horz" pos="4115"/>
        <p:guide orient="horz" pos="142"/>
        <p:guide orient="horz" pos="2061"/>
        <p:guide orient="horz" pos="4248"/>
        <p:guide orient="horz" pos="1163"/>
        <p:guide pos="2880"/>
        <p:guide pos="5681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29292E-8E4F-4BF3-8652-746C41F3F2CC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55482B-E8C4-4515-957A-05DBD119D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21722D-20BB-409F-8B0B-E44C5CB55357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02036B-E434-4D9D-AE07-17067B54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crack behavior of interest because it drives life-limiting behavior and exhibits increased specimen-to-specimen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036B-E434-4D9D-AE07-17067B5491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29340" y="1550920"/>
            <a:ext cx="7485320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4415508"/>
            <a:ext cx="77724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Date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1437"/>
            <a:ext cx="4191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75" y="3613035"/>
            <a:ext cx="453445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647365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1489245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1489245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799" y="6348609"/>
            <a:ext cx="415723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4"/>
            <a:ext cx="8234362" cy="514002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802" y="27432"/>
            <a:ext cx="8686800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2604" y="6348609"/>
            <a:ext cx="458972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5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148838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990292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990292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124200" y="6177280"/>
            <a:ext cx="2895600" cy="179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9396" y="6348609"/>
            <a:ext cx="412179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456746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879"/>
            <a:ext cx="9144000" cy="640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427206"/>
            <a:ext cx="8234362" cy="469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59" r:id="rId6"/>
    <p:sldLayoutId id="2147483656" r:id="rId7"/>
    <p:sldLayoutId id="2147483657" r:id="rId8"/>
    <p:sldLayoutId id="2147483664" r:id="rId9"/>
    <p:sldLayoutId id="2147483665" r:id="rId10"/>
    <p:sldLayoutId id="2147483654" r:id="rId11"/>
    <p:sldLayoutId id="2147483655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john.mcfarland@swri.org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8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80.png"/><Relationship Id="rId4" Type="http://schemas.openxmlformats.org/officeDocument/2006/relationships/image" Target="../media/image3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40" y="985520"/>
            <a:ext cx="7485320" cy="235864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/>
              <a:t>Epistemic and Aleatory Uncertainty Quantification of Fatigue Crack Growth Analysis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McFarland and Erin DeCarlo</a:t>
            </a:r>
          </a:p>
          <a:p>
            <a:r>
              <a:rPr lang="en-US" dirty="0" smtClean="0"/>
              <a:t>October 23,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model for crack growth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666" y="898463"/>
            <a:ext cx="892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Bayesian inference captured uncertainty in 5 distribution parameters based on observed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03" y="1743411"/>
            <a:ext cx="5425099" cy="4193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169" y="1743411"/>
                <a:ext cx="3318694" cy="395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Gill Sans MT" panose="020B0502020104020203" pitchFamily="34" charset="0"/>
                  </a:rPr>
                  <a:t>Statistical model included: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Gill Sans MT" panose="020B0502020104020203" pitchFamily="34" charset="0"/>
                  </a:rPr>
                  <a:t>Specimen-to-specimen variability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Gill Sans MT" panose="020B0502020104020203" pitchFamily="34" charset="0"/>
                  </a:rPr>
                  <a:t>Epistemic uncertainty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latin typeface="Gill Sans MT" panose="020B0502020104020203" pitchFamily="34" charset="0"/>
                  </a:rPr>
                  <a:t>Aleatory: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 smtClean="0">
                  <a:latin typeface="Gill Sans MT" panose="020B0502020104020203" pitchFamily="34" charset="0"/>
                </a:endParaRPr>
              </a:p>
              <a:p>
                <a:r>
                  <a:rPr lang="en-US" sz="1600" dirty="0" smtClean="0">
                    <a:latin typeface="Gill Sans MT" panose="020B0502020104020203" pitchFamily="34" charset="0"/>
                  </a:rPr>
                  <a:t>Epistemic: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Gill Sans MT" panose="020B0502020104020203" pitchFamily="34" charset="0"/>
                </a:endParaRPr>
              </a:p>
              <a:p>
                <a:endParaRPr lang="en-US" sz="1600" dirty="0">
                  <a:latin typeface="Gill Sans MT" panose="020B0502020104020203" pitchFamily="34" charset="0"/>
                </a:endParaRPr>
              </a:p>
              <a:p>
                <a:r>
                  <a:rPr lang="en-US" sz="1600" dirty="0" smtClean="0">
                    <a:latin typeface="Gill Sans MT" panose="020B0502020104020203" pitchFamily="34" charset="0"/>
                  </a:rPr>
                  <a:t>Model fit using Markov Chain Monte Carlo sampling</a:t>
                </a:r>
                <a:endParaRPr lang="en-US" sz="16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69" y="1743411"/>
                <a:ext cx="3318694" cy="3955827"/>
              </a:xfrm>
              <a:prstGeom prst="rect">
                <a:avLst/>
              </a:prstGeom>
              <a:blipFill>
                <a:blip r:embed="rId3"/>
                <a:stretch>
                  <a:fillRect l="-1103" t="-462" b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1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response surface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Fast-running RSM enables large number of calculations needed for nested Monte Carlo and variance decomposition</a:t>
            </a:r>
          </a:p>
          <a:p>
            <a:r>
              <a:rPr lang="en-US" dirty="0" smtClean="0"/>
              <a:t>Steps for RSM creation:</a:t>
            </a:r>
          </a:p>
          <a:p>
            <a:pPr lvl="1"/>
            <a:r>
              <a:rPr lang="en-US" dirty="0" smtClean="0"/>
              <a:t>Identify variables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eq</a:t>
            </a:r>
            <a:r>
              <a:rPr lang="en-US" dirty="0" smtClean="0"/>
              <a:t>, C, n)</a:t>
            </a:r>
          </a:p>
          <a:p>
            <a:pPr lvl="1"/>
            <a:r>
              <a:rPr lang="en-US" dirty="0" smtClean="0"/>
              <a:t>Define variable bounds for DOE</a:t>
            </a:r>
          </a:p>
          <a:p>
            <a:pPr lvl="1"/>
            <a:r>
              <a:rPr lang="en-US" dirty="0" smtClean="0"/>
              <a:t>Generate DOE points and run performance model to collect training data</a:t>
            </a:r>
          </a:p>
          <a:p>
            <a:pPr lvl="2"/>
            <a:r>
              <a:rPr lang="en-US" dirty="0" smtClean="0"/>
              <a:t>NESSUS automates this process (in our case, running NASGRO)</a:t>
            </a:r>
          </a:p>
          <a:p>
            <a:pPr lvl="1"/>
            <a:r>
              <a:rPr lang="en-US" dirty="0" smtClean="0"/>
              <a:t>Fit RSM and assess goodness of fit</a:t>
            </a:r>
          </a:p>
          <a:p>
            <a:pPr lvl="2"/>
            <a:r>
              <a:rPr lang="en-US" dirty="0" smtClean="0"/>
              <a:t>NESSUS and/or NESSUS Response Surface Toolkit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surface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2438" y="982304"/>
            <a:ext cx="8234362" cy="18400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NESSUS to interface with NASGRO and perform a DOE with 100 </a:t>
            </a:r>
            <a:r>
              <a:rPr lang="en-US" dirty="0"/>
              <a:t>cases</a:t>
            </a:r>
          </a:p>
          <a:p>
            <a:r>
              <a:rPr lang="en-US" dirty="0" smtClean="0"/>
              <a:t>Fit resulting training data to a Gaussian Process model using NESSUS Response Surface Toolkit</a:t>
            </a:r>
          </a:p>
          <a:p>
            <a:r>
              <a:rPr lang="en-US" dirty="0" smtClean="0"/>
              <a:t>RSM predicts cycles to failure based on 3 variables: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eq</a:t>
            </a:r>
            <a:r>
              <a:rPr lang="en-US" dirty="0" smtClean="0"/>
              <a:t>, C, and 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48" y="3353161"/>
            <a:ext cx="2798070" cy="28620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8235" y="3187545"/>
            <a:ext cx="4219576" cy="3075319"/>
            <a:chOff x="518235" y="3139920"/>
            <a:chExt cx="4219576" cy="30753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20676" r="8008" b="12579"/>
            <a:stretch/>
          </p:blipFill>
          <p:spPr>
            <a:xfrm>
              <a:off x="518235" y="3310114"/>
              <a:ext cx="4219576" cy="2905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8810" y="3139920"/>
              <a:ext cx="369216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2-dimensional RSM slice for </a:t>
              </a:r>
              <a:r>
                <a:rPr lang="en-US" dirty="0" err="1" smtClean="0"/>
                <a:t>a</a:t>
              </a:r>
              <a:r>
                <a:rPr lang="en-US" baseline="-25000" dirty="0" err="1" smtClean="0"/>
                <a:t>eq</a:t>
              </a:r>
              <a:r>
                <a:rPr lang="en-US" dirty="0" smtClean="0"/>
                <a:t>= 5</a:t>
              </a:r>
              <a:r>
                <a:rPr lang="el-GR" i="1" dirty="0" smtClean="0"/>
                <a:t>μ</a:t>
              </a:r>
              <a:r>
                <a:rPr lang="en-US" dirty="0" smtClean="0"/>
                <a:t>m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47076" y="3009607"/>
            <a:ext cx="306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Leave-one-out 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Uncertainty propagation and sensitivity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NESSUS is used to propagate the uncertainties in the 3 random variables through the response surface model</a:t>
            </a:r>
          </a:p>
          <a:p>
            <a:r>
              <a:rPr lang="en-US" dirty="0" smtClean="0"/>
              <a:t>Predict CDF of crack growth life, with uncertainty bounds</a:t>
            </a:r>
          </a:p>
          <a:p>
            <a:r>
              <a:rPr lang="en-US" dirty="0" smtClean="0"/>
              <a:t>Sensitivity analysis conducted in two ways:</a:t>
            </a:r>
          </a:p>
          <a:p>
            <a:pPr lvl="1"/>
            <a:r>
              <a:rPr lang="en-US" dirty="0" smtClean="0"/>
              <a:t>Sensitivity of probabilistic results (CDF) to epistemic uncertainties (i.e. where to collect more data)</a:t>
            </a:r>
          </a:p>
          <a:p>
            <a:pPr lvl="1"/>
            <a:r>
              <a:rPr lang="en-US" dirty="0" smtClean="0"/>
              <a:t>Relative sensitivity of performance (crack growth life) to aleatory and epistemic components of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7" y="1760777"/>
            <a:ext cx="5671668" cy="4267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probability distribution for crack growth life, with uncertainty bounds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81725" y="2095500"/>
            <a:ext cx="2520306" cy="34004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Inherent variability in initial crack size and crack growth rate propagated through analysis</a:t>
            </a:r>
          </a:p>
          <a:p>
            <a:r>
              <a:rPr lang="en-US" dirty="0" smtClean="0"/>
              <a:t>Confidence bounds show effect of epistemic uncertainty due to limited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973" y="2001981"/>
            <a:ext cx="226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Lognormal probability paper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0837" y="2664578"/>
                <a:ext cx="1614868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latin typeface="Cambria Math" panose="02040503050406030204" pitchFamily="18" charset="0"/>
                  </a:rPr>
                  <a:t>Sample sizes: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=20,000</m:t>
                      </m:r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=1,000</m:t>
                      </m:r>
                    </m:oMath>
                  </m:oMathPara>
                </a14:m>
                <a:endParaRPr lang="en-US" sz="1400" b="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400" dirty="0" smtClean="0"/>
                  <a:t> million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37" y="2664578"/>
                <a:ext cx="1614868" cy="954107"/>
              </a:xfrm>
              <a:prstGeom prst="rect">
                <a:avLst/>
              </a:prstGeom>
              <a:blipFill>
                <a:blip r:embed="rId3"/>
                <a:stretch>
                  <a:fillRect t="-1911" r="-377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epistemic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990" y="1647825"/>
            <a:ext cx="3357562" cy="4474508"/>
          </a:xfrm>
        </p:spPr>
        <p:txBody>
          <a:bodyPr/>
          <a:lstStyle/>
          <a:p>
            <a:r>
              <a:rPr lang="en-US" dirty="0" smtClean="0"/>
              <a:t>NESSUS can isolate the effect of the epistemic uncertainties with respect to any probability point on the CDF</a:t>
            </a:r>
          </a:p>
          <a:p>
            <a:r>
              <a:rPr lang="en-US" dirty="0" smtClean="0"/>
              <a:t>Here, sensitivities computed with respect to the “minus 2 sigma” value of crack growth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475" y="982380"/>
            <a:ext cx="743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new data should be collected to reduce uncertainty?</a:t>
            </a:r>
            <a:endParaRPr lang="en-US" sz="24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47857" y="4787253"/>
            <a:ext cx="3577326" cy="1226961"/>
            <a:chOff x="551912" y="5037504"/>
            <a:chExt cx="3577326" cy="1226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51912" y="5037504"/>
                  <a:ext cx="3577326" cy="318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,2.3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912" y="5037504"/>
                  <a:ext cx="3577326" cy="318998"/>
                </a:xfrm>
                <a:prstGeom prst="rect">
                  <a:avLst/>
                </a:prstGeom>
                <a:blipFill>
                  <a:blip r:embed="rId3"/>
                  <a:stretch>
                    <a:fillRect l="-1022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2983400" y="4749412"/>
              <a:ext cx="320131" cy="166353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1740939" y="5317281"/>
              <a:ext cx="320131" cy="5486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4288" y="5741245"/>
              <a:ext cx="1406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Crack growth rate properties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4162" y="5753473"/>
              <a:ext cx="977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Crack size</a:t>
              </a:r>
              <a:endParaRPr lang="en-US" sz="14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" y="1528135"/>
            <a:ext cx="4097438" cy="31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epistemic uncertainties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64" y="1545322"/>
            <a:ext cx="4259672" cy="3075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061" y="4515335"/>
            <a:ext cx="3767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Epistemic uncertainty in the crack growth rate parameters is the main driver.  Additional data on initial crack size would have negligible impact.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7857" y="4787253"/>
            <a:ext cx="3577326" cy="1226961"/>
            <a:chOff x="551912" y="5037504"/>
            <a:chExt cx="3577326" cy="1226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1912" y="5037504"/>
                  <a:ext cx="3577326" cy="318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,2.3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912" y="5037504"/>
                  <a:ext cx="3577326" cy="318998"/>
                </a:xfrm>
                <a:prstGeom prst="rect">
                  <a:avLst/>
                </a:prstGeom>
                <a:blipFill>
                  <a:blip r:embed="rId3"/>
                  <a:stretch>
                    <a:fillRect l="-1022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/>
            <p:cNvSpPr/>
            <p:nvPr/>
          </p:nvSpPr>
          <p:spPr>
            <a:xfrm rot="5400000">
              <a:off x="2983400" y="4749412"/>
              <a:ext cx="320131" cy="166353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rot="5400000">
              <a:off x="1740939" y="5317281"/>
              <a:ext cx="320131" cy="5486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74288" y="5741245"/>
              <a:ext cx="1406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Crack growth rate properties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54162" y="5753473"/>
              <a:ext cx="977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Crack size</a:t>
              </a:r>
              <a:endParaRPr lang="en-US" sz="1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33736" y="58141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MR12"/>
              </a:rPr>
              <a:t>J. </a:t>
            </a:r>
            <a:r>
              <a:rPr lang="en-US" sz="1000" dirty="0" smtClean="0">
                <a:latin typeface="CMR12"/>
              </a:rPr>
              <a:t>McFarland</a:t>
            </a:r>
            <a:r>
              <a:rPr lang="en-US" sz="1000" dirty="0">
                <a:latin typeface="CMR12"/>
              </a:rPr>
              <a:t>, Variance decomposition for statistical quantities </a:t>
            </a:r>
            <a:r>
              <a:rPr lang="en-US" sz="1000" dirty="0" smtClean="0">
                <a:latin typeface="CMR12"/>
              </a:rPr>
              <a:t>of interest</a:t>
            </a:r>
            <a:r>
              <a:rPr lang="en-US" sz="1000" dirty="0">
                <a:latin typeface="CMR12"/>
              </a:rPr>
              <a:t>, Journal of Aerospace Information Systems 12 (1) (2015) </a:t>
            </a:r>
            <a:r>
              <a:rPr lang="en-US" sz="1000" dirty="0" smtClean="0">
                <a:latin typeface="CMR12"/>
              </a:rPr>
              <a:t>204-218</a:t>
            </a:r>
            <a:r>
              <a:rPr lang="en-US" sz="1000" dirty="0">
                <a:latin typeface="CMR12"/>
              </a:rPr>
              <a:t>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" y="1528135"/>
            <a:ext cx="4097438" cy="31945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2475" y="982380"/>
            <a:ext cx="743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new data should be collected to reduce uncertainty?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806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50556" r="-288" b="1640"/>
          <a:stretch/>
        </p:blipFill>
        <p:spPr>
          <a:xfrm>
            <a:off x="5693279" y="3872350"/>
            <a:ext cx="2961178" cy="2393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-1" r="-288" b="50916"/>
          <a:stretch/>
        </p:blipFill>
        <p:spPr>
          <a:xfrm>
            <a:off x="5700165" y="1237616"/>
            <a:ext cx="2961178" cy="2457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3" r="49530"/>
          <a:stretch/>
        </p:blipFill>
        <p:spPr>
          <a:xfrm>
            <a:off x="465189" y="3872350"/>
            <a:ext cx="2921263" cy="2490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0" b="51469"/>
          <a:stretch/>
        </p:blipFill>
        <p:spPr>
          <a:xfrm>
            <a:off x="465189" y="1237616"/>
            <a:ext cx="2921263" cy="2429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reduction scenario study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1353" y="2522214"/>
            <a:ext cx="114274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962426">
            <a:off x="3745105" y="3626735"/>
            <a:ext cx="148369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1353" y="4587318"/>
            <a:ext cx="114274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7865" y="1604573"/>
            <a:ext cx="173239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Demonstration of effect of hypothetical new data for CG rate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2280" y="4971721"/>
            <a:ext cx="19893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Validate conclusions from sensitivity analysis that primary source of uncertainty is CG rate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9906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(a)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0042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1623" y="1000198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54287" y="367229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4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51236" r="565" b="1660"/>
          <a:stretch/>
        </p:blipFill>
        <p:spPr>
          <a:xfrm>
            <a:off x="5908070" y="3872350"/>
            <a:ext cx="2791326" cy="23581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51862" r="50944" b="1228"/>
          <a:stretch/>
        </p:blipFill>
        <p:spPr>
          <a:xfrm>
            <a:off x="381000" y="3872350"/>
            <a:ext cx="2800951" cy="234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9" b="52229"/>
          <a:stretch/>
        </p:blipFill>
        <p:spPr>
          <a:xfrm>
            <a:off x="381000" y="1039250"/>
            <a:ext cx="2852952" cy="2391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reduction scenario study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1353" y="2522214"/>
            <a:ext cx="114274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962426">
            <a:off x="3745105" y="3626735"/>
            <a:ext cx="148369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1353" y="4587318"/>
            <a:ext cx="1142744" cy="19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3968" y="1623823"/>
            <a:ext cx="191291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Demonstration of effect of hypothetical new data for crack size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2280" y="4971721"/>
            <a:ext cx="20620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Validate conclusions from sensitivity analysis that epistemic uncertainty in crack size not important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99060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(a)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60042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1623" y="1000198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54287" y="367229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(d)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r="565" b="51829"/>
          <a:stretch/>
        </p:blipFill>
        <p:spPr>
          <a:xfrm>
            <a:off x="5885830" y="1039250"/>
            <a:ext cx="2791326" cy="24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1736408"/>
            <a:ext cx="5673989" cy="4269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“Predictive” distribution shows combined influence of both uncertainty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50" y="1657350"/>
            <a:ext cx="2800350" cy="4208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NESSUS can compute a single CDF called the “Predictive distribution”</a:t>
            </a:r>
          </a:p>
          <a:p>
            <a:r>
              <a:rPr lang="en-US" dirty="0" smtClean="0"/>
              <a:t>This CDF reflects the effect of both aleatory and epistemic uncertainties in the crack growth life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4437" y="3589318"/>
            <a:ext cx="140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Combined effect of aleatory and epistemic uncertainty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14525" y="4543425"/>
            <a:ext cx="295275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5319" y="3235374"/>
                <a:ext cx="135820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Requires only “single-loop” Monte Carlo: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=20,000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19" y="3235374"/>
                <a:ext cx="1358202" cy="1077218"/>
              </a:xfrm>
              <a:prstGeom prst="rect">
                <a:avLst/>
              </a:prstGeom>
              <a:blipFill>
                <a:blip r:embed="rId3"/>
                <a:stretch>
                  <a:fillRect l="-2242" t="-1705"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982304"/>
            <a:ext cx="4745204" cy="5140029"/>
          </a:xfrm>
        </p:spPr>
        <p:txBody>
          <a:bodyPr>
            <a:normAutofit/>
          </a:bodyPr>
          <a:lstStyle/>
          <a:p>
            <a:r>
              <a:rPr lang="en-US" dirty="0" smtClean="0"/>
              <a:t>Influence of limited data for determining input distributions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Methods for separating and combining epistemic/aleatory uncertainty in probabilistic analysis</a:t>
            </a:r>
          </a:p>
          <a:p>
            <a:pPr lvl="1"/>
            <a:r>
              <a:rPr lang="en-US" dirty="0" smtClean="0"/>
              <a:t>Enhancements to NESSUS</a:t>
            </a:r>
            <a:r>
              <a:rPr lang="en-US" baseline="30000" dirty="0" smtClean="0"/>
              <a:t>®</a:t>
            </a:r>
            <a:r>
              <a:rPr lang="en-US" dirty="0" smtClean="0"/>
              <a:t> software</a:t>
            </a:r>
          </a:p>
          <a:p>
            <a:endParaRPr lang="en-US" dirty="0" smtClean="0"/>
          </a:p>
          <a:p>
            <a:r>
              <a:rPr lang="en-US" dirty="0" smtClean="0"/>
              <a:t>Demonstration using probabilistic fatigue crack growth analysis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65" y="1027751"/>
            <a:ext cx="2696474" cy="2040029"/>
          </a:xfrm>
          <a:prstGeom prst="rect">
            <a:avLst/>
          </a:prstGeom>
        </p:spPr>
      </p:pic>
      <p:pic>
        <p:nvPicPr>
          <p:cNvPr id="6" name="Picture 5" descr="nessus_logo_noborder.png">
            <a:extLst>
              <a:ext uri="{FF2B5EF4-FFF2-40B4-BE49-F238E27FC236}">
                <a16:creationId xmlns:a16="http://schemas.microsoft.com/office/drawing/2014/main" id="{0A9FA821-3CEA-C344-B12B-767FCDDDE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68" y="3127708"/>
            <a:ext cx="650831" cy="69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85" y="3967533"/>
            <a:ext cx="2070468" cy="2196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5613" r="44644" b="16184"/>
          <a:stretch/>
        </p:blipFill>
        <p:spPr>
          <a:xfrm>
            <a:off x="5542270" y="4395404"/>
            <a:ext cx="880589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sensitivities of both uncertainty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489300"/>
            <a:ext cx="3579647" cy="4567468"/>
          </a:xfrm>
        </p:spPr>
        <p:txBody>
          <a:bodyPr>
            <a:normAutofit/>
          </a:bodyPr>
          <a:lstStyle/>
          <a:p>
            <a:r>
              <a:rPr lang="en-US" dirty="0" smtClean="0"/>
              <a:t>NESSUS can also analyze relative contributions of both uncertainty types in predictive distribution</a:t>
            </a:r>
          </a:p>
          <a:p>
            <a:r>
              <a:rPr lang="en-US" dirty="0" smtClean="0"/>
              <a:t>In this example, inherent variability in crack growth rate is primary driver</a:t>
            </a:r>
          </a:p>
          <a:p>
            <a:r>
              <a:rPr lang="en-US" dirty="0" smtClean="0"/>
              <a:t>But, epistemic uncertainty is also contributing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81443" y="1781031"/>
            <a:ext cx="4639893" cy="3565148"/>
            <a:chOff x="4032313" y="1864809"/>
            <a:chExt cx="4639893" cy="35651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313" y="2215785"/>
              <a:ext cx="4639893" cy="3214172"/>
            </a:xfrm>
            <a:prstGeom prst="rect">
              <a:avLst/>
            </a:prstGeom>
          </p:spPr>
        </p:pic>
        <p:sp>
          <p:nvSpPr>
            <p:cNvPr id="6" name="Right Brace 5"/>
            <p:cNvSpPr/>
            <p:nvPr/>
          </p:nvSpPr>
          <p:spPr>
            <a:xfrm rot="16200000">
              <a:off x="5511323" y="2743111"/>
              <a:ext cx="209262" cy="1794557"/>
            </a:xfrm>
            <a:prstGeom prst="rightBrace">
              <a:avLst>
                <a:gd name="adj1" fmla="val 41546"/>
                <a:gd name="adj2" fmla="val 50000"/>
              </a:avLst>
            </a:prstGeom>
            <a:ln w="190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/>
            <p:cNvSpPr/>
            <p:nvPr/>
          </p:nvSpPr>
          <p:spPr>
            <a:xfrm rot="16200000">
              <a:off x="7457258" y="1613876"/>
              <a:ext cx="208791" cy="1792224"/>
            </a:xfrm>
            <a:prstGeom prst="rightBrace">
              <a:avLst>
                <a:gd name="adj1" fmla="val 42708"/>
                <a:gd name="adj2" fmla="val 50000"/>
              </a:avLst>
            </a:prstGeom>
            <a:ln w="190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1398" y="3090084"/>
              <a:ext cx="1621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Gill Sans MT" panose="020B0502020104020203" pitchFamily="34" charset="0"/>
                  <a:ea typeface="Cambria Math" panose="02040503050406030204" pitchFamily="18" charset="0"/>
                </a:rPr>
                <a:t>Epistemic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6202" y="1864809"/>
              <a:ext cx="1546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Gill Sans MT" panose="020B0502020104020203" pitchFamily="34" charset="0"/>
                  <a:ea typeface="Cambria Math" panose="02040503050406030204" pitchFamily="18" charset="0"/>
                </a:rPr>
                <a:t>Aleatory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mbria Math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588076" y="2363215"/>
              <a:ext cx="0" cy="27432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697624" y="5807852"/>
            <a:ext cx="520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MR12"/>
              </a:rPr>
              <a:t>S. </a:t>
            </a:r>
            <a:r>
              <a:rPr lang="en-US" sz="900" dirty="0" err="1">
                <a:latin typeface="CMR12"/>
              </a:rPr>
              <a:t>Sankararaman</a:t>
            </a:r>
            <a:r>
              <a:rPr lang="en-US" sz="900" dirty="0">
                <a:latin typeface="CMR12"/>
              </a:rPr>
              <a:t>, S. </a:t>
            </a:r>
            <a:r>
              <a:rPr lang="en-US" sz="900" dirty="0" err="1">
                <a:latin typeface="CMR12"/>
              </a:rPr>
              <a:t>Mahadevan</a:t>
            </a:r>
            <a:r>
              <a:rPr lang="en-US" sz="900" dirty="0">
                <a:latin typeface="CMR12"/>
              </a:rPr>
              <a:t>, Separating the contributions of </a:t>
            </a:r>
            <a:r>
              <a:rPr lang="en-US" sz="900" dirty="0" smtClean="0">
                <a:latin typeface="CMR12"/>
              </a:rPr>
              <a:t>variability and </a:t>
            </a:r>
            <a:r>
              <a:rPr lang="en-US" sz="900" dirty="0">
                <a:latin typeface="CMR12"/>
              </a:rPr>
              <a:t>parameter uncertainty in probability distributions, </a:t>
            </a:r>
            <a:r>
              <a:rPr lang="en-US" sz="900" dirty="0" smtClean="0">
                <a:latin typeface="CMR12"/>
              </a:rPr>
              <a:t>Reliability Engineering </a:t>
            </a:r>
            <a:r>
              <a:rPr lang="en-US" sz="900" dirty="0">
                <a:latin typeface="CMR12"/>
              </a:rPr>
              <a:t>&amp; System Safety 112 (2013) </a:t>
            </a:r>
            <a:r>
              <a:rPr lang="en-US" sz="900" dirty="0" smtClean="0">
                <a:latin typeface="CMR12"/>
              </a:rPr>
              <a:t>187-199</a:t>
            </a:r>
            <a:r>
              <a:rPr lang="en-US" sz="900" dirty="0">
                <a:latin typeface="CMR12"/>
              </a:rPr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962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16678" y="868645"/>
            <a:ext cx="2794794" cy="2747050"/>
            <a:chOff x="343802" y="1119781"/>
            <a:chExt cx="2794794" cy="2747050"/>
          </a:xfrm>
        </p:grpSpPr>
        <p:grpSp>
          <p:nvGrpSpPr>
            <p:cNvPr id="8" name="Group 7"/>
            <p:cNvGrpSpPr/>
            <p:nvPr/>
          </p:nvGrpSpPr>
          <p:grpSpPr>
            <a:xfrm>
              <a:off x="343802" y="1736196"/>
              <a:ext cx="2610772" cy="2130635"/>
              <a:chOff x="584816" y="1848678"/>
              <a:chExt cx="2610772" cy="213063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16" y="1869759"/>
                <a:ext cx="2610772" cy="210955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01921" y="1848678"/>
                <a:ext cx="119219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/>
                  <a:t>Initial crack size</a:t>
                </a:r>
                <a:endParaRPr lang="en-US" sz="1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9868" y="1119781"/>
              <a:ext cx="2508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Probability distribution parameter uncertainty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29374" y="6155515"/>
            <a:ext cx="351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 </a:t>
            </a:r>
            <a:r>
              <a:rPr lang="en-US" dirty="0" smtClean="0">
                <a:hlinkClick r:id="rId3"/>
              </a:rPr>
              <a:t>john.mcfarland@swri.org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0961" y="3826679"/>
            <a:ext cx="4490855" cy="2166224"/>
            <a:chOff x="129209" y="3826679"/>
            <a:chExt cx="4490855" cy="2166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894" y="3826679"/>
              <a:ext cx="2794062" cy="21662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941324" y="4278698"/>
              <a:ext cx="16787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Novel variance decomposition to separate uncertainty types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9209" y="3871172"/>
              <a:ext cx="4403034" cy="210137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9347" y="892434"/>
            <a:ext cx="4616138" cy="2063922"/>
            <a:chOff x="4083258" y="961570"/>
            <a:chExt cx="4616138" cy="2063922"/>
          </a:xfrm>
        </p:grpSpPr>
        <p:grpSp>
          <p:nvGrpSpPr>
            <p:cNvPr id="21" name="Group 20"/>
            <p:cNvGrpSpPr/>
            <p:nvPr/>
          </p:nvGrpSpPr>
          <p:grpSpPr>
            <a:xfrm>
              <a:off x="4083258" y="1064993"/>
              <a:ext cx="4616138" cy="1840519"/>
              <a:chOff x="4289347" y="1101534"/>
              <a:chExt cx="4616138" cy="184051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7A179B-E02E-154F-8BF6-2F47F8B02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2306" y="2088480"/>
                <a:ext cx="902942" cy="84876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90" t="20676" r="8008" b="12579"/>
              <a:stretch/>
            </p:blipFill>
            <p:spPr>
              <a:xfrm>
                <a:off x="4289347" y="1101534"/>
                <a:ext cx="2338425" cy="1609976"/>
              </a:xfrm>
              <a:prstGeom prst="rect">
                <a:avLst/>
              </a:prstGeom>
            </p:spPr>
          </p:pic>
          <p:pic>
            <p:nvPicPr>
              <p:cNvPr id="17" name="Picture 16" descr="nessus_logo_noborder.png">
                <a:extLst>
                  <a:ext uri="{FF2B5EF4-FFF2-40B4-BE49-F238E27FC236}">
                    <a16:creationId xmlns:a16="http://schemas.microsoft.com/office/drawing/2014/main" id="{0A9FA821-3CEA-C344-B12B-767FCDDDE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1666" y="2088480"/>
                <a:ext cx="801031" cy="8535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708433" y="1101534"/>
                <a:ext cx="2197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Integrated computational tools</a:t>
                </a:r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083258" y="961570"/>
              <a:ext cx="4434577" cy="206392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4701" y="868645"/>
            <a:ext cx="2773410" cy="28156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458559" y="3158064"/>
            <a:ext cx="2942436" cy="2930309"/>
            <a:chOff x="5448847" y="3232301"/>
            <a:chExt cx="2942436" cy="2930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460081" y="3316318"/>
              <a:ext cx="2931202" cy="2846292"/>
              <a:chOff x="5768194" y="3173472"/>
              <a:chExt cx="2931202" cy="284629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768194" y="3590123"/>
                <a:ext cx="2921263" cy="2429641"/>
                <a:chOff x="5768194" y="3590123"/>
                <a:chExt cx="2921263" cy="242964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530" b="51469"/>
                <a:stretch/>
              </p:blipFill>
              <p:spPr>
                <a:xfrm>
                  <a:off x="5768194" y="3590123"/>
                  <a:ext cx="2921263" cy="2429641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6957391" y="3693772"/>
                  <a:ext cx="1123122" cy="152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190668" y="3173472"/>
                <a:ext cx="2508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Probabilistic results with quantified uncertainty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448847" y="3232301"/>
              <a:ext cx="2942435" cy="293030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3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Appendix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8075" y="6348413"/>
            <a:ext cx="41592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1382" y="4153508"/>
            <a:ext cx="261036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 simulation propagates aleatory uncertainty in model input variables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27016" y="3155002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= 1 to N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764630" y="1595400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Freeform 59"/>
          <p:cNvSpPr/>
          <p:nvPr/>
        </p:nvSpPr>
        <p:spPr>
          <a:xfrm rot="10800000">
            <a:off x="984156" y="1595400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93403" y="2196959"/>
                <a:ext cx="1788930" cy="748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03" y="2196959"/>
                <a:ext cx="1788930" cy="748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188083" y="1818390"/>
            <a:ext cx="22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91527" y="3529203"/>
                <a:ext cx="142333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Aleatory: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27" y="3529203"/>
                <a:ext cx="1423338" cy="391646"/>
              </a:xfrm>
              <a:prstGeom prst="rect">
                <a:avLst/>
              </a:prstGeom>
              <a:blipFill>
                <a:blip r:embed="rId3"/>
                <a:stretch>
                  <a:fillRect l="-3419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03847" y="5590385"/>
            <a:ext cx="802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But this assumes that we know the statistical properties of the input variables (epistemic uncertainty is ignored)…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1" y="1041719"/>
            <a:ext cx="4091948" cy="43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Double-loop uncertainty 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8075" y="6348413"/>
            <a:ext cx="41592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3397" y="4677545"/>
                <a:ext cx="1784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Epistemic: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97" y="4677545"/>
                <a:ext cx="1784848" cy="369332"/>
              </a:xfrm>
              <a:prstGeom prst="rect">
                <a:avLst/>
              </a:prstGeom>
              <a:blipFill>
                <a:blip r:embed="rId3"/>
                <a:stretch>
                  <a:fillRect l="-27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73800" y="5639235"/>
            <a:ext cx="841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Nested Monte Carlo approach quantifies confidence in predictions by separating the effects of aleatory and epistemic uncertainty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819277" y="1061300"/>
            <a:ext cx="4091948" cy="4375413"/>
            <a:chOff x="4819277" y="1061300"/>
            <a:chExt cx="4091948" cy="4375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277" y="1061300"/>
              <a:ext cx="4091948" cy="4375413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>
              <a:off x="6591634" y="2160986"/>
              <a:ext cx="45686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152907" y="2064840"/>
              <a:ext cx="1152543" cy="553998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Uncertainty in performance for given probability</a:t>
              </a:r>
              <a:endParaRPr lang="en-US" sz="12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500729" y="2514600"/>
              <a:ext cx="0" cy="939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93801" y="3018097"/>
              <a:ext cx="1421853" cy="553998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Uncertainty in probability for given performance</a:t>
              </a:r>
              <a:endParaRPr lang="en-US" sz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93716" y="3401452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= 1 to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N_inner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31797" y="4343293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N_outer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736436" y="1425279"/>
            <a:ext cx="2572957" cy="3211037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accent2">
                <a:lumMod val="75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Freeform 57"/>
          <p:cNvSpPr/>
          <p:nvPr/>
        </p:nvSpPr>
        <p:spPr>
          <a:xfrm rot="10800000">
            <a:off x="774313" y="1425280"/>
            <a:ext cx="2572957" cy="3211036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accent2">
                <a:lumMod val="75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031330" y="1841850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Freeform 59"/>
          <p:cNvSpPr/>
          <p:nvPr/>
        </p:nvSpPr>
        <p:spPr>
          <a:xfrm rot="10800000">
            <a:off x="1250856" y="1841850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498219" y="3739739"/>
                <a:ext cx="2086212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Aleatory: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19" y="3739739"/>
                <a:ext cx="2086212" cy="395621"/>
              </a:xfrm>
              <a:prstGeom prst="rect">
                <a:avLst/>
              </a:prstGeom>
              <a:blipFill>
                <a:blip r:embed="rId5"/>
                <a:stretch>
                  <a:fillRect l="-2632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60103" y="2443409"/>
                <a:ext cx="1788930" cy="748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03" y="2443409"/>
                <a:ext cx="1788930" cy="748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454783" y="2064840"/>
            <a:ext cx="22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2" y="987895"/>
            <a:ext cx="4091948" cy="4375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Mixed-loop uncertainty propagation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8075" y="6348413"/>
            <a:ext cx="41592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7078" y="801947"/>
            <a:ext cx="281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“Predictive” distribution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94878" y="30845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 to 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39055" y="3965974"/>
                <a:ext cx="1784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Epistemic: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5" y="3965974"/>
                <a:ext cx="1784848" cy="369332"/>
              </a:xfrm>
              <a:prstGeom prst="rect">
                <a:avLst/>
              </a:prstGeom>
              <a:blipFill>
                <a:blip r:embed="rId3"/>
                <a:stretch>
                  <a:fillRect l="-273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0815" y="3630654"/>
                <a:ext cx="2083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Aleatory: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15" y="3630654"/>
                <a:ext cx="2083006" cy="369332"/>
              </a:xfrm>
              <a:prstGeom prst="rect">
                <a:avLst/>
              </a:prstGeom>
              <a:blipFill>
                <a:blip r:embed="rId4"/>
                <a:stretch>
                  <a:fillRect l="-263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3261" y="2139571"/>
                <a:ext cx="1788930" cy="748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61" y="2139571"/>
                <a:ext cx="1788930" cy="748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17941" y="1761002"/>
            <a:ext cx="22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function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26967" y="5506330"/>
            <a:ext cx="3464558" cy="64633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“Auxiliary variable” approach allows evaluation of relative contributions of aleatory and epistemic uncertainty</a:t>
            </a:r>
            <a:endParaRPr lang="en-US" sz="1400" dirty="0"/>
          </a:p>
        </p:txBody>
      </p:sp>
      <p:sp>
        <p:nvSpPr>
          <p:cNvPr id="17" name="Freeform 16"/>
          <p:cNvSpPr/>
          <p:nvPr/>
        </p:nvSpPr>
        <p:spPr>
          <a:xfrm>
            <a:off x="1579950" y="1533538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rgbClr val="00B05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 rot="10800000">
            <a:off x="799476" y="1533538"/>
            <a:ext cx="1856509" cy="1869652"/>
          </a:xfrm>
          <a:custGeom>
            <a:avLst/>
            <a:gdLst>
              <a:gd name="connsiteX0" fmla="*/ 1283855 w 1856509"/>
              <a:gd name="connsiteY0" fmla="*/ 0 h 1828800"/>
              <a:gd name="connsiteX1" fmla="*/ 1856509 w 1856509"/>
              <a:gd name="connsiteY1" fmla="*/ 0 h 1828800"/>
              <a:gd name="connsiteX2" fmla="*/ 1856509 w 1856509"/>
              <a:gd name="connsiteY2" fmla="*/ 1828800 h 1828800"/>
              <a:gd name="connsiteX3" fmla="*/ 0 w 185650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1828800">
                <a:moveTo>
                  <a:pt x="1283855" y="0"/>
                </a:moveTo>
                <a:lnTo>
                  <a:pt x="1856509" y="0"/>
                </a:lnTo>
                <a:lnTo>
                  <a:pt x="1856509" y="1828800"/>
                </a:lnTo>
                <a:lnTo>
                  <a:pt x="0" y="1828800"/>
                </a:lnTo>
              </a:path>
            </a:pathLst>
          </a:custGeom>
          <a:noFill/>
          <a:ln w="60325">
            <a:solidFill>
              <a:srgbClr val="00B05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545" y="4670626"/>
            <a:ext cx="2610362" cy="1077218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“Mixed-loop” approach combines both uncertainty types into a single probabilistic prediction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3483" y="2292591"/>
            <a:ext cx="1490662" cy="1158875"/>
            <a:chOff x="7138988" y="2887715"/>
            <a:chExt cx="1490662" cy="1158875"/>
          </a:xfrm>
        </p:grpSpPr>
        <p:pic>
          <p:nvPicPr>
            <p:cNvPr id="21" name="Picture 20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988" y="2887715"/>
              <a:ext cx="1490662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061"/>
            <p:cNvSpPr txBox="1">
              <a:spLocks noChangeArrowheads="1"/>
            </p:cNvSpPr>
            <p:nvPr/>
          </p:nvSpPr>
          <p:spPr bwMode="auto">
            <a:xfrm rot="19403210">
              <a:off x="7320398" y="3388628"/>
              <a:ext cx="630029" cy="21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Epistemic</a:t>
              </a:r>
            </a:p>
          </p:txBody>
        </p:sp>
        <p:sp>
          <p:nvSpPr>
            <p:cNvPr id="23" name="TextBox 53"/>
            <p:cNvSpPr txBox="1">
              <a:spLocks noChangeArrowheads="1"/>
            </p:cNvSpPr>
            <p:nvPr/>
          </p:nvSpPr>
          <p:spPr bwMode="auto">
            <a:xfrm rot="19403210">
              <a:off x="7893018" y="3225538"/>
              <a:ext cx="562732" cy="21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" panose="020B0604020202020204" pitchFamily="34" charset="0"/>
                  <a:cs typeface="Arial" panose="020B0604020202020204" pitchFamily="34" charset="0"/>
                </a:rPr>
                <a:t>Aleatory</a:t>
              </a:r>
              <a:endParaRPr lang="en-US" altLang="en-US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73721" y="20459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20996" y="54368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00" y="1234564"/>
            <a:ext cx="3387859" cy="2633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9" y="1239330"/>
            <a:ext cx="3387859" cy="2633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 for uncertainty reduction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8325" y="838200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25830" y="83820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4248406" y="2247897"/>
            <a:ext cx="752475" cy="2952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058329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Identify what new data are needed in order to most efficiently reduce epistemic uncertainty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7202" y="4104495"/>
            <a:ext cx="414311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</a:t>
            </a:r>
            <a:r>
              <a:rPr lang="en-US" sz="1600" dirty="0" smtClean="0"/>
              <a:t>:  Have 100 data points for initial flaw size and 20 data points for material properties.  What additional data should be collected?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161511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Approach</a:t>
            </a:r>
            <a:r>
              <a:rPr lang="en-US" sz="1600" dirty="0" smtClean="0"/>
              <a:t>: Novel application of variance decomposition to isolate epistemic uncertainties in probabilistic predictions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624643" y="5400038"/>
            <a:ext cx="40158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J.M. McFarland.  "Variance Decomposition for Statistical Quantities of Interest", Journal of Aerospace Information Systems, Vol. 12, Special Section on Uncertainty Quantification (2015), pp. 204-218.</a:t>
            </a:r>
          </a:p>
        </p:txBody>
      </p:sp>
    </p:spTree>
    <p:extLst>
      <p:ext uri="{BB962C8B-B14F-4D97-AF65-F5344CB8AC3E}">
        <p14:creationId xmlns:p14="http://schemas.microsoft.com/office/powerpoint/2010/main" val="3924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6" y="1654550"/>
            <a:ext cx="5321819" cy="3991364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Crack growth rate UQ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338" y="1654550"/>
                <a:ext cx="3318694" cy="346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Gill Sans MT" panose="020B0502020104020203" pitchFamily="34" charset="0"/>
                  </a:rPr>
                  <a:t>Statistical model included: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Gill Sans MT" panose="020B0502020104020203" pitchFamily="34" charset="0"/>
                  </a:rPr>
                  <a:t>Specimen-to-specimen variability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Gill Sans MT" panose="020B0502020104020203" pitchFamily="34" charset="0"/>
                  </a:rPr>
                  <a:t>Epistemic uncertainty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latin typeface="Gill Sans MT" panose="020B0502020104020203" pitchFamily="34" charset="0"/>
                  </a:rPr>
                  <a:t>Aleatory: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 smtClean="0">
                  <a:latin typeface="Gill Sans MT" panose="020B0502020104020203" pitchFamily="34" charset="0"/>
                </a:endParaRPr>
              </a:p>
              <a:p>
                <a:r>
                  <a:rPr lang="en-US" sz="1600" dirty="0" smtClean="0">
                    <a:latin typeface="Gill Sans MT" panose="020B0502020104020203" pitchFamily="34" charset="0"/>
                  </a:rPr>
                  <a:t>Epistemic: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𝑀𝑉𝑁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𝐷𝑎𝑡𝑎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latin typeface="Gill Sans MT" panose="020B0502020104020203" pitchFamily="34" charset="0"/>
                </a:endParaRPr>
              </a:p>
              <a:p>
                <a:endParaRPr lang="en-US" sz="16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38" y="1654550"/>
                <a:ext cx="3318694" cy="3463384"/>
              </a:xfrm>
              <a:prstGeom prst="rect">
                <a:avLst/>
              </a:prstGeom>
              <a:blipFill>
                <a:blip r:embed="rId3"/>
                <a:stretch>
                  <a:fillRect l="-917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85649" y="3832891"/>
            <a:ext cx="25787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Monte Carlo samples and density contours for posterior predictive distribution </a:t>
            </a:r>
            <a:br>
              <a:rPr lang="en-US" sz="1400" dirty="0" smtClean="0"/>
            </a:br>
            <a:r>
              <a:rPr lang="en-US" sz="1400" dirty="0" smtClean="0"/>
              <a:t>(aleatory + epistemic uncertainty)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39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982304"/>
            <a:ext cx="4186939" cy="51400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related efforts focused on development of methods and tools for quantification of multiple uncertainty types</a:t>
            </a:r>
          </a:p>
          <a:p>
            <a:r>
              <a:rPr lang="en-US" dirty="0" smtClean="0"/>
              <a:t>2.5-year </a:t>
            </a:r>
            <a:r>
              <a:rPr lang="en-US" dirty="0"/>
              <a:t>program with AFRL and </a:t>
            </a:r>
            <a:r>
              <a:rPr lang="en-US" dirty="0" smtClean="0"/>
              <a:t>turbine engine consortium</a:t>
            </a:r>
            <a:endParaRPr lang="en-US" dirty="0"/>
          </a:p>
          <a:p>
            <a:pPr lvl="1"/>
            <a:r>
              <a:rPr lang="en-US" dirty="0"/>
              <a:t>Epistemic and aleatory uncertainty quantification for turbine engine </a:t>
            </a:r>
            <a:r>
              <a:rPr lang="en-US" dirty="0" err="1"/>
              <a:t>lifing</a:t>
            </a:r>
            <a:r>
              <a:rPr lang="en-US" dirty="0"/>
              <a:t> applications</a:t>
            </a:r>
          </a:p>
          <a:p>
            <a:r>
              <a:rPr lang="en-US" dirty="0"/>
              <a:t>4-year DARPA Open Manufacturing program</a:t>
            </a:r>
          </a:p>
          <a:p>
            <a:pPr lvl="1"/>
            <a:r>
              <a:rPr lang="en-US" dirty="0"/>
              <a:t>Framework for rapid qualification of new materials and manufacturing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48" y="1061260"/>
            <a:ext cx="3938447" cy="2336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84" y="3552318"/>
            <a:ext cx="2387838" cy="2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1" y="2414016"/>
            <a:ext cx="1737363" cy="1165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Probabilistic analysis with multiple uncertainty types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28075" y="6348413"/>
            <a:ext cx="41592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71" y="1581500"/>
            <a:ext cx="2171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Uncertainties: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accent1"/>
                </a:solidFill>
              </a:rPr>
              <a:t>Aleatory</a:t>
            </a:r>
            <a:r>
              <a:rPr lang="en-US" sz="1400" dirty="0" smtClean="0"/>
              <a:t> (scatter)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</a:rPr>
              <a:t>E</a:t>
            </a:r>
            <a:r>
              <a:rPr lang="en-US" sz="1400" b="1" i="1" dirty="0" smtClean="0">
                <a:solidFill>
                  <a:srgbClr val="FF0000"/>
                </a:solidFill>
              </a:rPr>
              <a:t>pistemic</a:t>
            </a:r>
            <a:r>
              <a:rPr lang="en-US" sz="1400" dirty="0" smtClean="0"/>
              <a:t> (knowledge)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0"/>
          <a:stretch/>
        </p:blipFill>
        <p:spPr>
          <a:xfrm>
            <a:off x="312674" y="4731878"/>
            <a:ext cx="1737363" cy="9470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" y="3529115"/>
            <a:ext cx="1737363" cy="1165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6503" y="1640248"/>
            <a:ext cx="230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Deterministic model </a:t>
            </a:r>
            <a:br>
              <a:rPr lang="en-US" sz="1400" dirty="0" smtClean="0"/>
            </a:br>
            <a:r>
              <a:rPr lang="en-US" sz="1400" dirty="0" smtClean="0"/>
              <a:t>(e.g., life prediction)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80976" y="964056"/>
            <a:ext cx="7938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18816" y="964056"/>
            <a:ext cx="1391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543" y="966484"/>
            <a:ext cx="14366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 Inputs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6538" y="4996658"/>
            <a:ext cx="318865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Probabilistic modeling of inputs to separate aleatory and epistemic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Double-loop sampling to propagate inputs through deterministic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Variance-based sensitivity analysis to identify key drivers for reducible uncertainty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3168" y="4709201"/>
            <a:ext cx="903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Approach</a:t>
            </a:r>
            <a:endParaRPr lang="en-US" sz="14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6282639" y="2196180"/>
            <a:ext cx="2642621" cy="1557673"/>
            <a:chOff x="6059119" y="2246980"/>
            <a:chExt cx="2642621" cy="155767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41"/>
            <a:stretch/>
          </p:blipFill>
          <p:spPr>
            <a:xfrm>
              <a:off x="6059119" y="2246980"/>
              <a:ext cx="2642621" cy="155767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41148" y="2742168"/>
              <a:ext cx="1061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Bounds due to epistemic uncertainty</a:t>
              </a:r>
              <a:endParaRPr lang="en-US" sz="1200" dirty="0"/>
            </a:p>
          </p:txBody>
        </p:sp>
      </p:grp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2050037" y="2909283"/>
            <a:ext cx="561083" cy="240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66825" y="4450080"/>
            <a:ext cx="500478" cy="517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034999" y="3834131"/>
            <a:ext cx="532304" cy="222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04629" y="3686092"/>
            <a:ext cx="592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00904" y="1616028"/>
            <a:ext cx="26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Predicted life, with quantified uncertainty and sensitivity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4017" y="5894188"/>
            <a:ext cx="1973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Example variables shown for illustration</a:t>
            </a:r>
            <a:endParaRPr lang="en-US" sz="10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903738" y="2250239"/>
            <a:ext cx="2667000" cy="2389960"/>
            <a:chOff x="2903738" y="2250239"/>
            <a:chExt cx="2667000" cy="2389960"/>
          </a:xfrm>
        </p:grpSpPr>
        <p:pic>
          <p:nvPicPr>
            <p:cNvPr id="31" name="Picture 8"/>
            <p:cNvPicPr>
              <a:picLocks noChangeAspect="1"/>
            </p:cNvPicPr>
            <p:nvPr/>
          </p:nvPicPr>
          <p:blipFill rotWithShape="1">
            <a:blip r:embed="rId6" cstate="print"/>
            <a:srcRect l="13288" t="5171" r="8347" b="4910"/>
            <a:stretch/>
          </p:blipFill>
          <p:spPr bwMode="auto">
            <a:xfrm>
              <a:off x="3006377" y="2250239"/>
              <a:ext cx="2422077" cy="21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2903738" y="4378589"/>
              <a:ext cx="2667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Example finite element model</a:t>
              </a:r>
              <a:endParaRPr lang="en-US" sz="1050" dirty="0"/>
            </a:p>
          </p:txBody>
        </p:sp>
      </p:grpSp>
      <p:pic>
        <p:nvPicPr>
          <p:cNvPr id="36" name="Picture 20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32" y="4378589"/>
            <a:ext cx="2145248" cy="16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061"/>
          <p:cNvSpPr txBox="1">
            <a:spLocks noChangeArrowheads="1"/>
          </p:cNvSpPr>
          <p:nvPr/>
        </p:nvSpPr>
        <p:spPr bwMode="auto">
          <a:xfrm rot="19403210">
            <a:off x="6869843" y="5138909"/>
            <a:ext cx="7697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Epistemic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 rot="19403210">
            <a:off x="7750279" y="4855711"/>
            <a:ext cx="702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Aleatory</a:t>
            </a: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132923" y="2327564"/>
            <a:ext cx="0" cy="136496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200000">
            <a:off x="6492173" y="2590984"/>
            <a:ext cx="106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Design life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1052" y="3676685"/>
            <a:ext cx="44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Life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7075" y="5585001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Material Properties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4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fatigue crack growth:  </a:t>
            </a:r>
            <a:br>
              <a:rPr lang="en-US" dirty="0" smtClean="0"/>
            </a:br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489300"/>
            <a:ext cx="5164397" cy="44591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Published experimental data</a:t>
            </a:r>
          </a:p>
          <a:p>
            <a:pPr lvl="1"/>
            <a:r>
              <a:rPr lang="en-US" dirty="0" smtClean="0"/>
              <a:t>Ti-6Al-2Sn-4Zr-6Mo </a:t>
            </a:r>
          </a:p>
          <a:p>
            <a:pPr lvl="1"/>
            <a:r>
              <a:rPr lang="en-US" dirty="0" smtClean="0"/>
              <a:t>Round-bar geometry with micro-notch </a:t>
            </a:r>
          </a:p>
          <a:p>
            <a:r>
              <a:rPr lang="en-US" dirty="0" smtClean="0"/>
              <a:t>Uncertain variables</a:t>
            </a:r>
          </a:p>
          <a:p>
            <a:pPr lvl="1"/>
            <a:r>
              <a:rPr lang="en-US" dirty="0" smtClean="0"/>
              <a:t>Equivalent crack initiation depth</a:t>
            </a:r>
          </a:p>
          <a:p>
            <a:pPr lvl="2"/>
            <a:r>
              <a:rPr lang="en-US" dirty="0" smtClean="0"/>
              <a:t>Based on 16 experimental measurements</a:t>
            </a:r>
          </a:p>
          <a:p>
            <a:pPr lvl="1"/>
            <a:r>
              <a:rPr lang="en-US" dirty="0" smtClean="0"/>
              <a:t>Crack growth rate parameters (C, n)</a:t>
            </a:r>
          </a:p>
          <a:p>
            <a:pPr lvl="2"/>
            <a:r>
              <a:rPr lang="en-US" dirty="0" smtClean="0"/>
              <a:t>Based on reported C, n values from 7 fatigue tests</a:t>
            </a:r>
          </a:p>
          <a:p>
            <a:r>
              <a:rPr lang="en-US" dirty="0" smtClean="0"/>
              <a:t>Crack growth analysis set up using NASGRO</a:t>
            </a:r>
            <a:r>
              <a:rPr lang="en-US" baseline="30000" dirty="0" smtClean="0"/>
              <a:t>®</a:t>
            </a:r>
            <a:r>
              <a:rPr lang="en-US" dirty="0" smtClean="0"/>
              <a:t>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613" b="16184"/>
          <a:stretch/>
        </p:blipFill>
        <p:spPr>
          <a:xfrm>
            <a:off x="7111267" y="680720"/>
            <a:ext cx="1590763" cy="1341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063" y="4454562"/>
            <a:ext cx="2596983" cy="1760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586" y="1081602"/>
            <a:ext cx="160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NASGRO K solution for surface crack (SC07)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422864" y="6042655"/>
            <a:ext cx="485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S. </a:t>
            </a:r>
            <a:r>
              <a:rPr lang="en-US" sz="900" dirty="0" err="1" smtClean="0"/>
              <a:t>Jha</a:t>
            </a:r>
            <a:r>
              <a:rPr lang="en-US" sz="900" dirty="0" smtClean="0"/>
              <a:t>, R. John, and J. Larsen.  Incorporating small fatigue crack growth in probabilistic life prediction: Effect of stress ratio in Ti-6Al-2Sn-4Zr-6Mo.  International Journal of Fatigue 51, pp. 83-95, 2013.  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022408" y="2547312"/>
            <a:ext cx="18331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(a)</a:t>
            </a:r>
            <a:endParaRPr lang="en-US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6859"/>
          <a:stretch/>
        </p:blipFill>
        <p:spPr>
          <a:xfrm>
            <a:off x="6324315" y="2611265"/>
            <a:ext cx="2174791" cy="1706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0977" y="2368309"/>
            <a:ext cx="1050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946BB"/>
                </a:solidFill>
              </a:rPr>
              <a:t>Jha et al. (2013)</a:t>
            </a:r>
            <a:endParaRPr lang="en-US" sz="1000" dirty="0">
              <a:solidFill>
                <a:srgbClr val="1946B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758" y="4308472"/>
            <a:ext cx="1050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946BB"/>
                </a:solidFill>
              </a:rPr>
              <a:t>Jha et al. (2013)</a:t>
            </a:r>
            <a:endParaRPr lang="en-US" sz="1000" dirty="0">
              <a:solidFill>
                <a:srgbClr val="1946B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530" y="3091145"/>
            <a:ext cx="192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Example crack initiation site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5613" b="16184"/>
          <a:stretch/>
        </p:blipFill>
        <p:spPr>
          <a:xfrm>
            <a:off x="7111267" y="680720"/>
            <a:ext cx="1590763" cy="134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081602"/>
            <a:ext cx="4951575" cy="50407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Objectives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Quantify aleatory and epistemic uncertainty in:</a:t>
            </a:r>
          </a:p>
          <a:p>
            <a:pPr lvl="2"/>
            <a:r>
              <a:rPr lang="en-US" dirty="0" smtClean="0"/>
              <a:t>Initial flaw size</a:t>
            </a:r>
          </a:p>
          <a:p>
            <a:pPr lvl="2"/>
            <a:r>
              <a:rPr lang="en-US" dirty="0" smtClean="0"/>
              <a:t>Crack growth rate parameters (C, n)</a:t>
            </a:r>
          </a:p>
          <a:p>
            <a:pPr lvl="1"/>
            <a:r>
              <a:rPr lang="en-US" dirty="0" smtClean="0"/>
              <a:t>Compute probabilistic response for crack growth life (risk) with quantified confidence</a:t>
            </a:r>
          </a:p>
          <a:p>
            <a:pPr lvl="1"/>
            <a:r>
              <a:rPr lang="en-US" dirty="0" smtClean="0"/>
              <a:t>Quantify relative effects of limited data for flaw size and crack growth rate</a:t>
            </a:r>
          </a:p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Should more data be collected for initial flaw size?</a:t>
            </a:r>
          </a:p>
          <a:p>
            <a:pPr lvl="1"/>
            <a:r>
              <a:rPr lang="en-US" dirty="0" smtClean="0"/>
              <a:t>Should more data be collected for crack growth rate?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63" y="4454562"/>
            <a:ext cx="2596983" cy="1760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586" y="1081602"/>
            <a:ext cx="160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NASGRO K solution for surface crack (SC07)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22408" y="2547312"/>
            <a:ext cx="18331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(a)</a:t>
            </a:r>
            <a:endParaRPr lang="en-US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6859"/>
          <a:stretch/>
        </p:blipFill>
        <p:spPr>
          <a:xfrm>
            <a:off x="6324315" y="2611265"/>
            <a:ext cx="2174791" cy="1706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0977" y="2368309"/>
            <a:ext cx="1050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946BB"/>
                </a:solidFill>
              </a:rPr>
              <a:t>Jha et al. (2013)</a:t>
            </a:r>
            <a:endParaRPr lang="en-US" sz="1000" dirty="0">
              <a:solidFill>
                <a:srgbClr val="1946B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758" y="4308472"/>
            <a:ext cx="1050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946BB"/>
                </a:solidFill>
              </a:rPr>
              <a:t>Jha et al. (2013)</a:t>
            </a:r>
            <a:endParaRPr lang="en-US" sz="1000" dirty="0">
              <a:solidFill>
                <a:srgbClr val="1946B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3530" y="3091145"/>
            <a:ext cx="192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Example crack initiation site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Define uncertainty models for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Epistemic and aleatory uncertainty is defined for two inputs to the analysis</a:t>
                </a:r>
              </a:p>
              <a:p>
                <a:pPr lvl="1"/>
                <a:r>
                  <a:rPr lang="en-US" dirty="0" smtClean="0"/>
                  <a:t>Initial crack size (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eq</a:t>
                </a:r>
                <a:r>
                  <a:rPr lang="en-US" dirty="0" smtClean="0"/>
                  <a:t>) based on 16 data points</a:t>
                </a:r>
              </a:p>
              <a:p>
                <a:pPr lvl="1"/>
                <a:r>
                  <a:rPr lang="en-US" dirty="0" smtClean="0"/>
                  <a:t>Crack growth rate model parameters (C, n) based on values from 7 repeat tests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Epistemic uncertainty quantified using Bayesian inference</a:t>
                </a:r>
              </a:p>
              <a:p>
                <a:pPr lvl="1"/>
                <a:r>
                  <a:rPr lang="en-US" dirty="0" smtClean="0"/>
                  <a:t>Select form of probability distribution for aleatory uncertainty</a:t>
                </a:r>
              </a:p>
              <a:p>
                <a:pPr lvl="1"/>
                <a:r>
                  <a:rPr lang="en-US" dirty="0" smtClean="0"/>
                  <a:t>Determine posterior distribution for parameters: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2" t="-949" r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51545" y="4742169"/>
                <a:ext cx="2445991" cy="4924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lIns="91440" tIns="0" rIns="9144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dirty="0" smtClean="0"/>
                  <a:t>:  Distribution parameters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600" dirty="0"/>
                  <a:t>:  </a:t>
                </a:r>
                <a:r>
                  <a:rPr lang="en-US" sz="1600" dirty="0" smtClean="0"/>
                  <a:t>Data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45" y="4742169"/>
                <a:ext cx="2445991" cy="492443"/>
              </a:xfrm>
              <a:prstGeom prst="rect">
                <a:avLst/>
              </a:prstGeom>
              <a:blipFill>
                <a:blip r:embed="rId3"/>
                <a:stretch>
                  <a:fillRect t="-12048" b="-2168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43466" y="5065335"/>
            <a:ext cx="942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Posterior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11368" y="506533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Prior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20775" y="5065335"/>
            <a:ext cx="101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Likelihood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50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3019901"/>
            <a:ext cx="3988529" cy="32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 for initial crack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438" y="982304"/>
            <a:ext cx="8234362" cy="15147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Modeled aleatory and epistemic uncertainty based on 16 data points</a:t>
            </a:r>
          </a:p>
          <a:p>
            <a:r>
              <a:rPr lang="en-US" dirty="0" smtClean="0"/>
              <a:t>Used lognormal probability distribution</a:t>
            </a:r>
          </a:p>
          <a:p>
            <a:pPr lvl="1"/>
            <a:r>
              <a:rPr lang="en-US" dirty="0" smtClean="0"/>
              <a:t>Epistemic uncertainty in mean and std. dev. based on available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14" y="3134732"/>
            <a:ext cx="3924141" cy="296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4510" y="2558938"/>
            <a:ext cx="416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CDF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eq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with Bounds due to Epistemic Uncertainty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812" y="2459295"/>
            <a:ext cx="3376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Epistemic Uncertainty on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eq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istribution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arameters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2638" y="4985606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Lognormal paper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46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growth rate data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2438" y="863208"/>
            <a:ext cx="8410208" cy="16601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Power-law model used to describe crack growth rate in terms of C and n parameters</a:t>
            </a:r>
          </a:p>
          <a:p>
            <a:r>
              <a:rPr lang="en-US" dirty="0" smtClean="0"/>
              <a:t>Modeled aleatory and epistemic uncertainty in joint distribution for (</a:t>
            </a:r>
            <a:r>
              <a:rPr lang="en-US" dirty="0" err="1" smtClean="0"/>
              <a:t>C,n</a:t>
            </a:r>
            <a:r>
              <a:rPr lang="en-US" dirty="0" smtClean="0"/>
              <a:t>) based on 7 data points</a:t>
            </a:r>
          </a:p>
          <a:p>
            <a:r>
              <a:rPr lang="en-US" dirty="0" smtClean="0"/>
              <a:t>Used bivariate normal distribution and included uncertainty in correlation coefficient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21" y="3321493"/>
            <a:ext cx="3502159" cy="27386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1725" y="3168136"/>
            <a:ext cx="4350087" cy="3045348"/>
            <a:chOff x="450512" y="908622"/>
            <a:chExt cx="4350087" cy="30453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39" b="2334"/>
            <a:stretch/>
          </p:blipFill>
          <p:spPr>
            <a:xfrm>
              <a:off x="450512" y="908622"/>
              <a:ext cx="4350087" cy="30453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38" t="17184" b="29827"/>
            <a:stretch/>
          </p:blipFill>
          <p:spPr>
            <a:xfrm>
              <a:off x="3569742" y="2185102"/>
              <a:ext cx="1117460" cy="13249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35044" y="2665073"/>
            <a:ext cx="353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Power-law representations for results from 7 crack growth tests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1423" y="2736718"/>
            <a:ext cx="335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Observed scatter in crack growth rate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2538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ernate V1 - DR_Slide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Alternate V1 - DR_Slides</Template>
  <TotalTime>2529</TotalTime>
  <Words>1513</Words>
  <Application>Microsoft Office PowerPoint</Application>
  <PresentationFormat>On-screen Show (4:3)</PresentationFormat>
  <Paragraphs>268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CMR12</vt:lpstr>
      <vt:lpstr>Courier New</vt:lpstr>
      <vt:lpstr>Gill Sans MT</vt:lpstr>
      <vt:lpstr>Gill Sans Std</vt:lpstr>
      <vt:lpstr>Wingdings</vt:lpstr>
      <vt:lpstr>Alternate V1 - DR_Slides</vt:lpstr>
      <vt:lpstr>Epistemic and Aleatory Uncertainty Quantification of Fatigue Crack Growth Analysis</vt:lpstr>
      <vt:lpstr>Outline and objectives</vt:lpstr>
      <vt:lpstr>Background and motivation</vt:lpstr>
      <vt:lpstr>Probabilistic analysis with multiple uncertainty types</vt:lpstr>
      <vt:lpstr>Small fatigue crack growth:   Problem definition</vt:lpstr>
      <vt:lpstr>Demonstration goals</vt:lpstr>
      <vt:lpstr>Step 1: Define uncertainty models for inputs</vt:lpstr>
      <vt:lpstr>Probabilistic model for initial crack size</vt:lpstr>
      <vt:lpstr>Crack growth rate data</vt:lpstr>
      <vt:lpstr>Uncertainty model for crack growth rate</vt:lpstr>
      <vt:lpstr>Step 2: Create response surface model</vt:lpstr>
      <vt:lpstr>Response surface model</vt:lpstr>
      <vt:lpstr>Step 3: Uncertainty propagation and sensitivity analysis</vt:lpstr>
      <vt:lpstr>Computed probability distribution for crack growth life, with uncertainty bounds</vt:lpstr>
      <vt:lpstr>Sensitivity to epistemic uncertainties</vt:lpstr>
      <vt:lpstr>Sensitivity to epistemic uncertainties</vt:lpstr>
      <vt:lpstr>Uncertainty reduction scenario study (1)</vt:lpstr>
      <vt:lpstr>Uncertainty reduction scenario study (2)</vt:lpstr>
      <vt:lpstr>“Predictive” distribution shows combined influence of both uncertainty types</vt:lpstr>
      <vt:lpstr>Relative sensitivities of both uncertainty types</vt:lpstr>
      <vt:lpstr>Summary</vt:lpstr>
      <vt:lpstr>PowerPoint Presentation</vt:lpstr>
      <vt:lpstr>Monte Carlo simulation</vt:lpstr>
      <vt:lpstr>Double-loop uncertainty propagation</vt:lpstr>
      <vt:lpstr>Mixed-loop uncertainty propagation</vt:lpstr>
      <vt:lpstr>Sensitivity analysis for uncertainty reduction</vt:lpstr>
      <vt:lpstr>Crack growth rate UQ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Corporate PPT Template v1</dc:title>
  <dc:creator>Frank Tapia, Jessica Vidal Tim Martin</dc:creator>
  <cp:lastModifiedBy>John McFarland</cp:lastModifiedBy>
  <cp:revision>179</cp:revision>
  <cp:lastPrinted>2019-10-20T22:46:19Z</cp:lastPrinted>
  <dcterms:created xsi:type="dcterms:W3CDTF">2015-08-25T13:48:16Z</dcterms:created>
  <dcterms:modified xsi:type="dcterms:W3CDTF">2019-10-20T22:50:04Z</dcterms:modified>
</cp:coreProperties>
</file>