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440" r:id="rId5"/>
    <p:sldId id="459" r:id="rId6"/>
    <p:sldId id="472" r:id="rId7"/>
    <p:sldId id="461" r:id="rId8"/>
    <p:sldId id="462" r:id="rId9"/>
    <p:sldId id="463" r:id="rId10"/>
    <p:sldId id="464" r:id="rId11"/>
    <p:sldId id="439" r:id="rId12"/>
    <p:sldId id="473" r:id="rId13"/>
    <p:sldId id="466" r:id="rId14"/>
    <p:sldId id="437" r:id="rId15"/>
    <p:sldId id="467" r:id="rId16"/>
    <p:sldId id="441" r:id="rId17"/>
    <p:sldId id="468" r:id="rId18"/>
    <p:sldId id="469" r:id="rId19"/>
    <p:sldId id="442" r:id="rId20"/>
    <p:sldId id="458" r:id="rId21"/>
    <p:sldId id="447" r:id="rId22"/>
    <p:sldId id="444" r:id="rId23"/>
    <p:sldId id="452" r:id="rId24"/>
    <p:sldId id="454" r:id="rId25"/>
    <p:sldId id="475" r:id="rId26"/>
    <p:sldId id="448" r:id="rId27"/>
    <p:sldId id="455" r:id="rId28"/>
    <p:sldId id="445" r:id="rId29"/>
    <p:sldId id="450" r:id="rId30"/>
    <p:sldId id="451" r:id="rId31"/>
    <p:sldId id="443" r:id="rId32"/>
    <p:sldId id="456" r:id="rId33"/>
    <p:sldId id="457" r:id="rId34"/>
    <p:sldId id="453" r:id="rId35"/>
    <p:sldId id="474" r:id="rId36"/>
    <p:sldId id="436" r:id="rId37"/>
    <p:sldId id="421" r:id="rId3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51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67104" autoAdjust="0"/>
  </p:normalViewPr>
  <p:slideViewPr>
    <p:cSldViewPr>
      <p:cViewPr varScale="1">
        <p:scale>
          <a:sx n="72" d="100"/>
          <a:sy n="72" d="100"/>
        </p:scale>
        <p:origin x="1218" y="66"/>
      </p:cViewPr>
      <p:guideLst>
        <p:guide orient="horz" pos="2160"/>
        <p:guide pos="2880"/>
      </p:guideLst>
    </p:cSldViewPr>
  </p:slideViewPr>
  <p:notesTextViewPr>
    <p:cViewPr>
      <p:scale>
        <a:sx n="1" d="1"/>
        <a:sy n="1" d="1"/>
      </p:scale>
      <p:origin x="0" y="0"/>
    </p:cViewPr>
  </p:notesTextViewPr>
  <p:sorterViewPr>
    <p:cViewPr>
      <p:scale>
        <a:sx n="100" d="100"/>
        <a:sy n="100" d="100"/>
      </p:scale>
      <p:origin x="0" y="1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24/10/2019</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E709C42-AF98-4567-ADCC-3C6806BC939D}" type="slidenum">
              <a:rPr lang="en-GB" altLang="en-US" smtClean="0"/>
              <a:pPr>
                <a:defRPr/>
              </a:pPr>
              <a:t>1</a:t>
            </a:fld>
            <a:endParaRPr lang="en-GB" altLang="en-US"/>
          </a:p>
        </p:txBody>
      </p:sp>
    </p:spTree>
    <p:extLst>
      <p:ext uri="{BB962C8B-B14F-4D97-AF65-F5344CB8AC3E}">
        <p14:creationId xmlns:p14="http://schemas.microsoft.com/office/powerpoint/2010/main" val="3901970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230872"/>
            <a:ext cx="2555776" cy="766732"/>
          </a:xfrm>
          <a:prstGeom prst="rect">
            <a:avLst/>
          </a:prstGeom>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9" y="230872"/>
            <a:ext cx="2555773" cy="766732"/>
          </a:xfrm>
          <a:prstGeom prst="rect">
            <a:avLst/>
          </a:prstGeom>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12031" y="180054"/>
            <a:ext cx="592928" cy="72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0.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908720"/>
            <a:ext cx="8642350" cy="5832648"/>
          </a:xfrm>
          <a:ln>
            <a:noFill/>
          </a:ln>
        </p:spPr>
        <p:txBody>
          <a:bodyPr rtlCol="0">
            <a:normAutofit fontScale="90000"/>
          </a:bodyPr>
          <a:lstStyle/>
          <a:p>
            <a:pPr>
              <a:lnSpc>
                <a:spcPct val="115000"/>
              </a:lnSpc>
              <a:spcAft>
                <a:spcPts val="0"/>
              </a:spcAft>
            </a:pPr>
            <a:r>
              <a:rPr lang="en-US" dirty="0">
                <a:solidFill>
                  <a:srgbClr val="E7E200"/>
                </a:solidFill>
              </a:rPr>
              <a:t>Phase 1 PFM Benchmark of the IAEA CRP I31030 </a:t>
            </a:r>
            <a:r>
              <a:rPr lang="en-GB" dirty="0">
                <a:solidFill>
                  <a:srgbClr val="E7E200"/>
                </a:solidFill>
              </a:rPr>
              <a:t>Methodology for Developing Pipe Failure Rates for Advanced Water Cooled Reactors3</a:t>
            </a:r>
            <a:br>
              <a:rPr lang="en-GB" altLang="en-US" dirty="0">
                <a:solidFill>
                  <a:srgbClr val="E7E200"/>
                </a:solidFill>
              </a:rPr>
            </a:br>
            <a:br>
              <a:rPr lang="en-GB" altLang="en-US" dirty="0">
                <a:solidFill>
                  <a:srgbClr val="E7E200"/>
                </a:solidFill>
              </a:rPr>
            </a:br>
            <a:r>
              <a:rPr lang="en-GB" altLang="en-US" sz="2200" dirty="0">
                <a:solidFill>
                  <a:srgbClr val="E7E200"/>
                </a:solidFill>
              </a:rPr>
              <a:t>Xinjian Duan, Min Wang, </a:t>
            </a:r>
            <a:r>
              <a:rPr lang="en-GB" altLang="en-US" sz="2200" dirty="0" err="1">
                <a:solidFill>
                  <a:srgbClr val="E7E200"/>
                </a:solidFill>
              </a:rPr>
              <a:t>Candu</a:t>
            </a:r>
            <a:r>
              <a:rPr lang="en-GB" altLang="en-US" sz="2200" dirty="0">
                <a:solidFill>
                  <a:srgbClr val="E7E200"/>
                </a:solidFill>
              </a:rPr>
              <a:t> Energy Inc., Canada </a:t>
            </a:r>
            <a:br>
              <a:rPr lang="en-GB" altLang="en-US" sz="2200" dirty="0">
                <a:solidFill>
                  <a:srgbClr val="E7E200"/>
                </a:solidFill>
              </a:rPr>
            </a:br>
            <a:r>
              <a:rPr lang="en-GB" altLang="en-US" sz="2200" dirty="0">
                <a:solidFill>
                  <a:srgbClr val="E7E200"/>
                </a:solidFill>
              </a:rPr>
              <a:t>Klaus </a:t>
            </a:r>
            <a:r>
              <a:rPr lang="en-GB" altLang="en-US" sz="2200" dirty="0" err="1">
                <a:solidFill>
                  <a:srgbClr val="E7E200"/>
                </a:solidFill>
              </a:rPr>
              <a:t>Heckmann</a:t>
            </a:r>
            <a:r>
              <a:rPr lang="en-GB" altLang="en-US" sz="2200" dirty="0">
                <a:solidFill>
                  <a:srgbClr val="E7E200"/>
                </a:solidFill>
              </a:rPr>
              <a:t>, GRS, Germany</a:t>
            </a:r>
            <a:br>
              <a:rPr lang="en-GB" altLang="en-US" sz="2200" dirty="0">
                <a:solidFill>
                  <a:srgbClr val="E7E200"/>
                </a:solidFill>
              </a:rPr>
            </a:br>
            <a:r>
              <a:rPr lang="en-GB" altLang="en-US" sz="2200" dirty="0" err="1">
                <a:solidFill>
                  <a:srgbClr val="E7E200"/>
                </a:solidFill>
              </a:rPr>
              <a:t>Robertas</a:t>
            </a:r>
            <a:r>
              <a:rPr lang="en-GB" altLang="en-US" sz="2200" dirty="0">
                <a:solidFill>
                  <a:srgbClr val="E7E200"/>
                </a:solidFill>
              </a:rPr>
              <a:t> Alzbutas, </a:t>
            </a:r>
            <a:r>
              <a:rPr lang="en-GB" sz="2200" dirty="0">
                <a:solidFill>
                  <a:srgbClr val="E7E200"/>
                </a:solidFill>
              </a:rPr>
              <a:t>Lithuanian Energy Institute, </a:t>
            </a:r>
            <a:r>
              <a:rPr lang="en-US" sz="2200" dirty="0">
                <a:solidFill>
                  <a:srgbClr val="E7E200"/>
                </a:solidFill>
              </a:rPr>
              <a:t>Lithuania</a:t>
            </a:r>
            <a:r>
              <a:rPr lang="en-GB" altLang="en-US" sz="2200" dirty="0">
                <a:solidFill>
                  <a:srgbClr val="E7E200"/>
                </a:solidFill>
              </a:rPr>
              <a:t> </a:t>
            </a:r>
            <a:br>
              <a:rPr lang="en-GB" altLang="en-US" sz="2200" dirty="0">
                <a:solidFill>
                  <a:srgbClr val="E7E200"/>
                </a:solidFill>
              </a:rPr>
            </a:br>
            <a:r>
              <a:rPr lang="en-GB" altLang="en-US" sz="2200" dirty="0">
                <a:solidFill>
                  <a:srgbClr val="E7E200"/>
                </a:solidFill>
              </a:rPr>
              <a:t>Dong-Hyun </a:t>
            </a:r>
            <a:r>
              <a:rPr lang="en-GB" altLang="en-US" sz="2200" dirty="0" err="1">
                <a:solidFill>
                  <a:srgbClr val="E7E200"/>
                </a:solidFill>
              </a:rPr>
              <a:t>Ahn</a:t>
            </a:r>
            <a:r>
              <a:rPr lang="en-GB" altLang="en-US" sz="2200" dirty="0">
                <a:solidFill>
                  <a:srgbClr val="E7E200"/>
                </a:solidFill>
              </a:rPr>
              <a:t>, </a:t>
            </a:r>
            <a:r>
              <a:rPr lang="en-CA" sz="2200" dirty="0" err="1">
                <a:solidFill>
                  <a:srgbClr val="E7E200"/>
                </a:solidFill>
              </a:rPr>
              <a:t>KAERI</a:t>
            </a:r>
            <a:r>
              <a:rPr lang="en-CA" sz="2200" dirty="0">
                <a:solidFill>
                  <a:srgbClr val="E7E200"/>
                </a:solidFill>
              </a:rPr>
              <a:t>, South Korea</a:t>
            </a:r>
            <a:br>
              <a:rPr lang="en-GB" altLang="en-US" sz="2200" dirty="0">
                <a:solidFill>
                  <a:srgbClr val="E7E200"/>
                </a:solidFill>
              </a:rPr>
            </a:br>
            <a:br>
              <a:rPr lang="en-GB" altLang="en-US" sz="2200" dirty="0">
                <a:solidFill>
                  <a:srgbClr val="E7E200"/>
                </a:solidFill>
              </a:rPr>
            </a:br>
            <a:r>
              <a:rPr lang="en-GB" sz="2200" dirty="0">
                <a:solidFill>
                  <a:srgbClr val="E7E2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3</a:t>
            </a:r>
            <a:r>
              <a:rPr lang="en-GB" sz="2200" baseline="30000" dirty="0">
                <a:solidFill>
                  <a:srgbClr val="E7E2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rd</a:t>
            </a:r>
            <a:r>
              <a:rPr lang="en-GB" sz="2200" dirty="0">
                <a:solidFill>
                  <a:srgbClr val="E7E2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 International Seminar on Probabilistic Methodologies for Nuclear Applications</a:t>
            </a:r>
            <a:br>
              <a:rPr lang="en-GB" sz="2200" dirty="0">
                <a:solidFill>
                  <a:srgbClr val="E7E2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br>
            <a:r>
              <a:rPr lang="en-US" sz="2200" dirty="0">
                <a:solidFill>
                  <a:srgbClr val="E7E2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October 22-24, 2019, Rockville, MD, U.S.A</a:t>
            </a:r>
            <a:endParaRPr lang="en-GB" sz="2400" dirty="0">
              <a:solidFill>
                <a:srgbClr val="E7E2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397560"/>
            <a:ext cx="7010722"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Benchmark Analyses</a:t>
            </a:r>
          </a:p>
        </p:txBody>
      </p:sp>
      <p:sp>
        <p:nvSpPr>
          <p:cNvPr id="6" name="Content Placeholder 5"/>
          <p:cNvSpPr>
            <a:spLocks noGrp="1"/>
          </p:cNvSpPr>
          <p:nvPr>
            <p:ph idx="1"/>
          </p:nvPr>
        </p:nvSpPr>
        <p:spPr>
          <a:xfrm>
            <a:off x="303433" y="1340768"/>
            <a:ext cx="8641085" cy="4889500"/>
          </a:xfrm>
          <a:ln>
            <a:solidFill>
              <a:srgbClr val="00B050"/>
            </a:solidFill>
          </a:ln>
        </p:spPr>
        <p:txBody>
          <a:bodyPr/>
          <a:lstStyle/>
          <a:p>
            <a:pPr marL="571500" indent="-514350">
              <a:spcAft>
                <a:spcPts val="0"/>
              </a:spcAft>
              <a:defRPr/>
            </a:pPr>
            <a:r>
              <a:rPr lang="en-US" sz="2600" dirty="0"/>
              <a:t>“</a:t>
            </a:r>
            <a:r>
              <a:rPr lang="en-US" sz="2600" b="1" dirty="0"/>
              <a:t>Calibration benchmark</a:t>
            </a:r>
            <a:r>
              <a:rPr lang="en-US" sz="2600" dirty="0"/>
              <a:t>” based on WCR piping system location for which there exists extensive &amp; well-documented OPEX</a:t>
            </a:r>
          </a:p>
          <a:p>
            <a:pPr marL="1371600" lvl="4" indent="-514350">
              <a:spcAft>
                <a:spcPts val="0"/>
              </a:spcAft>
              <a:defRPr/>
            </a:pPr>
            <a:r>
              <a:rPr lang="en-US" sz="1800" dirty="0"/>
              <a:t>This benchmark was completed in 2019 – evaluation of results is ongoing</a:t>
            </a:r>
          </a:p>
          <a:p>
            <a:pPr marL="571500" indent="-514350">
              <a:spcAft>
                <a:spcPts val="0"/>
              </a:spcAft>
              <a:defRPr/>
            </a:pPr>
            <a:r>
              <a:rPr lang="en-US" sz="2600" b="1" dirty="0">
                <a:solidFill>
                  <a:schemeClr val="bg1">
                    <a:lumMod val="85000"/>
                  </a:schemeClr>
                </a:solidFill>
              </a:rPr>
              <a:t>Benchmark #2</a:t>
            </a:r>
            <a:r>
              <a:rPr lang="en-US" sz="2600" dirty="0">
                <a:solidFill>
                  <a:schemeClr val="bg1">
                    <a:lumMod val="85000"/>
                  </a:schemeClr>
                </a:solidFill>
              </a:rPr>
              <a:t> based on AWCR evaluation boundaries</a:t>
            </a:r>
          </a:p>
          <a:p>
            <a:pPr marL="1371600" lvl="2" indent="-514350">
              <a:spcAft>
                <a:spcPts val="0"/>
              </a:spcAft>
              <a:defRPr/>
            </a:pPr>
            <a:r>
              <a:rPr lang="en-US" sz="1800" dirty="0">
                <a:solidFill>
                  <a:schemeClr val="bg1">
                    <a:lumMod val="85000"/>
                  </a:schemeClr>
                </a:solidFill>
              </a:rPr>
              <a:t>RCS Hot Leg dissimilar metal welds</a:t>
            </a:r>
          </a:p>
          <a:p>
            <a:pPr marL="1371600" lvl="2" indent="-514350">
              <a:spcAft>
                <a:spcPts val="0"/>
              </a:spcAft>
              <a:defRPr/>
            </a:pPr>
            <a:r>
              <a:rPr lang="en-US" sz="1800" dirty="0">
                <a:solidFill>
                  <a:schemeClr val="bg1">
                    <a:lumMod val="85000"/>
                  </a:schemeClr>
                </a:solidFill>
              </a:rPr>
              <a:t>Pressurizer surge line to RCS Hot Leg branch connection</a:t>
            </a:r>
          </a:p>
          <a:p>
            <a:pPr marL="2286000" lvl="4" indent="-514350">
              <a:spcAft>
                <a:spcPts val="0"/>
              </a:spcAft>
              <a:defRPr/>
            </a:pPr>
            <a:r>
              <a:rPr lang="en-US" sz="1800" dirty="0">
                <a:solidFill>
                  <a:schemeClr val="bg1">
                    <a:lumMod val="85000"/>
                  </a:schemeClr>
                </a:solidFill>
                <a:sym typeface="Wingdings" panose="05000000000000000000" pitchFamily="2" charset="2"/>
              </a:rPr>
              <a:t>No OPEX</a:t>
            </a:r>
          </a:p>
          <a:p>
            <a:pPr marL="2286000" lvl="4" indent="-514350">
              <a:spcAft>
                <a:spcPts val="0"/>
              </a:spcAft>
              <a:defRPr/>
            </a:pPr>
            <a:r>
              <a:rPr lang="en-US" sz="1800" dirty="0">
                <a:solidFill>
                  <a:schemeClr val="bg1">
                    <a:lumMod val="85000"/>
                  </a:schemeClr>
                </a:solidFill>
                <a:sym typeface="Wingdings" panose="05000000000000000000" pitchFamily="2" charset="2"/>
              </a:rPr>
              <a:t>Degradation resistant material – Alloy 690/52/152</a:t>
            </a:r>
          </a:p>
          <a:p>
            <a:pPr marL="2286000" lvl="4" indent="-514350">
              <a:spcAft>
                <a:spcPts val="0"/>
              </a:spcAft>
              <a:defRPr/>
            </a:pPr>
            <a:r>
              <a:rPr lang="en-US" sz="1800" dirty="0">
                <a:solidFill>
                  <a:schemeClr val="bg1">
                    <a:lumMod val="85000"/>
                  </a:schemeClr>
                </a:solidFill>
                <a:sym typeface="Wingdings" panose="05000000000000000000" pitchFamily="2" charset="2"/>
              </a:rPr>
              <a:t>This benchmark has been initiated and is scheduled to be completed during the 2</a:t>
            </a:r>
            <a:r>
              <a:rPr lang="en-US" sz="1800" baseline="30000" dirty="0">
                <a:solidFill>
                  <a:schemeClr val="bg1">
                    <a:lumMod val="85000"/>
                  </a:schemeClr>
                </a:solidFill>
                <a:sym typeface="Wingdings" panose="05000000000000000000" pitchFamily="2" charset="2"/>
              </a:rPr>
              <a:t>nd</a:t>
            </a:r>
            <a:r>
              <a:rPr lang="en-US" sz="1800" dirty="0">
                <a:solidFill>
                  <a:schemeClr val="bg1">
                    <a:lumMod val="85000"/>
                  </a:schemeClr>
                </a:solidFill>
                <a:sym typeface="Wingdings" panose="05000000000000000000" pitchFamily="2" charset="2"/>
              </a:rPr>
              <a:t> quarter 2020</a:t>
            </a:r>
          </a:p>
        </p:txBody>
      </p:sp>
      <p:sp>
        <p:nvSpPr>
          <p:cNvPr id="3"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10</a:t>
            </a:fld>
            <a:endParaRPr lang="en-US" altLang="en-US"/>
          </a:p>
        </p:txBody>
      </p:sp>
    </p:spTree>
    <p:extLst>
      <p:ext uri="{BB962C8B-B14F-4D97-AF65-F5344CB8AC3E}">
        <p14:creationId xmlns:p14="http://schemas.microsoft.com/office/powerpoint/2010/main" val="3156349480"/>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solidFill>
                  <a:schemeClr val="tx1">
                    <a:lumMod val="75000"/>
                  </a:schemeClr>
                </a:solidFill>
                <a:effectLst>
                  <a:outerShdw blurRad="38100" dist="38100" dir="2700000" algn="tl">
                    <a:srgbClr val="000000">
                      <a:alpha val="43137"/>
                    </a:srgbClr>
                  </a:outerShdw>
                </a:effectLst>
                <a:cs typeface="Times New Roman" panose="02020603050405020304" pitchFamily="18" charset="0"/>
              </a:rPr>
              <a:t>Participating Teams - </a:t>
            </a:r>
            <a:r>
              <a:rPr lang="en-GB" u="sng" dirty="0" err="1">
                <a:solidFill>
                  <a:schemeClr val="tx1">
                    <a:lumMod val="75000"/>
                  </a:schemeClr>
                </a:solidFill>
                <a:effectLst>
                  <a:outerShdw blurRad="38100" dist="38100" dir="2700000" algn="tl">
                    <a:srgbClr val="000000">
                      <a:alpha val="43137"/>
                    </a:srgbClr>
                  </a:outerShdw>
                </a:effectLst>
                <a:cs typeface="Times New Roman" panose="02020603050405020304" pitchFamily="18" charset="0"/>
              </a:rPr>
              <a:t>PFM</a:t>
            </a:r>
            <a:endParaRPr lang="en-US" dirty="0"/>
          </a:p>
        </p:txBody>
      </p:sp>
      <p:sp>
        <p:nvSpPr>
          <p:cNvPr id="3" name="Content Placeholder 2"/>
          <p:cNvSpPr>
            <a:spLocks noGrp="1"/>
          </p:cNvSpPr>
          <p:nvPr>
            <p:ph sz="half" idx="1"/>
          </p:nvPr>
        </p:nvSpPr>
        <p:spPr>
          <a:xfrm>
            <a:off x="179512" y="1628800"/>
            <a:ext cx="4182616" cy="4525963"/>
          </a:xfrm>
        </p:spPr>
        <p:txBody>
          <a:bodyPr/>
          <a:lstStyle/>
          <a:p>
            <a:pPr marL="361950" indent="-361950"/>
            <a:r>
              <a:rPr lang="en-US" sz="2400" dirty="0">
                <a:solidFill>
                  <a:schemeClr val="bg2">
                    <a:lumMod val="10000"/>
                  </a:schemeClr>
                </a:solidFill>
              </a:rPr>
              <a:t>Canada (</a:t>
            </a:r>
            <a:r>
              <a:rPr lang="en-US" sz="2400" dirty="0" err="1">
                <a:solidFill>
                  <a:schemeClr val="bg2">
                    <a:lumMod val="10000"/>
                  </a:schemeClr>
                </a:solidFill>
              </a:rPr>
              <a:t>CEI</a:t>
            </a:r>
            <a:r>
              <a:rPr lang="en-US" sz="2400" dirty="0">
                <a:solidFill>
                  <a:schemeClr val="bg2">
                    <a:lumMod val="10000"/>
                  </a:schemeClr>
                </a:solidFill>
              </a:rPr>
              <a:t>)</a:t>
            </a:r>
          </a:p>
          <a:p>
            <a:pPr marL="712788" lvl="1" indent="-350838">
              <a:buFont typeface="Arial" pitchFamily="34" charset="0"/>
              <a:buChar char="•"/>
            </a:pPr>
            <a:r>
              <a:rPr lang="en-US" sz="2000" dirty="0">
                <a:solidFill>
                  <a:schemeClr val="bg2">
                    <a:lumMod val="10000"/>
                  </a:schemeClr>
                </a:solidFill>
              </a:rPr>
              <a:t>Familiar with multiple </a:t>
            </a:r>
            <a:r>
              <a:rPr lang="en-US" sz="2000" dirty="0" err="1">
                <a:solidFill>
                  <a:schemeClr val="bg2">
                    <a:lumMod val="10000"/>
                  </a:schemeClr>
                </a:solidFill>
              </a:rPr>
              <a:t>PFM</a:t>
            </a:r>
            <a:r>
              <a:rPr lang="en-US" sz="2000" dirty="0">
                <a:solidFill>
                  <a:schemeClr val="bg2">
                    <a:lumMod val="10000"/>
                  </a:schemeClr>
                </a:solidFill>
              </a:rPr>
              <a:t> codes since 2006</a:t>
            </a:r>
          </a:p>
          <a:p>
            <a:pPr marL="712788" lvl="1" indent="-350838">
              <a:buFont typeface="Arial" pitchFamily="34" charset="0"/>
              <a:buChar char="•"/>
            </a:pPr>
            <a:r>
              <a:rPr lang="en-US" sz="2000" dirty="0">
                <a:solidFill>
                  <a:schemeClr val="bg2">
                    <a:lumMod val="10000"/>
                  </a:schemeClr>
                </a:solidFill>
              </a:rPr>
              <a:t>Performed multiple benchmarks &amp; applications</a:t>
            </a:r>
          </a:p>
          <a:p>
            <a:pPr marL="712788" lvl="1" indent="-350838">
              <a:buFont typeface="Arial" pitchFamily="34" charset="0"/>
              <a:buChar char="•"/>
            </a:pPr>
            <a:r>
              <a:rPr lang="en-US" sz="2000" dirty="0">
                <a:solidFill>
                  <a:schemeClr val="bg2">
                    <a:lumMod val="10000"/>
                  </a:schemeClr>
                </a:solidFill>
              </a:rPr>
              <a:t>Code: PRAISE-</a:t>
            </a:r>
            <a:r>
              <a:rPr lang="en-US" sz="2000" dirty="0" err="1">
                <a:solidFill>
                  <a:schemeClr val="bg2">
                    <a:lumMod val="10000"/>
                  </a:schemeClr>
                </a:solidFill>
              </a:rPr>
              <a:t>CANDU</a:t>
            </a:r>
            <a:r>
              <a:rPr lang="en-US" sz="2000" dirty="0">
                <a:solidFill>
                  <a:schemeClr val="bg2">
                    <a:lumMod val="10000"/>
                  </a:schemeClr>
                </a:solidFill>
              </a:rPr>
              <a:t> 2.0</a:t>
            </a:r>
          </a:p>
          <a:p>
            <a:pPr marL="361950" indent="-361950"/>
            <a:r>
              <a:rPr lang="en-US" sz="2400" dirty="0">
                <a:solidFill>
                  <a:schemeClr val="bg2">
                    <a:lumMod val="10000"/>
                  </a:schemeClr>
                </a:solidFill>
              </a:rPr>
              <a:t>Germany (GRS)</a:t>
            </a:r>
          </a:p>
          <a:p>
            <a:pPr marL="712788" lvl="1" indent="-350838">
              <a:buFont typeface="Arial" pitchFamily="34" charset="0"/>
              <a:buChar char="•"/>
            </a:pPr>
            <a:r>
              <a:rPr lang="en-US" sz="2000" dirty="0">
                <a:solidFill>
                  <a:schemeClr val="bg2">
                    <a:lumMod val="10000"/>
                  </a:schemeClr>
                </a:solidFill>
              </a:rPr>
              <a:t>Working with </a:t>
            </a:r>
            <a:r>
              <a:rPr lang="en-US" sz="2000" dirty="0" err="1">
                <a:solidFill>
                  <a:schemeClr val="bg2">
                    <a:lumMod val="10000"/>
                  </a:schemeClr>
                </a:solidFill>
              </a:rPr>
              <a:t>PFM</a:t>
            </a:r>
            <a:r>
              <a:rPr lang="en-US" sz="2000" dirty="0">
                <a:solidFill>
                  <a:schemeClr val="bg2">
                    <a:lumMod val="10000"/>
                  </a:schemeClr>
                </a:solidFill>
              </a:rPr>
              <a:t> codes since 2001</a:t>
            </a:r>
          </a:p>
          <a:p>
            <a:pPr marL="712788" lvl="1" indent="-350838">
              <a:buFont typeface="Arial" pitchFamily="34" charset="0"/>
              <a:buChar char="•"/>
            </a:pPr>
            <a:r>
              <a:rPr lang="en-US" sz="2000" dirty="0">
                <a:solidFill>
                  <a:schemeClr val="bg2">
                    <a:lumMod val="10000"/>
                  </a:schemeClr>
                </a:solidFill>
              </a:rPr>
              <a:t>Performed multiple benchmarks &amp; applications</a:t>
            </a:r>
          </a:p>
          <a:p>
            <a:pPr marL="712788" lvl="1" indent="-350838">
              <a:buFont typeface="Arial" pitchFamily="34" charset="0"/>
              <a:buChar char="•"/>
            </a:pPr>
            <a:r>
              <a:rPr lang="en-US" sz="2000" dirty="0">
                <a:solidFill>
                  <a:schemeClr val="bg2">
                    <a:lumMod val="10000"/>
                  </a:schemeClr>
                </a:solidFill>
              </a:rPr>
              <a:t>Code: PROST</a:t>
            </a:r>
          </a:p>
        </p:txBody>
      </p:sp>
      <p:sp>
        <p:nvSpPr>
          <p:cNvPr id="4" name="Content Placeholder 3"/>
          <p:cNvSpPr>
            <a:spLocks noGrp="1"/>
          </p:cNvSpPr>
          <p:nvPr>
            <p:ph sz="half" idx="2"/>
          </p:nvPr>
        </p:nvSpPr>
        <p:spPr>
          <a:xfrm>
            <a:off x="4648200" y="1600202"/>
            <a:ext cx="4244280" cy="4525963"/>
          </a:xfrm>
        </p:spPr>
        <p:txBody>
          <a:bodyPr/>
          <a:lstStyle/>
          <a:p>
            <a:pPr marL="361950" indent="-361950"/>
            <a:r>
              <a:rPr lang="en-US" sz="2400" dirty="0">
                <a:solidFill>
                  <a:schemeClr val="bg2">
                    <a:lumMod val="10000"/>
                  </a:schemeClr>
                </a:solidFill>
              </a:rPr>
              <a:t>Lithuania (LEI)</a:t>
            </a:r>
          </a:p>
          <a:p>
            <a:pPr marL="712788" lvl="1" indent="-350838">
              <a:buFont typeface="Arial" pitchFamily="34" charset="0"/>
              <a:buChar char="•"/>
            </a:pPr>
            <a:r>
              <a:rPr lang="en-US" sz="2000" dirty="0">
                <a:solidFill>
                  <a:schemeClr val="bg2">
                    <a:lumMod val="10000"/>
                  </a:schemeClr>
                </a:solidFill>
              </a:rPr>
              <a:t>Familiar with multiple </a:t>
            </a:r>
            <a:r>
              <a:rPr lang="en-US" sz="2000" dirty="0" err="1">
                <a:solidFill>
                  <a:schemeClr val="bg2">
                    <a:lumMod val="10000"/>
                  </a:schemeClr>
                </a:solidFill>
              </a:rPr>
              <a:t>PFM</a:t>
            </a:r>
            <a:r>
              <a:rPr lang="en-US" sz="2000" dirty="0">
                <a:solidFill>
                  <a:schemeClr val="bg2">
                    <a:lumMod val="10000"/>
                  </a:schemeClr>
                </a:solidFill>
              </a:rPr>
              <a:t> codes since 2000</a:t>
            </a:r>
          </a:p>
          <a:p>
            <a:pPr marL="712788" lvl="1" indent="-350838">
              <a:buFont typeface="Arial" pitchFamily="34" charset="0"/>
              <a:buChar char="•"/>
            </a:pPr>
            <a:r>
              <a:rPr lang="en-US" sz="2000" dirty="0">
                <a:solidFill>
                  <a:schemeClr val="bg2">
                    <a:lumMod val="10000"/>
                  </a:schemeClr>
                </a:solidFill>
              </a:rPr>
              <a:t>Performed multiple benchmarks &amp; applications</a:t>
            </a:r>
          </a:p>
          <a:p>
            <a:pPr marL="712788" lvl="1" indent="-350838">
              <a:buFont typeface="Arial" pitchFamily="34" charset="0"/>
              <a:buChar char="•"/>
            </a:pPr>
            <a:r>
              <a:rPr lang="en-US" sz="2000" dirty="0">
                <a:solidFill>
                  <a:schemeClr val="bg2">
                    <a:lumMod val="10000"/>
                  </a:schemeClr>
                </a:solidFill>
              </a:rPr>
              <a:t>Code: </a:t>
            </a:r>
            <a:r>
              <a:rPr lang="en-US" sz="2000" dirty="0" err="1">
                <a:solidFill>
                  <a:schemeClr val="bg2">
                    <a:lumMod val="10000"/>
                  </a:schemeClr>
                </a:solidFill>
              </a:rPr>
              <a:t>PIFRAP</a:t>
            </a:r>
            <a:r>
              <a:rPr lang="en-US" sz="2000" dirty="0">
                <a:solidFill>
                  <a:schemeClr val="bg2">
                    <a:lumMod val="10000"/>
                  </a:schemeClr>
                </a:solidFill>
              </a:rPr>
              <a:t>/</a:t>
            </a:r>
            <a:r>
              <a:rPr lang="en-US" sz="2000" dirty="0" err="1">
                <a:solidFill>
                  <a:schemeClr val="bg2">
                    <a:lumMod val="10000"/>
                  </a:schemeClr>
                </a:solidFill>
              </a:rPr>
              <a:t>AutoPIFRAP</a:t>
            </a:r>
            <a:endParaRPr lang="en-US" sz="2000" dirty="0">
              <a:solidFill>
                <a:schemeClr val="bg2">
                  <a:lumMod val="10000"/>
                </a:schemeClr>
              </a:solidFill>
            </a:endParaRPr>
          </a:p>
          <a:p>
            <a:pPr marL="361950" lvl="1" indent="-361950">
              <a:buFont typeface="Arial" pitchFamily="34" charset="0"/>
              <a:buChar char="•"/>
            </a:pPr>
            <a:r>
              <a:rPr lang="en-US" dirty="0">
                <a:solidFill>
                  <a:schemeClr val="bg2">
                    <a:lumMod val="10000"/>
                  </a:schemeClr>
                </a:solidFill>
              </a:rPr>
              <a:t>Republic of Korea (</a:t>
            </a:r>
            <a:r>
              <a:rPr lang="en-US" dirty="0" err="1">
                <a:solidFill>
                  <a:schemeClr val="bg2">
                    <a:lumMod val="10000"/>
                  </a:schemeClr>
                </a:solidFill>
              </a:rPr>
              <a:t>KAERI</a:t>
            </a:r>
            <a:r>
              <a:rPr lang="en-US" dirty="0">
                <a:solidFill>
                  <a:schemeClr val="bg2">
                    <a:lumMod val="10000"/>
                  </a:schemeClr>
                </a:solidFill>
              </a:rPr>
              <a:t>)</a:t>
            </a:r>
          </a:p>
          <a:p>
            <a:pPr marL="712788" lvl="1" indent="-350838">
              <a:buFont typeface="Arial" pitchFamily="34" charset="0"/>
              <a:buChar char="•"/>
            </a:pPr>
            <a:r>
              <a:rPr lang="en-US" sz="2000" dirty="0">
                <a:solidFill>
                  <a:schemeClr val="bg2">
                    <a:lumMod val="10000"/>
                  </a:schemeClr>
                </a:solidFill>
              </a:rPr>
              <a:t>Less than 6-month experience with </a:t>
            </a:r>
            <a:r>
              <a:rPr lang="en-US" sz="2000" dirty="0" err="1">
                <a:solidFill>
                  <a:schemeClr val="bg2">
                    <a:lumMod val="10000"/>
                  </a:schemeClr>
                </a:solidFill>
              </a:rPr>
              <a:t>PFM</a:t>
            </a:r>
            <a:endParaRPr lang="en-US" sz="2000" dirty="0">
              <a:solidFill>
                <a:schemeClr val="bg2">
                  <a:lumMod val="10000"/>
                </a:schemeClr>
              </a:solidFill>
            </a:endParaRPr>
          </a:p>
          <a:p>
            <a:pPr marL="712788" lvl="1" indent="-350838">
              <a:buFont typeface="Arial" pitchFamily="34" charset="0"/>
              <a:buChar char="•"/>
            </a:pPr>
            <a:r>
              <a:rPr lang="en-US" sz="2000" dirty="0">
                <a:solidFill>
                  <a:schemeClr val="bg2">
                    <a:lumMod val="10000"/>
                  </a:schemeClr>
                </a:solidFill>
              </a:rPr>
              <a:t>Code: not named yet</a:t>
            </a:r>
          </a:p>
        </p:txBody>
      </p:sp>
      <p:sp>
        <p:nvSpPr>
          <p:cNvPr id="6" name="Slide Number Placeholder 5"/>
          <p:cNvSpPr>
            <a:spLocks noGrp="1"/>
          </p:cNvSpPr>
          <p:nvPr>
            <p:ph type="sldNum" sz="quarter" idx="12"/>
          </p:nvPr>
        </p:nvSpPr>
        <p:spPr/>
        <p:txBody>
          <a:bodyPr/>
          <a:lstStyle/>
          <a:p>
            <a:pPr>
              <a:defRPr/>
            </a:pPr>
            <a:fld id="{2C4A9355-B909-465D-9C60-AD4F61C3EEFC}" type="slidenum">
              <a:rPr lang="en-US" altLang="en-US" smtClean="0"/>
              <a:pPr>
                <a:defRPr/>
              </a:pPr>
              <a:t>11</a:t>
            </a:fld>
            <a:endParaRPr lang="en-US" altLang="en-US"/>
          </a:p>
        </p:txBody>
      </p:sp>
      <p:sp>
        <p:nvSpPr>
          <p:cNvPr id="7"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Tree>
    <p:extLst>
      <p:ext uri="{BB962C8B-B14F-4D97-AF65-F5344CB8AC3E}">
        <p14:creationId xmlns:p14="http://schemas.microsoft.com/office/powerpoint/2010/main" val="56742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397560"/>
            <a:ext cx="7010722"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Description of the Problem</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12</a:t>
            </a:fld>
            <a:endParaRPr lang="en-US" altLang="en-US"/>
          </a:p>
        </p:txBody>
      </p:sp>
      <p:sp>
        <p:nvSpPr>
          <p:cNvPr id="7" name="Subtitle 2"/>
          <p:cNvSpPr txBox="1">
            <a:spLocks/>
          </p:cNvSpPr>
          <p:nvPr/>
        </p:nvSpPr>
        <p:spPr bwMode="auto">
          <a:xfrm>
            <a:off x="323527" y="1484784"/>
            <a:ext cx="8568953"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000" b="0" dirty="0">
                <a:solidFill>
                  <a:schemeClr val="bg2">
                    <a:lumMod val="10000"/>
                  </a:schemeClr>
                </a:solidFill>
              </a:rPr>
              <a:t>System: </a:t>
            </a:r>
            <a:r>
              <a:rPr lang="en-CA" sz="2000" b="0" dirty="0" err="1">
                <a:solidFill>
                  <a:schemeClr val="bg2">
                    <a:lumMod val="10000"/>
                  </a:schemeClr>
                </a:solidFill>
              </a:rPr>
              <a:t>PWR</a:t>
            </a:r>
            <a:r>
              <a:rPr lang="en-CA" sz="2000" b="0" dirty="0">
                <a:solidFill>
                  <a:schemeClr val="bg2">
                    <a:lumMod val="10000"/>
                  </a:schemeClr>
                </a:solidFill>
              </a:rPr>
              <a:t> Chemical &amp; Volume Control System Excess Letdown</a:t>
            </a:r>
          </a:p>
          <a:p>
            <a:pPr marL="361950" lvl="1" indent="-361950">
              <a:spcBef>
                <a:spcPts val="100"/>
              </a:spcBef>
              <a:buFont typeface="Arial" pitchFamily="34" charset="0"/>
              <a:buChar char="•"/>
            </a:pPr>
            <a:r>
              <a:rPr lang="en-CA" sz="2000" b="0" dirty="0">
                <a:solidFill>
                  <a:schemeClr val="bg2">
                    <a:lumMod val="10000"/>
                  </a:schemeClr>
                </a:solidFill>
              </a:rPr>
              <a:t>Degradation: </a:t>
            </a:r>
            <a:r>
              <a:rPr lang="en-US" sz="2000" b="0" dirty="0" err="1">
                <a:solidFill>
                  <a:schemeClr val="bg2">
                    <a:lumMod val="10000"/>
                  </a:schemeClr>
                </a:solidFill>
              </a:rPr>
              <a:t>SCC</a:t>
            </a:r>
            <a:endParaRPr lang="en-US" sz="2000" b="0" dirty="0">
              <a:solidFill>
                <a:schemeClr val="bg2">
                  <a:lumMod val="10000"/>
                </a:schemeClr>
              </a:solidFill>
            </a:endParaRPr>
          </a:p>
          <a:p>
            <a:pPr marL="361950" lvl="1" indent="-361950">
              <a:spcBef>
                <a:spcPts val="100"/>
              </a:spcBef>
              <a:buFont typeface="Arial" pitchFamily="34" charset="0"/>
              <a:buChar char="•"/>
            </a:pPr>
            <a:r>
              <a:rPr lang="en-US" sz="2000" b="0" dirty="0">
                <a:solidFill>
                  <a:schemeClr val="bg2">
                    <a:lumMod val="10000"/>
                  </a:schemeClr>
                </a:solidFill>
              </a:rPr>
              <a:t>Environment: </a:t>
            </a:r>
            <a:r>
              <a:rPr lang="en-US" sz="2000" b="0" dirty="0" err="1">
                <a:solidFill>
                  <a:schemeClr val="bg2">
                    <a:lumMod val="10000"/>
                  </a:schemeClr>
                </a:solidFill>
              </a:rPr>
              <a:t>RCS</a:t>
            </a:r>
            <a:r>
              <a:rPr lang="en-US" sz="2000" b="0" dirty="0">
                <a:solidFill>
                  <a:schemeClr val="bg2">
                    <a:lumMod val="10000"/>
                  </a:schemeClr>
                </a:solidFill>
              </a:rPr>
              <a:t> Coolant</a:t>
            </a:r>
          </a:p>
          <a:p>
            <a:pPr marL="361950" lvl="1" indent="-361950">
              <a:spcBef>
                <a:spcPts val="100"/>
              </a:spcBef>
              <a:buFont typeface="Arial" pitchFamily="34" charset="0"/>
              <a:buChar char="•"/>
            </a:pPr>
            <a:r>
              <a:rPr lang="en-CA" sz="2000" b="0" dirty="0">
                <a:solidFill>
                  <a:schemeClr val="bg2">
                    <a:lumMod val="10000"/>
                  </a:schemeClr>
                </a:solidFill>
              </a:rPr>
              <a:t>Constants:</a:t>
            </a:r>
            <a:endParaRPr lang="en-US" sz="2000" b="0" dirty="0">
              <a:solidFill>
                <a:schemeClr val="bg2">
                  <a:lumMod val="10000"/>
                </a:schemeClr>
              </a:solidFill>
            </a:endParaRPr>
          </a:p>
          <a:p>
            <a:pPr marL="762000" lvl="2" indent="-361950">
              <a:spcBef>
                <a:spcPts val="100"/>
              </a:spcBef>
            </a:pPr>
            <a:r>
              <a:rPr lang="en-US" sz="1600" b="0" dirty="0">
                <a:solidFill>
                  <a:schemeClr val="bg2">
                    <a:lumMod val="10000"/>
                  </a:schemeClr>
                </a:solidFill>
              </a:rPr>
              <a:t>Dimensions: Outside diameter (114.0 𝑚𝑚), thickness (10.8 𝑚𝑚)</a:t>
            </a:r>
          </a:p>
          <a:p>
            <a:pPr marL="762000" lvl="2" indent="-361950">
              <a:spcBef>
                <a:spcPts val="100"/>
              </a:spcBef>
            </a:pPr>
            <a:r>
              <a:rPr lang="en-US" sz="1600" b="0" dirty="0">
                <a:solidFill>
                  <a:schemeClr val="bg2">
                    <a:lumMod val="10000"/>
                  </a:schemeClr>
                </a:solidFill>
              </a:rPr>
              <a:t>Material: austenitic stainless steel weld</a:t>
            </a:r>
          </a:p>
          <a:p>
            <a:pPr marL="762000" lvl="2" indent="-361950">
              <a:spcBef>
                <a:spcPts val="100"/>
              </a:spcBef>
            </a:pPr>
            <a:r>
              <a:rPr lang="en-US" sz="1600" b="0" dirty="0">
                <a:solidFill>
                  <a:schemeClr val="bg2">
                    <a:lumMod val="10000"/>
                  </a:schemeClr>
                </a:solidFill>
              </a:rPr>
              <a:t>Operating Conditions: Pressure (15.41 𝑀𝑃𝑎), Temperature (345 ℃)</a:t>
            </a:r>
          </a:p>
          <a:p>
            <a:pPr marL="762000" lvl="2" indent="-361950">
              <a:spcBef>
                <a:spcPts val="100"/>
              </a:spcBef>
            </a:pPr>
            <a:r>
              <a:rPr lang="en-US" sz="1600" b="0" dirty="0">
                <a:solidFill>
                  <a:schemeClr val="bg2">
                    <a:lumMod val="10000"/>
                  </a:schemeClr>
                </a:solidFill>
              </a:rPr>
              <a:t>Operating loads: </a:t>
            </a:r>
            <a:r>
              <a:rPr lang="en-US" sz="1600" b="0" i="1" dirty="0">
                <a:solidFill>
                  <a:schemeClr val="bg2">
                    <a:lumMod val="10000"/>
                  </a:schemeClr>
                </a:solidFill>
              </a:rPr>
              <a:t>P</a:t>
            </a:r>
            <a:r>
              <a:rPr lang="en-US" sz="1600" b="0" i="1" baseline="-25000" dirty="0">
                <a:solidFill>
                  <a:schemeClr val="bg2">
                    <a:lumMod val="10000"/>
                  </a:schemeClr>
                </a:solidFill>
              </a:rPr>
              <a:t>m</a:t>
            </a:r>
            <a:r>
              <a:rPr lang="en-US" sz="1600" b="0" dirty="0">
                <a:solidFill>
                  <a:schemeClr val="bg2">
                    <a:lumMod val="10000"/>
                  </a:schemeClr>
                </a:solidFill>
              </a:rPr>
              <a:t>=31.8 𝑀𝑃𝑎, </a:t>
            </a:r>
            <a:r>
              <a:rPr lang="en-US" sz="1600" b="0" i="1" dirty="0" err="1">
                <a:solidFill>
                  <a:schemeClr val="bg2">
                    <a:lumMod val="10000"/>
                  </a:schemeClr>
                </a:solidFill>
              </a:rPr>
              <a:t>P</a:t>
            </a:r>
            <a:r>
              <a:rPr lang="en-US" sz="1600" b="0" i="1" baseline="-25000" dirty="0" err="1">
                <a:solidFill>
                  <a:schemeClr val="bg2">
                    <a:lumMod val="10000"/>
                  </a:schemeClr>
                </a:solidFill>
              </a:rPr>
              <a:t>b</a:t>
            </a:r>
            <a:r>
              <a:rPr lang="en-US" sz="1600" b="0" dirty="0" err="1">
                <a:solidFill>
                  <a:schemeClr val="bg2">
                    <a:lumMod val="10000"/>
                  </a:schemeClr>
                </a:solidFill>
              </a:rPr>
              <a:t>+</a:t>
            </a:r>
            <a:r>
              <a:rPr lang="en-US" sz="1600" b="0" i="1" dirty="0" err="1">
                <a:solidFill>
                  <a:schemeClr val="bg2">
                    <a:lumMod val="10000"/>
                  </a:schemeClr>
                </a:solidFill>
              </a:rPr>
              <a:t>P</a:t>
            </a:r>
            <a:r>
              <a:rPr lang="en-US" sz="1600" b="0" i="1" baseline="-25000" dirty="0" err="1">
                <a:solidFill>
                  <a:schemeClr val="bg2">
                    <a:lumMod val="10000"/>
                  </a:schemeClr>
                </a:solidFill>
              </a:rPr>
              <a:t>e</a:t>
            </a:r>
            <a:r>
              <a:rPr lang="en-US" sz="1600" b="0" dirty="0">
                <a:solidFill>
                  <a:schemeClr val="bg2">
                    <a:lumMod val="10000"/>
                  </a:schemeClr>
                </a:solidFill>
              </a:rPr>
              <a:t>=33.7 𝑀𝑃𝑎</a:t>
            </a:r>
          </a:p>
          <a:p>
            <a:pPr marL="762000" lvl="2" indent="-361950">
              <a:spcBef>
                <a:spcPts val="100"/>
              </a:spcBef>
            </a:pPr>
            <a:r>
              <a:rPr lang="en-US" sz="1600" b="0" dirty="0">
                <a:solidFill>
                  <a:schemeClr val="bg2">
                    <a:lumMod val="10000"/>
                  </a:schemeClr>
                </a:solidFill>
              </a:rPr>
              <a:t>Annual operation time: 8000 ℎ𝑜𝑢𝑟</a:t>
            </a:r>
          </a:p>
          <a:p>
            <a:pPr marL="762000" lvl="2" indent="-361950">
              <a:spcBef>
                <a:spcPts val="100"/>
              </a:spcBef>
            </a:pPr>
            <a:r>
              <a:rPr lang="en-US" sz="1600" b="0" dirty="0">
                <a:solidFill>
                  <a:schemeClr val="bg2">
                    <a:lumMod val="10000"/>
                  </a:schemeClr>
                </a:solidFill>
              </a:rPr>
              <a:t>Detectable leak rate: 0.3 kg/s</a:t>
            </a:r>
          </a:p>
          <a:p>
            <a:pPr marL="762000" lvl="2" indent="-361950">
              <a:spcBef>
                <a:spcPts val="100"/>
              </a:spcBef>
            </a:pPr>
            <a:r>
              <a:rPr lang="en-US" sz="1600" b="0" dirty="0">
                <a:solidFill>
                  <a:schemeClr val="bg2">
                    <a:lumMod val="10000"/>
                  </a:schemeClr>
                </a:solidFill>
              </a:rPr>
              <a:t>Crack growth rate (see Slide 13)</a:t>
            </a:r>
          </a:p>
          <a:p>
            <a:pPr marL="762000" lvl="2" indent="-361950">
              <a:spcBef>
                <a:spcPts val="100"/>
              </a:spcBef>
            </a:pPr>
            <a:r>
              <a:rPr lang="en-US" sz="1600" b="0" dirty="0">
                <a:solidFill>
                  <a:schemeClr val="bg2">
                    <a:lumMod val="10000"/>
                  </a:schemeClr>
                </a:solidFill>
              </a:rPr>
              <a:t>Weld residual stress distribution (see Slide 14)</a:t>
            </a:r>
          </a:p>
          <a:p>
            <a:pPr marL="762000" lvl="2" indent="-361950">
              <a:spcBef>
                <a:spcPts val="100"/>
              </a:spcBef>
            </a:pPr>
            <a:r>
              <a:rPr lang="en-CA" sz="1600" b="0" dirty="0">
                <a:solidFill>
                  <a:schemeClr val="bg2">
                    <a:lumMod val="10000"/>
                  </a:schemeClr>
                </a:solidFill>
              </a:rPr>
              <a:t>Initiation frequency: 4.08×10</a:t>
            </a:r>
            <a:r>
              <a:rPr lang="en-CA" sz="1600" b="0" baseline="30000" dirty="0">
                <a:solidFill>
                  <a:schemeClr val="bg2">
                    <a:lumMod val="10000"/>
                  </a:schemeClr>
                </a:solidFill>
              </a:rPr>
              <a:t>-4</a:t>
            </a:r>
            <a:r>
              <a:rPr lang="en-CA" sz="1600" b="0" dirty="0">
                <a:solidFill>
                  <a:schemeClr val="bg2">
                    <a:lumMod val="10000"/>
                  </a:schemeClr>
                </a:solidFill>
              </a:rPr>
              <a:t> per weld per year</a:t>
            </a:r>
            <a:endParaRPr lang="en-US" sz="1600" b="0" dirty="0">
              <a:solidFill>
                <a:schemeClr val="bg2">
                  <a:lumMod val="10000"/>
                </a:schemeClr>
              </a:solidFill>
            </a:endParaRPr>
          </a:p>
          <a:p>
            <a:pPr marL="361950" lvl="1" indent="-361950">
              <a:spcBef>
                <a:spcPts val="100"/>
              </a:spcBef>
              <a:buFont typeface="Arial" pitchFamily="34" charset="0"/>
              <a:buChar char="•"/>
            </a:pPr>
            <a:r>
              <a:rPr lang="en-CA" sz="2000" b="0" dirty="0">
                <a:solidFill>
                  <a:schemeClr val="bg2">
                    <a:lumMod val="10000"/>
                  </a:schemeClr>
                </a:solidFill>
              </a:rPr>
              <a:t>Random variables</a:t>
            </a:r>
            <a:endParaRPr lang="en-US" sz="2000" b="0" dirty="0">
              <a:solidFill>
                <a:schemeClr val="bg2">
                  <a:lumMod val="10000"/>
                </a:schemeClr>
              </a:solidFill>
            </a:endParaRPr>
          </a:p>
          <a:p>
            <a:pPr marL="762000" lvl="2" indent="-361950">
              <a:spcBef>
                <a:spcPts val="100"/>
              </a:spcBef>
            </a:pPr>
            <a:r>
              <a:rPr lang="en-US" sz="1600" b="0" dirty="0">
                <a:solidFill>
                  <a:schemeClr val="bg2">
                    <a:lumMod val="10000"/>
                  </a:schemeClr>
                </a:solidFill>
              </a:rPr>
              <a:t>Exponential function for crack length distribution (see Slide 15)</a:t>
            </a:r>
          </a:p>
          <a:p>
            <a:pPr marL="762000" lvl="2" indent="-361950">
              <a:spcBef>
                <a:spcPts val="100"/>
              </a:spcBef>
            </a:pPr>
            <a:r>
              <a:rPr lang="en-US" sz="1600" b="0" dirty="0">
                <a:solidFill>
                  <a:schemeClr val="bg2">
                    <a:lumMod val="10000"/>
                  </a:schemeClr>
                </a:solidFill>
              </a:rPr>
              <a:t>Probability of detection (see Slide 16)</a:t>
            </a:r>
          </a:p>
          <a:p>
            <a:pPr marL="762000" lvl="2" indent="-361950">
              <a:spcBef>
                <a:spcPts val="100"/>
              </a:spcBef>
            </a:pPr>
            <a:r>
              <a:rPr lang="en-CA" sz="1600" b="0" dirty="0">
                <a:solidFill>
                  <a:schemeClr val="bg2">
                    <a:lumMod val="10000"/>
                  </a:schemeClr>
                </a:solidFill>
              </a:rPr>
              <a:t>Materials properties (Slide 17)</a:t>
            </a:r>
            <a:endParaRPr lang="en-US" sz="1600" b="0" dirty="0">
              <a:solidFill>
                <a:schemeClr val="bg2">
                  <a:lumMod val="10000"/>
                </a:schemeClr>
              </a:solidFill>
            </a:endParaRPr>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Tree>
    <p:extLst>
      <p:ext uri="{BB962C8B-B14F-4D97-AF65-F5344CB8AC3E}">
        <p14:creationId xmlns:p14="http://schemas.microsoft.com/office/powerpoint/2010/main" val="264334690"/>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Crack Growth Rate</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13</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mc:AlternateContent xmlns:mc="http://schemas.openxmlformats.org/markup-compatibility/2006" xmlns:a14="http://schemas.microsoft.com/office/drawing/2010/main">
        <mc:Choice Requires="a14">
          <p:sp>
            <p:nvSpPr>
              <p:cNvPr id="9" name="Subtitle 2"/>
              <p:cNvSpPr txBox="1">
                <a:spLocks/>
              </p:cNvSpPr>
              <p:nvPr/>
            </p:nvSpPr>
            <p:spPr bwMode="auto">
              <a:xfrm>
                <a:off x="323528" y="1340768"/>
                <a:ext cx="8568953" cy="72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14:m>
                  <m:oMath xmlns:m="http://schemas.openxmlformats.org/officeDocument/2006/math">
                    <m:f>
                      <m:fPr>
                        <m:ctrlPr>
                          <a:rPr lang="en-CA" sz="2000" i="1" smtClean="0">
                            <a:solidFill>
                              <a:srgbClr val="002060"/>
                            </a:solidFill>
                            <a:latin typeface="Cambria Math" panose="02040503050406030204" pitchFamily="18" charset="0"/>
                          </a:rPr>
                        </m:ctrlPr>
                      </m:fPr>
                      <m:num>
                        <m:r>
                          <a:rPr lang="en-US" sz="2000" i="1">
                            <a:solidFill>
                              <a:srgbClr val="002060"/>
                            </a:solidFill>
                            <a:latin typeface="Cambria Math"/>
                          </a:rPr>
                          <m:t>𝑑𝑎</m:t>
                        </m:r>
                      </m:num>
                      <m:den>
                        <m:r>
                          <a:rPr lang="en-US" sz="2000" i="1">
                            <a:solidFill>
                              <a:srgbClr val="002060"/>
                            </a:solidFill>
                            <a:latin typeface="Cambria Math"/>
                          </a:rPr>
                          <m:t>𝑑𝑡</m:t>
                        </m:r>
                      </m:den>
                    </m:f>
                    <m:r>
                      <a:rPr lang="en-US" sz="2000" i="1">
                        <a:latin typeface="Cambria Math"/>
                      </a:rPr>
                      <m:t>=</m:t>
                    </m:r>
                    <m:d>
                      <m:dPr>
                        <m:begChr m:val="{"/>
                        <m:endChr m:val=""/>
                        <m:ctrlPr>
                          <a:rPr lang="en-CA" sz="2000" i="1">
                            <a:latin typeface="Cambria Math" panose="02040503050406030204" pitchFamily="18" charset="0"/>
                          </a:rPr>
                        </m:ctrlPr>
                      </m:dPr>
                      <m:e>
                        <m:m>
                          <m:mPr>
                            <m:mcs>
                              <m:mc>
                                <m:mcPr>
                                  <m:count m:val="2"/>
                                  <m:mcJc m:val="center"/>
                                </m:mcPr>
                              </m:mc>
                            </m:mcs>
                            <m:ctrlPr>
                              <a:rPr lang="en-CA" sz="2000" i="1">
                                <a:latin typeface="Cambria Math" panose="02040503050406030204" pitchFamily="18" charset="0"/>
                              </a:rPr>
                            </m:ctrlPr>
                          </m:mPr>
                          <m:mr>
                            <m:e>
                              <m:sSub>
                                <m:sSubPr>
                                  <m:ctrlPr>
                                    <a:rPr lang="en-CA" sz="2000" i="1">
                                      <a:latin typeface="Cambria Math" panose="02040503050406030204" pitchFamily="18" charset="0"/>
                                    </a:rPr>
                                  </m:ctrlPr>
                                </m:sSubPr>
                                <m:e>
                                  <m:r>
                                    <a:rPr lang="en-US" sz="2000" i="1">
                                      <a:latin typeface="Cambria Math"/>
                                    </a:rPr>
                                    <m:t>𝐶</m:t>
                                  </m:r>
                                </m:e>
                                <m:sub>
                                  <m:r>
                                    <a:rPr lang="en-US" sz="2000" i="1">
                                      <a:latin typeface="Cambria Math"/>
                                    </a:rPr>
                                    <m:t>𝑆𝐶𝐶</m:t>
                                  </m:r>
                                </m:sub>
                              </m:sSub>
                              <m:sSubSup>
                                <m:sSubSupPr>
                                  <m:ctrlPr>
                                    <a:rPr lang="en-CA" sz="2000" i="1">
                                      <a:latin typeface="Cambria Math" panose="02040503050406030204" pitchFamily="18" charset="0"/>
                                    </a:rPr>
                                  </m:ctrlPr>
                                </m:sSubSupPr>
                                <m:e>
                                  <m:r>
                                    <a:rPr lang="en-US" sz="2000" i="1">
                                      <a:latin typeface="Cambria Math"/>
                                    </a:rPr>
                                    <m:t>𝐾</m:t>
                                  </m:r>
                                </m:e>
                                <m:sub>
                                  <m:r>
                                    <a:rPr lang="en-US" sz="2000" i="1">
                                      <a:latin typeface="Cambria Math"/>
                                    </a:rPr>
                                    <m:t>𝐼</m:t>
                                  </m:r>
                                </m:sub>
                                <m:sup>
                                  <m:sSub>
                                    <m:sSubPr>
                                      <m:ctrlPr>
                                        <a:rPr lang="en-CA" sz="2000" i="1">
                                          <a:latin typeface="Cambria Math" panose="02040503050406030204" pitchFamily="18" charset="0"/>
                                        </a:rPr>
                                      </m:ctrlPr>
                                    </m:sSubPr>
                                    <m:e>
                                      <m:r>
                                        <a:rPr lang="en-US" sz="2000" i="1">
                                          <a:latin typeface="Cambria Math"/>
                                        </a:rPr>
                                        <m:t>𝑛</m:t>
                                      </m:r>
                                    </m:e>
                                    <m:sub>
                                      <m:r>
                                        <a:rPr lang="en-US" sz="2000" i="1">
                                          <a:latin typeface="Cambria Math"/>
                                        </a:rPr>
                                        <m:t>𝑆𝐶𝐶</m:t>
                                      </m:r>
                                    </m:sub>
                                  </m:sSub>
                                </m:sup>
                              </m:sSubSup>
                            </m:e>
                            <m:e>
                              <m:sSub>
                                <m:sSubPr>
                                  <m:ctrlPr>
                                    <a:rPr lang="en-CA" sz="2000" i="1">
                                      <a:latin typeface="Cambria Math" panose="02040503050406030204" pitchFamily="18" charset="0"/>
                                    </a:rPr>
                                  </m:ctrlPr>
                                </m:sSubPr>
                                <m:e>
                                  <m:r>
                                    <a:rPr lang="en-US" sz="2000" i="1">
                                      <a:latin typeface="Cambria Math"/>
                                    </a:rPr>
                                    <m:t>𝐾</m:t>
                                  </m:r>
                                </m:e>
                                <m:sub>
                                  <m:r>
                                    <a:rPr lang="en-US" sz="2000" i="1">
                                      <a:latin typeface="Cambria Math"/>
                                    </a:rPr>
                                    <m:t>𝐼</m:t>
                                  </m:r>
                                </m:sub>
                              </m:sSub>
                              <m:r>
                                <a:rPr lang="en-US" sz="2000" i="1">
                                  <a:latin typeface="Cambria Math"/>
                                </a:rPr>
                                <m:t>≤</m:t>
                              </m:r>
                              <m:sSub>
                                <m:sSubPr>
                                  <m:ctrlPr>
                                    <a:rPr lang="en-CA" sz="2000" i="1">
                                      <a:latin typeface="Cambria Math" panose="02040503050406030204" pitchFamily="18" charset="0"/>
                                    </a:rPr>
                                  </m:ctrlPr>
                                </m:sSubPr>
                                <m:e>
                                  <m:r>
                                    <a:rPr lang="en-US" sz="2000" i="1">
                                      <a:latin typeface="Cambria Math"/>
                                    </a:rPr>
                                    <m:t>𝐾</m:t>
                                  </m:r>
                                </m:e>
                                <m:sub>
                                  <m:r>
                                    <a:rPr lang="en-US" sz="2000" i="1">
                                      <a:latin typeface="Cambria Math"/>
                                    </a:rPr>
                                    <m:t>𝑡h𝑟</m:t>
                                  </m:r>
                                </m:sub>
                              </m:sSub>
                            </m:e>
                          </m:mr>
                          <m:mr>
                            <m:e>
                              <m:sSub>
                                <m:sSubPr>
                                  <m:ctrlPr>
                                    <a:rPr lang="en-CA" sz="2000" i="1">
                                      <a:latin typeface="Cambria Math" panose="02040503050406030204" pitchFamily="18" charset="0"/>
                                    </a:rPr>
                                  </m:ctrlPr>
                                </m:sSubPr>
                                <m:e>
                                  <m:r>
                                    <a:rPr lang="en-US" sz="2000" i="1">
                                      <a:latin typeface="Cambria Math"/>
                                    </a:rPr>
                                    <m:t>𝐶</m:t>
                                  </m:r>
                                </m:e>
                                <m:sub>
                                  <m:r>
                                    <a:rPr lang="en-US" sz="2000" i="1">
                                      <a:latin typeface="Cambria Math"/>
                                    </a:rPr>
                                    <m:t>𝑠𝑎𝑡</m:t>
                                  </m:r>
                                </m:sub>
                              </m:sSub>
                            </m:e>
                            <m:e>
                              <m:sSub>
                                <m:sSubPr>
                                  <m:ctrlPr>
                                    <a:rPr lang="en-CA" sz="2000" i="1">
                                      <a:latin typeface="Cambria Math" panose="02040503050406030204" pitchFamily="18" charset="0"/>
                                    </a:rPr>
                                  </m:ctrlPr>
                                </m:sSubPr>
                                <m:e>
                                  <m:r>
                                    <a:rPr lang="en-US" sz="2000" i="1">
                                      <a:latin typeface="Cambria Math"/>
                                    </a:rPr>
                                    <m:t>𝐾</m:t>
                                  </m:r>
                                </m:e>
                                <m:sub>
                                  <m:r>
                                    <a:rPr lang="en-US" sz="2000" i="1">
                                      <a:latin typeface="Cambria Math"/>
                                    </a:rPr>
                                    <m:t>𝐼</m:t>
                                  </m:r>
                                </m:sub>
                              </m:sSub>
                              <m:r>
                                <a:rPr lang="en-US" sz="2000" i="1">
                                  <a:latin typeface="Cambria Math"/>
                                </a:rPr>
                                <m:t>&gt;</m:t>
                              </m:r>
                              <m:sSub>
                                <m:sSubPr>
                                  <m:ctrlPr>
                                    <a:rPr lang="en-CA" sz="2000" i="1">
                                      <a:latin typeface="Cambria Math" panose="02040503050406030204" pitchFamily="18" charset="0"/>
                                    </a:rPr>
                                  </m:ctrlPr>
                                </m:sSubPr>
                                <m:e>
                                  <m:r>
                                    <a:rPr lang="en-US" sz="2000" i="1">
                                      <a:latin typeface="Cambria Math"/>
                                    </a:rPr>
                                    <m:t>𝐾</m:t>
                                  </m:r>
                                </m:e>
                                <m:sub>
                                  <m:r>
                                    <a:rPr lang="en-US" sz="2000" i="1">
                                      <a:latin typeface="Cambria Math"/>
                                    </a:rPr>
                                    <m:t>𝑡h𝑟</m:t>
                                  </m:r>
                                </m:sub>
                              </m:sSub>
                            </m:e>
                          </m:mr>
                        </m:m>
                      </m:e>
                    </m:d>
                  </m:oMath>
                </a14:m>
                <a:endParaRPr lang="en-US" sz="2000" b="0" dirty="0">
                  <a:solidFill>
                    <a:schemeClr val="bg2">
                      <a:lumMod val="10000"/>
                    </a:schemeClr>
                  </a:solidFill>
                </a:endParaRPr>
              </a:p>
            </p:txBody>
          </p:sp>
        </mc:Choice>
        <mc:Fallback xmlns="">
          <p:sp>
            <p:nvSpPr>
              <p:cNvPr id="9" name="Subtitle 2"/>
              <p:cNvSpPr txBox="1">
                <a:spLocks noRot="1" noChangeAspect="1" noMove="1" noResize="1" noEditPoints="1" noAdjustHandles="1" noChangeArrowheads="1" noChangeShapeType="1" noTextEdit="1"/>
              </p:cNvSpPr>
              <p:nvPr/>
            </p:nvSpPr>
            <p:spPr bwMode="auto">
              <a:xfrm>
                <a:off x="323528" y="1340768"/>
                <a:ext cx="8568953" cy="720080"/>
              </a:xfrm>
              <a:prstGeom prst="rect">
                <a:avLst/>
              </a:prstGeom>
              <a:blipFill rotWithShape="1">
                <a:blip r:embed="rId2"/>
                <a:stretch>
                  <a:fillRect b="-8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98376" y="2132856"/>
                <a:ext cx="4694490" cy="400110"/>
              </a:xfrm>
              <a:prstGeom prst="rect">
                <a:avLst/>
              </a:prstGeom>
            </p:spPr>
            <p:txBody>
              <a:bodyPr wrap="none">
                <a:spAutoFit/>
              </a:bodyPr>
              <a:lstStyle/>
              <a:p>
                <a14:m>
                  <m:oMath xmlns:m="http://schemas.openxmlformats.org/officeDocument/2006/math">
                    <m:sSub>
                      <m:sSubPr>
                        <m:ctrlPr>
                          <a:rPr lang="en-CA" sz="2000" i="1" smtClean="0">
                            <a:solidFill>
                              <a:srgbClr val="002060"/>
                            </a:solidFill>
                            <a:latin typeface="Cambria Math" panose="02040503050406030204" pitchFamily="18" charset="0"/>
                            <a:ea typeface="Cambria Math" panose="02040503050406030204" pitchFamily="18" charset="0"/>
                          </a:rPr>
                        </m:ctrlPr>
                      </m:sSubPr>
                      <m:e>
                        <m:r>
                          <a:rPr lang="en-US" sz="2000" i="1">
                            <a:solidFill>
                              <a:srgbClr val="002060"/>
                            </a:solidFill>
                            <a:latin typeface="Cambria Math" panose="02040503050406030204" pitchFamily="18" charset="0"/>
                            <a:ea typeface="Cambria Math" panose="02040503050406030204" pitchFamily="18" charset="0"/>
                          </a:rPr>
                          <m:t>𝐶</m:t>
                        </m:r>
                      </m:e>
                      <m:sub>
                        <m:r>
                          <a:rPr lang="en-US" sz="2000" i="1">
                            <a:solidFill>
                              <a:srgbClr val="002060"/>
                            </a:solidFill>
                            <a:latin typeface="Cambria Math" panose="02040503050406030204" pitchFamily="18" charset="0"/>
                            <a:ea typeface="Cambria Math" panose="02040503050406030204" pitchFamily="18" charset="0"/>
                          </a:rPr>
                          <m:t>𝑆𝐶𝐶</m:t>
                        </m:r>
                      </m:sub>
                    </m:sSub>
                    <m:r>
                      <a:rPr lang="en-US" sz="2000" i="1">
                        <a:solidFill>
                          <a:srgbClr val="002060"/>
                        </a:solidFill>
                        <a:latin typeface="Cambria Math" panose="02040503050406030204" pitchFamily="18" charset="0"/>
                        <a:ea typeface="Cambria Math" panose="02040503050406030204" pitchFamily="18" charset="0"/>
                      </a:rPr>
                      <m:t>=1.05⋅</m:t>
                    </m:r>
                    <m:sSup>
                      <m:sSupPr>
                        <m:ctrlPr>
                          <a:rPr lang="en-CA" sz="2000" i="1">
                            <a:solidFill>
                              <a:srgbClr val="002060"/>
                            </a:solidFill>
                            <a:latin typeface="Cambria Math" panose="02040503050406030204" pitchFamily="18" charset="0"/>
                            <a:ea typeface="Cambria Math" panose="02040503050406030204" pitchFamily="18" charset="0"/>
                          </a:rPr>
                        </m:ctrlPr>
                      </m:sSupPr>
                      <m:e>
                        <m:r>
                          <a:rPr lang="en-US" sz="2000" i="1">
                            <a:solidFill>
                              <a:srgbClr val="002060"/>
                            </a:solidFill>
                            <a:latin typeface="Cambria Math" panose="02040503050406030204" pitchFamily="18" charset="0"/>
                            <a:ea typeface="Cambria Math" panose="02040503050406030204" pitchFamily="18" charset="0"/>
                          </a:rPr>
                          <m:t>10</m:t>
                        </m:r>
                      </m:e>
                      <m:sup>
                        <m:r>
                          <a:rPr lang="en-US" sz="2000" i="1">
                            <a:solidFill>
                              <a:srgbClr val="002060"/>
                            </a:solidFill>
                            <a:latin typeface="Cambria Math" panose="02040503050406030204" pitchFamily="18" charset="0"/>
                            <a:ea typeface="Cambria Math" panose="02040503050406030204" pitchFamily="18" charset="0"/>
                          </a:rPr>
                          <m:t>−14</m:t>
                        </m:r>
                      </m:sup>
                    </m:sSup>
                  </m:oMath>
                </a14:m>
                <a:r>
                  <a:rPr lang="en-CA" sz="2000" dirty="0">
                    <a:solidFill>
                      <a:srgbClr val="002060"/>
                    </a:solidFill>
                    <a:latin typeface="Cambria Math" panose="02040503050406030204" pitchFamily="18" charset="0"/>
                    <a:ea typeface="Cambria Math" panose="02040503050406030204" pitchFamily="18" charset="0"/>
                  </a:rPr>
                  <a:t> </a:t>
                </a:r>
                <a:r>
                  <a:rPr lang="en-US" sz="2000" b="0" dirty="0">
                    <a:solidFill>
                      <a:srgbClr val="002060"/>
                    </a:solidFill>
                    <a:latin typeface="Cambria Math" panose="02040503050406030204" pitchFamily="18" charset="0"/>
                    <a:ea typeface="Cambria Math" panose="02040503050406030204" pitchFamily="18" charset="0"/>
                  </a:rPr>
                  <a:t>(MPa m</a:t>
                </a:r>
                <a:r>
                  <a:rPr lang="en-US" sz="2000" b="0" baseline="30000" dirty="0">
                    <a:solidFill>
                      <a:srgbClr val="002060"/>
                    </a:solidFill>
                    <a:latin typeface="Cambria Math" panose="02040503050406030204" pitchFamily="18" charset="0"/>
                    <a:ea typeface="Cambria Math" panose="02040503050406030204" pitchFamily="18" charset="0"/>
                  </a:rPr>
                  <a:t>1/2</a:t>
                </a:r>
                <a:r>
                  <a:rPr lang="en-US" sz="2000" b="0" dirty="0">
                    <a:solidFill>
                      <a:srgbClr val="002060"/>
                    </a:solidFill>
                    <a:latin typeface="Cambria Math" panose="02040503050406030204" pitchFamily="18" charset="0"/>
                    <a:ea typeface="Cambria Math" panose="02040503050406030204" pitchFamily="18" charset="0"/>
                  </a:rPr>
                  <a:t>)</a:t>
                </a:r>
                <a:r>
                  <a:rPr lang="en-US" sz="2000" b="0" baseline="30000" dirty="0">
                    <a:solidFill>
                      <a:srgbClr val="002060"/>
                    </a:solidFill>
                    <a:latin typeface="Cambria Math" panose="02040503050406030204" pitchFamily="18" charset="0"/>
                    <a:ea typeface="Cambria Math" panose="02040503050406030204" pitchFamily="18" charset="0"/>
                  </a:rPr>
                  <a:t>-5.76</a:t>
                </a:r>
                <a:r>
                  <a:rPr lang="en-US" sz="2000" b="0" dirty="0">
                    <a:solidFill>
                      <a:srgbClr val="002060"/>
                    </a:solidFill>
                    <a:latin typeface="Cambria Math" panose="02040503050406030204" pitchFamily="18" charset="0"/>
                    <a:ea typeface="Cambria Math" panose="02040503050406030204" pitchFamily="18" charset="0"/>
                  </a:rPr>
                  <a:t> mm/s</a:t>
                </a:r>
                <a:endParaRPr lang="en-CA" sz="2000" b="0" dirty="0">
                  <a:latin typeface="Cambria Math" panose="02040503050406030204" pitchFamily="18" charset="0"/>
                  <a:ea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8376" y="2132856"/>
                <a:ext cx="4694490" cy="400110"/>
              </a:xfrm>
              <a:prstGeom prst="rect">
                <a:avLst/>
              </a:prstGeom>
              <a:blipFill rotWithShape="1">
                <a:blip r:embed="rId3"/>
                <a:stretch>
                  <a:fillRect t="-7576" r="-649"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220072" y="1229851"/>
                <a:ext cx="2866554"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2000" i="1" smtClean="0">
                              <a:solidFill>
                                <a:srgbClr val="002060"/>
                              </a:solidFill>
                              <a:latin typeface="Cambria Math" panose="02040503050406030204" pitchFamily="18" charset="0"/>
                            </a:rPr>
                          </m:ctrlPr>
                        </m:sSubPr>
                        <m:e>
                          <m:r>
                            <a:rPr lang="en-US" sz="2000" i="1">
                              <a:solidFill>
                                <a:srgbClr val="002060"/>
                              </a:solidFill>
                              <a:latin typeface="Cambria Math"/>
                            </a:rPr>
                            <m:t>𝑛</m:t>
                          </m:r>
                        </m:e>
                        <m:sub>
                          <m:r>
                            <a:rPr lang="en-US" sz="2000" i="1">
                              <a:solidFill>
                                <a:srgbClr val="002060"/>
                              </a:solidFill>
                              <a:latin typeface="Cambria Math"/>
                            </a:rPr>
                            <m:t>𝑆𝐶𝐶</m:t>
                          </m:r>
                        </m:sub>
                      </m:sSub>
                      <m:r>
                        <a:rPr lang="en-US" sz="2000" i="1">
                          <a:solidFill>
                            <a:srgbClr val="002060"/>
                          </a:solidFill>
                          <a:latin typeface="Cambria Math"/>
                        </a:rPr>
                        <m:t>=5.76</m:t>
                      </m:r>
                    </m:oMath>
                  </m:oMathPara>
                </a14:m>
                <a:endParaRPr lang="en-CA" sz="2000" dirty="0">
                  <a:solidFill>
                    <a:srgbClr val="002060"/>
                  </a:solidFill>
                </a:endParaRPr>
              </a:p>
              <a:p>
                <a14:m>
                  <m:oMath xmlns:m="http://schemas.openxmlformats.org/officeDocument/2006/math">
                    <m:sSub>
                      <m:sSubPr>
                        <m:ctrlPr>
                          <a:rPr lang="en-CA" sz="2000" i="1">
                            <a:solidFill>
                              <a:srgbClr val="002060"/>
                            </a:solidFill>
                            <a:latin typeface="Cambria Math" panose="02040503050406030204" pitchFamily="18" charset="0"/>
                            <a:ea typeface="Cambria Math" panose="02040503050406030204" pitchFamily="18" charset="0"/>
                          </a:rPr>
                        </m:ctrlPr>
                      </m:sSubPr>
                      <m:e>
                        <m:r>
                          <a:rPr lang="en-US" sz="2000" i="1">
                            <a:solidFill>
                              <a:srgbClr val="002060"/>
                            </a:solidFill>
                            <a:latin typeface="Cambria Math" panose="02040503050406030204" pitchFamily="18" charset="0"/>
                            <a:ea typeface="Cambria Math" panose="02040503050406030204" pitchFamily="18" charset="0"/>
                          </a:rPr>
                          <m:t>𝐶</m:t>
                        </m:r>
                      </m:e>
                      <m:sub>
                        <m:r>
                          <a:rPr lang="en-US" sz="2000" i="1">
                            <a:solidFill>
                              <a:srgbClr val="002060"/>
                            </a:solidFill>
                            <a:latin typeface="Cambria Math" panose="02040503050406030204" pitchFamily="18" charset="0"/>
                            <a:ea typeface="Cambria Math" panose="02040503050406030204" pitchFamily="18" charset="0"/>
                          </a:rPr>
                          <m:t>𝑠𝑎𝑡</m:t>
                        </m:r>
                      </m:sub>
                    </m:sSub>
                    <m:r>
                      <a:rPr lang="en-US" sz="2000" i="1">
                        <a:solidFill>
                          <a:srgbClr val="002060"/>
                        </a:solidFill>
                        <a:latin typeface="Cambria Math" panose="02040503050406030204" pitchFamily="18" charset="0"/>
                        <a:ea typeface="Cambria Math" panose="02040503050406030204" pitchFamily="18" charset="0"/>
                      </a:rPr>
                      <m:t>=1.74⋅</m:t>
                    </m:r>
                    <m:sSup>
                      <m:sSupPr>
                        <m:ctrlPr>
                          <a:rPr lang="en-CA" sz="2000" i="1">
                            <a:solidFill>
                              <a:srgbClr val="002060"/>
                            </a:solidFill>
                            <a:latin typeface="Cambria Math" panose="02040503050406030204" pitchFamily="18" charset="0"/>
                            <a:ea typeface="Cambria Math" panose="02040503050406030204" pitchFamily="18" charset="0"/>
                          </a:rPr>
                        </m:ctrlPr>
                      </m:sSupPr>
                      <m:e>
                        <m:r>
                          <a:rPr lang="en-US" sz="2000" i="1">
                            <a:solidFill>
                              <a:srgbClr val="002060"/>
                            </a:solidFill>
                            <a:latin typeface="Cambria Math" panose="02040503050406030204" pitchFamily="18" charset="0"/>
                            <a:ea typeface="Cambria Math" panose="02040503050406030204" pitchFamily="18" charset="0"/>
                          </a:rPr>
                          <m:t>10</m:t>
                        </m:r>
                      </m:e>
                      <m:sup>
                        <m:r>
                          <a:rPr lang="en-US" sz="2000" i="1">
                            <a:solidFill>
                              <a:srgbClr val="002060"/>
                            </a:solidFill>
                            <a:latin typeface="Cambria Math" panose="02040503050406030204" pitchFamily="18" charset="0"/>
                            <a:ea typeface="Cambria Math" panose="02040503050406030204" pitchFamily="18" charset="0"/>
                          </a:rPr>
                          <m:t>−6</m:t>
                        </m:r>
                      </m:sup>
                    </m:sSup>
                  </m:oMath>
                </a14:m>
                <a:r>
                  <a:rPr lang="en-US" sz="2000" dirty="0">
                    <a:solidFill>
                      <a:srgbClr val="002060"/>
                    </a:solidFill>
                    <a:latin typeface="Cambria Math" panose="02040503050406030204" pitchFamily="18" charset="0"/>
                    <a:ea typeface="Cambria Math" panose="02040503050406030204" pitchFamily="18" charset="0"/>
                  </a:rPr>
                  <a:t> </a:t>
                </a:r>
                <a:r>
                  <a:rPr lang="en-US" sz="2000" b="0" dirty="0">
                    <a:solidFill>
                      <a:srgbClr val="002060"/>
                    </a:solidFill>
                    <a:latin typeface="Cambria Math" panose="02040503050406030204" pitchFamily="18" charset="0"/>
                    <a:ea typeface="Cambria Math" panose="02040503050406030204" pitchFamily="18" charset="0"/>
                  </a:rPr>
                  <a:t>mm/s</a:t>
                </a:r>
              </a:p>
              <a:p>
                <a14:m>
                  <m:oMath xmlns:m="http://schemas.openxmlformats.org/officeDocument/2006/math">
                    <m:sSub>
                      <m:sSubPr>
                        <m:ctrlPr>
                          <a:rPr lang="en-CA" sz="2000" i="1">
                            <a:solidFill>
                              <a:srgbClr val="002060"/>
                            </a:solidFill>
                            <a:latin typeface="Cambria Math" panose="02040503050406030204" pitchFamily="18" charset="0"/>
                            <a:ea typeface="Cambria Math" panose="02040503050406030204" pitchFamily="18" charset="0"/>
                          </a:rPr>
                        </m:ctrlPr>
                      </m:sSubPr>
                      <m:e>
                        <m:r>
                          <a:rPr lang="en-US" sz="2000" i="1">
                            <a:solidFill>
                              <a:srgbClr val="002060"/>
                            </a:solidFill>
                            <a:latin typeface="Cambria Math" panose="02040503050406030204" pitchFamily="18" charset="0"/>
                            <a:ea typeface="Cambria Math" panose="02040503050406030204" pitchFamily="18" charset="0"/>
                          </a:rPr>
                          <m:t>𝐾</m:t>
                        </m:r>
                      </m:e>
                      <m:sub>
                        <m:r>
                          <a:rPr lang="en-US" sz="2000" i="1">
                            <a:solidFill>
                              <a:srgbClr val="002060"/>
                            </a:solidFill>
                            <a:latin typeface="Cambria Math" panose="02040503050406030204" pitchFamily="18" charset="0"/>
                            <a:ea typeface="Cambria Math" panose="02040503050406030204" pitchFamily="18" charset="0"/>
                          </a:rPr>
                          <m:t>𝑡h𝑟</m:t>
                        </m:r>
                      </m:sub>
                    </m:sSub>
                    <m:r>
                      <a:rPr lang="en-US" sz="2000" i="1">
                        <a:solidFill>
                          <a:srgbClr val="002060"/>
                        </a:solidFill>
                        <a:latin typeface="Cambria Math" panose="02040503050406030204" pitchFamily="18" charset="0"/>
                        <a:ea typeface="Cambria Math" panose="02040503050406030204" pitchFamily="18" charset="0"/>
                      </a:rPr>
                      <m:t>=26.7</m:t>
                    </m:r>
                  </m:oMath>
                </a14:m>
                <a:r>
                  <a:rPr lang="en-US" sz="2000" dirty="0">
                    <a:solidFill>
                      <a:srgbClr val="002060"/>
                    </a:solidFill>
                    <a:latin typeface="Cambria Math" panose="02040503050406030204" pitchFamily="18" charset="0"/>
                    <a:ea typeface="Cambria Math" panose="02040503050406030204" pitchFamily="18" charset="0"/>
                  </a:rPr>
                  <a:t> </a:t>
                </a:r>
                <a:r>
                  <a:rPr lang="en-US" sz="2000" b="0" dirty="0">
                    <a:solidFill>
                      <a:srgbClr val="002060"/>
                    </a:solidFill>
                    <a:latin typeface="Cambria Math" panose="02040503050406030204" pitchFamily="18" charset="0"/>
                    <a:ea typeface="Cambria Math" panose="02040503050406030204" pitchFamily="18" charset="0"/>
                  </a:rPr>
                  <a:t>MPa m</a:t>
                </a:r>
                <a:r>
                  <a:rPr lang="en-US" sz="2000" b="0" baseline="30000" dirty="0">
                    <a:solidFill>
                      <a:srgbClr val="002060"/>
                    </a:solidFill>
                    <a:latin typeface="Cambria Math" panose="02040503050406030204" pitchFamily="18" charset="0"/>
                    <a:ea typeface="Cambria Math" panose="02040503050406030204" pitchFamily="18" charset="0"/>
                  </a:rPr>
                  <a:t>1/2</a:t>
                </a:r>
                <a:endParaRPr lang="en-US" sz="2000" b="0" dirty="0">
                  <a:solidFill>
                    <a:srgbClr val="002060"/>
                  </a:solidFill>
                  <a:latin typeface="Cambria Math" panose="02040503050406030204" pitchFamily="18" charset="0"/>
                  <a:ea typeface="Cambria Math" panose="020405030504060302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5220072" y="1229851"/>
                <a:ext cx="2866554" cy="1015663"/>
              </a:xfrm>
              <a:prstGeom prst="rect">
                <a:avLst/>
              </a:prstGeom>
              <a:blipFill rotWithShape="1">
                <a:blip r:embed="rId4"/>
                <a:stretch>
                  <a:fillRect r="-2335" b="-10241"/>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2780928"/>
            <a:ext cx="5486875" cy="328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339018"/>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397560"/>
            <a:ext cx="7010722"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Distribution of </a:t>
            </a:r>
            <a:r>
              <a:rPr lang="en-GB" sz="3600" u="sng" dirty="0" err="1">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WRS</a:t>
            </a:r>
            <a:endPar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14</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12" y="1969518"/>
            <a:ext cx="6529387"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btitle 2"/>
          <p:cNvSpPr txBox="1">
            <a:spLocks/>
          </p:cNvSpPr>
          <p:nvPr/>
        </p:nvSpPr>
        <p:spPr bwMode="auto">
          <a:xfrm>
            <a:off x="323527" y="1484784"/>
            <a:ext cx="8568953"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000" b="0" dirty="0">
                <a:solidFill>
                  <a:schemeClr val="bg2">
                    <a:lumMod val="10000"/>
                  </a:schemeClr>
                </a:solidFill>
              </a:rPr>
              <a:t>Constant through-wall </a:t>
            </a:r>
            <a:r>
              <a:rPr lang="en-CA" sz="2000" b="0" dirty="0" err="1">
                <a:solidFill>
                  <a:schemeClr val="bg2">
                    <a:lumMod val="10000"/>
                  </a:schemeClr>
                </a:solidFill>
              </a:rPr>
              <a:t>WRS</a:t>
            </a:r>
            <a:r>
              <a:rPr lang="en-CA" sz="2000" b="0" dirty="0">
                <a:solidFill>
                  <a:schemeClr val="bg2">
                    <a:lumMod val="10000"/>
                  </a:schemeClr>
                </a:solidFill>
              </a:rPr>
              <a:t> distribution</a:t>
            </a:r>
            <a:endParaRPr lang="en-US" sz="2000" b="0" dirty="0">
              <a:solidFill>
                <a:schemeClr val="bg2">
                  <a:lumMod val="10000"/>
                </a:schemeClr>
              </a:solidFill>
            </a:endParaRPr>
          </a:p>
        </p:txBody>
      </p:sp>
    </p:spTree>
    <p:extLst>
      <p:ext uri="{BB962C8B-B14F-4D97-AF65-F5344CB8AC3E}">
        <p14:creationId xmlns:p14="http://schemas.microsoft.com/office/powerpoint/2010/main" val="3375614278"/>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Distribution of Initial Crack Size</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15</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9" name="Subtitle 2"/>
          <p:cNvSpPr txBox="1">
            <a:spLocks/>
          </p:cNvSpPr>
          <p:nvPr/>
        </p:nvSpPr>
        <p:spPr bwMode="auto">
          <a:xfrm>
            <a:off x="323527" y="1484784"/>
            <a:ext cx="856895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000" b="0" dirty="0">
                <a:solidFill>
                  <a:schemeClr val="bg2">
                    <a:lumMod val="10000"/>
                  </a:schemeClr>
                </a:solidFill>
              </a:rPr>
              <a:t>Initial depth: 1 mm</a:t>
            </a:r>
          </a:p>
          <a:p>
            <a:pPr marL="361950" lvl="1" indent="-361950">
              <a:spcBef>
                <a:spcPts val="100"/>
              </a:spcBef>
              <a:buFont typeface="Arial" pitchFamily="34" charset="0"/>
              <a:buChar char="•"/>
            </a:pPr>
            <a:r>
              <a:rPr lang="en-CA" sz="2000" b="0" dirty="0">
                <a:solidFill>
                  <a:schemeClr val="bg2">
                    <a:lumMod val="10000"/>
                  </a:schemeClr>
                </a:solidFill>
              </a:rPr>
              <a:t>Exponential crack length distribution</a:t>
            </a:r>
            <a:endParaRPr lang="en-US" sz="2000" b="0" dirty="0">
              <a:solidFill>
                <a:schemeClr val="bg2">
                  <a:lumMod val="10000"/>
                </a:schemeClr>
              </a:solidFill>
            </a:endParaRPr>
          </a:p>
        </p:txBody>
      </p:sp>
      <p:grpSp>
        <p:nvGrpSpPr>
          <p:cNvPr id="7" name="그룹 32">
            <a:extLst>
              <a:ext uri="{FF2B5EF4-FFF2-40B4-BE49-F238E27FC236}">
                <a16:creationId xmlns:a16="http://schemas.microsoft.com/office/drawing/2014/main" id="{AB816FB5-D4F5-4CE0-937B-C5DF5BA3085D}"/>
              </a:ext>
            </a:extLst>
          </p:cNvPr>
          <p:cNvGrpSpPr/>
          <p:nvPr/>
        </p:nvGrpSpPr>
        <p:grpSpPr>
          <a:xfrm>
            <a:off x="417976" y="2499176"/>
            <a:ext cx="8380053" cy="3345769"/>
            <a:chOff x="273108" y="1595866"/>
            <a:chExt cx="8380053" cy="3345769"/>
          </a:xfrm>
        </p:grpSpPr>
        <p:pic>
          <p:nvPicPr>
            <p:cNvPr id="8" name="그림 4">
              <a:extLst>
                <a:ext uri="{FF2B5EF4-FFF2-40B4-BE49-F238E27FC236}">
                  <a16:creationId xmlns:a16="http://schemas.microsoft.com/office/drawing/2014/main" id="{1F069E07-7DD8-43DD-8299-79B8F3C6210C}"/>
                </a:ext>
              </a:extLst>
            </p:cNvPr>
            <p:cNvPicPr>
              <a:picLocks noChangeAspect="1"/>
            </p:cNvPicPr>
            <p:nvPr/>
          </p:nvPicPr>
          <p:blipFill>
            <a:blip r:embed="rId2"/>
            <a:stretch>
              <a:fillRect/>
            </a:stretch>
          </p:blipFill>
          <p:spPr>
            <a:xfrm>
              <a:off x="572454" y="2288372"/>
              <a:ext cx="3412313" cy="2304256"/>
            </a:xfrm>
            <a:prstGeom prst="rect">
              <a:avLst/>
            </a:prstGeom>
          </p:spPr>
        </p:pic>
        <mc:AlternateContent xmlns:mc="http://schemas.openxmlformats.org/markup-compatibility/2006" xmlns:a14="http://schemas.microsoft.com/office/drawing/2010/main">
          <mc:Choice Requires="a14">
            <p:sp>
              <p:nvSpPr>
                <p:cNvPr id="10" name="TextBox 5">
                  <a:extLst>
                    <a:ext uri="{FF2B5EF4-FFF2-40B4-BE49-F238E27FC236}">
                      <a16:creationId xmlns:a16="http://schemas.microsoft.com/office/drawing/2014/main" id="{5D24AA36-6423-49F3-AB73-B5DBBB704FFF}"/>
                    </a:ext>
                  </a:extLst>
                </p:cNvPr>
                <p:cNvSpPr txBox="1"/>
                <p:nvPr/>
              </p:nvSpPr>
              <p:spPr>
                <a:xfrm>
                  <a:off x="1839451" y="4664636"/>
                  <a:ext cx="878317"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rgbClr val="000000"/>
                                </a:solidFill>
                                <a:latin typeface="Cambria Math" panose="02040503050406030204" pitchFamily="18" charset="0"/>
                              </a:rPr>
                            </m:ctrlPr>
                          </m:sSubPr>
                          <m:e>
                            <m:r>
                              <a:rPr lang="en-US" altLang="ko-KR" b="0" i="1" smtClean="0">
                                <a:solidFill>
                                  <a:srgbClr val="000000"/>
                                </a:solidFill>
                                <a:latin typeface="Cambria Math" panose="02040503050406030204" pitchFamily="18" charset="0"/>
                              </a:rPr>
                              <m:t>𝑐</m:t>
                            </m:r>
                          </m:e>
                          <m:sub>
                            <m:r>
                              <a:rPr lang="en-US" altLang="ko-KR" b="0" i="1" smtClean="0">
                                <a:solidFill>
                                  <a:srgbClr val="000000"/>
                                </a:solidFill>
                                <a:latin typeface="Cambria Math" panose="02040503050406030204" pitchFamily="18" charset="0"/>
                              </a:rPr>
                              <m:t>𝑜</m:t>
                            </m:r>
                          </m:sub>
                        </m:sSub>
                        <m:r>
                          <a:rPr lang="en-US" altLang="ko-KR" b="0" i="1" smtClean="0">
                            <a:solidFill>
                              <a:srgbClr val="000000"/>
                            </a:solidFill>
                            <a:latin typeface="Cambria Math" panose="02040503050406030204" pitchFamily="18" charset="0"/>
                          </a:rPr>
                          <m:t>/2</m:t>
                        </m:r>
                        <m:r>
                          <a:rPr lang="ko-KR" altLang="en-US" b="0" i="1" smtClean="0">
                            <a:solidFill>
                              <a:srgbClr val="000000"/>
                            </a:solidFill>
                            <a:latin typeface="Cambria Math" panose="02040503050406030204" pitchFamily="18" charset="0"/>
                          </a:rPr>
                          <m:t>𝜋</m:t>
                        </m:r>
                        <m:sSub>
                          <m:sSubPr>
                            <m:ctrlPr>
                              <a:rPr lang="en-US" altLang="ko-KR" b="0" i="1" smtClean="0">
                                <a:solidFill>
                                  <a:srgbClr val="000000"/>
                                </a:solidFill>
                                <a:latin typeface="Cambria Math" panose="02040503050406030204" pitchFamily="18" charset="0"/>
                              </a:rPr>
                            </m:ctrlPr>
                          </m:sSubPr>
                          <m:e>
                            <m:r>
                              <a:rPr lang="en-US" altLang="ko-KR" b="0" i="1" smtClean="0">
                                <a:solidFill>
                                  <a:srgbClr val="000000"/>
                                </a:solidFill>
                                <a:latin typeface="Cambria Math" panose="02040503050406030204" pitchFamily="18" charset="0"/>
                              </a:rPr>
                              <m:t>𝑅</m:t>
                            </m:r>
                          </m:e>
                          <m:sub>
                            <m:r>
                              <a:rPr lang="en-US" altLang="ko-KR" b="0" i="1" smtClean="0">
                                <a:solidFill>
                                  <a:srgbClr val="000000"/>
                                </a:solidFill>
                                <a:latin typeface="Cambria Math" panose="02040503050406030204" pitchFamily="18" charset="0"/>
                              </a:rPr>
                              <m:t>𝑖</m:t>
                            </m:r>
                          </m:sub>
                        </m:sSub>
                      </m:oMath>
                    </m:oMathPara>
                  </a14:m>
                  <a:endParaRPr lang="ko-KR" altLang="en-US" dirty="0">
                    <a:solidFill>
                      <a:srgbClr val="000000"/>
                    </a:solidFill>
                  </a:endParaRPr>
                </a:p>
              </p:txBody>
            </p:sp>
          </mc:Choice>
          <mc:Fallback xmlns="">
            <p:sp>
              <p:nvSpPr>
                <p:cNvPr id="10" name="TextBox 5">
                  <a:extLst>
                    <a:ext uri="{FF2B5EF4-FFF2-40B4-BE49-F238E27FC236}">
                      <a16:creationId xmlns="" xmlns:a14="http://schemas.microsoft.com/office/drawing/2010/main" xmlns:a16="http://schemas.microsoft.com/office/drawing/2014/main" xmlns:lc="http://schemas.openxmlformats.org/drawingml/2006/lockedCanvas" id="{5D24AA36-6423-49F3-AB73-B5DBBB704FFF}"/>
                    </a:ext>
                  </a:extLst>
                </p:cNvPr>
                <p:cNvSpPr txBox="1">
                  <a:spLocks noRot="1" noChangeAspect="1" noMove="1" noResize="1" noEditPoints="1" noAdjustHandles="1" noChangeArrowheads="1" noChangeShapeType="1" noTextEdit="1"/>
                </p:cNvSpPr>
                <p:nvPr/>
              </p:nvSpPr>
              <p:spPr>
                <a:xfrm>
                  <a:off x="1839451" y="4664636"/>
                  <a:ext cx="878317" cy="276999"/>
                </a:xfrm>
                <a:prstGeom prst="rect">
                  <a:avLst/>
                </a:prstGeom>
                <a:blipFill rotWithShape="1">
                  <a:blip r:embed="rId3"/>
                  <a:stretch>
                    <a:fillRect l="-2778" r="-1389"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6">
                  <a:extLst>
                    <a:ext uri="{FF2B5EF4-FFF2-40B4-BE49-F238E27FC236}">
                      <a16:creationId xmlns:a16="http://schemas.microsoft.com/office/drawing/2014/main" id="{376814AA-9FC6-4408-A164-5937A181E20B}"/>
                    </a:ext>
                  </a:extLst>
                </p:cNvPr>
                <p:cNvSpPr txBox="1"/>
                <p:nvPr/>
              </p:nvSpPr>
              <p:spPr>
                <a:xfrm>
                  <a:off x="748416" y="1595866"/>
                  <a:ext cx="3992375" cy="5620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 xmlns:m="http://schemas.openxmlformats.org/officeDocument/2006/math">
                      <m:r>
                        <a:rPr lang="en-US" altLang="ko-KR" b="0" i="1" smtClean="0">
                          <a:solidFill>
                            <a:srgbClr val="000000"/>
                          </a:solidFill>
                          <a:latin typeface="Cambria Math" panose="02040503050406030204" pitchFamily="18" charset="0"/>
                        </a:rPr>
                        <m:t>𝑓</m:t>
                      </m:r>
                      <m:r>
                        <a:rPr lang="en-US" altLang="ko-KR" b="0" i="1" smtClean="0">
                          <a:solidFill>
                            <a:srgbClr val="000000"/>
                          </a:solidFill>
                          <a:latin typeface="Cambria Math" panose="02040503050406030204" pitchFamily="18" charset="0"/>
                        </a:rPr>
                        <m:t>= </m:t>
                      </m:r>
                      <m:f>
                        <m:fPr>
                          <m:ctrlPr>
                            <a:rPr lang="en-US" altLang="ko-KR" b="0" i="1" smtClean="0">
                              <a:solidFill>
                                <a:srgbClr val="000000"/>
                              </a:solidFill>
                              <a:latin typeface="Cambria Math" panose="02040503050406030204" pitchFamily="18" charset="0"/>
                            </a:rPr>
                          </m:ctrlPr>
                        </m:fPr>
                        <m:num>
                          <m:r>
                            <a:rPr lang="ko-KR" altLang="en-US" b="0" i="1" smtClean="0">
                              <a:solidFill>
                                <a:srgbClr val="000000"/>
                              </a:solidFill>
                              <a:latin typeface="Cambria Math" panose="02040503050406030204" pitchFamily="18" charset="0"/>
                            </a:rPr>
                            <m:t>𝜆</m:t>
                          </m:r>
                        </m:num>
                        <m:den>
                          <m:r>
                            <a:rPr lang="en-US" altLang="ko-KR" b="0" i="1" smtClean="0">
                              <a:solidFill>
                                <a:srgbClr val="000000"/>
                              </a:solidFill>
                              <a:latin typeface="Cambria Math" panose="02040503050406030204" pitchFamily="18" charset="0"/>
                            </a:rPr>
                            <m:t>2</m:t>
                          </m:r>
                          <m:r>
                            <a:rPr lang="ko-KR" altLang="en-US" b="0" i="1" smtClean="0">
                              <a:solidFill>
                                <a:srgbClr val="000000"/>
                              </a:solidFill>
                              <a:latin typeface="Cambria Math" panose="02040503050406030204" pitchFamily="18" charset="0"/>
                            </a:rPr>
                            <m:t>𝜋</m:t>
                          </m:r>
                          <m:sSub>
                            <m:sSubPr>
                              <m:ctrlPr>
                                <a:rPr lang="en-US" altLang="ko-KR" b="0" i="1" smtClean="0">
                                  <a:solidFill>
                                    <a:srgbClr val="000000"/>
                                  </a:solidFill>
                                  <a:latin typeface="Cambria Math" panose="02040503050406030204" pitchFamily="18" charset="0"/>
                                </a:rPr>
                              </m:ctrlPr>
                            </m:sSubPr>
                            <m:e>
                              <m:r>
                                <a:rPr lang="en-US" altLang="ko-KR" b="0" i="1" smtClean="0">
                                  <a:solidFill>
                                    <a:srgbClr val="000000"/>
                                  </a:solidFill>
                                  <a:latin typeface="Cambria Math" panose="02040503050406030204" pitchFamily="18" charset="0"/>
                                </a:rPr>
                                <m:t>𝑅</m:t>
                              </m:r>
                            </m:e>
                            <m:sub>
                              <m:r>
                                <a:rPr lang="en-US" altLang="ko-KR" b="0" i="1" smtClean="0">
                                  <a:solidFill>
                                    <a:srgbClr val="000000"/>
                                  </a:solidFill>
                                  <a:latin typeface="Cambria Math" panose="02040503050406030204" pitchFamily="18" charset="0"/>
                                </a:rPr>
                                <m:t>𝑖</m:t>
                              </m:r>
                            </m:sub>
                          </m:sSub>
                        </m:den>
                      </m:f>
                      <m:sSup>
                        <m:sSupPr>
                          <m:ctrlPr>
                            <a:rPr lang="en-US" altLang="ko-KR" b="0" i="1" smtClean="0">
                              <a:solidFill>
                                <a:srgbClr val="000000"/>
                              </a:solidFill>
                              <a:latin typeface="Cambria Math" panose="02040503050406030204" pitchFamily="18" charset="0"/>
                            </a:rPr>
                          </m:ctrlPr>
                        </m:sSupPr>
                        <m:e>
                          <m:r>
                            <a:rPr lang="en-US" altLang="ko-KR" b="0" i="1" smtClean="0">
                              <a:solidFill>
                                <a:srgbClr val="000000"/>
                              </a:solidFill>
                              <a:latin typeface="Cambria Math" panose="02040503050406030204" pitchFamily="18" charset="0"/>
                            </a:rPr>
                            <m:t>𝑒</m:t>
                          </m:r>
                        </m:e>
                        <m:sup>
                          <m:d>
                            <m:dPr>
                              <m:ctrlPr>
                                <a:rPr lang="en-US" altLang="ko-KR" b="0" i="1" smtClean="0">
                                  <a:solidFill>
                                    <a:srgbClr val="000000"/>
                                  </a:solidFill>
                                  <a:latin typeface="Cambria Math" panose="02040503050406030204" pitchFamily="18" charset="0"/>
                                </a:rPr>
                              </m:ctrlPr>
                            </m:dPr>
                            <m:e>
                              <m:f>
                                <m:fPr>
                                  <m:ctrlPr>
                                    <a:rPr lang="en-US" altLang="ko-KR" b="0" i="1" smtClean="0">
                                      <a:solidFill>
                                        <a:srgbClr val="000000"/>
                                      </a:solidFill>
                                      <a:latin typeface="Cambria Math" panose="02040503050406030204" pitchFamily="18" charset="0"/>
                                    </a:rPr>
                                  </m:ctrlPr>
                                </m:fPr>
                                <m:num>
                                  <m:r>
                                    <a:rPr lang="en-US" altLang="ko-KR" b="0" i="1" smtClean="0">
                                      <a:solidFill>
                                        <a:srgbClr val="000000"/>
                                      </a:solidFill>
                                      <a:latin typeface="Cambria Math" panose="02040503050406030204" pitchFamily="18" charset="0"/>
                                    </a:rPr>
                                    <m:t>−</m:t>
                                  </m:r>
                                  <m:r>
                                    <a:rPr lang="ko-KR" altLang="en-US" b="0" i="1" smtClean="0">
                                      <a:solidFill>
                                        <a:srgbClr val="000000"/>
                                      </a:solidFill>
                                      <a:latin typeface="Cambria Math" panose="02040503050406030204" pitchFamily="18" charset="0"/>
                                    </a:rPr>
                                    <m:t>𝜆</m:t>
                                  </m:r>
                                  <m:sSub>
                                    <m:sSubPr>
                                      <m:ctrlPr>
                                        <a:rPr lang="en-US" altLang="ko-KR" b="0" i="1" smtClean="0">
                                          <a:solidFill>
                                            <a:srgbClr val="000000"/>
                                          </a:solidFill>
                                          <a:latin typeface="Cambria Math" panose="02040503050406030204" pitchFamily="18" charset="0"/>
                                        </a:rPr>
                                      </m:ctrlPr>
                                    </m:sSubPr>
                                    <m:e>
                                      <m:r>
                                        <a:rPr lang="en-US" altLang="ko-KR" b="0" i="1" smtClean="0">
                                          <a:solidFill>
                                            <a:srgbClr val="000000"/>
                                          </a:solidFill>
                                          <a:latin typeface="Cambria Math" panose="02040503050406030204" pitchFamily="18" charset="0"/>
                                        </a:rPr>
                                        <m:t>𝑐</m:t>
                                      </m:r>
                                    </m:e>
                                    <m:sub>
                                      <m:r>
                                        <a:rPr lang="en-US" altLang="ko-KR" b="0" i="1" smtClean="0">
                                          <a:solidFill>
                                            <a:srgbClr val="000000"/>
                                          </a:solidFill>
                                          <a:latin typeface="Cambria Math" panose="02040503050406030204" pitchFamily="18" charset="0"/>
                                        </a:rPr>
                                        <m:t>𝑜</m:t>
                                      </m:r>
                                    </m:sub>
                                  </m:sSub>
                                </m:num>
                                <m:den>
                                  <m:r>
                                    <a:rPr lang="en-US" altLang="ko-KR" b="0" i="1" smtClean="0">
                                      <a:solidFill>
                                        <a:srgbClr val="000000"/>
                                      </a:solidFill>
                                      <a:latin typeface="Cambria Math" panose="02040503050406030204" pitchFamily="18" charset="0"/>
                                    </a:rPr>
                                    <m:t>2</m:t>
                                  </m:r>
                                  <m:r>
                                    <a:rPr lang="ko-KR" altLang="en-US" b="0" i="1" smtClean="0">
                                      <a:solidFill>
                                        <a:srgbClr val="000000"/>
                                      </a:solidFill>
                                      <a:latin typeface="Cambria Math" panose="02040503050406030204" pitchFamily="18" charset="0"/>
                                    </a:rPr>
                                    <m:t>𝜋</m:t>
                                  </m:r>
                                  <m:sSub>
                                    <m:sSubPr>
                                      <m:ctrlPr>
                                        <a:rPr lang="en-US" altLang="ko-KR" b="0" i="1" smtClean="0">
                                          <a:solidFill>
                                            <a:srgbClr val="000000"/>
                                          </a:solidFill>
                                          <a:latin typeface="Cambria Math" panose="02040503050406030204" pitchFamily="18" charset="0"/>
                                        </a:rPr>
                                      </m:ctrlPr>
                                    </m:sSubPr>
                                    <m:e>
                                      <m:r>
                                        <a:rPr lang="en-US" altLang="ko-KR" b="0" i="1" smtClean="0">
                                          <a:solidFill>
                                            <a:srgbClr val="000000"/>
                                          </a:solidFill>
                                          <a:latin typeface="Cambria Math" panose="02040503050406030204" pitchFamily="18" charset="0"/>
                                        </a:rPr>
                                        <m:t>𝑅</m:t>
                                      </m:r>
                                    </m:e>
                                    <m:sub>
                                      <m:r>
                                        <a:rPr lang="en-US" altLang="ko-KR" b="0" i="1" smtClean="0">
                                          <a:solidFill>
                                            <a:srgbClr val="000000"/>
                                          </a:solidFill>
                                          <a:latin typeface="Cambria Math" panose="02040503050406030204" pitchFamily="18" charset="0"/>
                                        </a:rPr>
                                        <m:t>𝑖</m:t>
                                      </m:r>
                                    </m:sub>
                                  </m:sSub>
                                </m:den>
                              </m:f>
                            </m:e>
                          </m:d>
                        </m:sup>
                      </m:sSup>
                      <m:sSup>
                        <m:sSupPr>
                          <m:ctrlPr>
                            <a:rPr lang="en-US" altLang="ko-KR" b="0" i="1" smtClean="0">
                              <a:solidFill>
                                <a:srgbClr val="000000"/>
                              </a:solidFill>
                              <a:latin typeface="Cambria Math" panose="02040503050406030204" pitchFamily="18" charset="0"/>
                            </a:rPr>
                          </m:ctrlPr>
                        </m:sSupPr>
                        <m:e>
                          <m:d>
                            <m:dPr>
                              <m:ctrlPr>
                                <a:rPr lang="en-US" altLang="ko-KR" b="0" i="1" smtClean="0">
                                  <a:solidFill>
                                    <a:srgbClr val="000000"/>
                                  </a:solidFill>
                                  <a:latin typeface="Cambria Math" panose="02040503050406030204" pitchFamily="18" charset="0"/>
                                </a:rPr>
                              </m:ctrlPr>
                            </m:dPr>
                            <m:e>
                              <m:r>
                                <a:rPr lang="en-US" altLang="ko-KR" b="0" i="1" smtClean="0">
                                  <a:solidFill>
                                    <a:srgbClr val="000000"/>
                                  </a:solidFill>
                                  <a:latin typeface="Cambria Math" panose="02040503050406030204" pitchFamily="18" charset="0"/>
                                </a:rPr>
                                <m:t>1 − </m:t>
                              </m:r>
                              <m:sSup>
                                <m:sSupPr>
                                  <m:ctrlPr>
                                    <a:rPr lang="en-US" altLang="ko-KR" b="0" i="1" smtClean="0">
                                      <a:solidFill>
                                        <a:srgbClr val="000000"/>
                                      </a:solidFill>
                                      <a:latin typeface="Cambria Math" panose="02040503050406030204" pitchFamily="18" charset="0"/>
                                    </a:rPr>
                                  </m:ctrlPr>
                                </m:sSupPr>
                                <m:e>
                                  <m:r>
                                    <a:rPr lang="en-US" altLang="ko-KR" b="0" i="1" smtClean="0">
                                      <a:solidFill>
                                        <a:srgbClr val="000000"/>
                                      </a:solidFill>
                                      <a:latin typeface="Cambria Math" panose="02040503050406030204" pitchFamily="18" charset="0"/>
                                    </a:rPr>
                                    <m:t>𝑒</m:t>
                                  </m:r>
                                </m:e>
                                <m:sup>
                                  <m:d>
                                    <m:dPr>
                                      <m:ctrlPr>
                                        <a:rPr lang="en-US" altLang="ko-KR" b="0" i="1" smtClean="0">
                                          <a:solidFill>
                                            <a:srgbClr val="000000"/>
                                          </a:solidFill>
                                          <a:latin typeface="Cambria Math" panose="02040503050406030204" pitchFamily="18" charset="0"/>
                                        </a:rPr>
                                      </m:ctrlPr>
                                    </m:dPr>
                                    <m:e>
                                      <m:r>
                                        <a:rPr lang="en-US" altLang="ko-KR" b="0" i="1" smtClean="0">
                                          <a:solidFill>
                                            <a:srgbClr val="000000"/>
                                          </a:solidFill>
                                          <a:latin typeface="Cambria Math" panose="02040503050406030204" pitchFamily="18" charset="0"/>
                                        </a:rPr>
                                        <m:t>−</m:t>
                                      </m:r>
                                      <m:r>
                                        <a:rPr lang="ko-KR" altLang="en-US" b="0" i="1" smtClean="0">
                                          <a:solidFill>
                                            <a:srgbClr val="000000"/>
                                          </a:solidFill>
                                          <a:latin typeface="Cambria Math" panose="02040503050406030204" pitchFamily="18" charset="0"/>
                                        </a:rPr>
                                        <m:t>𝜆</m:t>
                                      </m:r>
                                    </m:e>
                                  </m:d>
                                </m:sup>
                              </m:sSup>
                            </m:e>
                          </m:d>
                        </m:e>
                        <m:sup>
                          <m:r>
                            <a:rPr lang="en-US" altLang="ko-KR" b="0" i="1" smtClean="0">
                              <a:solidFill>
                                <a:srgbClr val="000000"/>
                              </a:solidFill>
                              <a:latin typeface="Cambria Math" panose="02040503050406030204" pitchFamily="18" charset="0"/>
                            </a:rPr>
                            <m:t>−1</m:t>
                          </m:r>
                        </m:sup>
                      </m:sSup>
                    </m:oMath>
                  </a14:m>
                  <a:r>
                    <a:rPr lang="en-CA" altLang="ko-KR" dirty="0">
                      <a:solidFill>
                        <a:srgbClr val="000000"/>
                      </a:solidFill>
                    </a:rPr>
                    <a:t>, </a:t>
                  </a:r>
                  <a14:m>
                    <m:oMath xmlns:m="http://schemas.openxmlformats.org/officeDocument/2006/math">
                      <m:r>
                        <a:rPr lang="en-US" i="1">
                          <a:latin typeface="Cambria Math"/>
                        </a:rPr>
                        <m:t>𝜆</m:t>
                      </m:r>
                      <m:r>
                        <a:rPr lang="en-US" i="0">
                          <a:latin typeface="Cambria Math"/>
                        </a:rPr>
                        <m:t>=9.38</m:t>
                      </m:r>
                    </m:oMath>
                  </a14:m>
                  <a:endParaRPr lang="ko-KR" altLang="en-US" dirty="0">
                    <a:solidFill>
                      <a:srgbClr val="000000"/>
                    </a:solidFill>
                  </a:endParaRPr>
                </a:p>
              </p:txBody>
            </p:sp>
          </mc:Choice>
          <mc:Fallback xmlns="">
            <p:sp>
              <p:nvSpPr>
                <p:cNvPr id="11" name="TextBox 6">
                  <a:extLst>
                    <a:ext uri="{FF2B5EF4-FFF2-40B4-BE49-F238E27FC236}">
                      <a16:creationId xmlns="" xmlns:a14="http://schemas.microsoft.com/office/drawing/2010/main" xmlns:a16="http://schemas.microsoft.com/office/drawing/2014/main" xmlns:lc="http://schemas.openxmlformats.org/drawingml/2006/lockedCanvas" id="{376814AA-9FC6-4408-A164-5937A181E20B}"/>
                    </a:ext>
                  </a:extLst>
                </p:cNvPr>
                <p:cNvSpPr txBox="1">
                  <a:spLocks noRot="1" noChangeAspect="1" noMove="1" noResize="1" noEditPoints="1" noAdjustHandles="1" noChangeArrowheads="1" noChangeShapeType="1" noTextEdit="1"/>
                </p:cNvSpPr>
                <p:nvPr/>
              </p:nvSpPr>
              <p:spPr>
                <a:xfrm>
                  <a:off x="748416" y="1595866"/>
                  <a:ext cx="3992375" cy="562077"/>
                </a:xfrm>
                <a:prstGeom prst="rect">
                  <a:avLst/>
                </a:prstGeom>
                <a:blipFill rotWithShape="1">
                  <a:blip r:embed="rId4"/>
                  <a:stretch>
                    <a:fillRect l="-153"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9">
                  <a:extLst>
                    <a:ext uri="{FF2B5EF4-FFF2-40B4-BE49-F238E27FC236}">
                      <a16:creationId xmlns:a16="http://schemas.microsoft.com/office/drawing/2014/main" id="{DD6DEB8B-87D0-4CC9-A0E7-D60549D604DF}"/>
                    </a:ext>
                  </a:extLst>
                </p:cNvPr>
                <p:cNvSpPr txBox="1"/>
                <p:nvPr/>
              </p:nvSpPr>
              <p:spPr>
                <a:xfrm rot="16200000">
                  <a:off x="-15080" y="3368492"/>
                  <a:ext cx="853375"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ko-KR" b="0" i="1" smtClean="0">
                            <a:solidFill>
                              <a:srgbClr val="000000"/>
                            </a:solidFill>
                            <a:latin typeface="Cambria Math" panose="02040503050406030204" pitchFamily="18" charset="0"/>
                          </a:rPr>
                          <m:t>2</m:t>
                        </m:r>
                        <m:r>
                          <a:rPr lang="ko-KR" altLang="en-US" b="0" i="1" smtClean="0">
                            <a:solidFill>
                              <a:srgbClr val="000000"/>
                            </a:solidFill>
                            <a:latin typeface="Cambria Math" panose="02040503050406030204" pitchFamily="18" charset="0"/>
                          </a:rPr>
                          <m:t>𝜋</m:t>
                        </m:r>
                        <m:sSub>
                          <m:sSubPr>
                            <m:ctrlPr>
                              <a:rPr lang="en-US" altLang="ko-KR" b="0" i="1" smtClean="0">
                                <a:solidFill>
                                  <a:srgbClr val="000000"/>
                                </a:solidFill>
                                <a:latin typeface="Cambria Math" panose="02040503050406030204" pitchFamily="18" charset="0"/>
                              </a:rPr>
                            </m:ctrlPr>
                          </m:sSubPr>
                          <m:e>
                            <m:r>
                              <a:rPr lang="en-US" altLang="ko-KR" b="0" i="1" smtClean="0">
                                <a:solidFill>
                                  <a:srgbClr val="000000"/>
                                </a:solidFill>
                                <a:latin typeface="Cambria Math" panose="02040503050406030204" pitchFamily="18" charset="0"/>
                              </a:rPr>
                              <m:t>𝑅</m:t>
                            </m:r>
                          </m:e>
                          <m:sub>
                            <m:r>
                              <a:rPr lang="en-US" altLang="ko-KR" b="0" i="1" smtClean="0">
                                <a:solidFill>
                                  <a:srgbClr val="000000"/>
                                </a:solidFill>
                                <a:latin typeface="Cambria Math" panose="02040503050406030204" pitchFamily="18" charset="0"/>
                              </a:rPr>
                              <m:t>𝑖</m:t>
                            </m:r>
                          </m:sub>
                        </m:sSub>
                        <m:r>
                          <a:rPr lang="en-US" altLang="ko-KR" b="0" i="1" smtClean="0">
                            <a:solidFill>
                              <a:srgbClr val="000000"/>
                            </a:solidFill>
                            <a:latin typeface="Cambria Math" panose="02040503050406030204" pitchFamily="18" charset="0"/>
                            <a:ea typeface="Cambria Math" panose="02040503050406030204" pitchFamily="18" charset="0"/>
                          </a:rPr>
                          <m:t>∙</m:t>
                        </m:r>
                        <m:r>
                          <a:rPr lang="en-US" altLang="ko-KR" b="0" i="1" smtClean="0">
                            <a:solidFill>
                              <a:srgbClr val="000000"/>
                            </a:solidFill>
                            <a:latin typeface="Cambria Math" panose="02040503050406030204" pitchFamily="18" charset="0"/>
                          </a:rPr>
                          <m:t>𝑓</m:t>
                        </m:r>
                      </m:oMath>
                    </m:oMathPara>
                  </a14:m>
                  <a:endParaRPr lang="ko-KR" altLang="en-US" dirty="0">
                    <a:solidFill>
                      <a:srgbClr val="000000"/>
                    </a:solidFill>
                  </a:endParaRPr>
                </a:p>
              </p:txBody>
            </p:sp>
          </mc:Choice>
          <mc:Fallback xmlns="">
            <p:sp>
              <p:nvSpPr>
                <p:cNvPr id="12" name="TextBox 9">
                  <a:extLst>
                    <a:ext uri="{FF2B5EF4-FFF2-40B4-BE49-F238E27FC236}">
                      <a16:creationId xmlns="" xmlns:a14="http://schemas.microsoft.com/office/drawing/2010/main" xmlns:a16="http://schemas.microsoft.com/office/drawing/2014/main" xmlns:lc="http://schemas.openxmlformats.org/drawingml/2006/lockedCanvas" id="{DD6DEB8B-87D0-4CC9-A0E7-D60549D604DF}"/>
                    </a:ext>
                  </a:extLst>
                </p:cNvPr>
                <p:cNvSpPr txBox="1">
                  <a:spLocks noRot="1" noChangeAspect="1" noMove="1" noResize="1" noEditPoints="1" noAdjustHandles="1" noChangeArrowheads="1" noChangeShapeType="1" noTextEdit="1"/>
                </p:cNvSpPr>
                <p:nvPr/>
              </p:nvSpPr>
              <p:spPr>
                <a:xfrm rot="16200000">
                  <a:off x="-15080" y="3368492"/>
                  <a:ext cx="853375" cy="276999"/>
                </a:xfrm>
                <a:prstGeom prst="rect">
                  <a:avLst/>
                </a:prstGeom>
                <a:blipFill rotWithShape="1">
                  <a:blip r:embed="rId5"/>
                  <a:stretch>
                    <a:fillRect t="-7857" r="-35556" b="-5714"/>
                  </a:stretch>
                </a:blipFill>
              </p:spPr>
              <p:txBody>
                <a:bodyPr/>
                <a:lstStyle/>
                <a:p>
                  <a:r>
                    <a:rPr lang="en-US">
                      <a:noFill/>
                    </a:rPr>
                    <a:t> </a:t>
                  </a:r>
                </a:p>
              </p:txBody>
            </p:sp>
          </mc:Fallback>
        </mc:AlternateContent>
        <p:pic>
          <p:nvPicPr>
            <p:cNvPr id="13" name="그림 13">
              <a:extLst>
                <a:ext uri="{FF2B5EF4-FFF2-40B4-BE49-F238E27FC236}">
                  <a16:creationId xmlns:a16="http://schemas.microsoft.com/office/drawing/2014/main" id="{CA392292-9077-4501-A6E2-96B2FA22747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076056" y="2636912"/>
              <a:ext cx="1804572" cy="621846"/>
            </a:xfrm>
            <a:prstGeom prst="rect">
              <a:avLst/>
            </a:prstGeom>
          </p:spPr>
        </p:pic>
        <p:pic>
          <p:nvPicPr>
            <p:cNvPr id="14" name="그림 20">
              <a:extLst>
                <a:ext uri="{FF2B5EF4-FFF2-40B4-BE49-F238E27FC236}">
                  <a16:creationId xmlns:a16="http://schemas.microsoft.com/office/drawing/2014/main" id="{2485936E-4AE9-4AB7-BD93-1FDD7824865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429824" y="3573016"/>
              <a:ext cx="3097036" cy="627942"/>
            </a:xfrm>
            <a:prstGeom prst="rect">
              <a:avLst/>
            </a:prstGeom>
          </p:spPr>
        </p:pic>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36CCBCAF-DDA6-497C-8C6D-6630AD050418}"/>
                    </a:ext>
                  </a:extLst>
                </p:cNvPr>
                <p:cNvSpPr txBox="1"/>
                <p:nvPr/>
              </p:nvSpPr>
              <p:spPr>
                <a:xfrm>
                  <a:off x="6845616" y="2570600"/>
                  <a:ext cx="136248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𝑎</m:t>
                            </m:r>
                          </m:e>
                          <m:sub>
                            <m:r>
                              <a:rPr lang="en-US" altLang="ko-KR" b="0" i="1" smtClean="0">
                                <a:latin typeface="Cambria Math" panose="02040503050406030204" pitchFamily="18" charset="0"/>
                              </a:rPr>
                              <m:t>𝑜</m:t>
                            </m:r>
                          </m:sub>
                        </m:sSub>
                        <m:r>
                          <a:rPr lang="en-US" altLang="ko-KR" b="0" i="1" smtClean="0">
                            <a:latin typeface="Cambria Math" panose="02040503050406030204" pitchFamily="18" charset="0"/>
                          </a:rPr>
                          <m:t>=1 </m:t>
                        </m:r>
                        <m:r>
                          <a:rPr lang="en-US" altLang="ko-KR" b="0" i="1" smtClean="0">
                            <a:latin typeface="Cambria Math" panose="02040503050406030204" pitchFamily="18" charset="0"/>
                          </a:rPr>
                          <m:t>𝑚𝑚</m:t>
                        </m:r>
                      </m:oMath>
                    </m:oMathPara>
                  </a14:m>
                  <a:endParaRPr lang="ko-KR" altLang="en-US" dirty="0"/>
                </a:p>
              </p:txBody>
            </p:sp>
          </mc:Choice>
          <mc:Fallback xmlns="">
            <p:sp>
              <p:nvSpPr>
                <p:cNvPr id="15" name="TextBox 24">
                  <a:extLst>
                    <a:ext uri="{FF2B5EF4-FFF2-40B4-BE49-F238E27FC236}">
                      <a16:creationId xmlns="" xmlns:a14="http://schemas.microsoft.com/office/drawing/2010/main" xmlns:a16="http://schemas.microsoft.com/office/drawing/2014/main" xmlns:lc="http://schemas.openxmlformats.org/drawingml/2006/lockedCanvas" id="{36CCBCAF-DDA6-497C-8C6D-6630AD050418}"/>
                    </a:ext>
                  </a:extLst>
                </p:cNvPr>
                <p:cNvSpPr txBox="1">
                  <a:spLocks noRot="1" noChangeAspect="1" noMove="1" noResize="1" noEditPoints="1" noAdjustHandles="1" noChangeArrowheads="1" noChangeShapeType="1" noTextEdit="1"/>
                </p:cNvSpPr>
                <p:nvPr/>
              </p:nvSpPr>
              <p:spPr>
                <a:xfrm>
                  <a:off x="6845616" y="2570600"/>
                  <a:ext cx="1362488"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26">
                  <a:extLst>
                    <a:ext uri="{FF2B5EF4-FFF2-40B4-BE49-F238E27FC236}">
                      <a16:creationId xmlns:a16="http://schemas.microsoft.com/office/drawing/2014/main" id="{B3F3C0E0-72F2-4FFE-A028-3CF05E369055}"/>
                    </a:ext>
                  </a:extLst>
                </p:cNvPr>
                <p:cNvSpPr txBox="1"/>
                <p:nvPr/>
              </p:nvSpPr>
              <p:spPr>
                <a:xfrm>
                  <a:off x="7290673" y="3548737"/>
                  <a:ext cx="136248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𝑎</m:t>
                            </m:r>
                          </m:e>
                          <m:sub>
                            <m:r>
                              <a:rPr lang="en-US" altLang="ko-KR" b="0" i="1" smtClean="0">
                                <a:latin typeface="Cambria Math" panose="02040503050406030204" pitchFamily="18" charset="0"/>
                              </a:rPr>
                              <m:t>𝑜</m:t>
                            </m:r>
                          </m:sub>
                        </m:sSub>
                        <m:r>
                          <a:rPr lang="en-US" altLang="ko-KR" b="0" i="1" smtClean="0">
                            <a:latin typeface="Cambria Math" panose="02040503050406030204" pitchFamily="18" charset="0"/>
                          </a:rPr>
                          <m:t>=1 </m:t>
                        </m:r>
                        <m:r>
                          <a:rPr lang="en-US" altLang="ko-KR" b="0" i="1" smtClean="0">
                            <a:latin typeface="Cambria Math" panose="02040503050406030204" pitchFamily="18" charset="0"/>
                          </a:rPr>
                          <m:t>𝑚𝑚</m:t>
                        </m:r>
                      </m:oMath>
                    </m:oMathPara>
                  </a14:m>
                  <a:endParaRPr lang="ko-KR" altLang="en-US" dirty="0"/>
                </a:p>
              </p:txBody>
            </p:sp>
          </mc:Choice>
          <mc:Fallback xmlns="">
            <p:sp>
              <p:nvSpPr>
                <p:cNvPr id="16" name="TextBox 26">
                  <a:extLst>
                    <a:ext uri="{FF2B5EF4-FFF2-40B4-BE49-F238E27FC236}">
                      <a16:creationId xmlns="" xmlns:a14="http://schemas.microsoft.com/office/drawing/2010/main" xmlns:a16="http://schemas.microsoft.com/office/drawing/2014/main" xmlns:lc="http://schemas.openxmlformats.org/drawingml/2006/lockedCanvas" id="{B3F3C0E0-72F2-4FFE-A028-3CF05E369055}"/>
                    </a:ext>
                  </a:extLst>
                </p:cNvPr>
                <p:cNvSpPr txBox="1">
                  <a:spLocks noRot="1" noChangeAspect="1" noMove="1" noResize="1" noEditPoints="1" noAdjustHandles="1" noChangeArrowheads="1" noChangeShapeType="1" noTextEdit="1"/>
                </p:cNvSpPr>
                <p:nvPr/>
              </p:nvSpPr>
              <p:spPr>
                <a:xfrm>
                  <a:off x="7290673" y="3548737"/>
                  <a:ext cx="1362488" cy="369332"/>
                </a:xfrm>
                <a:prstGeom prst="rect">
                  <a:avLst/>
                </a:prstGeom>
                <a:blipFill rotWithShape="1">
                  <a:blip r:embed="rId9"/>
                  <a:stretch>
                    <a:fillRect/>
                  </a:stretch>
                </a:blipFill>
              </p:spPr>
              <p:txBody>
                <a:bodyPr/>
                <a:lstStyle/>
                <a:p>
                  <a:r>
                    <a:rPr lang="en-US">
                      <a:noFill/>
                    </a:rPr>
                    <a:t> </a:t>
                  </a:r>
                </a:p>
              </p:txBody>
            </p:sp>
          </mc:Fallback>
        </mc:AlternateContent>
        <p:cxnSp>
          <p:nvCxnSpPr>
            <p:cNvPr id="17" name="직선 화살표 연결선 27">
              <a:extLst>
                <a:ext uri="{FF2B5EF4-FFF2-40B4-BE49-F238E27FC236}">
                  <a16:creationId xmlns:a16="http://schemas.microsoft.com/office/drawing/2014/main" id="{01383C2C-BF71-45EE-8F97-EA4713842C20}"/>
                </a:ext>
              </a:extLst>
            </p:cNvPr>
            <p:cNvCxnSpPr>
              <a:stCxn id="13" idx="1"/>
            </p:cNvCxnSpPr>
            <p:nvPr/>
          </p:nvCxnSpPr>
          <p:spPr>
            <a:xfrm flipH="1">
              <a:off x="1115616" y="2947835"/>
              <a:ext cx="3960440" cy="337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29">
              <a:extLst>
                <a:ext uri="{FF2B5EF4-FFF2-40B4-BE49-F238E27FC236}">
                  <a16:creationId xmlns:a16="http://schemas.microsoft.com/office/drawing/2014/main" id="{1E425A72-D9D3-4E3D-A01D-D9A8E1F6EF47}"/>
                </a:ext>
              </a:extLst>
            </p:cNvPr>
            <p:cNvCxnSpPr>
              <a:cxnSpLocks/>
              <a:stCxn id="14" idx="1"/>
            </p:cNvCxnSpPr>
            <p:nvPr/>
          </p:nvCxnSpPr>
          <p:spPr>
            <a:xfrm flipH="1">
              <a:off x="1475656" y="3886987"/>
              <a:ext cx="2954168" cy="70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3049834"/>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Distribution of POD</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16</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mc:AlternateContent xmlns:mc="http://schemas.openxmlformats.org/markup-compatibility/2006" xmlns:a14="http://schemas.microsoft.com/office/drawing/2010/main">
        <mc:Choice Requires="a14">
          <p:sp>
            <p:nvSpPr>
              <p:cNvPr id="9" name="Subtitle 2"/>
              <p:cNvSpPr txBox="1">
                <a:spLocks/>
              </p:cNvSpPr>
              <p:nvPr/>
            </p:nvSpPr>
            <p:spPr bwMode="auto">
              <a:xfrm>
                <a:off x="323527" y="1196752"/>
                <a:ext cx="8568953" cy="72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14:m>
                  <m:oMath xmlns:m="http://schemas.openxmlformats.org/officeDocument/2006/math">
                    <m:r>
                      <a:rPr lang="en-CA" sz="2000" b="0" i="1" smtClean="0">
                        <a:latin typeface="Cambria Math"/>
                      </a:rPr>
                      <m:t>𝑃</m:t>
                    </m:r>
                    <m:r>
                      <a:rPr lang="en-US" sz="2000" i="1">
                        <a:latin typeface="Cambria Math"/>
                      </a:rPr>
                      <m:t>𝑂𝐷</m:t>
                    </m:r>
                    <m:d>
                      <m:dPr>
                        <m:ctrlPr>
                          <a:rPr lang="en-CA" sz="2000" i="1">
                            <a:latin typeface="Cambria Math" panose="02040503050406030204" pitchFamily="18" charset="0"/>
                          </a:rPr>
                        </m:ctrlPr>
                      </m:dPr>
                      <m:e>
                        <m:r>
                          <a:rPr lang="en-US" sz="2000" i="1">
                            <a:latin typeface="Cambria Math"/>
                          </a:rPr>
                          <m:t>𝑎</m:t>
                        </m:r>
                      </m:e>
                    </m:d>
                    <m:r>
                      <a:rPr lang="en-US" sz="2000" i="1">
                        <a:latin typeface="Cambria Math"/>
                      </a:rPr>
                      <m:t>=</m:t>
                    </m:r>
                    <m:f>
                      <m:fPr>
                        <m:ctrlPr>
                          <a:rPr lang="en-CA" sz="2000" i="1">
                            <a:latin typeface="Cambria Math" panose="02040503050406030204" pitchFamily="18" charset="0"/>
                          </a:rPr>
                        </m:ctrlPr>
                      </m:fPr>
                      <m:num>
                        <m:func>
                          <m:funcPr>
                            <m:ctrlPr>
                              <a:rPr lang="en-CA" sz="2000" i="1">
                                <a:latin typeface="Cambria Math" panose="02040503050406030204" pitchFamily="18" charset="0"/>
                              </a:rPr>
                            </m:ctrlPr>
                          </m:funcPr>
                          <m:fName>
                            <m:r>
                              <m:rPr>
                                <m:sty m:val="p"/>
                              </m:rPr>
                              <a:rPr lang="en-US" sz="2000">
                                <a:latin typeface="Cambria Math"/>
                              </a:rPr>
                              <m:t>exp</m:t>
                            </m:r>
                          </m:fName>
                          <m:e>
                            <m:d>
                              <m:dPr>
                                <m:ctrlPr>
                                  <a:rPr lang="en-CA" sz="2000" i="1">
                                    <a:latin typeface="Cambria Math" panose="02040503050406030204" pitchFamily="18" charset="0"/>
                                  </a:rPr>
                                </m:ctrlPr>
                              </m:dPr>
                              <m:e>
                                <m:sSub>
                                  <m:sSubPr>
                                    <m:ctrlPr>
                                      <a:rPr lang="en-CA" sz="2000" i="1">
                                        <a:latin typeface="Cambria Math" panose="02040503050406030204" pitchFamily="18" charset="0"/>
                                      </a:rPr>
                                    </m:ctrlPr>
                                  </m:sSubPr>
                                  <m:e>
                                    <m:r>
                                      <a:rPr lang="en-US" sz="2000" i="1">
                                        <a:latin typeface="Cambria Math"/>
                                      </a:rPr>
                                      <m:t>𝛽</m:t>
                                    </m:r>
                                  </m:e>
                                  <m:sub>
                                    <m:r>
                                      <a:rPr lang="en-US" sz="2000" i="1">
                                        <a:latin typeface="Cambria Math"/>
                                      </a:rPr>
                                      <m:t>0</m:t>
                                    </m:r>
                                  </m:sub>
                                </m:sSub>
                                <m:r>
                                  <a:rPr lang="en-US" sz="2000" i="1">
                                    <a:latin typeface="Cambria Math"/>
                                  </a:rPr>
                                  <m:t>+</m:t>
                                </m:r>
                                <m:sSub>
                                  <m:sSubPr>
                                    <m:ctrlPr>
                                      <a:rPr lang="en-CA" sz="2000" i="1">
                                        <a:latin typeface="Cambria Math" panose="02040503050406030204" pitchFamily="18" charset="0"/>
                                      </a:rPr>
                                    </m:ctrlPr>
                                  </m:sSubPr>
                                  <m:e>
                                    <m:r>
                                      <a:rPr lang="en-US" sz="2000" i="1">
                                        <a:latin typeface="Cambria Math"/>
                                      </a:rPr>
                                      <m:t>𝛽</m:t>
                                    </m:r>
                                  </m:e>
                                  <m:sub>
                                    <m:r>
                                      <a:rPr lang="en-US" sz="2000" i="1">
                                        <a:latin typeface="Cambria Math"/>
                                      </a:rPr>
                                      <m:t>1</m:t>
                                    </m:r>
                                  </m:sub>
                                </m:sSub>
                                <m:func>
                                  <m:funcPr>
                                    <m:ctrlPr>
                                      <a:rPr lang="en-CA" sz="2000" i="1">
                                        <a:latin typeface="Cambria Math" panose="02040503050406030204" pitchFamily="18" charset="0"/>
                                      </a:rPr>
                                    </m:ctrlPr>
                                  </m:funcPr>
                                  <m:fName>
                                    <m:r>
                                      <m:rPr>
                                        <m:sty m:val="p"/>
                                      </m:rPr>
                                      <a:rPr lang="en-US" sz="2000">
                                        <a:latin typeface="Cambria Math"/>
                                      </a:rPr>
                                      <m:t>ln</m:t>
                                    </m:r>
                                  </m:fName>
                                  <m:e>
                                    <m:r>
                                      <a:rPr lang="en-US" sz="2000" i="1">
                                        <a:latin typeface="Cambria Math"/>
                                      </a:rPr>
                                      <m:t>𝑎</m:t>
                                    </m:r>
                                  </m:e>
                                </m:func>
                              </m:e>
                            </m:d>
                          </m:e>
                        </m:func>
                      </m:num>
                      <m:den>
                        <m:r>
                          <a:rPr lang="en-US" sz="2000" i="1">
                            <a:latin typeface="Cambria Math"/>
                          </a:rPr>
                          <m:t>1+</m:t>
                        </m:r>
                        <m:func>
                          <m:funcPr>
                            <m:ctrlPr>
                              <a:rPr lang="en-CA" sz="2000" i="1">
                                <a:latin typeface="Cambria Math" panose="02040503050406030204" pitchFamily="18" charset="0"/>
                              </a:rPr>
                            </m:ctrlPr>
                          </m:funcPr>
                          <m:fName>
                            <m:r>
                              <m:rPr>
                                <m:sty m:val="p"/>
                              </m:rPr>
                              <a:rPr lang="en-US" sz="2000">
                                <a:latin typeface="Cambria Math"/>
                              </a:rPr>
                              <m:t>exp</m:t>
                            </m:r>
                          </m:fName>
                          <m:e>
                            <m:d>
                              <m:dPr>
                                <m:ctrlPr>
                                  <a:rPr lang="en-CA" sz="2000" i="1">
                                    <a:latin typeface="Cambria Math" panose="02040503050406030204" pitchFamily="18" charset="0"/>
                                  </a:rPr>
                                </m:ctrlPr>
                              </m:dPr>
                              <m:e>
                                <m:sSub>
                                  <m:sSubPr>
                                    <m:ctrlPr>
                                      <a:rPr lang="en-CA" sz="2000" i="1">
                                        <a:latin typeface="Cambria Math" panose="02040503050406030204" pitchFamily="18" charset="0"/>
                                      </a:rPr>
                                    </m:ctrlPr>
                                  </m:sSubPr>
                                  <m:e>
                                    <m:r>
                                      <a:rPr lang="en-US" sz="2000" i="1">
                                        <a:latin typeface="Cambria Math"/>
                                      </a:rPr>
                                      <m:t>𝛽</m:t>
                                    </m:r>
                                  </m:e>
                                  <m:sub>
                                    <m:r>
                                      <a:rPr lang="en-US" sz="2000" i="1">
                                        <a:latin typeface="Cambria Math"/>
                                      </a:rPr>
                                      <m:t>0</m:t>
                                    </m:r>
                                  </m:sub>
                                </m:sSub>
                                <m:r>
                                  <a:rPr lang="en-US" sz="2000" i="1">
                                    <a:latin typeface="Cambria Math"/>
                                  </a:rPr>
                                  <m:t>+</m:t>
                                </m:r>
                                <m:sSub>
                                  <m:sSubPr>
                                    <m:ctrlPr>
                                      <a:rPr lang="en-CA" sz="2000" i="1">
                                        <a:latin typeface="Cambria Math" panose="02040503050406030204" pitchFamily="18" charset="0"/>
                                      </a:rPr>
                                    </m:ctrlPr>
                                  </m:sSubPr>
                                  <m:e>
                                    <m:r>
                                      <a:rPr lang="en-US" sz="2000" i="1">
                                        <a:latin typeface="Cambria Math"/>
                                      </a:rPr>
                                      <m:t>𝛽</m:t>
                                    </m:r>
                                  </m:e>
                                  <m:sub>
                                    <m:r>
                                      <a:rPr lang="en-US" sz="2000" i="1">
                                        <a:latin typeface="Cambria Math"/>
                                      </a:rPr>
                                      <m:t>1</m:t>
                                    </m:r>
                                  </m:sub>
                                </m:sSub>
                                <m:func>
                                  <m:funcPr>
                                    <m:ctrlPr>
                                      <a:rPr lang="en-CA" sz="2000" i="1">
                                        <a:latin typeface="Cambria Math" panose="02040503050406030204" pitchFamily="18" charset="0"/>
                                      </a:rPr>
                                    </m:ctrlPr>
                                  </m:funcPr>
                                  <m:fName>
                                    <m:r>
                                      <m:rPr>
                                        <m:sty m:val="p"/>
                                      </m:rPr>
                                      <a:rPr lang="en-US" sz="2000">
                                        <a:latin typeface="Cambria Math"/>
                                      </a:rPr>
                                      <m:t>ln</m:t>
                                    </m:r>
                                  </m:fName>
                                  <m:e>
                                    <m:r>
                                      <a:rPr lang="en-US" sz="2000" i="1">
                                        <a:latin typeface="Cambria Math"/>
                                      </a:rPr>
                                      <m:t>𝑎</m:t>
                                    </m:r>
                                  </m:e>
                                </m:func>
                              </m:e>
                            </m:d>
                          </m:e>
                        </m:func>
                      </m:den>
                    </m:f>
                  </m:oMath>
                </a14:m>
                <a:endParaRPr lang="en-US" sz="2000" b="0" dirty="0">
                  <a:solidFill>
                    <a:schemeClr val="bg2">
                      <a:lumMod val="10000"/>
                    </a:schemeClr>
                  </a:solidFill>
                </a:endParaRPr>
              </a:p>
            </p:txBody>
          </p:sp>
        </mc:Choice>
        <mc:Fallback xmlns="">
          <p:sp>
            <p:nvSpPr>
              <p:cNvPr id="9" name="Subtitle 2"/>
              <p:cNvSpPr txBox="1">
                <a:spLocks noRot="1" noChangeAspect="1" noMove="1" noResize="1" noEditPoints="1" noAdjustHandles="1" noChangeArrowheads="1" noChangeShapeType="1" noTextEdit="1"/>
              </p:cNvSpPr>
              <p:nvPr/>
            </p:nvSpPr>
            <p:spPr bwMode="auto">
              <a:xfrm>
                <a:off x="323527" y="1196752"/>
                <a:ext cx="8568953" cy="720080"/>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284355" y="1413022"/>
                <a:ext cx="1626599" cy="4314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2000" i="1" smtClean="0">
                              <a:latin typeface="Cambria Math" panose="02040503050406030204" pitchFamily="18" charset="0"/>
                            </a:rPr>
                          </m:ctrlPr>
                        </m:sSubPr>
                        <m:e>
                          <m:r>
                            <a:rPr lang="en-US" sz="2000" i="1">
                              <a:latin typeface="Cambria Math"/>
                            </a:rPr>
                            <m:t>𝛽</m:t>
                          </m:r>
                        </m:e>
                        <m:sub>
                          <m:r>
                            <a:rPr lang="en-US" sz="2000" i="1">
                              <a:latin typeface="Cambria Math"/>
                            </a:rPr>
                            <m:t>0</m:t>
                          </m:r>
                        </m:sub>
                      </m:sSub>
                      <m:r>
                        <a:rPr lang="en-US" sz="2000" i="1">
                          <a:latin typeface="Cambria Math"/>
                        </a:rPr>
                        <m:t>=0.8256</m:t>
                      </m:r>
                    </m:oMath>
                  </m:oMathPara>
                </a14:m>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4284355" y="1413022"/>
                <a:ext cx="1626599" cy="431400"/>
              </a:xfrm>
              <a:prstGeom prst="rect">
                <a:avLst/>
              </a:prstGeom>
              <a:blipFill rotWithShape="1">
                <a:blip r:embed="rId3"/>
                <a:stretch>
                  <a:fillRect b="-7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732240" y="1412776"/>
                <a:ext cx="1626599" cy="429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2000" b="0" i="1" smtClean="0">
                              <a:latin typeface="Cambria Math" panose="02040503050406030204" pitchFamily="18" charset="0"/>
                            </a:rPr>
                          </m:ctrlPr>
                        </m:sSubPr>
                        <m:e>
                          <m:r>
                            <a:rPr lang="en-US" sz="2000" b="0" i="1">
                              <a:latin typeface="Cambria Math"/>
                            </a:rPr>
                            <m:t>𝛽</m:t>
                          </m:r>
                        </m:e>
                        <m:sub>
                          <m:r>
                            <a:rPr lang="en-US" sz="2000" b="0" i="1">
                              <a:latin typeface="Cambria Math"/>
                            </a:rPr>
                            <m:t>1</m:t>
                          </m:r>
                        </m:sub>
                      </m:sSub>
                      <m:r>
                        <a:rPr lang="en-US" sz="2000" b="0" i="1">
                          <a:latin typeface="Cambria Math"/>
                        </a:rPr>
                        <m:t>=0.8711</m:t>
                      </m:r>
                    </m:oMath>
                  </m:oMathPara>
                </a14:m>
                <a:endParaRPr lang="en-US" sz="2000" b="0" dirty="0"/>
              </a:p>
            </p:txBody>
          </p:sp>
        </mc:Choice>
        <mc:Fallback xmlns="">
          <p:sp>
            <p:nvSpPr>
              <p:cNvPr id="3" name="Rectangle 2"/>
              <p:cNvSpPr>
                <a:spLocks noRot="1" noChangeAspect="1" noMove="1" noResize="1" noEditPoints="1" noAdjustHandles="1" noChangeArrowheads="1" noChangeShapeType="1" noTextEdit="1"/>
              </p:cNvSpPr>
              <p:nvPr/>
            </p:nvSpPr>
            <p:spPr>
              <a:xfrm>
                <a:off x="6732240" y="1412776"/>
                <a:ext cx="1626599" cy="429926"/>
              </a:xfrm>
              <a:prstGeom prst="rect">
                <a:avLst/>
              </a:prstGeom>
              <a:blipFill rotWithShape="1">
                <a:blip r:embed="rId4"/>
                <a:stretch>
                  <a:fillRect b="-8571"/>
                </a:stretch>
              </a:blipFill>
            </p:spPr>
            <p:txBody>
              <a:bodyPr/>
              <a:lstStyle/>
              <a:p>
                <a:r>
                  <a:rPr lang="en-US">
                    <a:noFill/>
                  </a:rPr>
                  <a:t> </a:t>
                </a:r>
              </a:p>
            </p:txBody>
          </p:sp>
        </mc:Fallback>
      </mc:AlternateContent>
      <p:pic>
        <p:nvPicPr>
          <p:cNvPr id="204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2945" y="1988840"/>
            <a:ext cx="6529387"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Connector 20"/>
          <p:cNvCxnSpPr/>
          <p:nvPr/>
        </p:nvCxnSpPr>
        <p:spPr>
          <a:xfrm flipV="1">
            <a:off x="2555776" y="2132856"/>
            <a:ext cx="0" cy="352839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56005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Material Properties</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17</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10" name="Subtitle 2"/>
          <p:cNvSpPr txBox="1">
            <a:spLocks/>
          </p:cNvSpPr>
          <p:nvPr/>
        </p:nvSpPr>
        <p:spPr bwMode="auto">
          <a:xfrm>
            <a:off x="323527" y="1484784"/>
            <a:ext cx="8568953"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400" b="0" dirty="0">
                <a:solidFill>
                  <a:schemeClr val="bg2">
                    <a:lumMod val="10000"/>
                  </a:schemeClr>
                </a:solidFill>
              </a:rPr>
              <a:t>Normal distribution for all random variables</a:t>
            </a:r>
            <a:endParaRPr lang="en-US" sz="2400" b="0" dirty="0">
              <a:solidFill>
                <a:schemeClr val="bg2">
                  <a:lumMod val="10000"/>
                </a:schemeClr>
              </a:solidFill>
            </a:endParaRPr>
          </a:p>
          <a:p>
            <a:pPr marL="361950" lvl="2" indent="-361950">
              <a:spcBef>
                <a:spcPts val="100"/>
              </a:spcBef>
            </a:pPr>
            <a:r>
              <a:rPr lang="en-CA" b="0" dirty="0">
                <a:solidFill>
                  <a:schemeClr val="bg2">
                    <a:lumMod val="10000"/>
                  </a:schemeClr>
                </a:solidFill>
              </a:rPr>
              <a:t>Yield strength (MPa)</a:t>
            </a:r>
          </a:p>
          <a:p>
            <a:pPr marL="762000" lvl="2" indent="-361950">
              <a:spcBef>
                <a:spcPts val="100"/>
              </a:spcBef>
            </a:pPr>
            <a:r>
              <a:rPr lang="en-CA" sz="2000" b="0" dirty="0">
                <a:solidFill>
                  <a:schemeClr val="bg2">
                    <a:lumMod val="10000"/>
                  </a:schemeClr>
                </a:solidFill>
              </a:rPr>
              <a:t>20°C: 206±21</a:t>
            </a:r>
          </a:p>
          <a:p>
            <a:pPr marL="762000" lvl="2" indent="-361950">
              <a:spcBef>
                <a:spcPts val="100"/>
              </a:spcBef>
            </a:pPr>
            <a:r>
              <a:rPr lang="en-CA" sz="2000" b="0" dirty="0">
                <a:solidFill>
                  <a:schemeClr val="bg2">
                    <a:lumMod val="10000"/>
                  </a:schemeClr>
                </a:solidFill>
              </a:rPr>
              <a:t>300°C: 130±13</a:t>
            </a:r>
          </a:p>
          <a:p>
            <a:pPr marL="361950" lvl="2" indent="-361950">
              <a:spcBef>
                <a:spcPts val="100"/>
              </a:spcBef>
            </a:pPr>
            <a:r>
              <a:rPr lang="en-CA" b="0" dirty="0">
                <a:solidFill>
                  <a:schemeClr val="bg2">
                    <a:lumMod val="10000"/>
                  </a:schemeClr>
                </a:solidFill>
              </a:rPr>
              <a:t>Ultimate strength (MPa)</a:t>
            </a:r>
          </a:p>
          <a:p>
            <a:pPr marL="762000" lvl="2" indent="-361950">
              <a:spcBef>
                <a:spcPts val="100"/>
              </a:spcBef>
            </a:pPr>
            <a:r>
              <a:rPr lang="en-CA" sz="2000" b="0" dirty="0">
                <a:solidFill>
                  <a:schemeClr val="bg2">
                    <a:lumMod val="10000"/>
                  </a:schemeClr>
                </a:solidFill>
              </a:rPr>
              <a:t>20°C: 515±30</a:t>
            </a:r>
          </a:p>
          <a:p>
            <a:pPr marL="762000" lvl="2" indent="-361950">
              <a:spcBef>
                <a:spcPts val="100"/>
              </a:spcBef>
            </a:pPr>
            <a:r>
              <a:rPr lang="en-CA" sz="2000" b="0" dirty="0">
                <a:solidFill>
                  <a:schemeClr val="bg2">
                    <a:lumMod val="10000"/>
                  </a:schemeClr>
                </a:solidFill>
              </a:rPr>
              <a:t>300°C: 495±30</a:t>
            </a:r>
          </a:p>
          <a:p>
            <a:pPr marL="361950" lvl="2" indent="-361950">
              <a:spcBef>
                <a:spcPts val="100"/>
              </a:spcBef>
            </a:pPr>
            <a:r>
              <a:rPr lang="en-CA" b="0" dirty="0">
                <a:solidFill>
                  <a:schemeClr val="bg2">
                    <a:lumMod val="10000"/>
                  </a:schemeClr>
                </a:solidFill>
              </a:rPr>
              <a:t>Fracture toughness (MPa·√m)</a:t>
            </a:r>
          </a:p>
          <a:p>
            <a:pPr marL="762000" lvl="2" indent="-361950">
              <a:spcBef>
                <a:spcPts val="100"/>
              </a:spcBef>
            </a:pPr>
            <a:r>
              <a:rPr lang="en-CA" sz="2000" b="0" dirty="0">
                <a:solidFill>
                  <a:schemeClr val="bg2">
                    <a:lumMod val="10000"/>
                  </a:schemeClr>
                </a:solidFill>
              </a:rPr>
              <a:t>20°C: 239±18</a:t>
            </a:r>
          </a:p>
          <a:p>
            <a:pPr marL="762000" lvl="2" indent="-361950">
              <a:spcBef>
                <a:spcPts val="100"/>
              </a:spcBef>
            </a:pPr>
            <a:r>
              <a:rPr lang="en-CA" sz="2000" b="0" dirty="0">
                <a:solidFill>
                  <a:schemeClr val="bg2">
                    <a:lumMod val="10000"/>
                  </a:schemeClr>
                </a:solidFill>
              </a:rPr>
              <a:t>288°C: 182±14</a:t>
            </a:r>
          </a:p>
          <a:p>
            <a:pPr marL="762000" lvl="2" indent="-361950">
              <a:spcBef>
                <a:spcPts val="100"/>
              </a:spcBef>
            </a:pPr>
            <a:endParaRPr lang="en-CA" sz="2000" b="0" dirty="0">
              <a:solidFill>
                <a:schemeClr val="bg2">
                  <a:lumMod val="10000"/>
                </a:schemeClr>
              </a:solidFill>
            </a:endParaRPr>
          </a:p>
          <a:p>
            <a:pPr marL="762000" lvl="2" indent="-361950">
              <a:spcBef>
                <a:spcPts val="100"/>
              </a:spcBef>
            </a:pPr>
            <a:endParaRPr lang="en-US" sz="2000" b="0" dirty="0">
              <a:solidFill>
                <a:schemeClr val="bg2">
                  <a:lumMod val="10000"/>
                </a:schemeClr>
              </a:solidFill>
            </a:endParaRPr>
          </a:p>
        </p:txBody>
      </p:sp>
    </p:spTree>
    <p:extLst>
      <p:ext uri="{BB962C8B-B14F-4D97-AF65-F5344CB8AC3E}">
        <p14:creationId xmlns:p14="http://schemas.microsoft.com/office/powerpoint/2010/main" val="3308307854"/>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Cumulative Probability</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18</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9" name="Subtitle 2"/>
          <p:cNvSpPr txBox="1">
            <a:spLocks/>
          </p:cNvSpPr>
          <p:nvPr/>
        </p:nvSpPr>
        <p:spPr bwMode="auto">
          <a:xfrm>
            <a:off x="387039" y="1196752"/>
            <a:ext cx="856895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000" b="0" dirty="0">
                <a:solidFill>
                  <a:schemeClr val="bg2">
                    <a:lumMod val="10000"/>
                  </a:schemeClr>
                </a:solidFill>
              </a:rPr>
              <a:t>Calculated using PRAISE-CANDU 2.0</a:t>
            </a:r>
          </a:p>
          <a:p>
            <a:pPr marL="361950" lvl="1" indent="-361950">
              <a:spcBef>
                <a:spcPts val="100"/>
              </a:spcBef>
              <a:buFont typeface="Arial" pitchFamily="34" charset="0"/>
              <a:buChar char="•"/>
            </a:pPr>
            <a:r>
              <a:rPr lang="en-CA" sz="2000" b="0" dirty="0">
                <a:solidFill>
                  <a:schemeClr val="bg2">
                    <a:lumMod val="10000"/>
                  </a:schemeClr>
                </a:solidFill>
              </a:rPr>
              <a:t>Base case: no ISI, no leak detection</a:t>
            </a:r>
            <a:endParaRPr lang="en-US" sz="2000" b="0" dirty="0">
              <a:solidFill>
                <a:schemeClr val="bg2">
                  <a:lumMod val="10000"/>
                </a:scheme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602" y="1988840"/>
            <a:ext cx="5925826" cy="425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07904" y="3645024"/>
            <a:ext cx="819595" cy="43204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6508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Leak Frequency w/o ISI &amp; LD</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19</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9" name="Subtitle 2"/>
          <p:cNvSpPr txBox="1">
            <a:spLocks/>
          </p:cNvSpPr>
          <p:nvPr/>
        </p:nvSpPr>
        <p:spPr bwMode="auto">
          <a:xfrm>
            <a:off x="387039" y="1196752"/>
            <a:ext cx="856895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000" b="0" dirty="0">
                <a:solidFill>
                  <a:schemeClr val="bg2">
                    <a:lumMod val="10000"/>
                  </a:schemeClr>
                </a:solidFill>
              </a:rPr>
              <a:t>Leak and rupture frequency should approach to the initiation frequency over long term, the results make sense.</a:t>
            </a:r>
          </a:p>
          <a:p>
            <a:pPr marL="361950" lvl="1" indent="-361950">
              <a:spcBef>
                <a:spcPts val="100"/>
              </a:spcBef>
              <a:buFont typeface="Arial" pitchFamily="34" charset="0"/>
              <a:buChar char="•"/>
            </a:pPr>
            <a:r>
              <a:rPr lang="en-US" sz="2000" b="0" dirty="0" err="1">
                <a:solidFill>
                  <a:schemeClr val="bg2">
                    <a:lumMod val="10000"/>
                  </a:schemeClr>
                </a:solidFill>
              </a:rPr>
              <a:t>KAERI</a:t>
            </a:r>
            <a:r>
              <a:rPr lang="en-US" sz="2000" b="0" dirty="0">
                <a:solidFill>
                  <a:schemeClr val="bg2">
                    <a:lumMod val="10000"/>
                  </a:schemeClr>
                </a:solidFill>
              </a:rPr>
              <a:t> shows earliest leaks, GRS latest, CRI and LEI in between</a:t>
            </a:r>
          </a:p>
        </p:txBody>
      </p:sp>
      <p:pic>
        <p:nvPicPr>
          <p:cNvPr id="512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2748"/>
          <a:stretch/>
        </p:blipFill>
        <p:spPr bwMode="auto">
          <a:xfrm>
            <a:off x="1107390" y="2214870"/>
            <a:ext cx="6535737" cy="431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310466"/>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a:extLst>
              <a:ext uri="{FF2B5EF4-FFF2-40B4-BE49-F238E27FC236}">
                <a16:creationId xmlns:a16="http://schemas.microsoft.com/office/drawing/2014/main" id="{84F20E38-5110-4611-A1CB-C5C280EC8A24}"/>
              </a:ext>
            </a:extLst>
          </p:cNvPr>
          <p:cNvSpPr>
            <a:spLocks noGrp="1"/>
          </p:cNvSpPr>
          <p:nvPr>
            <p:ph type="title"/>
          </p:nvPr>
        </p:nvSpPr>
        <p:spPr>
          <a:xfrm>
            <a:off x="4948245" y="768407"/>
            <a:ext cx="3733482" cy="1090538"/>
          </a:xfrm>
        </p:spPr>
        <p:txBody>
          <a:bodyPr>
            <a:normAutofit/>
          </a:bodyPr>
          <a:lstStyle/>
          <a:p>
            <a:r>
              <a:rPr lang="en-US" dirty="0">
                <a:solidFill>
                  <a:srgbClr val="000000"/>
                </a:solidFill>
              </a:rPr>
              <a:t>OUTLINE</a:t>
            </a:r>
            <a:endParaRPr lang="en-GB" dirty="0">
              <a:solidFill>
                <a:srgbClr val="000000"/>
              </a:solidFill>
            </a:endParaRP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6">
            <a:extLst>
              <a:ext uri="{FF2B5EF4-FFF2-40B4-BE49-F238E27FC236}">
                <a16:creationId xmlns:a16="http://schemas.microsoft.com/office/drawing/2014/main" id="{B4A3A0AC-CCEB-4EBE-BC33-F77F3C7EE3A0}"/>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3143" r="15202" b="3"/>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44D67B4D-3FB0-4C77-9B1C-DCE807C9F7FF}"/>
              </a:ext>
            </a:extLst>
          </p:cNvPr>
          <p:cNvSpPr>
            <a:spLocks noGrp="1"/>
          </p:cNvSpPr>
          <p:nvPr>
            <p:ph idx="1"/>
          </p:nvPr>
        </p:nvSpPr>
        <p:spPr>
          <a:xfrm>
            <a:off x="4626094" y="1858945"/>
            <a:ext cx="4377784" cy="4532925"/>
          </a:xfrm>
        </p:spPr>
        <p:txBody>
          <a:bodyPr anchor="ctr">
            <a:normAutofit fontScale="92500" lnSpcReduction="10000"/>
          </a:bodyPr>
          <a:lstStyle/>
          <a:p>
            <a:r>
              <a:rPr lang="en-GB" sz="2400" dirty="0"/>
              <a:t>IAEA CRP I31030: Methodology for Developing Pipe Failure Rates for Advanced Water Cooled Reactors</a:t>
            </a:r>
          </a:p>
          <a:p>
            <a:pPr lvl="1"/>
            <a:r>
              <a:rPr lang="en-GB" sz="2400" dirty="0"/>
              <a:t>Objectives</a:t>
            </a:r>
          </a:p>
          <a:p>
            <a:pPr lvl="1"/>
            <a:r>
              <a:rPr lang="en-GB" sz="2400" dirty="0"/>
              <a:t>Participating Organizations</a:t>
            </a:r>
          </a:p>
          <a:p>
            <a:pPr lvl="1"/>
            <a:r>
              <a:rPr lang="en-GB" sz="2400" dirty="0"/>
              <a:t>Technical Scope</a:t>
            </a:r>
          </a:p>
          <a:p>
            <a:r>
              <a:rPr lang="en-GB" sz="2400" dirty="0"/>
              <a:t>1</a:t>
            </a:r>
            <a:r>
              <a:rPr lang="en-GB" sz="2400" baseline="30000" dirty="0"/>
              <a:t>st</a:t>
            </a:r>
            <a:r>
              <a:rPr lang="en-GB" sz="2400" dirty="0"/>
              <a:t> Benchmark</a:t>
            </a:r>
          </a:p>
          <a:p>
            <a:pPr lvl="1"/>
            <a:r>
              <a:rPr lang="en-GB" sz="2400" dirty="0"/>
              <a:t>Specification</a:t>
            </a:r>
          </a:p>
          <a:p>
            <a:pPr lvl="1"/>
            <a:r>
              <a:rPr lang="en-GB" sz="2400" dirty="0"/>
              <a:t>Analysis</a:t>
            </a:r>
          </a:p>
          <a:p>
            <a:r>
              <a:rPr lang="en-GB" sz="2400" dirty="0"/>
              <a:t>Concluding Remarks</a:t>
            </a:r>
          </a:p>
        </p:txBody>
      </p:sp>
      <p:sp>
        <p:nvSpPr>
          <p:cNvPr id="4" name="Footer Placeholder 3">
            <a:extLst>
              <a:ext uri="{FF2B5EF4-FFF2-40B4-BE49-F238E27FC236}">
                <a16:creationId xmlns:a16="http://schemas.microsoft.com/office/drawing/2014/main" id="{F26FD5E3-115B-45E6-9A0D-E71DA03633F2}"/>
              </a:ext>
            </a:extLst>
          </p:cNvPr>
          <p:cNvSpPr>
            <a:spLocks noGrp="1"/>
          </p:cNvSpPr>
          <p:nvPr>
            <p:ph type="ftr" sz="quarter" idx="11"/>
          </p:nvPr>
        </p:nvSpPr>
        <p:spPr>
          <a:xfrm>
            <a:off x="4152275" y="6337827"/>
            <a:ext cx="3967172" cy="235550"/>
          </a:xfrm>
        </p:spPr>
        <p:txBody>
          <a:bodyPr>
            <a:normAutofit/>
          </a:bodyPr>
          <a:lstStyle/>
          <a:p>
            <a:pPr>
              <a:spcAft>
                <a:spcPts val="600"/>
              </a:spcAft>
              <a:defRPr/>
            </a:pPr>
            <a:r>
              <a:rPr lang="en-US" sz="825">
                <a:solidFill>
                  <a:srgbClr val="898989"/>
                </a:solidFill>
              </a:rPr>
              <a:t>3</a:t>
            </a:r>
            <a:r>
              <a:rPr lang="en-US" sz="825" baseline="30000">
                <a:solidFill>
                  <a:srgbClr val="898989"/>
                </a:solidFill>
              </a:rPr>
              <a:t>rd</a:t>
            </a:r>
            <a:r>
              <a:rPr lang="en-US" sz="825">
                <a:solidFill>
                  <a:srgbClr val="898989"/>
                </a:solidFill>
              </a:rPr>
              <a:t> ISPMNA, USA</a:t>
            </a:r>
          </a:p>
        </p:txBody>
      </p:sp>
      <p:sp>
        <p:nvSpPr>
          <p:cNvPr id="5" name="Slide Number Placeholder 4">
            <a:extLst>
              <a:ext uri="{FF2B5EF4-FFF2-40B4-BE49-F238E27FC236}">
                <a16:creationId xmlns:a16="http://schemas.microsoft.com/office/drawing/2014/main" id="{F41C39FA-5E2E-4632-9F57-D1A886A5E9E6}"/>
              </a:ext>
            </a:extLst>
          </p:cNvPr>
          <p:cNvSpPr>
            <a:spLocks noGrp="1"/>
          </p:cNvSpPr>
          <p:nvPr>
            <p:ph type="sldNum" sz="quarter" idx="12"/>
          </p:nvPr>
        </p:nvSpPr>
        <p:spPr>
          <a:xfrm>
            <a:off x="8119448" y="6337827"/>
            <a:ext cx="428046" cy="235550"/>
          </a:xfrm>
        </p:spPr>
        <p:txBody>
          <a:bodyPr>
            <a:normAutofit/>
          </a:bodyPr>
          <a:lstStyle/>
          <a:p>
            <a:pPr>
              <a:spcAft>
                <a:spcPts val="600"/>
              </a:spcAft>
              <a:defRPr/>
            </a:pPr>
            <a:fld id="{F233957B-C301-42CE-9B8C-966ED8D4C6AC}" type="slidenum">
              <a:rPr lang="en-US" altLang="en-US" sz="825">
                <a:solidFill>
                  <a:srgbClr val="898989"/>
                </a:solidFill>
              </a:rPr>
              <a:pPr>
                <a:spcAft>
                  <a:spcPts val="600"/>
                </a:spcAft>
                <a:defRPr/>
              </a:pPr>
              <a:t>2</a:t>
            </a:fld>
            <a:endParaRPr lang="en-US" altLang="en-US" sz="825">
              <a:solidFill>
                <a:srgbClr val="898989"/>
              </a:solidFill>
            </a:endParaRPr>
          </a:p>
        </p:txBody>
      </p:sp>
      <p:sp>
        <p:nvSpPr>
          <p:cNvPr id="8" name="TextBox 7">
            <a:extLst>
              <a:ext uri="{FF2B5EF4-FFF2-40B4-BE49-F238E27FC236}">
                <a16:creationId xmlns:a16="http://schemas.microsoft.com/office/drawing/2014/main" id="{46994BCA-68C9-4894-8429-1DD387D85081}"/>
              </a:ext>
            </a:extLst>
          </p:cNvPr>
          <p:cNvSpPr txBox="1"/>
          <p:nvPr/>
        </p:nvSpPr>
        <p:spPr>
          <a:xfrm>
            <a:off x="812120" y="5085184"/>
            <a:ext cx="2556149" cy="369332"/>
          </a:xfrm>
          <a:prstGeom prst="rect">
            <a:avLst/>
          </a:prstGeom>
          <a:noFill/>
        </p:spPr>
        <p:txBody>
          <a:bodyPr wrap="none" rtlCol="0">
            <a:spAutoFit/>
          </a:bodyPr>
          <a:lstStyle/>
          <a:p>
            <a:r>
              <a:rPr lang="en-US" dirty="0">
                <a:solidFill>
                  <a:schemeClr val="bg1"/>
                </a:solidFill>
                <a:latin typeface="Abadi" panose="020B0604020104020204" pitchFamily="34" charset="0"/>
              </a:rPr>
              <a:t>2</a:t>
            </a:r>
            <a:r>
              <a:rPr lang="en-US" baseline="30000" dirty="0">
                <a:solidFill>
                  <a:schemeClr val="bg1"/>
                </a:solidFill>
                <a:latin typeface="Abadi" panose="020B0604020104020204" pitchFamily="34" charset="0"/>
              </a:rPr>
              <a:t>nd</a:t>
            </a:r>
            <a:r>
              <a:rPr lang="en-US" dirty="0">
                <a:solidFill>
                  <a:schemeClr val="bg1"/>
                </a:solidFill>
                <a:latin typeface="Abadi" panose="020B0604020104020204" pitchFamily="34" charset="0"/>
              </a:rPr>
              <a:t> RCM, Vienna, 2019</a:t>
            </a:r>
            <a:endParaRPr lang="en-GB" dirty="0">
              <a:solidFill>
                <a:schemeClr val="bg1"/>
              </a:solidFill>
              <a:latin typeface="Abadi" panose="020B0604020104020204" pitchFamily="34" charset="0"/>
            </a:endParaRPr>
          </a:p>
        </p:txBody>
      </p:sp>
    </p:spTree>
    <p:extLst>
      <p:ext uri="{BB962C8B-B14F-4D97-AF65-F5344CB8AC3E}">
        <p14:creationId xmlns:p14="http://schemas.microsoft.com/office/powerpoint/2010/main" val="403588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Leak Frequency with 10-year ISI</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20</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9" name="Subtitle 2"/>
          <p:cNvSpPr txBox="1">
            <a:spLocks/>
          </p:cNvSpPr>
          <p:nvPr/>
        </p:nvSpPr>
        <p:spPr bwMode="auto">
          <a:xfrm>
            <a:off x="387039" y="1196752"/>
            <a:ext cx="856895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000" b="0" dirty="0">
                <a:solidFill>
                  <a:schemeClr val="bg2">
                    <a:lumMod val="10000"/>
                  </a:schemeClr>
                </a:solidFill>
              </a:rPr>
              <a:t>GRS and </a:t>
            </a:r>
            <a:r>
              <a:rPr lang="en-CA" sz="2000" b="0" dirty="0" err="1">
                <a:solidFill>
                  <a:schemeClr val="bg2">
                    <a:lumMod val="10000"/>
                  </a:schemeClr>
                </a:solidFill>
              </a:rPr>
              <a:t>CEI</a:t>
            </a:r>
            <a:r>
              <a:rPr lang="en-CA" sz="2000" b="0" dirty="0">
                <a:solidFill>
                  <a:schemeClr val="bg2">
                    <a:lumMod val="10000"/>
                  </a:schemeClr>
                </a:solidFill>
              </a:rPr>
              <a:t> results agree well. </a:t>
            </a:r>
            <a:endParaRPr lang="en-US" sz="2000" b="0" dirty="0">
              <a:solidFill>
                <a:schemeClr val="bg2">
                  <a:lumMod val="1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821" y="1792213"/>
            <a:ext cx="6529387"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941952"/>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Effect of Leak Detection</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21</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9" name="Subtitle 2"/>
          <p:cNvSpPr txBox="1">
            <a:spLocks/>
          </p:cNvSpPr>
          <p:nvPr/>
        </p:nvSpPr>
        <p:spPr bwMode="auto">
          <a:xfrm>
            <a:off x="387039" y="1196752"/>
            <a:ext cx="856895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000" b="0" dirty="0">
                <a:solidFill>
                  <a:schemeClr val="bg2">
                    <a:lumMod val="10000"/>
                  </a:schemeClr>
                </a:solidFill>
              </a:rPr>
              <a:t>GRS results shows no impact of leak detection</a:t>
            </a:r>
            <a:endParaRPr lang="en-US" sz="2000" b="0" dirty="0">
              <a:solidFill>
                <a:schemeClr val="bg2">
                  <a:lumMod val="1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66747"/>
            <a:ext cx="6535737"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79912" y="1916832"/>
            <a:ext cx="648072" cy="230425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3528" y="6078755"/>
            <a:ext cx="5808733" cy="461665"/>
          </a:xfrm>
          <a:prstGeom prst="rect">
            <a:avLst/>
          </a:prstGeom>
          <a:noFill/>
        </p:spPr>
        <p:txBody>
          <a:bodyPr wrap="square" rtlCol="0">
            <a:spAutoFit/>
          </a:bodyPr>
          <a:lstStyle/>
          <a:p>
            <a:r>
              <a:rPr lang="en-US" dirty="0" err="1">
                <a:solidFill>
                  <a:srgbClr val="FF0000"/>
                </a:solidFill>
              </a:rPr>
              <a:t>CEI</a:t>
            </a:r>
            <a:r>
              <a:rPr lang="en-US" dirty="0">
                <a:solidFill>
                  <a:srgbClr val="FF0000"/>
                </a:solidFill>
              </a:rPr>
              <a:t> results caused by crack transition</a:t>
            </a:r>
          </a:p>
        </p:txBody>
      </p:sp>
      <p:cxnSp>
        <p:nvCxnSpPr>
          <p:cNvPr id="8" name="Straight Arrow Connector 7"/>
          <p:cNvCxnSpPr/>
          <p:nvPr/>
        </p:nvCxnSpPr>
        <p:spPr>
          <a:xfrm flipH="1">
            <a:off x="3347864" y="4221088"/>
            <a:ext cx="649763" cy="18716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6748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Crack Transition</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22</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9" name="Subtitle 2"/>
          <p:cNvSpPr txBox="1">
            <a:spLocks/>
          </p:cNvSpPr>
          <p:nvPr/>
        </p:nvSpPr>
        <p:spPr bwMode="auto">
          <a:xfrm>
            <a:off x="387039" y="1196752"/>
            <a:ext cx="856895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000" b="0" dirty="0">
                <a:solidFill>
                  <a:schemeClr val="bg2">
                    <a:lumMod val="10000"/>
                  </a:schemeClr>
                </a:solidFill>
              </a:rPr>
              <a:t>When K-solution is invalid for a surface crack, crack length is assumed </a:t>
            </a:r>
            <a:r>
              <a:rPr lang="en-CA" sz="2000" dirty="0">
                <a:solidFill>
                  <a:schemeClr val="bg2">
                    <a:lumMod val="10000"/>
                  </a:schemeClr>
                </a:solidFill>
              </a:rPr>
              <a:t>as 360° . This creates discontinuity in the plot.</a:t>
            </a:r>
            <a:endParaRPr lang="en-US" sz="2000" b="0" dirty="0">
              <a:solidFill>
                <a:schemeClr val="bg2">
                  <a:lumMod val="10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598566"/>
            <a:ext cx="3917629" cy="265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0835" y="2708920"/>
            <a:ext cx="3917629" cy="265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27584" y="5733256"/>
            <a:ext cx="2664296" cy="369332"/>
          </a:xfrm>
          <a:prstGeom prst="rect">
            <a:avLst/>
          </a:prstGeom>
          <a:noFill/>
        </p:spPr>
        <p:txBody>
          <a:bodyPr wrap="square" rtlCol="0">
            <a:spAutoFit/>
          </a:bodyPr>
          <a:lstStyle/>
          <a:p>
            <a:r>
              <a:rPr lang="en-US" dirty="0"/>
              <a:t>Different K-Solutions</a:t>
            </a:r>
          </a:p>
        </p:txBody>
      </p:sp>
      <p:sp>
        <p:nvSpPr>
          <p:cNvPr id="10" name="TextBox 9"/>
          <p:cNvSpPr txBox="1"/>
          <p:nvPr/>
        </p:nvSpPr>
        <p:spPr>
          <a:xfrm>
            <a:off x="5652120" y="5700990"/>
            <a:ext cx="2664296" cy="369332"/>
          </a:xfrm>
          <a:prstGeom prst="rect">
            <a:avLst/>
          </a:prstGeom>
          <a:noFill/>
        </p:spPr>
        <p:txBody>
          <a:bodyPr wrap="square" rtlCol="0">
            <a:spAutoFit/>
          </a:bodyPr>
          <a:lstStyle/>
          <a:p>
            <a:r>
              <a:rPr lang="en-US" dirty="0"/>
              <a:t>With crack transition</a:t>
            </a:r>
          </a:p>
        </p:txBody>
      </p:sp>
    </p:spTree>
    <p:extLst>
      <p:ext uri="{BB962C8B-B14F-4D97-AF65-F5344CB8AC3E}">
        <p14:creationId xmlns:p14="http://schemas.microsoft.com/office/powerpoint/2010/main" val="3757465893"/>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Effect of Inspection Interval</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23</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9" name="Subtitle 2"/>
          <p:cNvSpPr txBox="1">
            <a:spLocks/>
          </p:cNvSpPr>
          <p:nvPr/>
        </p:nvSpPr>
        <p:spPr bwMode="auto">
          <a:xfrm>
            <a:off x="387039" y="1196752"/>
            <a:ext cx="856895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000" b="0" dirty="0">
                <a:solidFill>
                  <a:schemeClr val="bg2">
                    <a:lumMod val="10000"/>
                  </a:schemeClr>
                </a:solidFill>
              </a:rPr>
              <a:t>Dramatic impact of inspection interval, large difference does exist</a:t>
            </a:r>
            <a:endParaRPr lang="en-US" sz="2000" b="0" dirty="0">
              <a:solidFill>
                <a:schemeClr val="bg2">
                  <a:lumMod val="1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64804"/>
            <a:ext cx="6529387"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098519"/>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Effect of ISI and LD</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24</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9" name="Subtitle 2"/>
          <p:cNvSpPr txBox="1">
            <a:spLocks/>
          </p:cNvSpPr>
          <p:nvPr/>
        </p:nvSpPr>
        <p:spPr bwMode="auto">
          <a:xfrm>
            <a:off x="387039" y="1196752"/>
            <a:ext cx="856895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000" b="0" dirty="0">
                <a:solidFill>
                  <a:schemeClr val="bg2">
                    <a:lumMod val="10000"/>
                  </a:schemeClr>
                </a:solidFill>
              </a:rPr>
              <a:t>Inspection is a more effective mitigation strategy </a:t>
            </a:r>
            <a:endParaRPr lang="en-US" sz="2000" b="0" dirty="0">
              <a:solidFill>
                <a:schemeClr val="bg2">
                  <a:lumMod val="10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821" y="1818757"/>
            <a:ext cx="6529387"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431330"/>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Deterministic Calculations</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25</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9" name="Subtitle 2"/>
          <p:cNvSpPr txBox="1">
            <a:spLocks/>
          </p:cNvSpPr>
          <p:nvPr/>
        </p:nvSpPr>
        <p:spPr bwMode="auto">
          <a:xfrm>
            <a:off x="387039" y="1268760"/>
            <a:ext cx="8568953"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000" b="0" dirty="0">
                <a:solidFill>
                  <a:schemeClr val="bg2">
                    <a:lumMod val="10000"/>
                  </a:schemeClr>
                </a:solidFill>
              </a:rPr>
              <a:t>To better understand the probabilistic results, some deterministic calculations were performed to verify the K-value and critical crack length</a:t>
            </a:r>
          </a:p>
          <a:p>
            <a:pPr marL="361950" lvl="1" indent="-361950">
              <a:spcBef>
                <a:spcPts val="100"/>
              </a:spcBef>
              <a:buFont typeface="Arial" pitchFamily="34" charset="0"/>
              <a:buChar char="•"/>
            </a:pPr>
            <a:r>
              <a:rPr lang="en-CA" sz="2000" b="0" dirty="0">
                <a:solidFill>
                  <a:schemeClr val="bg2">
                    <a:lumMod val="10000"/>
                  </a:schemeClr>
                </a:solidFill>
              </a:rPr>
              <a:t>Higher K value results fast crack growth and hence short time to leak</a:t>
            </a:r>
          </a:p>
          <a:p>
            <a:pPr marL="361950" lvl="1" indent="-361950">
              <a:spcBef>
                <a:spcPts val="100"/>
              </a:spcBef>
              <a:buFont typeface="Arial" pitchFamily="34" charset="0"/>
              <a:buChar char="•"/>
            </a:pPr>
            <a:endParaRPr lang="en-CA" sz="2000" b="0" dirty="0">
              <a:solidFill>
                <a:schemeClr val="bg2">
                  <a:lumMod val="10000"/>
                </a:schemeClr>
              </a:solidFill>
            </a:endParaRPr>
          </a:p>
          <a:p>
            <a:pPr marL="361950" lvl="1" indent="-361950">
              <a:spcBef>
                <a:spcPts val="100"/>
              </a:spcBef>
              <a:buFont typeface="Arial" pitchFamily="34" charset="0"/>
              <a:buChar char="•"/>
            </a:pPr>
            <a:endParaRPr lang="en-US" sz="2000" b="0" dirty="0">
              <a:solidFill>
                <a:schemeClr val="bg2">
                  <a:lumMod val="1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12204422"/>
              </p:ext>
            </p:extLst>
          </p:nvPr>
        </p:nvGraphicFramePr>
        <p:xfrm>
          <a:off x="899592" y="3140968"/>
          <a:ext cx="7344816" cy="2124236"/>
        </p:xfrm>
        <a:graphic>
          <a:graphicData uri="http://schemas.openxmlformats.org/drawingml/2006/table">
            <a:tbl>
              <a:tblPr firstRow="1" firstCol="1" bandRow="1">
                <a:tableStyleId>{5C22544A-7EE6-4342-B048-85BDC9FD1C3A}</a:tableStyleId>
              </a:tblPr>
              <a:tblGrid>
                <a:gridCol w="187220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432048">
                <a:tc>
                  <a:txBody>
                    <a:bodyPr/>
                    <a:lstStyle/>
                    <a:p>
                      <a:pPr marL="0" marR="0">
                        <a:lnSpc>
                          <a:spcPct val="107000"/>
                        </a:lnSpc>
                        <a:spcBef>
                          <a:spcPts val="0"/>
                        </a:spcBef>
                        <a:spcAft>
                          <a:spcPts val="800"/>
                        </a:spcAft>
                      </a:pPr>
                      <a:r>
                        <a:rPr lang="en-US" sz="1800" dirty="0">
                          <a:solidFill>
                            <a:srgbClr val="002060"/>
                          </a:solidFill>
                          <a:effectLst/>
                        </a:rPr>
                        <a:t> </a:t>
                      </a:r>
                      <a:endParaRPr lang="en-CA" sz="1800" dirty="0">
                        <a:solidFill>
                          <a:srgbClr val="002060"/>
                        </a:solidFill>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800"/>
                        </a:spcAft>
                      </a:pPr>
                      <a:r>
                        <a:rPr lang="en-US" sz="1800" dirty="0">
                          <a:solidFill>
                            <a:srgbClr val="002060"/>
                          </a:solidFill>
                          <a:effectLst/>
                        </a:rPr>
                        <a:t> </a:t>
                      </a:r>
                      <a:endParaRPr lang="en-CA" sz="1800" dirty="0">
                        <a:solidFill>
                          <a:srgbClr val="002060"/>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800" dirty="0">
                          <a:solidFill>
                            <a:srgbClr val="002060"/>
                          </a:solidFill>
                          <a:effectLst/>
                        </a:rPr>
                        <a:t>CEI-FFS-1</a:t>
                      </a:r>
                      <a:endParaRPr lang="en-CA" sz="1800" dirty="0">
                        <a:solidFill>
                          <a:srgbClr val="00206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800" dirty="0">
                          <a:solidFill>
                            <a:srgbClr val="002060"/>
                          </a:solidFill>
                          <a:effectLst/>
                        </a:rPr>
                        <a:t>GRS-</a:t>
                      </a:r>
                      <a:r>
                        <a:rPr lang="en-US" sz="1800" dirty="0" err="1">
                          <a:solidFill>
                            <a:srgbClr val="002060"/>
                          </a:solidFill>
                          <a:effectLst/>
                        </a:rPr>
                        <a:t>IWM</a:t>
                      </a:r>
                      <a:endParaRPr lang="en-CA" sz="1800" dirty="0">
                        <a:solidFill>
                          <a:srgbClr val="00206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800" dirty="0">
                          <a:solidFill>
                            <a:srgbClr val="002060"/>
                          </a:solidFill>
                          <a:effectLst/>
                        </a:rPr>
                        <a:t>GRS-R6</a:t>
                      </a:r>
                      <a:endParaRPr lang="en-CA" sz="1800" dirty="0">
                        <a:solidFill>
                          <a:srgbClr val="00206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96044">
                <a:tc gridSpan="2">
                  <a:txBody>
                    <a:bodyPr/>
                    <a:lstStyle/>
                    <a:p>
                      <a:pPr marL="0" marR="0">
                        <a:lnSpc>
                          <a:spcPct val="107000"/>
                        </a:lnSpc>
                        <a:spcBef>
                          <a:spcPts val="0"/>
                        </a:spcBef>
                        <a:spcAft>
                          <a:spcPts val="800"/>
                        </a:spcAft>
                      </a:pPr>
                      <a:r>
                        <a:rPr lang="en-US" sz="1800">
                          <a:solidFill>
                            <a:srgbClr val="002060"/>
                          </a:solidFill>
                          <a:effectLst/>
                        </a:rPr>
                        <a:t>Stress </a:t>
                      </a:r>
                      <a:r>
                        <a:rPr lang="en-US" sz="1800" dirty="0">
                          <a:solidFill>
                            <a:srgbClr val="002060"/>
                          </a:solidFill>
                          <a:effectLst/>
                        </a:rPr>
                        <a:t>(MPa)</a:t>
                      </a:r>
                      <a:endParaRPr lang="en-CA" sz="1800" dirty="0">
                        <a:solidFill>
                          <a:srgbClr val="00206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800" dirty="0">
                          <a:solidFill>
                            <a:srgbClr val="002060"/>
                          </a:solidFill>
                          <a:effectLst/>
                        </a:rPr>
                        <a:t>61.2</a:t>
                      </a:r>
                      <a:endParaRPr lang="en-CA" sz="1800" dirty="0">
                        <a:solidFill>
                          <a:srgbClr val="00206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lnSpc>
                          <a:spcPct val="107000"/>
                        </a:lnSpc>
                        <a:spcBef>
                          <a:spcPts val="0"/>
                        </a:spcBef>
                        <a:spcAft>
                          <a:spcPts val="800"/>
                        </a:spcAft>
                      </a:pPr>
                      <a:r>
                        <a:rPr lang="en-US" sz="1800" dirty="0">
                          <a:solidFill>
                            <a:srgbClr val="002060"/>
                          </a:solidFill>
                          <a:effectLst/>
                        </a:rPr>
                        <a:t>61</a:t>
                      </a:r>
                      <a:endParaRPr lang="en-CA" sz="1800" dirty="0">
                        <a:solidFill>
                          <a:srgbClr val="00206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1"/>
                  </a:ext>
                </a:extLst>
              </a:tr>
              <a:tr h="684076">
                <a:tc gridSpan="2">
                  <a:txBody>
                    <a:bodyPr/>
                    <a:lstStyle/>
                    <a:p>
                      <a:pPr marL="0" marR="0">
                        <a:lnSpc>
                          <a:spcPct val="107000"/>
                        </a:lnSpc>
                        <a:spcBef>
                          <a:spcPts val="0"/>
                        </a:spcBef>
                        <a:spcAft>
                          <a:spcPts val="800"/>
                        </a:spcAft>
                      </a:pPr>
                      <a:r>
                        <a:rPr lang="en-US" sz="1800" i="1" dirty="0" err="1">
                          <a:solidFill>
                            <a:srgbClr val="002060"/>
                          </a:solidFill>
                          <a:effectLst/>
                        </a:rPr>
                        <a:t>K</a:t>
                      </a:r>
                      <a:r>
                        <a:rPr lang="en-US" sz="1800" i="1" baseline="-25000" dirty="0" err="1">
                          <a:solidFill>
                            <a:srgbClr val="002060"/>
                          </a:solidFill>
                          <a:effectLst/>
                        </a:rPr>
                        <a:t>a</a:t>
                      </a:r>
                      <a:r>
                        <a:rPr lang="en-US" sz="1800" dirty="0">
                          <a:solidFill>
                            <a:srgbClr val="002060"/>
                          </a:solidFill>
                          <a:effectLst/>
                        </a:rPr>
                        <a:t> (deepest point) (MPa·m</a:t>
                      </a:r>
                      <a:r>
                        <a:rPr lang="en-US" sz="1800" baseline="30000" dirty="0">
                          <a:solidFill>
                            <a:srgbClr val="002060"/>
                          </a:solidFill>
                          <a:effectLst/>
                        </a:rPr>
                        <a:t>1/2</a:t>
                      </a:r>
                      <a:r>
                        <a:rPr lang="en-US" sz="1800" baseline="0" dirty="0">
                          <a:solidFill>
                            <a:srgbClr val="002060"/>
                          </a:solidFill>
                          <a:effectLst/>
                        </a:rPr>
                        <a:t>)</a:t>
                      </a:r>
                      <a:endParaRPr lang="en-CA" sz="1800" baseline="0" dirty="0">
                        <a:solidFill>
                          <a:srgbClr val="00206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800" dirty="0">
                          <a:solidFill>
                            <a:srgbClr val="002060"/>
                          </a:solidFill>
                          <a:effectLst/>
                        </a:rPr>
                        <a:t>10.33</a:t>
                      </a:r>
                      <a:endParaRPr lang="en-CA" sz="1800" dirty="0">
                        <a:solidFill>
                          <a:srgbClr val="00206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800" dirty="0">
                          <a:solidFill>
                            <a:srgbClr val="002060"/>
                          </a:solidFill>
                          <a:effectLst/>
                        </a:rPr>
                        <a:t>7.85</a:t>
                      </a:r>
                      <a:endParaRPr lang="en-CA" sz="1800" dirty="0">
                        <a:solidFill>
                          <a:srgbClr val="00206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800" dirty="0">
                          <a:solidFill>
                            <a:srgbClr val="002060"/>
                          </a:solidFill>
                          <a:effectLst/>
                        </a:rPr>
                        <a:t>7.72</a:t>
                      </a:r>
                      <a:endParaRPr lang="en-CA" sz="1800" dirty="0">
                        <a:solidFill>
                          <a:srgbClr val="00206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12068">
                <a:tc gridSpan="2">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1800" i="1" dirty="0">
                          <a:solidFill>
                            <a:srgbClr val="002060"/>
                          </a:solidFill>
                          <a:effectLst/>
                        </a:rPr>
                        <a:t>K</a:t>
                      </a:r>
                      <a:r>
                        <a:rPr lang="en-US" sz="1800" i="1" baseline="-25000" dirty="0">
                          <a:solidFill>
                            <a:srgbClr val="002060"/>
                          </a:solidFill>
                          <a:effectLst/>
                        </a:rPr>
                        <a:t>b</a:t>
                      </a:r>
                      <a:r>
                        <a:rPr lang="en-US" sz="1800" dirty="0">
                          <a:solidFill>
                            <a:srgbClr val="002060"/>
                          </a:solidFill>
                          <a:effectLst/>
                        </a:rPr>
                        <a:t> (surface point) (MPa·m</a:t>
                      </a:r>
                      <a:r>
                        <a:rPr lang="en-US" sz="1800" baseline="30000" dirty="0">
                          <a:solidFill>
                            <a:srgbClr val="002060"/>
                          </a:solidFill>
                          <a:effectLst/>
                        </a:rPr>
                        <a:t>1/2</a:t>
                      </a:r>
                      <a:r>
                        <a:rPr lang="en-US" sz="1800" baseline="0" dirty="0">
                          <a:solidFill>
                            <a:srgbClr val="002060"/>
                          </a:solidFill>
                          <a:effectLst/>
                        </a:rPr>
                        <a:t>)</a:t>
                      </a:r>
                      <a:endParaRPr lang="en-CA" sz="1800" dirty="0">
                        <a:solidFill>
                          <a:srgbClr val="00206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800">
                          <a:solidFill>
                            <a:srgbClr val="002060"/>
                          </a:solidFill>
                          <a:effectLst/>
                        </a:rPr>
                        <a:t>4.44</a:t>
                      </a:r>
                      <a:endParaRPr lang="en-CA" sz="1800">
                        <a:solidFill>
                          <a:srgbClr val="00206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800">
                          <a:solidFill>
                            <a:srgbClr val="002060"/>
                          </a:solidFill>
                          <a:effectLst/>
                        </a:rPr>
                        <a:t>3.50</a:t>
                      </a:r>
                      <a:endParaRPr lang="en-CA" sz="1800">
                        <a:solidFill>
                          <a:srgbClr val="00206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800" dirty="0">
                          <a:solidFill>
                            <a:srgbClr val="002060"/>
                          </a:solidFill>
                          <a:effectLst/>
                        </a:rPr>
                        <a:t>3.42</a:t>
                      </a:r>
                      <a:endParaRPr lang="en-CA" sz="1800" dirty="0">
                        <a:solidFill>
                          <a:srgbClr val="00206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50002553"/>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Implementation of </a:t>
            </a:r>
            <a:r>
              <a:rPr lang="en-GB" sz="3600" u="sng" dirty="0" err="1">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PODs</a:t>
            </a:r>
            <a:endPar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26</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9" name="Subtitle 2"/>
          <p:cNvSpPr txBox="1">
            <a:spLocks/>
          </p:cNvSpPr>
          <p:nvPr/>
        </p:nvSpPr>
        <p:spPr bwMode="auto">
          <a:xfrm>
            <a:off x="387039" y="1196752"/>
            <a:ext cx="8756961" cy="49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000" b="0" dirty="0">
                <a:solidFill>
                  <a:schemeClr val="bg2">
                    <a:lumMod val="10000"/>
                  </a:schemeClr>
                </a:solidFill>
              </a:rPr>
              <a:t>POD implemented differently, due to the ambiguity in the specification </a:t>
            </a:r>
            <a:endParaRPr lang="en-US" sz="2000" b="0" dirty="0">
              <a:solidFill>
                <a:schemeClr val="bg2">
                  <a:lumMod val="10000"/>
                </a:schemeClr>
              </a:solidFill>
            </a:endParaRPr>
          </a:p>
        </p:txBody>
      </p:sp>
      <p:pic>
        <p:nvPicPr>
          <p:cNvPr id="7" name="Grafik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226" y="1691738"/>
            <a:ext cx="3099626" cy="2206085"/>
          </a:xfrm>
          <a:prstGeom prst="rect">
            <a:avLst/>
          </a:prstGeom>
          <a:noFill/>
          <a:ln>
            <a:noFill/>
          </a:ln>
        </p:spPr>
      </p:pic>
      <p:pic>
        <p:nvPicPr>
          <p:cNvPr id="8" name="Grafik 20"/>
          <p:cNvPicPr>
            <a:picLocks noChangeAspect="1"/>
          </p:cNvPicPr>
          <p:nvPr/>
        </p:nvPicPr>
        <p:blipFill rotWithShape="1">
          <a:blip r:embed="rId3">
            <a:extLst>
              <a:ext uri="{28A0092B-C50C-407E-A947-70E740481C1C}">
                <a14:useLocalDpi xmlns:a14="http://schemas.microsoft.com/office/drawing/2010/main" val="0"/>
              </a:ext>
            </a:extLst>
          </a:blip>
          <a:srcRect r="5888"/>
          <a:stretch/>
        </p:blipFill>
        <p:spPr bwMode="auto">
          <a:xfrm>
            <a:off x="4671515" y="1631671"/>
            <a:ext cx="3959042" cy="2266152"/>
          </a:xfrm>
          <a:prstGeom prst="rect">
            <a:avLst/>
          </a:prstGeom>
          <a:noFill/>
          <a:ln>
            <a:noFill/>
          </a:ln>
        </p:spPr>
      </p:pic>
      <p:pic>
        <p:nvPicPr>
          <p:cNvPr id="11" name="그림 1"/>
          <p:cNvPicPr>
            <a:picLocks noChangeAspect="1"/>
          </p:cNvPicPr>
          <p:nvPr/>
        </p:nvPicPr>
        <p:blipFill>
          <a:blip r:embed="rId4"/>
          <a:stretch>
            <a:fillRect/>
          </a:stretch>
        </p:blipFill>
        <p:spPr>
          <a:xfrm>
            <a:off x="4655921" y="3951130"/>
            <a:ext cx="3592532" cy="2502206"/>
          </a:xfrm>
          <a:prstGeom prst="rect">
            <a:avLst/>
          </a:prstGeom>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104858"/>
            <a:ext cx="3657917" cy="219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134539"/>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Effect of Sample Size</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27</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9" name="Subtitle 2"/>
          <p:cNvSpPr txBox="1">
            <a:spLocks/>
          </p:cNvSpPr>
          <p:nvPr/>
        </p:nvSpPr>
        <p:spPr bwMode="auto">
          <a:xfrm>
            <a:off x="387039" y="1196752"/>
            <a:ext cx="856895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000" b="0" dirty="0">
                <a:solidFill>
                  <a:schemeClr val="bg2">
                    <a:lumMod val="10000"/>
                  </a:schemeClr>
                </a:solidFill>
              </a:rPr>
              <a:t>Constant initiation frequency (4.08×10</a:t>
            </a:r>
            <a:r>
              <a:rPr lang="en-CA" sz="2000" b="0" baseline="30000" dirty="0">
                <a:solidFill>
                  <a:schemeClr val="bg2">
                    <a:lumMod val="10000"/>
                  </a:schemeClr>
                </a:solidFill>
              </a:rPr>
              <a:t>-4 </a:t>
            </a:r>
            <a:r>
              <a:rPr lang="en-CA" sz="2000" b="0" dirty="0">
                <a:solidFill>
                  <a:schemeClr val="bg2">
                    <a:lumMod val="10000"/>
                  </a:schemeClr>
                </a:solidFill>
              </a:rPr>
              <a:t>/weld/year) was prescribed</a:t>
            </a:r>
          </a:p>
          <a:p>
            <a:pPr marL="361950" lvl="1" indent="-361950">
              <a:spcBef>
                <a:spcPts val="100"/>
              </a:spcBef>
              <a:buFont typeface="Arial" pitchFamily="34" charset="0"/>
              <a:buChar char="•"/>
            </a:pPr>
            <a:r>
              <a:rPr lang="en-CA" sz="2000" b="0" dirty="0">
                <a:solidFill>
                  <a:schemeClr val="bg2">
                    <a:lumMod val="10000"/>
                  </a:schemeClr>
                </a:solidFill>
              </a:rPr>
              <a:t>PRAISE-CANDU adopts physical based initiation model, model calibration required. Sample size is an important consideration.</a:t>
            </a:r>
            <a:endParaRPr lang="en-US" sz="2000" b="0" dirty="0">
              <a:solidFill>
                <a:schemeClr val="bg2">
                  <a:lumMod val="10000"/>
                </a:scheme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04936"/>
            <a:ext cx="5418595" cy="390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231890"/>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Comparison of </a:t>
            </a:r>
            <a:r>
              <a:rPr lang="en-GB" sz="3600" u="sng" dirty="0" err="1">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PFM</a:t>
            </a: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 Models</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28</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graphicFrame>
        <p:nvGraphicFramePr>
          <p:cNvPr id="7" name="Table 6"/>
          <p:cNvGraphicFramePr>
            <a:graphicFrameLocks noGrp="1"/>
          </p:cNvGraphicFramePr>
          <p:nvPr/>
        </p:nvGraphicFramePr>
        <p:xfrm>
          <a:off x="810055" y="1700808"/>
          <a:ext cx="7920880" cy="369824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tblGrid>
              <a:tr h="370840">
                <a:tc>
                  <a:txBody>
                    <a:bodyPr/>
                    <a:lstStyle/>
                    <a:p>
                      <a:endParaRPr lang="en-US" sz="16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dirty="0">
                          <a:solidFill>
                            <a:srgbClr val="002060"/>
                          </a:solidFill>
                        </a:rPr>
                        <a:t>GRS</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dirty="0" err="1">
                          <a:solidFill>
                            <a:srgbClr val="002060"/>
                          </a:solidFill>
                        </a:rPr>
                        <a:t>CEI</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dirty="0" err="1">
                          <a:solidFill>
                            <a:srgbClr val="002060"/>
                          </a:solidFill>
                        </a:rPr>
                        <a:t>KAERI</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r>
                        <a:rPr lang="en-CA" sz="1600" dirty="0">
                          <a:solidFill>
                            <a:srgbClr val="002060"/>
                          </a:solidFill>
                        </a:rPr>
                        <a:t>K</a:t>
                      </a:r>
                      <a:r>
                        <a:rPr lang="en-CA" sz="1600" baseline="0" dirty="0">
                          <a:solidFill>
                            <a:srgbClr val="002060"/>
                          </a:solidFill>
                        </a:rPr>
                        <a:t> for SC</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kern="1200" dirty="0" err="1">
                          <a:solidFill>
                            <a:srgbClr val="002060"/>
                          </a:solidFill>
                          <a:effectLst/>
                          <a:latin typeface="+mn-lt"/>
                          <a:ea typeface="+mn-ea"/>
                          <a:cs typeface="+mn-cs"/>
                        </a:rPr>
                        <a:t>IWM</a:t>
                      </a:r>
                      <a:r>
                        <a:rPr lang="en-US" sz="1600" kern="1200" baseline="0" dirty="0">
                          <a:solidFill>
                            <a:srgbClr val="002060"/>
                          </a:solidFill>
                          <a:effectLst/>
                          <a:latin typeface="+mn-lt"/>
                          <a:ea typeface="+mn-ea"/>
                          <a:cs typeface="+mn-cs"/>
                        </a:rPr>
                        <a:t>-Report Z 11/95</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600" dirty="0">
                          <a:solidFill>
                            <a:srgbClr val="002060"/>
                          </a:solidFill>
                        </a:rPr>
                        <a:t>ASME FFS-1 2016</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600" dirty="0" err="1">
                          <a:solidFill>
                            <a:srgbClr val="002060"/>
                          </a:solidFill>
                        </a:rPr>
                        <a:t>RCC</a:t>
                      </a:r>
                      <a:r>
                        <a:rPr lang="en-CA" sz="1600" dirty="0">
                          <a:solidFill>
                            <a:srgbClr val="002060"/>
                          </a:solidFill>
                        </a:rPr>
                        <a:t>-MR 2007</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a:solidFill>
                            <a:srgbClr val="002060"/>
                          </a:solidFill>
                        </a:rPr>
                        <a:t>K</a:t>
                      </a:r>
                      <a:r>
                        <a:rPr lang="en-CA" sz="1600" baseline="0" dirty="0">
                          <a:solidFill>
                            <a:srgbClr val="002060"/>
                          </a:solidFill>
                        </a:rPr>
                        <a:t> for </a:t>
                      </a:r>
                      <a:r>
                        <a:rPr lang="en-CA" sz="1600" baseline="0" dirty="0" err="1">
                          <a:solidFill>
                            <a:srgbClr val="002060"/>
                          </a:solidFill>
                        </a:rPr>
                        <a:t>TWC</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600" dirty="0" err="1">
                          <a:solidFill>
                            <a:srgbClr val="002060"/>
                          </a:solidFill>
                        </a:rPr>
                        <a:t>SINTAP</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kern="1200" dirty="0">
                          <a:solidFill>
                            <a:srgbClr val="002060"/>
                          </a:solidFill>
                          <a:effectLst/>
                          <a:latin typeface="+mn-lt"/>
                          <a:ea typeface="+mn-ea"/>
                          <a:cs typeface="+mn-cs"/>
                        </a:rPr>
                        <a:t>Journal of Pressure Vessels and Piping, Vol. 79, 2002, pp.385-392</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err="1">
                          <a:solidFill>
                            <a:srgbClr val="002060"/>
                          </a:solidFill>
                        </a:rPr>
                        <a:t>RCC</a:t>
                      </a:r>
                      <a:r>
                        <a:rPr lang="en-CA" sz="1600" dirty="0">
                          <a:solidFill>
                            <a:srgbClr val="002060"/>
                          </a:solidFill>
                        </a:rPr>
                        <a:t>-MR 2007</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CA" sz="1600" dirty="0">
                          <a:solidFill>
                            <a:srgbClr val="002060"/>
                          </a:solidFill>
                        </a:rPr>
                        <a:t>Formation of </a:t>
                      </a:r>
                      <a:r>
                        <a:rPr lang="en-CA" sz="1600" dirty="0" err="1">
                          <a:solidFill>
                            <a:srgbClr val="002060"/>
                          </a:solidFill>
                        </a:rPr>
                        <a:t>TWC</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lgn="l" defTabSz="914400" rtl="0" eaLnBrk="1" latinLnBrk="0" hangingPunct="1">
                        <a:buFont typeface="Arial" panose="020B0604020202020204" pitchFamily="34" charset="0"/>
                        <a:buChar char="•"/>
                      </a:pPr>
                      <a:r>
                        <a:rPr lang="en-CA" sz="1600" kern="1200" dirty="0">
                          <a:solidFill>
                            <a:srgbClr val="002060"/>
                          </a:solidFill>
                          <a:effectLst/>
                          <a:latin typeface="+mn-lt"/>
                          <a:ea typeface="+mn-ea"/>
                          <a:cs typeface="+mn-cs"/>
                        </a:rPr>
                        <a:t>100%tw</a:t>
                      </a:r>
                    </a:p>
                    <a:p>
                      <a:pPr marL="180975" indent="-180975" algn="l" defTabSz="914400" rtl="0" eaLnBrk="1" latinLnBrk="0" hangingPunct="1">
                        <a:buFont typeface="Arial" panose="020B0604020202020204" pitchFamily="34" charset="0"/>
                        <a:buChar char="•"/>
                      </a:pPr>
                      <a:r>
                        <a:rPr lang="en-CA" sz="1600" kern="1200" dirty="0" err="1">
                          <a:solidFill>
                            <a:srgbClr val="002060"/>
                          </a:solidFill>
                          <a:effectLst/>
                          <a:latin typeface="+mn-lt"/>
                          <a:ea typeface="+mn-ea"/>
                          <a:cs typeface="+mn-cs"/>
                        </a:rPr>
                        <a:t>SINTAP</a:t>
                      </a:r>
                      <a:r>
                        <a:rPr lang="en-CA" sz="1600" kern="1200" dirty="0">
                          <a:solidFill>
                            <a:srgbClr val="002060"/>
                          </a:solidFill>
                          <a:effectLst/>
                          <a:latin typeface="+mn-lt"/>
                          <a:ea typeface="+mn-ea"/>
                          <a:cs typeface="+mn-cs"/>
                        </a:rPr>
                        <a:t> Level 1 FAD</a:t>
                      </a:r>
                      <a:endParaRPr lang="en-US" sz="1600" kern="1200" dirty="0">
                        <a:solidFill>
                          <a:srgbClr val="00206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kern="1200" dirty="0">
                          <a:solidFill>
                            <a:srgbClr val="002060"/>
                          </a:solidFill>
                          <a:effectLst/>
                          <a:latin typeface="+mn-lt"/>
                          <a:ea typeface="+mn-ea"/>
                          <a:cs typeface="+mn-cs"/>
                        </a:rPr>
                        <a:t>&gt;95%tw</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600" dirty="0">
                          <a:solidFill>
                            <a:srgbClr val="002060"/>
                          </a:solidFill>
                        </a:rPr>
                        <a:t>&gt;80%tw</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CA" sz="1600" dirty="0">
                          <a:solidFill>
                            <a:srgbClr val="002060"/>
                          </a:solidFill>
                        </a:rPr>
                        <a:t>Stability Model</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buFont typeface="Arial" panose="020B0604020202020204" pitchFamily="34" charset="0"/>
                        <a:buChar char="•"/>
                      </a:pPr>
                      <a:r>
                        <a:rPr lang="en-US" sz="1600" kern="1200" dirty="0">
                          <a:solidFill>
                            <a:srgbClr val="002060"/>
                          </a:solidFill>
                          <a:effectLst/>
                          <a:latin typeface="+mn-lt"/>
                          <a:ea typeface="+mn-ea"/>
                          <a:cs typeface="+mn-cs"/>
                        </a:rPr>
                        <a:t>The critical crack length from the flow stress concepts of MPA and </a:t>
                      </a:r>
                      <a:r>
                        <a:rPr lang="en-US" sz="1600" kern="1200" dirty="0" err="1">
                          <a:solidFill>
                            <a:srgbClr val="002060"/>
                          </a:solidFill>
                          <a:effectLst/>
                          <a:latin typeface="+mn-lt"/>
                          <a:ea typeface="+mn-ea"/>
                          <a:cs typeface="+mn-cs"/>
                        </a:rPr>
                        <a:t>KWU</a:t>
                      </a:r>
                      <a:endParaRPr lang="en-US" sz="1600" kern="1200" dirty="0">
                        <a:solidFill>
                          <a:srgbClr val="002060"/>
                        </a:solidFill>
                        <a:effectLst/>
                        <a:latin typeface="+mn-lt"/>
                        <a:ea typeface="+mn-ea"/>
                        <a:cs typeface="+mn-cs"/>
                      </a:endParaRPr>
                    </a:p>
                    <a:p>
                      <a:pPr marL="180975" indent="-180975">
                        <a:buFont typeface="Arial" panose="020B0604020202020204" pitchFamily="34" charset="0"/>
                        <a:buChar char="•"/>
                      </a:pPr>
                      <a:r>
                        <a:rPr lang="en-US" sz="1600" kern="1200" dirty="0" err="1">
                          <a:solidFill>
                            <a:srgbClr val="002060"/>
                          </a:solidFill>
                          <a:effectLst/>
                          <a:latin typeface="+mn-lt"/>
                          <a:ea typeface="+mn-ea"/>
                          <a:cs typeface="+mn-cs"/>
                        </a:rPr>
                        <a:t>SINTAP</a:t>
                      </a:r>
                      <a:r>
                        <a:rPr lang="en-US" sz="1600" kern="1200" dirty="0">
                          <a:solidFill>
                            <a:srgbClr val="002060"/>
                          </a:solidFill>
                          <a:effectLst/>
                          <a:latin typeface="+mn-lt"/>
                          <a:ea typeface="+mn-ea"/>
                          <a:cs typeface="+mn-cs"/>
                        </a:rPr>
                        <a:t> level 1 FAD</a:t>
                      </a:r>
                    </a:p>
                    <a:p>
                      <a:pPr marL="180975" indent="-180975">
                        <a:buFont typeface="Arial" panose="020B0604020202020204" pitchFamily="34" charset="0"/>
                        <a:buChar char="•"/>
                      </a:pPr>
                      <a:r>
                        <a:rPr lang="en-US" sz="1600" kern="1200" dirty="0">
                          <a:solidFill>
                            <a:srgbClr val="002060"/>
                          </a:solidFill>
                          <a:effectLst/>
                          <a:latin typeface="+mn-lt"/>
                          <a:ea typeface="+mn-ea"/>
                          <a:cs typeface="+mn-cs"/>
                        </a:rPr>
                        <a:t>Crack length of 360°</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lgn="l" defTabSz="914400" rtl="0" eaLnBrk="1" latinLnBrk="0" hangingPunct="1">
                        <a:buFont typeface="Arial" panose="020B0604020202020204" pitchFamily="34" charset="0"/>
                        <a:buChar char="•"/>
                      </a:pPr>
                      <a:r>
                        <a:rPr lang="en-US" sz="1600" kern="1200" dirty="0">
                          <a:solidFill>
                            <a:srgbClr val="002060"/>
                          </a:solidFill>
                          <a:effectLst/>
                          <a:latin typeface="+mn-lt"/>
                          <a:ea typeface="+mn-ea"/>
                          <a:cs typeface="+mn-cs"/>
                        </a:rPr>
                        <a:t>Net-section collapse</a:t>
                      </a:r>
                    </a:p>
                    <a:p>
                      <a:pPr marL="180975" indent="-180975" algn="l" defTabSz="914400" rtl="0" eaLnBrk="1" latinLnBrk="0" hangingPunct="1">
                        <a:buFont typeface="Arial" panose="020B0604020202020204" pitchFamily="34" charset="0"/>
                        <a:buChar char="•"/>
                      </a:pPr>
                      <a:r>
                        <a:rPr lang="en-US" sz="1600" kern="1200" dirty="0">
                          <a:solidFill>
                            <a:srgbClr val="002060"/>
                          </a:solidFill>
                          <a:effectLst/>
                          <a:latin typeface="+mn-lt"/>
                          <a:ea typeface="+mn-ea"/>
                          <a:cs typeface="+mn-cs"/>
                        </a:rPr>
                        <a:t>J-tearing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600" dirty="0">
                          <a:solidFill>
                            <a:srgbClr val="002060"/>
                          </a:solidFill>
                        </a:rPr>
                        <a:t>Not checked</a:t>
                      </a: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Box 7"/>
          <p:cNvSpPr txBox="1"/>
          <p:nvPr/>
        </p:nvSpPr>
        <p:spPr>
          <a:xfrm>
            <a:off x="827584" y="5517232"/>
            <a:ext cx="4104456" cy="830997"/>
          </a:xfrm>
          <a:prstGeom prst="rect">
            <a:avLst/>
          </a:prstGeom>
          <a:noFill/>
        </p:spPr>
        <p:txBody>
          <a:bodyPr wrap="square" rtlCol="0">
            <a:spAutoFit/>
          </a:bodyPr>
          <a:lstStyle/>
          <a:p>
            <a:r>
              <a:rPr lang="en-CA" sz="1600" b="0" dirty="0"/>
              <a:t>SC: surface crack</a:t>
            </a:r>
          </a:p>
          <a:p>
            <a:r>
              <a:rPr lang="en-CA" sz="1600" b="0" dirty="0" err="1"/>
              <a:t>TWC</a:t>
            </a:r>
            <a:r>
              <a:rPr lang="en-CA" sz="1600" b="0" dirty="0"/>
              <a:t>: through-wall crack</a:t>
            </a:r>
          </a:p>
          <a:p>
            <a:r>
              <a:rPr lang="en-CA" sz="1600" b="0" dirty="0"/>
              <a:t>FAD: failure assessment diagram</a:t>
            </a:r>
            <a:endParaRPr lang="en-US" sz="1600" b="0" dirty="0"/>
          </a:p>
        </p:txBody>
      </p:sp>
      <p:sp>
        <p:nvSpPr>
          <p:cNvPr id="9" name="Subtitle 2"/>
          <p:cNvSpPr txBox="1">
            <a:spLocks/>
          </p:cNvSpPr>
          <p:nvPr/>
        </p:nvSpPr>
        <p:spPr bwMode="auto">
          <a:xfrm>
            <a:off x="387039" y="1196752"/>
            <a:ext cx="8568953" cy="49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000" b="0" dirty="0">
                <a:solidFill>
                  <a:schemeClr val="bg2">
                    <a:lumMod val="10000"/>
                  </a:schemeClr>
                </a:solidFill>
              </a:rPr>
              <a:t>It is necessary to compare crack modules, as shown below</a:t>
            </a:r>
            <a:endParaRPr lang="en-US" sz="2000" b="0" dirty="0">
              <a:solidFill>
                <a:schemeClr val="bg2">
                  <a:lumMod val="10000"/>
                </a:schemeClr>
              </a:solidFill>
            </a:endParaRPr>
          </a:p>
        </p:txBody>
      </p:sp>
    </p:spTree>
    <p:extLst>
      <p:ext uri="{BB962C8B-B14F-4D97-AF65-F5344CB8AC3E}">
        <p14:creationId xmlns:p14="http://schemas.microsoft.com/office/powerpoint/2010/main" val="3991616893"/>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Some Sensitivity Studies</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29</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9" name="Subtitle 2"/>
          <p:cNvSpPr txBox="1">
            <a:spLocks/>
          </p:cNvSpPr>
          <p:nvPr/>
        </p:nvSpPr>
        <p:spPr bwMode="auto">
          <a:xfrm>
            <a:off x="387039" y="1196752"/>
            <a:ext cx="8568953"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400" b="0" dirty="0">
                <a:solidFill>
                  <a:schemeClr val="bg2">
                    <a:lumMod val="10000"/>
                  </a:schemeClr>
                </a:solidFill>
              </a:rPr>
              <a:t>Performed by LEI</a:t>
            </a:r>
            <a:endParaRPr lang="en-US" sz="2400" b="0" dirty="0">
              <a:solidFill>
                <a:schemeClr val="bg2">
                  <a:lumMod val="10000"/>
                </a:schemeClr>
              </a:solidFill>
            </a:endParaRPr>
          </a:p>
        </p:txBody>
      </p:sp>
      <p:pic>
        <p:nvPicPr>
          <p:cNvPr id="7" name="Picture 6">
            <a:extLst>
              <a:ext uri="{FF2B5EF4-FFF2-40B4-BE49-F238E27FC236}">
                <a16:creationId xmlns:a16="http://schemas.microsoft.com/office/drawing/2014/main" id="{8C11174F-0322-4914-A16D-92BD4D63F9FB}"/>
              </a:ext>
            </a:extLst>
          </p:cNvPr>
          <p:cNvPicPr>
            <a:picLocks noChangeAspect="1"/>
          </p:cNvPicPr>
          <p:nvPr/>
        </p:nvPicPr>
        <p:blipFill>
          <a:blip r:embed="rId2"/>
          <a:stretch>
            <a:fillRect/>
          </a:stretch>
        </p:blipFill>
        <p:spPr>
          <a:xfrm>
            <a:off x="592218" y="1988840"/>
            <a:ext cx="8158593" cy="2543489"/>
          </a:xfrm>
          <a:prstGeom prst="rect">
            <a:avLst/>
          </a:prstGeom>
          <a:noFill/>
          <a:ln>
            <a:solidFill>
              <a:schemeClr val="accent1"/>
            </a:solidFill>
          </a:ln>
        </p:spPr>
      </p:pic>
    </p:spTree>
    <p:extLst>
      <p:ext uri="{BB962C8B-B14F-4D97-AF65-F5344CB8AC3E}">
        <p14:creationId xmlns:p14="http://schemas.microsoft.com/office/powerpoint/2010/main" val="3916591343"/>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a:extLst>
              <a:ext uri="{FF2B5EF4-FFF2-40B4-BE49-F238E27FC236}">
                <a16:creationId xmlns:a16="http://schemas.microsoft.com/office/drawing/2014/main" id="{84F20E38-5110-4611-A1CB-C5C280EC8A24}"/>
              </a:ext>
            </a:extLst>
          </p:cNvPr>
          <p:cNvSpPr>
            <a:spLocks noGrp="1"/>
          </p:cNvSpPr>
          <p:nvPr>
            <p:ph type="title"/>
          </p:nvPr>
        </p:nvSpPr>
        <p:spPr>
          <a:xfrm>
            <a:off x="4948245" y="768407"/>
            <a:ext cx="3733482" cy="1090538"/>
          </a:xfrm>
        </p:spPr>
        <p:txBody>
          <a:bodyPr>
            <a:normAutofit/>
          </a:bodyPr>
          <a:lstStyle/>
          <a:p>
            <a:r>
              <a:rPr lang="en-US" dirty="0">
                <a:solidFill>
                  <a:srgbClr val="000000"/>
                </a:solidFill>
              </a:rPr>
              <a:t>OUTLINE</a:t>
            </a:r>
            <a:endParaRPr lang="en-GB" dirty="0">
              <a:solidFill>
                <a:srgbClr val="000000"/>
              </a:solidFill>
            </a:endParaRP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6">
            <a:extLst>
              <a:ext uri="{FF2B5EF4-FFF2-40B4-BE49-F238E27FC236}">
                <a16:creationId xmlns:a16="http://schemas.microsoft.com/office/drawing/2014/main" id="{B4A3A0AC-CCEB-4EBE-BC33-F77F3C7EE3A0}"/>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3143" r="15202" b="3"/>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44D67B4D-3FB0-4C77-9B1C-DCE807C9F7FF}"/>
              </a:ext>
            </a:extLst>
          </p:cNvPr>
          <p:cNvSpPr>
            <a:spLocks noGrp="1"/>
          </p:cNvSpPr>
          <p:nvPr>
            <p:ph idx="1"/>
          </p:nvPr>
        </p:nvSpPr>
        <p:spPr>
          <a:xfrm>
            <a:off x="4626094" y="1858945"/>
            <a:ext cx="4377784" cy="4532925"/>
          </a:xfrm>
        </p:spPr>
        <p:txBody>
          <a:bodyPr anchor="ctr">
            <a:normAutofit fontScale="92500" lnSpcReduction="10000"/>
          </a:bodyPr>
          <a:lstStyle/>
          <a:p>
            <a:r>
              <a:rPr lang="en-GB" sz="2400" dirty="0"/>
              <a:t>IAEA CRP I31030: Methodology for Developing Pipe Failure Rates for Advanced Water Cooled Reactors</a:t>
            </a:r>
          </a:p>
          <a:p>
            <a:pPr lvl="1"/>
            <a:r>
              <a:rPr lang="en-GB" sz="2400" dirty="0"/>
              <a:t>Objectives</a:t>
            </a:r>
          </a:p>
          <a:p>
            <a:pPr lvl="1"/>
            <a:r>
              <a:rPr lang="en-GB" sz="2400" dirty="0"/>
              <a:t>Participating Organizations</a:t>
            </a:r>
          </a:p>
          <a:p>
            <a:pPr lvl="1"/>
            <a:r>
              <a:rPr lang="en-GB" sz="2400" dirty="0"/>
              <a:t>Technical Scope</a:t>
            </a:r>
          </a:p>
          <a:p>
            <a:r>
              <a:rPr lang="en-GB" sz="2400" dirty="0">
                <a:solidFill>
                  <a:schemeClr val="bg1">
                    <a:lumMod val="50000"/>
                  </a:schemeClr>
                </a:solidFill>
              </a:rPr>
              <a:t>1</a:t>
            </a:r>
            <a:r>
              <a:rPr lang="en-GB" sz="2400" baseline="30000" dirty="0">
                <a:solidFill>
                  <a:schemeClr val="bg1">
                    <a:lumMod val="50000"/>
                  </a:schemeClr>
                </a:solidFill>
              </a:rPr>
              <a:t>st</a:t>
            </a:r>
            <a:r>
              <a:rPr lang="en-GB" sz="2400" dirty="0">
                <a:solidFill>
                  <a:schemeClr val="bg1">
                    <a:lumMod val="50000"/>
                  </a:schemeClr>
                </a:solidFill>
              </a:rPr>
              <a:t> Benchmark</a:t>
            </a:r>
          </a:p>
          <a:p>
            <a:pPr lvl="1"/>
            <a:r>
              <a:rPr lang="en-GB" sz="2400" dirty="0">
                <a:solidFill>
                  <a:schemeClr val="bg1">
                    <a:lumMod val="50000"/>
                  </a:schemeClr>
                </a:solidFill>
              </a:rPr>
              <a:t>Specification</a:t>
            </a:r>
          </a:p>
          <a:p>
            <a:pPr lvl="1"/>
            <a:r>
              <a:rPr lang="en-GB" sz="2400" dirty="0">
                <a:solidFill>
                  <a:schemeClr val="bg1">
                    <a:lumMod val="50000"/>
                  </a:schemeClr>
                </a:solidFill>
              </a:rPr>
              <a:t>Analysis</a:t>
            </a:r>
          </a:p>
          <a:p>
            <a:r>
              <a:rPr lang="en-GB" sz="2400" dirty="0">
                <a:solidFill>
                  <a:schemeClr val="bg1">
                    <a:lumMod val="50000"/>
                  </a:schemeClr>
                </a:solidFill>
              </a:rPr>
              <a:t>Concluding Remarks</a:t>
            </a:r>
          </a:p>
        </p:txBody>
      </p:sp>
      <p:sp>
        <p:nvSpPr>
          <p:cNvPr id="4" name="Footer Placeholder 3">
            <a:extLst>
              <a:ext uri="{FF2B5EF4-FFF2-40B4-BE49-F238E27FC236}">
                <a16:creationId xmlns:a16="http://schemas.microsoft.com/office/drawing/2014/main" id="{F26FD5E3-115B-45E6-9A0D-E71DA03633F2}"/>
              </a:ext>
            </a:extLst>
          </p:cNvPr>
          <p:cNvSpPr>
            <a:spLocks noGrp="1"/>
          </p:cNvSpPr>
          <p:nvPr>
            <p:ph type="ftr" sz="quarter" idx="11"/>
          </p:nvPr>
        </p:nvSpPr>
        <p:spPr>
          <a:xfrm>
            <a:off x="4152275" y="6337827"/>
            <a:ext cx="3967172" cy="235550"/>
          </a:xfrm>
        </p:spPr>
        <p:txBody>
          <a:bodyPr>
            <a:normAutofit/>
          </a:bodyPr>
          <a:lstStyle/>
          <a:p>
            <a:pPr>
              <a:spcAft>
                <a:spcPts val="600"/>
              </a:spcAft>
              <a:defRPr/>
            </a:pPr>
            <a:r>
              <a:rPr lang="en-US" sz="825">
                <a:solidFill>
                  <a:srgbClr val="898989"/>
                </a:solidFill>
              </a:rPr>
              <a:t>3</a:t>
            </a:r>
            <a:r>
              <a:rPr lang="en-US" sz="825" baseline="30000">
                <a:solidFill>
                  <a:srgbClr val="898989"/>
                </a:solidFill>
              </a:rPr>
              <a:t>rd</a:t>
            </a:r>
            <a:r>
              <a:rPr lang="en-US" sz="825">
                <a:solidFill>
                  <a:srgbClr val="898989"/>
                </a:solidFill>
              </a:rPr>
              <a:t> ISPMNA, USA</a:t>
            </a:r>
          </a:p>
        </p:txBody>
      </p:sp>
      <p:sp>
        <p:nvSpPr>
          <p:cNvPr id="5" name="Slide Number Placeholder 4">
            <a:extLst>
              <a:ext uri="{FF2B5EF4-FFF2-40B4-BE49-F238E27FC236}">
                <a16:creationId xmlns:a16="http://schemas.microsoft.com/office/drawing/2014/main" id="{F41C39FA-5E2E-4632-9F57-D1A886A5E9E6}"/>
              </a:ext>
            </a:extLst>
          </p:cNvPr>
          <p:cNvSpPr>
            <a:spLocks noGrp="1"/>
          </p:cNvSpPr>
          <p:nvPr>
            <p:ph type="sldNum" sz="quarter" idx="12"/>
          </p:nvPr>
        </p:nvSpPr>
        <p:spPr>
          <a:xfrm>
            <a:off x="8119448" y="6337827"/>
            <a:ext cx="428046" cy="235550"/>
          </a:xfrm>
        </p:spPr>
        <p:txBody>
          <a:bodyPr>
            <a:normAutofit/>
          </a:bodyPr>
          <a:lstStyle/>
          <a:p>
            <a:pPr>
              <a:spcAft>
                <a:spcPts val="600"/>
              </a:spcAft>
              <a:defRPr/>
            </a:pPr>
            <a:fld id="{F233957B-C301-42CE-9B8C-966ED8D4C6AC}" type="slidenum">
              <a:rPr lang="en-US" altLang="en-US" sz="825">
                <a:solidFill>
                  <a:srgbClr val="898989"/>
                </a:solidFill>
              </a:rPr>
              <a:pPr>
                <a:spcAft>
                  <a:spcPts val="600"/>
                </a:spcAft>
                <a:defRPr/>
              </a:pPr>
              <a:t>3</a:t>
            </a:fld>
            <a:endParaRPr lang="en-US" altLang="en-US" sz="825">
              <a:solidFill>
                <a:srgbClr val="898989"/>
              </a:solidFill>
            </a:endParaRPr>
          </a:p>
        </p:txBody>
      </p:sp>
      <p:sp>
        <p:nvSpPr>
          <p:cNvPr id="8" name="TextBox 7">
            <a:extLst>
              <a:ext uri="{FF2B5EF4-FFF2-40B4-BE49-F238E27FC236}">
                <a16:creationId xmlns:a16="http://schemas.microsoft.com/office/drawing/2014/main" id="{46994BCA-68C9-4894-8429-1DD387D85081}"/>
              </a:ext>
            </a:extLst>
          </p:cNvPr>
          <p:cNvSpPr txBox="1"/>
          <p:nvPr/>
        </p:nvSpPr>
        <p:spPr>
          <a:xfrm>
            <a:off x="812120" y="5085184"/>
            <a:ext cx="2556149" cy="369332"/>
          </a:xfrm>
          <a:prstGeom prst="rect">
            <a:avLst/>
          </a:prstGeom>
          <a:noFill/>
        </p:spPr>
        <p:txBody>
          <a:bodyPr wrap="none" rtlCol="0">
            <a:spAutoFit/>
          </a:bodyPr>
          <a:lstStyle/>
          <a:p>
            <a:r>
              <a:rPr lang="en-US" dirty="0">
                <a:solidFill>
                  <a:schemeClr val="bg1"/>
                </a:solidFill>
                <a:latin typeface="Abadi" panose="020B0604020104020204" pitchFamily="34" charset="0"/>
              </a:rPr>
              <a:t>2</a:t>
            </a:r>
            <a:r>
              <a:rPr lang="en-US" baseline="30000" dirty="0">
                <a:solidFill>
                  <a:schemeClr val="bg1"/>
                </a:solidFill>
                <a:latin typeface="Abadi" panose="020B0604020104020204" pitchFamily="34" charset="0"/>
              </a:rPr>
              <a:t>nd</a:t>
            </a:r>
            <a:r>
              <a:rPr lang="en-US" dirty="0">
                <a:solidFill>
                  <a:schemeClr val="bg1"/>
                </a:solidFill>
                <a:latin typeface="Abadi" panose="020B0604020104020204" pitchFamily="34" charset="0"/>
              </a:rPr>
              <a:t> RCM, Vienna, 2019</a:t>
            </a:r>
            <a:endParaRPr lang="en-GB" dirty="0">
              <a:solidFill>
                <a:schemeClr val="bg1"/>
              </a:solidFill>
              <a:latin typeface="Abadi" panose="020B0604020104020204" pitchFamily="34" charset="0"/>
            </a:endParaRPr>
          </a:p>
        </p:txBody>
      </p:sp>
    </p:spTree>
    <p:extLst>
      <p:ext uri="{BB962C8B-B14F-4D97-AF65-F5344CB8AC3E}">
        <p14:creationId xmlns:p14="http://schemas.microsoft.com/office/powerpoint/2010/main" val="3326120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34819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Some Sensitivity Studies</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30</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pic>
        <p:nvPicPr>
          <p:cNvPr id="8" name="Picture 7">
            <a:extLst>
              <a:ext uri="{FF2B5EF4-FFF2-40B4-BE49-F238E27FC236}">
                <a16:creationId xmlns:a16="http://schemas.microsoft.com/office/drawing/2014/main" id="{F73D8BDD-D244-4D32-A3E8-0F4E5425DEB6}"/>
              </a:ext>
            </a:extLst>
          </p:cNvPr>
          <p:cNvPicPr>
            <a:picLocks noChangeAspect="1"/>
          </p:cNvPicPr>
          <p:nvPr/>
        </p:nvPicPr>
        <p:blipFill>
          <a:blip r:embed="rId2"/>
          <a:stretch>
            <a:fillRect/>
          </a:stretch>
        </p:blipFill>
        <p:spPr>
          <a:xfrm>
            <a:off x="607810" y="1196752"/>
            <a:ext cx="3579778" cy="2589998"/>
          </a:xfrm>
          <a:prstGeom prst="rect">
            <a:avLst/>
          </a:prstGeom>
        </p:spPr>
      </p:pic>
      <p:pic>
        <p:nvPicPr>
          <p:cNvPr id="10" name="Picture 9">
            <a:extLst>
              <a:ext uri="{FF2B5EF4-FFF2-40B4-BE49-F238E27FC236}">
                <a16:creationId xmlns:a16="http://schemas.microsoft.com/office/drawing/2014/main" id="{9683A195-893E-45C4-B47F-414B390307DF}"/>
              </a:ext>
            </a:extLst>
          </p:cNvPr>
          <p:cNvPicPr>
            <a:picLocks noChangeAspect="1"/>
          </p:cNvPicPr>
          <p:nvPr/>
        </p:nvPicPr>
        <p:blipFill>
          <a:blip r:embed="rId3"/>
          <a:stretch>
            <a:fillRect/>
          </a:stretch>
        </p:blipFill>
        <p:spPr>
          <a:xfrm>
            <a:off x="4915233" y="1196752"/>
            <a:ext cx="3549897" cy="2589998"/>
          </a:xfrm>
          <a:prstGeom prst="rect">
            <a:avLst/>
          </a:prstGeom>
        </p:spPr>
      </p:pic>
      <p:grpSp>
        <p:nvGrpSpPr>
          <p:cNvPr id="3" name="Group 2"/>
          <p:cNvGrpSpPr/>
          <p:nvPr/>
        </p:nvGrpSpPr>
        <p:grpSpPr>
          <a:xfrm>
            <a:off x="387038" y="4120758"/>
            <a:ext cx="4021323" cy="2629200"/>
            <a:chOff x="387038" y="4120758"/>
            <a:chExt cx="4021323" cy="2629200"/>
          </a:xfrm>
        </p:grpSpPr>
        <p:pic>
          <p:nvPicPr>
            <p:cNvPr id="11" name="Picture 10">
              <a:extLst>
                <a:ext uri="{FF2B5EF4-FFF2-40B4-BE49-F238E27FC236}">
                  <a16:creationId xmlns:a16="http://schemas.microsoft.com/office/drawing/2014/main" id="{7EC7191B-0C8B-4C07-90E2-C0342E46DBA8}"/>
                </a:ext>
              </a:extLst>
            </p:cNvPr>
            <p:cNvPicPr>
              <a:picLocks noChangeAspect="1"/>
            </p:cNvPicPr>
            <p:nvPr/>
          </p:nvPicPr>
          <p:blipFill>
            <a:blip r:embed="rId4"/>
            <a:stretch>
              <a:fillRect/>
            </a:stretch>
          </p:blipFill>
          <p:spPr>
            <a:xfrm>
              <a:off x="387038" y="4120758"/>
              <a:ext cx="4021323" cy="2629200"/>
            </a:xfrm>
            <a:prstGeom prst="rect">
              <a:avLst/>
            </a:prstGeom>
          </p:spPr>
        </p:pic>
        <p:sp>
          <p:nvSpPr>
            <p:cNvPr id="2" name="TextBox 1"/>
            <p:cNvSpPr txBox="1"/>
            <p:nvPr/>
          </p:nvSpPr>
          <p:spPr>
            <a:xfrm>
              <a:off x="1043608" y="5733256"/>
              <a:ext cx="1224136" cy="400110"/>
            </a:xfrm>
            <a:prstGeom prst="rect">
              <a:avLst/>
            </a:prstGeom>
            <a:noFill/>
          </p:spPr>
          <p:txBody>
            <a:bodyPr wrap="square" rtlCol="0">
              <a:spAutoFit/>
            </a:bodyPr>
            <a:lstStyle/>
            <a:p>
              <a:r>
                <a:rPr lang="en-US" sz="2000" dirty="0"/>
                <a:t>No ISI</a:t>
              </a:r>
            </a:p>
          </p:txBody>
        </p:sp>
      </p:grpSp>
      <p:grpSp>
        <p:nvGrpSpPr>
          <p:cNvPr id="14" name="Group 13"/>
          <p:cNvGrpSpPr/>
          <p:nvPr/>
        </p:nvGrpSpPr>
        <p:grpSpPr>
          <a:xfrm>
            <a:off x="4679521" y="4122914"/>
            <a:ext cx="4021323" cy="2627044"/>
            <a:chOff x="4679521" y="4122914"/>
            <a:chExt cx="4021323" cy="2627044"/>
          </a:xfrm>
        </p:grpSpPr>
        <p:pic>
          <p:nvPicPr>
            <p:cNvPr id="12" name="Picture 11">
              <a:extLst>
                <a:ext uri="{FF2B5EF4-FFF2-40B4-BE49-F238E27FC236}">
                  <a16:creationId xmlns:a16="http://schemas.microsoft.com/office/drawing/2014/main" id="{52AB35B5-5B00-452E-A43A-06EA246F650E}"/>
                </a:ext>
              </a:extLst>
            </p:cNvPr>
            <p:cNvPicPr>
              <a:picLocks noChangeAspect="1"/>
            </p:cNvPicPr>
            <p:nvPr/>
          </p:nvPicPr>
          <p:blipFill>
            <a:blip r:embed="rId5"/>
            <a:stretch>
              <a:fillRect/>
            </a:stretch>
          </p:blipFill>
          <p:spPr>
            <a:xfrm>
              <a:off x="4679521" y="4122914"/>
              <a:ext cx="4021323" cy="2627044"/>
            </a:xfrm>
            <a:prstGeom prst="rect">
              <a:avLst/>
            </a:prstGeom>
          </p:spPr>
        </p:pic>
        <p:sp>
          <p:nvSpPr>
            <p:cNvPr id="13" name="TextBox 12"/>
            <p:cNvSpPr txBox="1"/>
            <p:nvPr/>
          </p:nvSpPr>
          <p:spPr>
            <a:xfrm>
              <a:off x="5466044" y="5654823"/>
              <a:ext cx="1410211" cy="400110"/>
            </a:xfrm>
            <a:prstGeom prst="rect">
              <a:avLst/>
            </a:prstGeom>
            <a:noFill/>
          </p:spPr>
          <p:txBody>
            <a:bodyPr wrap="square" rtlCol="0">
              <a:spAutoFit/>
            </a:bodyPr>
            <a:lstStyle/>
            <a:p>
              <a:r>
                <a:rPr lang="en-US" sz="2000" dirty="0"/>
                <a:t>5-Year ISI</a:t>
              </a:r>
            </a:p>
          </p:txBody>
        </p:sp>
      </p:grpSp>
    </p:spTree>
    <p:extLst>
      <p:ext uri="{BB962C8B-B14F-4D97-AF65-F5344CB8AC3E}">
        <p14:creationId xmlns:p14="http://schemas.microsoft.com/office/powerpoint/2010/main" val="2498622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776864"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Ranking of Important Parameters</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31</a:t>
            </a:fld>
            <a:endParaRPr lang="en-US" altLang="en-US"/>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
        <p:nvSpPr>
          <p:cNvPr id="9" name="Subtitle 2"/>
          <p:cNvSpPr txBox="1">
            <a:spLocks/>
          </p:cNvSpPr>
          <p:nvPr/>
        </p:nvSpPr>
        <p:spPr bwMode="auto">
          <a:xfrm>
            <a:off x="323528" y="1196752"/>
            <a:ext cx="8568953"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spcBef>
                <a:spcPts val="100"/>
              </a:spcBef>
              <a:buFont typeface="Arial" pitchFamily="34" charset="0"/>
              <a:buChar char="•"/>
            </a:pPr>
            <a:r>
              <a:rPr lang="en-CA" sz="2400" b="0" dirty="0">
                <a:solidFill>
                  <a:schemeClr val="bg2">
                    <a:lumMod val="10000"/>
                  </a:schemeClr>
                </a:solidFill>
              </a:rPr>
              <a:t>Ranking based on impact on rupture probability</a:t>
            </a:r>
          </a:p>
          <a:p>
            <a:pPr marL="361950" lvl="1" indent="-361950">
              <a:spcBef>
                <a:spcPts val="100"/>
              </a:spcBef>
              <a:buFont typeface="Arial" pitchFamily="34" charset="0"/>
              <a:buChar char="•"/>
            </a:pPr>
            <a:r>
              <a:rPr lang="en-CA" sz="2400" b="0" dirty="0">
                <a:solidFill>
                  <a:schemeClr val="bg2">
                    <a:lumMod val="10000"/>
                  </a:schemeClr>
                </a:solidFill>
              </a:rPr>
              <a:t>Methodology:</a:t>
            </a:r>
          </a:p>
          <a:p>
            <a:pPr marL="809625" lvl="2" indent="-271463"/>
            <a:r>
              <a:rPr lang="en-CA" sz="2000" b="0" dirty="0">
                <a:solidFill>
                  <a:schemeClr val="bg2">
                    <a:lumMod val="10000"/>
                  </a:schemeClr>
                </a:solidFill>
              </a:rPr>
              <a:t>GRS: E. </a:t>
            </a:r>
            <a:r>
              <a:rPr lang="en-CA" sz="2000" b="0" dirty="0" err="1">
                <a:solidFill>
                  <a:schemeClr val="bg2">
                    <a:lumMod val="10000"/>
                  </a:schemeClr>
                </a:solidFill>
              </a:rPr>
              <a:t>Roos</a:t>
            </a:r>
            <a:r>
              <a:rPr lang="en-CA" sz="2000" b="0" dirty="0">
                <a:solidFill>
                  <a:schemeClr val="bg2">
                    <a:lumMod val="10000"/>
                  </a:schemeClr>
                </a:solidFill>
              </a:rPr>
              <a:t> et al., </a:t>
            </a:r>
            <a:r>
              <a:rPr lang="de-DE" sz="2000" b="0" dirty="0">
                <a:solidFill>
                  <a:schemeClr val="bg2">
                    <a:lumMod val="10000"/>
                  </a:schemeClr>
                </a:solidFill>
              </a:rPr>
              <a:t>SMiRT18</a:t>
            </a:r>
            <a:r>
              <a:rPr lang="en-US" sz="2000" b="0" dirty="0">
                <a:solidFill>
                  <a:schemeClr val="bg2">
                    <a:lumMod val="10000"/>
                  </a:schemeClr>
                </a:solidFill>
              </a:rPr>
              <a:t> </a:t>
            </a:r>
            <a:r>
              <a:rPr lang="de-DE" sz="2000" b="0" dirty="0">
                <a:solidFill>
                  <a:schemeClr val="bg2">
                    <a:lumMod val="10000"/>
                  </a:schemeClr>
                </a:solidFill>
              </a:rPr>
              <a:t>, 2005</a:t>
            </a:r>
          </a:p>
          <a:p>
            <a:pPr marL="809625" lvl="2" indent="-271463"/>
            <a:r>
              <a:rPr lang="de-DE" sz="2000" b="0" dirty="0">
                <a:solidFill>
                  <a:schemeClr val="bg2">
                    <a:lumMod val="10000"/>
                  </a:schemeClr>
                </a:solidFill>
              </a:rPr>
              <a:t>CEI-1: </a:t>
            </a:r>
            <a:r>
              <a:rPr lang="en-US" sz="2000" b="0" dirty="0">
                <a:solidFill>
                  <a:schemeClr val="bg2">
                    <a:lumMod val="10000"/>
                  </a:schemeClr>
                </a:solidFill>
              </a:rPr>
              <a:t>D. </a:t>
            </a:r>
            <a:r>
              <a:rPr lang="en-US" sz="2000" b="0" dirty="0" err="1">
                <a:solidFill>
                  <a:schemeClr val="bg2">
                    <a:lumMod val="10000"/>
                  </a:schemeClr>
                </a:solidFill>
              </a:rPr>
              <a:t>Somasundaram</a:t>
            </a:r>
            <a:r>
              <a:rPr lang="en-US" sz="2000" b="0" dirty="0">
                <a:solidFill>
                  <a:schemeClr val="bg2">
                    <a:lumMod val="10000"/>
                  </a:schemeClr>
                </a:solidFill>
              </a:rPr>
              <a:t> et al., SMiRT25, 2019.</a:t>
            </a:r>
          </a:p>
          <a:p>
            <a:pPr marL="809625" lvl="2" indent="-271463"/>
            <a:r>
              <a:rPr lang="en-US" sz="2000" dirty="0">
                <a:solidFill>
                  <a:schemeClr val="bg2">
                    <a:lumMod val="10000"/>
                  </a:schemeClr>
                </a:solidFill>
              </a:rPr>
              <a:t>CEI-2: X. </a:t>
            </a:r>
            <a:r>
              <a:rPr lang="en-US" sz="2000" dirty="0" err="1">
                <a:solidFill>
                  <a:schemeClr val="bg2">
                    <a:lumMod val="10000"/>
                  </a:schemeClr>
                </a:solidFill>
              </a:rPr>
              <a:t>Duan</a:t>
            </a:r>
            <a:r>
              <a:rPr lang="en-US" sz="2000" dirty="0">
                <a:solidFill>
                  <a:schemeClr val="bg2">
                    <a:lumMod val="10000"/>
                  </a:schemeClr>
                </a:solidFill>
              </a:rPr>
              <a:t> et al., Nuclear Engineering and Design, V281, 2015</a:t>
            </a:r>
            <a:endParaRPr lang="en-CA" sz="2000" b="0" dirty="0">
              <a:solidFill>
                <a:schemeClr val="bg2">
                  <a:lumMod val="10000"/>
                </a:schemeClr>
              </a:solidFill>
            </a:endParaRPr>
          </a:p>
          <a:p>
            <a:pPr marL="361950" lvl="1" indent="-361950">
              <a:spcBef>
                <a:spcPts val="100"/>
              </a:spcBef>
              <a:buFont typeface="Arial" pitchFamily="34" charset="0"/>
              <a:buChar char="•"/>
            </a:pPr>
            <a:r>
              <a:rPr lang="en-CA" sz="2400" b="0" dirty="0">
                <a:solidFill>
                  <a:schemeClr val="bg2">
                    <a:lumMod val="10000"/>
                  </a:schemeClr>
                </a:solidFill>
              </a:rPr>
              <a:t>Ranking of random variable:</a:t>
            </a:r>
          </a:p>
          <a:p>
            <a:pPr marL="1084262" lvl="2" indent="-457200">
              <a:buFont typeface="+mj-lt"/>
              <a:buAutoNum type="arabicParenR"/>
            </a:pPr>
            <a:r>
              <a:rPr lang="en-US" sz="2000" b="0" dirty="0">
                <a:solidFill>
                  <a:schemeClr val="bg2">
                    <a:lumMod val="10000"/>
                  </a:schemeClr>
                </a:solidFill>
              </a:rPr>
              <a:t>Initial crack length (GRS &amp; CEI-1 rank it as most important)</a:t>
            </a:r>
          </a:p>
          <a:p>
            <a:pPr marL="1084262" lvl="2" indent="-457200">
              <a:buFont typeface="+mj-lt"/>
              <a:buAutoNum type="arabicParenR"/>
            </a:pPr>
            <a:r>
              <a:rPr lang="en-US" sz="2000" b="0" dirty="0">
                <a:solidFill>
                  <a:schemeClr val="bg2">
                    <a:lumMod val="10000"/>
                  </a:schemeClr>
                </a:solidFill>
              </a:rPr>
              <a:t>Initiation time (CEI-2 ranks it as most important)</a:t>
            </a:r>
          </a:p>
          <a:p>
            <a:pPr marL="1084262" lvl="2" indent="-457200">
              <a:buFont typeface="+mj-lt"/>
              <a:buAutoNum type="arabicParenR"/>
            </a:pPr>
            <a:r>
              <a:rPr lang="en-US" sz="2000" b="0" dirty="0">
                <a:solidFill>
                  <a:schemeClr val="bg2">
                    <a:lumMod val="10000"/>
                  </a:schemeClr>
                </a:solidFill>
              </a:rPr>
              <a:t>Material properties (Least important from all 3 methods)</a:t>
            </a:r>
          </a:p>
        </p:txBody>
      </p:sp>
    </p:spTree>
    <p:extLst>
      <p:ext uri="{BB962C8B-B14F-4D97-AF65-F5344CB8AC3E}">
        <p14:creationId xmlns:p14="http://schemas.microsoft.com/office/powerpoint/2010/main" val="2006817678"/>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0E38-5110-4611-A1CB-C5C280EC8A24}"/>
              </a:ext>
            </a:extLst>
          </p:cNvPr>
          <p:cNvSpPr>
            <a:spLocks noGrp="1"/>
          </p:cNvSpPr>
          <p:nvPr>
            <p:ph type="title"/>
          </p:nvPr>
        </p:nvSpPr>
        <p:spPr>
          <a:xfrm>
            <a:off x="4948245" y="768407"/>
            <a:ext cx="3733482" cy="1090538"/>
          </a:xfrm>
        </p:spPr>
        <p:txBody>
          <a:bodyPr>
            <a:normAutofit/>
          </a:bodyPr>
          <a:lstStyle/>
          <a:p>
            <a:r>
              <a:rPr lang="en-US" dirty="0">
                <a:solidFill>
                  <a:srgbClr val="000000"/>
                </a:solidFill>
              </a:rPr>
              <a:t>OUTLINE</a:t>
            </a:r>
            <a:endParaRPr lang="en-GB" dirty="0">
              <a:solidFill>
                <a:srgbClr val="000000"/>
              </a:solidFill>
            </a:endParaRPr>
          </a:p>
        </p:txBody>
      </p:sp>
      <p:pic>
        <p:nvPicPr>
          <p:cNvPr id="7" name="Picture 6">
            <a:extLst>
              <a:ext uri="{FF2B5EF4-FFF2-40B4-BE49-F238E27FC236}">
                <a16:creationId xmlns:a16="http://schemas.microsoft.com/office/drawing/2014/main" id="{B4A3A0AC-CCEB-4EBE-BC33-F77F3C7EE3A0}"/>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3143" r="15202" b="3"/>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44D67B4D-3FB0-4C77-9B1C-DCE807C9F7FF}"/>
              </a:ext>
            </a:extLst>
          </p:cNvPr>
          <p:cNvSpPr>
            <a:spLocks noGrp="1"/>
          </p:cNvSpPr>
          <p:nvPr>
            <p:ph idx="1"/>
          </p:nvPr>
        </p:nvSpPr>
        <p:spPr>
          <a:xfrm>
            <a:off x="4626094" y="1858945"/>
            <a:ext cx="4377784" cy="4532925"/>
          </a:xfrm>
        </p:spPr>
        <p:txBody>
          <a:bodyPr anchor="ctr">
            <a:normAutofit fontScale="92500" lnSpcReduction="10000"/>
          </a:bodyPr>
          <a:lstStyle/>
          <a:p>
            <a:r>
              <a:rPr lang="en-GB" sz="2400" dirty="0">
                <a:solidFill>
                  <a:schemeClr val="bg1">
                    <a:lumMod val="50000"/>
                  </a:schemeClr>
                </a:solidFill>
              </a:rPr>
              <a:t>IAEA CRP I31030: Methodology for Developing Pipe Failure Rates for Advanced Water Cooled Reactors</a:t>
            </a:r>
          </a:p>
          <a:p>
            <a:pPr lvl="1"/>
            <a:r>
              <a:rPr lang="en-GB" sz="2400" dirty="0">
                <a:solidFill>
                  <a:schemeClr val="bg1">
                    <a:lumMod val="50000"/>
                  </a:schemeClr>
                </a:solidFill>
              </a:rPr>
              <a:t>Objectives</a:t>
            </a:r>
          </a:p>
          <a:p>
            <a:pPr lvl="1"/>
            <a:r>
              <a:rPr lang="en-GB" sz="2400" dirty="0">
                <a:solidFill>
                  <a:schemeClr val="bg1">
                    <a:lumMod val="50000"/>
                  </a:schemeClr>
                </a:solidFill>
              </a:rPr>
              <a:t>Participating Organizations</a:t>
            </a:r>
          </a:p>
          <a:p>
            <a:pPr lvl="1"/>
            <a:r>
              <a:rPr lang="en-GB" sz="2400" dirty="0">
                <a:solidFill>
                  <a:schemeClr val="bg1">
                    <a:lumMod val="50000"/>
                  </a:schemeClr>
                </a:solidFill>
              </a:rPr>
              <a:t>Technical Scope</a:t>
            </a:r>
          </a:p>
          <a:p>
            <a:r>
              <a:rPr lang="en-GB" sz="2400" dirty="0">
                <a:solidFill>
                  <a:schemeClr val="bg1">
                    <a:lumMod val="50000"/>
                  </a:schemeClr>
                </a:solidFill>
              </a:rPr>
              <a:t>1</a:t>
            </a:r>
            <a:r>
              <a:rPr lang="en-GB" sz="2400" baseline="30000" dirty="0">
                <a:solidFill>
                  <a:schemeClr val="bg1">
                    <a:lumMod val="50000"/>
                  </a:schemeClr>
                </a:solidFill>
              </a:rPr>
              <a:t>st</a:t>
            </a:r>
            <a:r>
              <a:rPr lang="en-GB" sz="2400" dirty="0">
                <a:solidFill>
                  <a:schemeClr val="bg1">
                    <a:lumMod val="50000"/>
                  </a:schemeClr>
                </a:solidFill>
              </a:rPr>
              <a:t> Benchmark</a:t>
            </a:r>
          </a:p>
          <a:p>
            <a:pPr lvl="1"/>
            <a:r>
              <a:rPr lang="en-GB" sz="2400" dirty="0">
                <a:solidFill>
                  <a:schemeClr val="bg1">
                    <a:lumMod val="50000"/>
                  </a:schemeClr>
                </a:solidFill>
              </a:rPr>
              <a:t>Specification</a:t>
            </a:r>
          </a:p>
          <a:p>
            <a:pPr lvl="1"/>
            <a:r>
              <a:rPr lang="en-GB" sz="2400" dirty="0">
                <a:solidFill>
                  <a:schemeClr val="bg1">
                    <a:lumMod val="50000"/>
                  </a:schemeClr>
                </a:solidFill>
              </a:rPr>
              <a:t>Analysis</a:t>
            </a:r>
          </a:p>
          <a:p>
            <a:r>
              <a:rPr lang="en-GB" sz="2400" dirty="0"/>
              <a:t>Concluding Remarks</a:t>
            </a:r>
          </a:p>
        </p:txBody>
      </p:sp>
      <p:sp>
        <p:nvSpPr>
          <p:cNvPr id="4" name="Footer Placeholder 3">
            <a:extLst>
              <a:ext uri="{FF2B5EF4-FFF2-40B4-BE49-F238E27FC236}">
                <a16:creationId xmlns:a16="http://schemas.microsoft.com/office/drawing/2014/main" id="{F26FD5E3-115B-45E6-9A0D-E71DA03633F2}"/>
              </a:ext>
            </a:extLst>
          </p:cNvPr>
          <p:cNvSpPr>
            <a:spLocks noGrp="1"/>
          </p:cNvSpPr>
          <p:nvPr>
            <p:ph type="ftr" sz="quarter" idx="11"/>
          </p:nvPr>
        </p:nvSpPr>
        <p:spPr>
          <a:xfrm>
            <a:off x="4152275" y="6337827"/>
            <a:ext cx="3967172" cy="235550"/>
          </a:xfrm>
        </p:spPr>
        <p:txBody>
          <a:bodyPr>
            <a:normAutofit/>
          </a:bodyPr>
          <a:lstStyle/>
          <a:p>
            <a:pPr>
              <a:spcAft>
                <a:spcPts val="600"/>
              </a:spcAft>
              <a:defRPr/>
            </a:pPr>
            <a:r>
              <a:rPr lang="en-US" sz="825">
                <a:solidFill>
                  <a:srgbClr val="898989"/>
                </a:solidFill>
              </a:rPr>
              <a:t>3</a:t>
            </a:r>
            <a:r>
              <a:rPr lang="en-US" sz="825" baseline="30000">
                <a:solidFill>
                  <a:srgbClr val="898989"/>
                </a:solidFill>
              </a:rPr>
              <a:t>rd</a:t>
            </a:r>
            <a:r>
              <a:rPr lang="en-US" sz="825">
                <a:solidFill>
                  <a:srgbClr val="898989"/>
                </a:solidFill>
              </a:rPr>
              <a:t> ISPMNA, USA</a:t>
            </a:r>
          </a:p>
        </p:txBody>
      </p:sp>
      <p:sp>
        <p:nvSpPr>
          <p:cNvPr id="5" name="Slide Number Placeholder 4">
            <a:extLst>
              <a:ext uri="{FF2B5EF4-FFF2-40B4-BE49-F238E27FC236}">
                <a16:creationId xmlns:a16="http://schemas.microsoft.com/office/drawing/2014/main" id="{F41C39FA-5E2E-4632-9F57-D1A886A5E9E6}"/>
              </a:ext>
            </a:extLst>
          </p:cNvPr>
          <p:cNvSpPr>
            <a:spLocks noGrp="1"/>
          </p:cNvSpPr>
          <p:nvPr>
            <p:ph type="sldNum" sz="quarter" idx="12"/>
          </p:nvPr>
        </p:nvSpPr>
        <p:spPr>
          <a:xfrm>
            <a:off x="8119448" y="6337827"/>
            <a:ext cx="428046" cy="235550"/>
          </a:xfrm>
        </p:spPr>
        <p:txBody>
          <a:bodyPr>
            <a:normAutofit/>
          </a:bodyPr>
          <a:lstStyle/>
          <a:p>
            <a:pPr>
              <a:spcAft>
                <a:spcPts val="600"/>
              </a:spcAft>
              <a:defRPr/>
            </a:pPr>
            <a:fld id="{F233957B-C301-42CE-9B8C-966ED8D4C6AC}" type="slidenum">
              <a:rPr lang="en-US" altLang="en-US" sz="825">
                <a:solidFill>
                  <a:srgbClr val="898989"/>
                </a:solidFill>
              </a:rPr>
              <a:pPr>
                <a:spcAft>
                  <a:spcPts val="600"/>
                </a:spcAft>
                <a:defRPr/>
              </a:pPr>
              <a:t>32</a:t>
            </a:fld>
            <a:endParaRPr lang="en-US" altLang="en-US" sz="825">
              <a:solidFill>
                <a:srgbClr val="898989"/>
              </a:solidFill>
            </a:endParaRPr>
          </a:p>
        </p:txBody>
      </p:sp>
      <p:sp>
        <p:nvSpPr>
          <p:cNvPr id="8" name="TextBox 7">
            <a:extLst>
              <a:ext uri="{FF2B5EF4-FFF2-40B4-BE49-F238E27FC236}">
                <a16:creationId xmlns:a16="http://schemas.microsoft.com/office/drawing/2014/main" id="{46994BCA-68C9-4894-8429-1DD387D85081}"/>
              </a:ext>
            </a:extLst>
          </p:cNvPr>
          <p:cNvSpPr txBox="1"/>
          <p:nvPr/>
        </p:nvSpPr>
        <p:spPr>
          <a:xfrm>
            <a:off x="812120" y="5085184"/>
            <a:ext cx="2556149" cy="369332"/>
          </a:xfrm>
          <a:prstGeom prst="rect">
            <a:avLst/>
          </a:prstGeom>
          <a:noFill/>
        </p:spPr>
        <p:txBody>
          <a:bodyPr wrap="none" rtlCol="0">
            <a:spAutoFit/>
          </a:bodyPr>
          <a:lstStyle/>
          <a:p>
            <a:r>
              <a:rPr lang="en-US" dirty="0">
                <a:solidFill>
                  <a:schemeClr val="bg1"/>
                </a:solidFill>
                <a:latin typeface="Abadi" panose="020B0604020104020204" pitchFamily="34" charset="0"/>
              </a:rPr>
              <a:t>2</a:t>
            </a:r>
            <a:r>
              <a:rPr lang="en-US" baseline="30000" dirty="0">
                <a:solidFill>
                  <a:schemeClr val="bg1"/>
                </a:solidFill>
                <a:latin typeface="Abadi" panose="020B0604020104020204" pitchFamily="34" charset="0"/>
              </a:rPr>
              <a:t>nd</a:t>
            </a:r>
            <a:r>
              <a:rPr lang="en-US" dirty="0">
                <a:solidFill>
                  <a:schemeClr val="bg1"/>
                </a:solidFill>
                <a:latin typeface="Abadi" panose="020B0604020104020204" pitchFamily="34" charset="0"/>
              </a:rPr>
              <a:t> RCM, Vienna, 2019</a:t>
            </a:r>
            <a:endParaRPr lang="en-GB" dirty="0">
              <a:solidFill>
                <a:schemeClr val="bg1"/>
              </a:solidFill>
              <a:latin typeface="Abadi" panose="020B0604020104020204" pitchFamily="34" charset="0"/>
            </a:endParaRPr>
          </a:p>
        </p:txBody>
      </p:sp>
    </p:spTree>
    <p:extLst>
      <p:ext uri="{BB962C8B-B14F-4D97-AF65-F5344CB8AC3E}">
        <p14:creationId xmlns:p14="http://schemas.microsoft.com/office/powerpoint/2010/main" val="1835511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397560"/>
            <a:ext cx="7010722"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Concluding Remarks</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33</a:t>
            </a:fld>
            <a:endParaRPr lang="en-US" altLang="en-US"/>
          </a:p>
        </p:txBody>
      </p:sp>
      <p:sp>
        <p:nvSpPr>
          <p:cNvPr id="7" name="Subtitle 2"/>
          <p:cNvSpPr txBox="1">
            <a:spLocks/>
          </p:cNvSpPr>
          <p:nvPr/>
        </p:nvSpPr>
        <p:spPr bwMode="auto">
          <a:xfrm>
            <a:off x="323527" y="1484784"/>
            <a:ext cx="7848873"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indent="-571500"/>
            <a:r>
              <a:rPr lang="en-CA" sz="2400" b="0" dirty="0">
                <a:solidFill>
                  <a:schemeClr val="bg2">
                    <a:lumMod val="10000"/>
                  </a:schemeClr>
                </a:solidFill>
              </a:rPr>
              <a:t>Much better understanding of the strengths and weakness of the 4 independently developed </a:t>
            </a:r>
            <a:r>
              <a:rPr lang="en-CA" sz="2400" b="0" dirty="0" err="1">
                <a:solidFill>
                  <a:schemeClr val="bg2">
                    <a:lumMod val="10000"/>
                  </a:schemeClr>
                </a:solidFill>
              </a:rPr>
              <a:t>PFM</a:t>
            </a:r>
            <a:r>
              <a:rPr lang="en-CA" sz="2400" b="0" dirty="0">
                <a:solidFill>
                  <a:schemeClr val="bg2">
                    <a:lumMod val="10000"/>
                  </a:schemeClr>
                </a:solidFill>
              </a:rPr>
              <a:t> codes</a:t>
            </a:r>
          </a:p>
          <a:p>
            <a:pPr marL="1073150" lvl="2" indent="-446088"/>
            <a:r>
              <a:rPr lang="en-CA" sz="2000" b="0" dirty="0">
                <a:solidFill>
                  <a:schemeClr val="bg2">
                    <a:lumMod val="10000"/>
                  </a:schemeClr>
                </a:solidFill>
              </a:rPr>
              <a:t>Many obvious differences in fracture mechanics models</a:t>
            </a:r>
          </a:p>
          <a:p>
            <a:pPr marL="1073150" lvl="2" indent="-446088"/>
            <a:r>
              <a:rPr lang="en-CA" sz="2000" b="0" dirty="0">
                <a:solidFill>
                  <a:schemeClr val="bg2">
                    <a:lumMod val="10000"/>
                  </a:schemeClr>
                </a:solidFill>
              </a:rPr>
              <a:t>Two orders of difference are expected for some leak detection and ISI combinations</a:t>
            </a:r>
          </a:p>
          <a:p>
            <a:pPr marL="1073150" lvl="2" indent="-446088"/>
            <a:r>
              <a:rPr lang="en-CA" sz="2000" b="0" dirty="0">
                <a:solidFill>
                  <a:schemeClr val="bg2">
                    <a:lumMod val="10000"/>
                  </a:schemeClr>
                </a:solidFill>
              </a:rPr>
              <a:t>The different results are expected and explainable</a:t>
            </a:r>
          </a:p>
          <a:p>
            <a:pPr marL="571500" indent="-571500"/>
            <a:r>
              <a:rPr lang="en-CA" sz="2400" b="0" dirty="0">
                <a:solidFill>
                  <a:schemeClr val="bg2">
                    <a:lumMod val="10000"/>
                  </a:schemeClr>
                </a:solidFill>
              </a:rPr>
              <a:t>Solid basis for the 2</a:t>
            </a:r>
            <a:r>
              <a:rPr lang="en-CA" sz="2400" b="0" baseline="30000" dirty="0">
                <a:solidFill>
                  <a:schemeClr val="bg2">
                    <a:lumMod val="10000"/>
                  </a:schemeClr>
                </a:solidFill>
              </a:rPr>
              <a:t>nd</a:t>
            </a:r>
            <a:r>
              <a:rPr lang="en-CA" sz="2400" b="0" dirty="0">
                <a:solidFill>
                  <a:schemeClr val="bg2">
                    <a:lumMod val="10000"/>
                  </a:schemeClr>
                </a:solidFill>
              </a:rPr>
              <a:t> benchmark case</a:t>
            </a:r>
          </a:p>
          <a:p>
            <a:pPr marL="1073150" lvl="2" indent="-446088"/>
            <a:r>
              <a:rPr lang="en-CA" sz="2000" b="0" dirty="0">
                <a:solidFill>
                  <a:schemeClr val="bg2">
                    <a:lumMod val="10000"/>
                  </a:schemeClr>
                </a:solidFill>
              </a:rPr>
              <a:t>To focus on </a:t>
            </a:r>
            <a:r>
              <a:rPr lang="en-CA" sz="2000" b="0" dirty="0" err="1">
                <a:solidFill>
                  <a:schemeClr val="bg2">
                    <a:lumMod val="10000"/>
                  </a:schemeClr>
                </a:solidFill>
              </a:rPr>
              <a:t>DDM</a:t>
            </a:r>
            <a:r>
              <a:rPr lang="en-CA" sz="2000" b="0" dirty="0">
                <a:solidFill>
                  <a:schemeClr val="bg2">
                    <a:lumMod val="10000"/>
                  </a:schemeClr>
                </a:solidFill>
              </a:rPr>
              <a:t>-to-</a:t>
            </a:r>
            <a:r>
              <a:rPr lang="en-CA" sz="2000" b="0" dirty="0" err="1">
                <a:solidFill>
                  <a:schemeClr val="bg2">
                    <a:lumMod val="10000"/>
                  </a:schemeClr>
                </a:solidFill>
              </a:rPr>
              <a:t>PFM</a:t>
            </a:r>
            <a:r>
              <a:rPr lang="en-CA" sz="2000" b="0" dirty="0">
                <a:solidFill>
                  <a:schemeClr val="bg2">
                    <a:lumMod val="10000"/>
                  </a:schemeClr>
                </a:solidFill>
              </a:rPr>
              <a:t>/</a:t>
            </a:r>
            <a:r>
              <a:rPr lang="en-CA" sz="2000" b="0" dirty="0" err="1">
                <a:solidFill>
                  <a:schemeClr val="bg2">
                    <a:lumMod val="10000"/>
                  </a:schemeClr>
                </a:solidFill>
              </a:rPr>
              <a:t>PPoF</a:t>
            </a:r>
            <a:r>
              <a:rPr lang="en-CA" sz="2000" b="0" dirty="0">
                <a:solidFill>
                  <a:schemeClr val="bg2">
                    <a:lumMod val="10000"/>
                  </a:schemeClr>
                </a:solidFill>
              </a:rPr>
              <a:t> benchmark</a:t>
            </a:r>
          </a:p>
          <a:p>
            <a:pPr marL="1073150" lvl="2" indent="-446088"/>
            <a:r>
              <a:rPr lang="en-CA" sz="2000" b="0" dirty="0">
                <a:solidFill>
                  <a:schemeClr val="bg2">
                    <a:lumMod val="10000"/>
                  </a:schemeClr>
                </a:solidFill>
              </a:rPr>
              <a:t>All methods tested in 1</a:t>
            </a:r>
            <a:r>
              <a:rPr lang="en-CA" sz="2000" b="0" baseline="30000" dirty="0">
                <a:solidFill>
                  <a:schemeClr val="bg2">
                    <a:lumMod val="10000"/>
                  </a:schemeClr>
                </a:solidFill>
              </a:rPr>
              <a:t>st</a:t>
            </a:r>
            <a:r>
              <a:rPr lang="en-CA" sz="2000" b="0" dirty="0">
                <a:solidFill>
                  <a:schemeClr val="bg2">
                    <a:lumMod val="10000"/>
                  </a:schemeClr>
                </a:solidFill>
              </a:rPr>
              <a:t> benchmark</a:t>
            </a:r>
          </a:p>
          <a:p>
            <a:pPr marL="571500" indent="-571500"/>
            <a:r>
              <a:rPr lang="en-CA" sz="2400" b="0" dirty="0">
                <a:solidFill>
                  <a:schemeClr val="bg2">
                    <a:lumMod val="10000"/>
                  </a:schemeClr>
                </a:solidFill>
              </a:rPr>
              <a:t>Lessons learned</a:t>
            </a:r>
            <a:endParaRPr lang="en-US" sz="2400" b="0" dirty="0">
              <a:solidFill>
                <a:schemeClr val="bg2">
                  <a:lumMod val="10000"/>
                </a:schemeClr>
              </a:solidFill>
            </a:endParaRPr>
          </a:p>
          <a:p>
            <a:pPr marL="1073150" lvl="2" indent="-446088"/>
            <a:r>
              <a:rPr lang="en-CA" sz="2000" b="0" dirty="0">
                <a:solidFill>
                  <a:schemeClr val="bg2">
                    <a:lumMod val="10000"/>
                  </a:schemeClr>
                </a:solidFill>
              </a:rPr>
              <a:t>Active task leads are key for the success</a:t>
            </a:r>
            <a:endParaRPr lang="en-US" sz="2000" b="0" dirty="0">
              <a:solidFill>
                <a:schemeClr val="bg2">
                  <a:lumMod val="10000"/>
                </a:schemeClr>
              </a:solidFill>
            </a:endParaRPr>
          </a:p>
        </p:txBody>
      </p:sp>
      <p:sp>
        <p:nvSpPr>
          <p:cNvPr id="6"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Tree>
    <p:extLst>
      <p:ext uri="{BB962C8B-B14F-4D97-AF65-F5344CB8AC3E}">
        <p14:creationId xmlns:p14="http://schemas.microsoft.com/office/powerpoint/2010/main" val="837158876"/>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44824"/>
            <a:ext cx="6696744" cy="3816424"/>
          </a:xfrm>
        </p:spPr>
        <p:txBody>
          <a:bodyPr>
            <a:noAutofit/>
          </a:bodyPr>
          <a:lstStyle/>
          <a:p>
            <a:pPr>
              <a:defRPr/>
            </a:pPr>
            <a:r>
              <a:rPr lang="en-GB" sz="9600" dirty="0">
                <a:solidFill>
                  <a:srgbClr val="FFFF00"/>
                </a:solidFill>
                <a:effectLst>
                  <a:outerShdw blurRad="38100" dist="38100" dir="2700000" algn="tl">
                    <a:srgbClr val="000000">
                      <a:alpha val="43137"/>
                    </a:srgbClr>
                  </a:outerShdw>
                </a:effectLst>
                <a:latin typeface="Freestyle Script" panose="030804020302050B0404" pitchFamily="66" charset="0"/>
              </a:rPr>
              <a:t>Thank You!</a:t>
            </a:r>
            <a:br>
              <a:rPr lang="en-GB" sz="9600" dirty="0">
                <a:solidFill>
                  <a:srgbClr val="FFFF00"/>
                </a:solidFill>
                <a:effectLst>
                  <a:outerShdw blurRad="38100" dist="38100" dir="2700000" algn="tl">
                    <a:srgbClr val="000000">
                      <a:alpha val="43137"/>
                    </a:srgbClr>
                  </a:outerShdw>
                </a:effectLst>
                <a:latin typeface="Freestyle Script" panose="030804020302050B0404" pitchFamily="66" charset="0"/>
              </a:rPr>
            </a:br>
            <a:r>
              <a:rPr lang="en-GB" sz="4800" dirty="0">
                <a:solidFill>
                  <a:srgbClr val="FFFF00"/>
                </a:solidFill>
                <a:effectLst>
                  <a:outerShdw blurRad="38100" dist="38100" dir="2700000" algn="tl">
                    <a:srgbClr val="000000">
                      <a:alpha val="43137"/>
                    </a:srgbClr>
                  </a:outerShdw>
                </a:effectLst>
                <a:latin typeface="Freestyle Script" panose="030804020302050B0404" pitchFamily="66" charset="0"/>
              </a:rPr>
              <a:t>For additional information contact:</a:t>
            </a:r>
            <a:br>
              <a:rPr lang="en-GB" sz="4800" dirty="0">
                <a:solidFill>
                  <a:srgbClr val="FFFF00"/>
                </a:solidFill>
                <a:effectLst>
                  <a:outerShdw blurRad="38100" dist="38100" dir="2700000" algn="tl">
                    <a:srgbClr val="000000">
                      <a:alpha val="43137"/>
                    </a:srgbClr>
                  </a:outerShdw>
                </a:effectLst>
                <a:latin typeface="Freestyle Script" panose="030804020302050B0404" pitchFamily="66" charset="0"/>
              </a:rPr>
            </a:br>
            <a:r>
              <a:rPr lang="en-GB" sz="4800" dirty="0">
                <a:solidFill>
                  <a:srgbClr val="FFFF00"/>
                </a:solidFill>
                <a:effectLst>
                  <a:outerShdw blurRad="38100" dist="38100" dir="2700000" algn="tl">
                    <a:srgbClr val="000000">
                      <a:alpha val="43137"/>
                    </a:srgbClr>
                  </a:outerShdw>
                </a:effectLst>
                <a:latin typeface="Freestyle Script" panose="030804020302050B0404" pitchFamily="66" charset="0"/>
              </a:rPr>
              <a:t>T.Jevremovic@iaea.org</a:t>
            </a:r>
            <a:br>
              <a:rPr lang="en-GB" sz="4800" dirty="0">
                <a:solidFill>
                  <a:srgbClr val="FFFF00"/>
                </a:solidFill>
                <a:effectLst>
                  <a:outerShdw blurRad="38100" dist="38100" dir="2700000" algn="tl">
                    <a:srgbClr val="000000">
                      <a:alpha val="43137"/>
                    </a:srgbClr>
                  </a:outerShdw>
                </a:effectLst>
                <a:latin typeface="Freestyle Script" panose="030804020302050B0404" pitchFamily="66" charset="0"/>
              </a:rPr>
            </a:br>
            <a:r>
              <a:rPr lang="en-GB" sz="4800" dirty="0">
                <a:solidFill>
                  <a:srgbClr val="FFFF00"/>
                </a:solidFill>
                <a:effectLst>
                  <a:outerShdw blurRad="38100" dist="38100" dir="2700000" algn="tl">
                    <a:srgbClr val="000000">
                      <a:alpha val="43137"/>
                    </a:srgbClr>
                  </a:outerShdw>
                </a:effectLst>
                <a:latin typeface="Freestyle Script" panose="030804020302050B0404" pitchFamily="66" charset="0"/>
              </a:rPr>
              <a:t>M.Krause@iaea.org</a:t>
            </a:r>
            <a:br>
              <a:rPr lang="en-GB" sz="4800" dirty="0">
                <a:solidFill>
                  <a:srgbClr val="FFFF00"/>
                </a:solidFill>
                <a:effectLst>
                  <a:outerShdw blurRad="38100" dist="38100" dir="2700000" algn="tl">
                    <a:srgbClr val="000000">
                      <a:alpha val="43137"/>
                    </a:srgbClr>
                  </a:outerShdw>
                </a:effectLst>
                <a:latin typeface="Freestyle Script" panose="030804020302050B0404" pitchFamily="66" charset="0"/>
              </a:rPr>
            </a:br>
            <a:endParaRPr lang="en-GB" sz="4800" dirty="0">
              <a:solidFill>
                <a:srgbClr val="FFFF00"/>
              </a:solidFill>
              <a:effectLst>
                <a:outerShdw blurRad="38100" dist="38100" dir="2700000" algn="tl">
                  <a:srgbClr val="000000">
                    <a:alpha val="43137"/>
                  </a:srgbClr>
                </a:outerShdw>
              </a:effectLst>
              <a:latin typeface="Freestyle Script" panose="030804020302050B04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396875"/>
            <a:ext cx="7010722" cy="647700"/>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Objectives of the CRP</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303433" y="1340768"/>
            <a:ext cx="8641085" cy="4889500"/>
          </a:xfrm>
          <a:ln>
            <a:solidFill>
              <a:srgbClr val="00B050"/>
            </a:solidFill>
          </a:ln>
        </p:spPr>
        <p:txBody>
          <a:bodyPr/>
          <a:lstStyle/>
          <a:p>
            <a:pPr>
              <a:spcAft>
                <a:spcPts val="600"/>
              </a:spcAft>
              <a:defRPr/>
            </a:pPr>
            <a:r>
              <a:rPr lang="en-US" sz="1600" dirty="0"/>
              <a:t>Building on current ‘baseline’ – transfer of the know-how from 50+ years of operating WCRs experience to advanced WCRs fostering national excellence and promoting international collaboration among IAEA Member States through the sharing of expertise and participation in benchmark calculations:</a:t>
            </a:r>
          </a:p>
          <a:p>
            <a:pPr lvl="1">
              <a:spcAft>
                <a:spcPts val="600"/>
              </a:spcAft>
              <a:defRPr/>
            </a:pPr>
            <a:r>
              <a:rPr lang="en-US" sz="1400" dirty="0"/>
              <a:t>Provide Member States with an open access to a strong technical basis for establishing plant piping reliability parameters in support of the design certification PSA studies, in-service inspection program development, and operational support</a:t>
            </a:r>
          </a:p>
          <a:p>
            <a:pPr lvl="1">
              <a:spcAft>
                <a:spcPts val="600"/>
              </a:spcAft>
              <a:defRPr/>
            </a:pPr>
            <a:r>
              <a:rPr lang="en-US" sz="1400" dirty="0">
                <a:sym typeface="Wingdings" panose="05000000000000000000" pitchFamily="2" charset="2"/>
              </a:rPr>
              <a:t>Enable objective evaluation and the benchmark studies by the participating Member States and thus will lead to new knowledge and sharing of research results relevant to prediction of pipe failure rates in newly deployable advanced WCRs</a:t>
            </a:r>
          </a:p>
          <a:p>
            <a:pPr lvl="1">
              <a:defRPr/>
            </a:pPr>
            <a:r>
              <a:rPr lang="en-US" sz="1400" dirty="0">
                <a:sym typeface="Wingdings" panose="05000000000000000000" pitchFamily="2" charset="2"/>
              </a:rPr>
              <a:t>Develop a “</a:t>
            </a:r>
            <a:r>
              <a:rPr lang="en-US" sz="1400" b="1" u="sng" dirty="0">
                <a:sym typeface="Wingdings" panose="05000000000000000000" pitchFamily="2" charset="2"/>
              </a:rPr>
              <a:t>good practices process</a:t>
            </a:r>
            <a:r>
              <a:rPr lang="en-US" sz="1400" dirty="0">
                <a:sym typeface="Wingdings" panose="05000000000000000000" pitchFamily="2" charset="2"/>
              </a:rPr>
              <a:t>” for the performance of context-centric piping reliability analyses while recognizing the strengths &amp; limitations of the different methodologies</a:t>
            </a:r>
          </a:p>
          <a:p>
            <a:pPr lvl="2">
              <a:defRPr/>
            </a:pPr>
            <a:r>
              <a:rPr lang="en-US" sz="1400" dirty="0">
                <a:sym typeface="Wingdings" panose="05000000000000000000" pitchFamily="2" charset="2"/>
              </a:rPr>
              <a:t>Design certification PSA &amp; PSA applications</a:t>
            </a:r>
          </a:p>
          <a:p>
            <a:pPr lvl="2">
              <a:defRPr/>
            </a:pPr>
            <a:r>
              <a:rPr lang="en-US" sz="1400" dirty="0">
                <a:sym typeface="Wingdings" panose="05000000000000000000" pitchFamily="2" charset="2"/>
              </a:rPr>
              <a:t>Operability determinations</a:t>
            </a:r>
          </a:p>
          <a:p>
            <a:pPr lvl="2">
              <a:spcAft>
                <a:spcPts val="600"/>
              </a:spcAft>
              <a:defRPr/>
            </a:pPr>
            <a:r>
              <a:rPr lang="en-US" sz="1400" dirty="0">
                <a:sym typeface="Wingdings" panose="05000000000000000000" pitchFamily="2" charset="2"/>
              </a:rPr>
              <a:t>RIM program development</a:t>
            </a:r>
          </a:p>
          <a:p>
            <a:pPr lvl="1">
              <a:defRPr/>
            </a:pPr>
            <a:r>
              <a:rPr lang="en-US" sz="1400" dirty="0">
                <a:sym typeface="Wingdings" panose="05000000000000000000" pitchFamily="2" charset="2"/>
              </a:rPr>
              <a:t>Foster national excellence and international cooperation, promote sharing of newly developed knowledge and contribute to capacity building in developing countries</a:t>
            </a:r>
          </a:p>
        </p:txBody>
      </p:sp>
      <p:sp>
        <p:nvSpPr>
          <p:cNvPr id="3" name="Footer Placeholder 2"/>
          <p:cNvSpPr>
            <a:spLocks noGrp="1"/>
          </p:cNvSpPr>
          <p:nvPr>
            <p:ph type="ftr" sz="quarter" idx="11"/>
          </p:nvPr>
        </p:nvSpPr>
        <p:spPr/>
        <p:txBody>
          <a:bodyPr/>
          <a:lstStyle/>
          <a:p>
            <a:pPr>
              <a:defRPr/>
            </a:pPr>
            <a:r>
              <a:rPr lang="en-US"/>
              <a:t>3rd ISPMNA</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4</a:t>
            </a:fld>
            <a:endParaRPr lang="en-US" altLang="en-US"/>
          </a:p>
        </p:txBody>
      </p:sp>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3968" y="324110"/>
            <a:ext cx="3789902" cy="1127923"/>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3600" kern="1200" dirty="0">
                <a:solidFill>
                  <a:schemeClr val="tx1"/>
                </a:solidFill>
                <a:effectLst>
                  <a:outerShdw blurRad="38100" dist="38100" dir="2700000" algn="tl">
                    <a:srgbClr val="000000">
                      <a:alpha val="43137"/>
                    </a:srgbClr>
                  </a:outerShdw>
                </a:effectLst>
                <a:latin typeface="+mj-lt"/>
                <a:ea typeface="+mj-ea"/>
                <a:cs typeface="+mj-cs"/>
              </a:rPr>
              <a:t>Participating Organizations</a:t>
            </a:r>
          </a:p>
        </p:txBody>
      </p:sp>
      <p:pic>
        <p:nvPicPr>
          <p:cNvPr id="9" name="Picture 8">
            <a:extLst>
              <a:ext uri="{FF2B5EF4-FFF2-40B4-BE49-F238E27FC236}">
                <a16:creationId xmlns:a16="http://schemas.microsoft.com/office/drawing/2014/main" id="{457EF7CC-48FB-440A-A5E3-69ED29B0CA15}"/>
              </a:ext>
            </a:extLst>
          </p:cNvPr>
          <p:cNvPicPr>
            <a:picLocks noChangeAspect="1"/>
          </p:cNvPicPr>
          <p:nvPr/>
        </p:nvPicPr>
        <p:blipFill rotWithShape="1">
          <a:blip r:embed="rId2"/>
          <a:srcRect l="3260" r="53260"/>
          <a:stretch/>
        </p:blipFill>
        <p:spPr>
          <a:xfrm>
            <a:off x="603504" y="2795222"/>
            <a:ext cx="3383631" cy="3112797"/>
          </a:xfrm>
          <a:prstGeom prst="rect">
            <a:avLst/>
          </a:prstGeom>
          <a:effectLst/>
        </p:spPr>
      </p:pic>
      <p:sp>
        <p:nvSpPr>
          <p:cNvPr id="6" name="Content Placeholder 5"/>
          <p:cNvSpPr>
            <a:spLocks noGrp="1"/>
          </p:cNvSpPr>
          <p:nvPr>
            <p:ph idx="1"/>
          </p:nvPr>
        </p:nvSpPr>
        <p:spPr>
          <a:xfrm>
            <a:off x="4150231" y="1498352"/>
            <a:ext cx="4253425" cy="5040560"/>
          </a:xfrm>
        </p:spPr>
        <p:txBody>
          <a:bodyPr vert="horz" lIns="91440" tIns="45720" rIns="91440" bIns="45720" rtlCol="0">
            <a:normAutofit lnSpcReduction="10000"/>
          </a:bodyPr>
          <a:lstStyle/>
          <a:p>
            <a:pPr indent="-228600">
              <a:lnSpc>
                <a:spcPct val="90000"/>
              </a:lnSpc>
              <a:spcAft>
                <a:spcPts val="0"/>
              </a:spcAft>
              <a:defRPr/>
            </a:pPr>
            <a:r>
              <a:rPr lang="en-US" sz="1400" dirty="0">
                <a:solidFill>
                  <a:schemeClr val="tx1"/>
                </a:solidFill>
                <a:latin typeface="+mn-lt"/>
              </a:rPr>
              <a:t>Canada</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CANDU Energy Inc.</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Ryerson University</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Canadian Nuclear Safety Commission</a:t>
            </a:r>
          </a:p>
          <a:p>
            <a:pPr indent="-228600">
              <a:lnSpc>
                <a:spcPct val="90000"/>
              </a:lnSpc>
              <a:spcAft>
                <a:spcPts val="0"/>
              </a:spcAft>
              <a:defRPr/>
            </a:pPr>
            <a:r>
              <a:rPr lang="en-US" sz="1400" dirty="0">
                <a:solidFill>
                  <a:schemeClr val="tx1"/>
                </a:solidFill>
                <a:latin typeface="+mn-lt"/>
              </a:rPr>
              <a:t>Germany</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Gesellschaft </a:t>
            </a:r>
            <a:r>
              <a:rPr lang="en-US" sz="1400" dirty="0" err="1">
                <a:solidFill>
                  <a:schemeClr val="tx1"/>
                </a:solidFill>
                <a:latin typeface="+mn-lt"/>
              </a:rPr>
              <a:t>für</a:t>
            </a:r>
            <a:r>
              <a:rPr lang="en-US" sz="1400" dirty="0">
                <a:solidFill>
                  <a:schemeClr val="tx1"/>
                </a:solidFill>
                <a:latin typeface="+mn-lt"/>
              </a:rPr>
              <a:t> Anlagen- und </a:t>
            </a:r>
            <a:r>
              <a:rPr lang="en-US" sz="1400" dirty="0" err="1">
                <a:solidFill>
                  <a:schemeClr val="tx1"/>
                </a:solidFill>
                <a:latin typeface="+mn-lt"/>
              </a:rPr>
              <a:t>Reaktorsicherheit</a:t>
            </a:r>
            <a:r>
              <a:rPr lang="en-US" sz="1400" dirty="0">
                <a:solidFill>
                  <a:schemeClr val="tx1"/>
                </a:solidFill>
                <a:latin typeface="+mn-lt"/>
              </a:rPr>
              <a:t> (GRS) GmbH</a:t>
            </a:r>
          </a:p>
          <a:p>
            <a:pPr indent="-228600">
              <a:lnSpc>
                <a:spcPct val="90000"/>
              </a:lnSpc>
              <a:spcAft>
                <a:spcPts val="0"/>
              </a:spcAft>
              <a:defRPr/>
            </a:pPr>
            <a:r>
              <a:rPr lang="en-US" sz="1400" dirty="0">
                <a:solidFill>
                  <a:schemeClr val="tx1"/>
                </a:solidFill>
                <a:latin typeface="+mn-lt"/>
              </a:rPr>
              <a:t>Korea (Republic of)</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Korea Atomic Energy Research Institute (KAERI)</a:t>
            </a:r>
          </a:p>
          <a:p>
            <a:pPr indent="-228600">
              <a:lnSpc>
                <a:spcPct val="90000"/>
              </a:lnSpc>
              <a:spcAft>
                <a:spcPts val="0"/>
              </a:spcAft>
              <a:defRPr/>
            </a:pPr>
            <a:r>
              <a:rPr lang="en-US" sz="1400" dirty="0">
                <a:solidFill>
                  <a:schemeClr val="tx1"/>
                </a:solidFill>
                <a:latin typeface="+mn-lt"/>
              </a:rPr>
              <a:t>Lithuania</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Lithuanian Energy Institute (LEI)</a:t>
            </a:r>
          </a:p>
          <a:p>
            <a:pPr indent="-228600">
              <a:lnSpc>
                <a:spcPct val="90000"/>
              </a:lnSpc>
              <a:spcAft>
                <a:spcPts val="0"/>
              </a:spcAft>
              <a:defRPr/>
            </a:pPr>
            <a:r>
              <a:rPr lang="en-US" sz="1400" dirty="0">
                <a:solidFill>
                  <a:schemeClr val="tx1"/>
                </a:solidFill>
                <a:latin typeface="+mn-lt"/>
              </a:rPr>
              <a:t>Malaysia</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Malaysian Nuclear Agency (MNA)</a:t>
            </a:r>
          </a:p>
          <a:p>
            <a:pPr indent="-228600">
              <a:lnSpc>
                <a:spcPct val="90000"/>
              </a:lnSpc>
              <a:spcAft>
                <a:spcPts val="0"/>
              </a:spcAft>
              <a:defRPr/>
            </a:pPr>
            <a:r>
              <a:rPr lang="en-US" sz="1400" dirty="0">
                <a:solidFill>
                  <a:schemeClr val="tx1"/>
                </a:solidFill>
                <a:latin typeface="+mn-lt"/>
              </a:rPr>
              <a:t>Russia</a:t>
            </a:r>
          </a:p>
          <a:p>
            <a:pPr lvl="1" indent="-228600">
              <a:lnSpc>
                <a:spcPct val="90000"/>
              </a:lnSpc>
              <a:spcAft>
                <a:spcPts val="0"/>
              </a:spcAft>
              <a:buFont typeface="Arial" panose="020B0604020202020204" pitchFamily="34" charset="0"/>
              <a:buChar char="•"/>
              <a:defRPr/>
            </a:pPr>
            <a:r>
              <a:rPr lang="en-US" sz="1400" dirty="0" err="1">
                <a:solidFill>
                  <a:schemeClr val="tx1"/>
                </a:solidFill>
                <a:latin typeface="+mn-lt"/>
              </a:rPr>
              <a:t>Atomenergoproekt</a:t>
            </a:r>
            <a:r>
              <a:rPr lang="en-US" sz="1400" dirty="0">
                <a:solidFill>
                  <a:schemeClr val="tx1"/>
                </a:solidFill>
                <a:latin typeface="+mn-lt"/>
              </a:rPr>
              <a:t>, ASE Group</a:t>
            </a:r>
          </a:p>
          <a:p>
            <a:pPr indent="-228600">
              <a:lnSpc>
                <a:spcPct val="90000"/>
              </a:lnSpc>
              <a:spcAft>
                <a:spcPts val="0"/>
              </a:spcAft>
              <a:defRPr/>
            </a:pPr>
            <a:r>
              <a:rPr lang="en-US" sz="1400" dirty="0">
                <a:solidFill>
                  <a:schemeClr val="tx1"/>
                </a:solidFill>
                <a:latin typeface="+mn-lt"/>
              </a:rPr>
              <a:t>Tunisia</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Tunisian Electric and Gas Company (STEG)</a:t>
            </a:r>
          </a:p>
          <a:p>
            <a:pPr indent="-228600">
              <a:lnSpc>
                <a:spcPct val="90000"/>
              </a:lnSpc>
              <a:spcAft>
                <a:spcPts val="0"/>
              </a:spcAft>
              <a:defRPr/>
            </a:pPr>
            <a:r>
              <a:rPr lang="en-US" sz="1400" dirty="0">
                <a:solidFill>
                  <a:schemeClr val="tx1"/>
                </a:solidFill>
                <a:latin typeface="+mn-lt"/>
              </a:rPr>
              <a:t>U.S.A.</a:t>
            </a:r>
          </a:p>
          <a:p>
            <a:pPr lvl="1" indent="-228600">
              <a:lnSpc>
                <a:spcPct val="90000"/>
              </a:lnSpc>
              <a:spcAft>
                <a:spcPts val="0"/>
              </a:spcAft>
              <a:buFont typeface="Arial" panose="020B0604020202020204" pitchFamily="34" charset="0"/>
              <a:buChar char="•"/>
              <a:defRPr/>
            </a:pPr>
            <a:r>
              <a:rPr lang="en-US" sz="1400" dirty="0" err="1">
                <a:solidFill>
                  <a:schemeClr val="tx1"/>
                </a:solidFill>
                <a:latin typeface="+mn-lt"/>
              </a:rPr>
              <a:t>Univerisity</a:t>
            </a:r>
            <a:r>
              <a:rPr lang="en-US" sz="1400" dirty="0">
                <a:solidFill>
                  <a:schemeClr val="tx1"/>
                </a:solidFill>
                <a:latin typeface="+mn-lt"/>
              </a:rPr>
              <a:t> of Illinois Urbana-Champaign (UIUC)</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Sigma-Phase, Inc.</a:t>
            </a:r>
            <a:endParaRPr lang="en-US" sz="1400" dirty="0">
              <a:solidFill>
                <a:schemeClr val="tx1"/>
              </a:solidFill>
              <a:latin typeface="+mn-lt"/>
              <a:sym typeface="Wingdings" panose="05000000000000000000" pitchFamily="2" charset="2"/>
            </a:endParaRPr>
          </a:p>
        </p:txBody>
      </p:sp>
      <p:sp>
        <p:nvSpPr>
          <p:cNvPr id="5" name="Slide Number Placeholder 4"/>
          <p:cNvSpPr>
            <a:spLocks noGrp="1"/>
          </p:cNvSpPr>
          <p:nvPr>
            <p:ph type="sldNum" sz="quarter" idx="12"/>
          </p:nvPr>
        </p:nvSpPr>
        <p:spPr>
          <a:xfrm>
            <a:off x="346329" y="6356350"/>
            <a:ext cx="514350" cy="365125"/>
          </a:xfrm>
        </p:spPr>
        <p:txBody>
          <a:bodyPr vert="horz" lIns="91440" tIns="45720" rIns="91440" bIns="45720" rtlCol="0" anchor="ctr">
            <a:normAutofit/>
          </a:bodyPr>
          <a:lstStyle/>
          <a:p>
            <a:pPr algn="l">
              <a:spcAft>
                <a:spcPts val="600"/>
              </a:spcAft>
              <a:defRPr/>
            </a:pPr>
            <a:fld id="{F233957B-C301-42CE-9B8C-966ED8D4C6AC}" type="slidenum">
              <a:rPr lang="en-US" altLang="en-US" sz="1200">
                <a:solidFill>
                  <a:srgbClr val="FFFFFF"/>
                </a:solidFill>
              </a:rPr>
              <a:pPr algn="l">
                <a:spcAft>
                  <a:spcPts val="600"/>
                </a:spcAft>
                <a:defRPr/>
              </a:pPr>
              <a:t>5</a:t>
            </a:fld>
            <a:endParaRPr lang="en-US" altLang="en-US" sz="1200">
              <a:solidFill>
                <a:srgbClr val="FFFFFF"/>
              </a:solidFill>
            </a:endParaRPr>
          </a:p>
        </p:txBody>
      </p:sp>
      <p:sp>
        <p:nvSpPr>
          <p:cNvPr id="3" name="Footer Placeholder 2"/>
          <p:cNvSpPr>
            <a:spLocks noGrp="1"/>
          </p:cNvSpPr>
          <p:nvPr>
            <p:ph type="ftr" sz="quarter" idx="11"/>
          </p:nvPr>
        </p:nvSpPr>
        <p:spPr>
          <a:xfrm>
            <a:off x="3987135" y="6356350"/>
            <a:ext cx="4791105"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3rd ISPMNA</a:t>
            </a:r>
          </a:p>
        </p:txBody>
      </p:sp>
      <p:pic>
        <p:nvPicPr>
          <p:cNvPr id="11" name="Picture 10">
            <a:extLst>
              <a:ext uri="{FF2B5EF4-FFF2-40B4-BE49-F238E27FC236}">
                <a16:creationId xmlns:a16="http://schemas.microsoft.com/office/drawing/2014/main" id="{A33D54CB-5677-4CF4-9C79-EB6C1F01BB07}"/>
              </a:ext>
            </a:extLst>
          </p:cNvPr>
          <p:cNvPicPr>
            <a:picLocks noChangeAspect="1"/>
          </p:cNvPicPr>
          <p:nvPr/>
        </p:nvPicPr>
        <p:blipFill rotWithShape="1">
          <a:blip r:embed="rId3"/>
          <a:srcRect l="5170" t="5500" r="10007" b="9788"/>
          <a:stretch/>
        </p:blipFill>
        <p:spPr>
          <a:xfrm>
            <a:off x="532471" y="548680"/>
            <a:ext cx="2383345" cy="2179792"/>
          </a:xfrm>
          <a:prstGeom prst="rect">
            <a:avLst/>
          </a:prstGeom>
        </p:spPr>
      </p:pic>
      <p:sp>
        <p:nvSpPr>
          <p:cNvPr id="2" name="TextBox 1">
            <a:extLst>
              <a:ext uri="{FF2B5EF4-FFF2-40B4-BE49-F238E27FC236}">
                <a16:creationId xmlns:a16="http://schemas.microsoft.com/office/drawing/2014/main" id="{9F9DF8AD-F657-49F7-93DD-D33BE8A444A3}"/>
              </a:ext>
            </a:extLst>
          </p:cNvPr>
          <p:cNvSpPr txBox="1"/>
          <p:nvPr/>
        </p:nvSpPr>
        <p:spPr>
          <a:xfrm>
            <a:off x="927037" y="354177"/>
            <a:ext cx="1683474" cy="276999"/>
          </a:xfrm>
          <a:prstGeom prst="rect">
            <a:avLst/>
          </a:prstGeom>
          <a:noFill/>
        </p:spPr>
        <p:txBody>
          <a:bodyPr wrap="none" rtlCol="0">
            <a:spAutoFit/>
          </a:bodyPr>
          <a:lstStyle/>
          <a:p>
            <a:r>
              <a:rPr lang="en-US" sz="1200" dirty="0">
                <a:latin typeface="Abadi" panose="020B0604020104020204" pitchFamily="34" charset="0"/>
              </a:rPr>
              <a:t>1</a:t>
            </a:r>
            <a:r>
              <a:rPr lang="en-US" sz="1200" baseline="30000" dirty="0">
                <a:latin typeface="Abadi" panose="020B0604020104020204" pitchFamily="34" charset="0"/>
              </a:rPr>
              <a:t>st</a:t>
            </a:r>
            <a:r>
              <a:rPr lang="en-US" sz="1200" dirty="0">
                <a:latin typeface="Abadi" panose="020B0604020104020204" pitchFamily="34" charset="0"/>
              </a:rPr>
              <a:t> RCM, Vienna, 2018</a:t>
            </a:r>
            <a:endParaRPr lang="en-GB" sz="1200" dirty="0">
              <a:latin typeface="Abadi" panose="020B0604020104020204" pitchFamily="34" charset="0"/>
            </a:endParaRPr>
          </a:p>
        </p:txBody>
      </p:sp>
    </p:spTree>
    <p:extLst>
      <p:ext uri="{BB962C8B-B14F-4D97-AF65-F5344CB8AC3E}">
        <p14:creationId xmlns:p14="http://schemas.microsoft.com/office/powerpoint/2010/main" val="657450263"/>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397560"/>
            <a:ext cx="7010722"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Technical Scope</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303433" y="1340768"/>
            <a:ext cx="8641085" cy="4889500"/>
          </a:xfrm>
          <a:ln>
            <a:solidFill>
              <a:srgbClr val="00B050"/>
            </a:solidFill>
          </a:ln>
        </p:spPr>
        <p:txBody>
          <a:bodyPr/>
          <a:lstStyle/>
          <a:p>
            <a:pPr marL="0" indent="0">
              <a:spcAft>
                <a:spcPts val="0"/>
              </a:spcAft>
              <a:buNone/>
              <a:defRPr/>
            </a:pPr>
            <a:r>
              <a:rPr lang="en-US" sz="2400" b="1" dirty="0"/>
              <a:t>Four Activities</a:t>
            </a:r>
          </a:p>
          <a:p>
            <a:pPr lvl="1">
              <a:spcAft>
                <a:spcPts val="0"/>
              </a:spcAft>
              <a:buFont typeface="+mj-lt"/>
              <a:buAutoNum type="arabicPeriod"/>
              <a:defRPr/>
            </a:pPr>
            <a:r>
              <a:rPr lang="en-US" sz="2400" dirty="0"/>
              <a:t>On the basis of the current state-of-knowledge, develop a framework for how to implement a piping reliability analysis task</a:t>
            </a:r>
          </a:p>
          <a:p>
            <a:pPr lvl="1">
              <a:spcAft>
                <a:spcPts val="0"/>
              </a:spcAft>
              <a:buFont typeface="+mj-lt"/>
              <a:buAutoNum type="arabicPeriod"/>
              <a:defRPr/>
            </a:pPr>
            <a:r>
              <a:rPr lang="en-US" sz="2400" dirty="0"/>
              <a:t>On the basis of benchmark results, develop insights &amp; recommendations w.r.t. piping reliability analysis in support of AWCR-centric applications</a:t>
            </a:r>
          </a:p>
          <a:p>
            <a:pPr lvl="1">
              <a:spcAft>
                <a:spcPts val="0"/>
              </a:spcAft>
              <a:buFont typeface="+mj-lt"/>
              <a:buAutoNum type="arabicPeriod"/>
              <a:defRPr/>
            </a:pPr>
            <a:r>
              <a:rPr lang="en-US" sz="2400" dirty="0"/>
              <a:t>Document framework and benchmark results</a:t>
            </a:r>
          </a:p>
          <a:p>
            <a:pPr lvl="2">
              <a:spcAft>
                <a:spcPts val="0"/>
              </a:spcAft>
              <a:buFont typeface="+mj-lt"/>
              <a:buAutoNum type="alphaLcPeriod"/>
              <a:defRPr/>
            </a:pPr>
            <a:r>
              <a:rPr lang="en-US" dirty="0"/>
              <a:t> IAEA TECDOC</a:t>
            </a:r>
          </a:p>
          <a:p>
            <a:pPr lvl="2">
              <a:spcAft>
                <a:spcPts val="0"/>
              </a:spcAft>
              <a:buFont typeface="+mj-lt"/>
              <a:buAutoNum type="alphaLcPeriod"/>
              <a:defRPr/>
            </a:pPr>
            <a:r>
              <a:rPr lang="en-US" dirty="0"/>
              <a:t> IAEA Nuclear Energy Series Report</a:t>
            </a:r>
          </a:p>
          <a:p>
            <a:pPr lvl="1">
              <a:spcAft>
                <a:spcPts val="0"/>
              </a:spcAft>
              <a:buFont typeface="+mj-lt"/>
              <a:buAutoNum type="arabicPeriod"/>
              <a:defRPr/>
            </a:pPr>
            <a:r>
              <a:rPr lang="en-US" sz="2400" dirty="0"/>
              <a:t>Conduct Education and Training Workshops</a:t>
            </a:r>
            <a:endParaRPr lang="en-US" sz="2400" dirty="0">
              <a:sym typeface="Wingdings" panose="05000000000000000000" pitchFamily="2" charset="2"/>
            </a:endParaRPr>
          </a:p>
        </p:txBody>
      </p:sp>
      <p:sp>
        <p:nvSpPr>
          <p:cNvPr id="3" name="Footer Placeholder 2"/>
          <p:cNvSpPr>
            <a:spLocks noGrp="1"/>
          </p:cNvSpPr>
          <p:nvPr>
            <p:ph type="ftr" sz="quarter" idx="11"/>
          </p:nvPr>
        </p:nvSpPr>
        <p:spPr/>
        <p:txBody>
          <a:bodyPr/>
          <a:lstStyle/>
          <a:p>
            <a:pPr>
              <a:defRPr/>
            </a:pPr>
            <a:r>
              <a:rPr lang="en-US"/>
              <a:t>3rd ISPMNA</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6</a:t>
            </a:fld>
            <a:endParaRPr lang="en-US" altLang="en-US"/>
          </a:p>
        </p:txBody>
      </p:sp>
    </p:spTree>
    <p:extLst>
      <p:ext uri="{BB962C8B-B14F-4D97-AF65-F5344CB8AC3E}">
        <p14:creationId xmlns:p14="http://schemas.microsoft.com/office/powerpoint/2010/main" val="3033794696"/>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397560"/>
            <a:ext cx="7010722" cy="646331"/>
          </a:xfrm>
          <a:prstGeom prst="rect">
            <a:avLst/>
          </a:prstGeom>
          <a:noFill/>
        </p:spPr>
        <p:txBody>
          <a:bodyPr wrap="square" anchor="ctr">
            <a:spAutoFit/>
          </a:bodyPr>
          <a:lstStyle/>
          <a:p>
            <a:pPr>
              <a:defRPr/>
            </a:pPr>
            <a:r>
              <a:rPr lang="en-GB" sz="3600" u="sng" dirty="0" err="1">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IAEA</a:t>
            </a: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 CRP I30130 – 2018-2022</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7</a:t>
            </a:fld>
            <a:endParaRPr lang="en-US" altLang="en-US"/>
          </a:p>
        </p:txBody>
      </p:sp>
      <p:sp>
        <p:nvSpPr>
          <p:cNvPr id="7" name="Subtitle 2"/>
          <p:cNvSpPr txBox="1">
            <a:spLocks/>
          </p:cNvSpPr>
          <p:nvPr/>
        </p:nvSpPr>
        <p:spPr bwMode="auto">
          <a:xfrm>
            <a:off x="323527" y="1484784"/>
            <a:ext cx="8568953"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indent="-571500"/>
            <a:r>
              <a:rPr lang="en-US" sz="2400" b="1" dirty="0">
                <a:solidFill>
                  <a:schemeClr val="bg2">
                    <a:lumMod val="10000"/>
                  </a:schemeClr>
                </a:solidFill>
              </a:rPr>
              <a:t>March 2017 </a:t>
            </a:r>
            <a:r>
              <a:rPr lang="en-US" sz="2400" b="0" dirty="0">
                <a:solidFill>
                  <a:schemeClr val="bg2">
                    <a:lumMod val="10000"/>
                  </a:schemeClr>
                </a:solidFill>
              </a:rPr>
              <a:t>– IAEA Consultants Meeting to define the CRP technical scope, working methods &amp; Schedule</a:t>
            </a:r>
          </a:p>
          <a:p>
            <a:pPr marL="571500" indent="-571500"/>
            <a:r>
              <a:rPr lang="en-US" sz="2400" b="1" dirty="0">
                <a:solidFill>
                  <a:schemeClr val="bg2">
                    <a:lumMod val="10000"/>
                  </a:schemeClr>
                </a:solidFill>
              </a:rPr>
              <a:t>June 2018 </a:t>
            </a:r>
            <a:r>
              <a:rPr lang="en-US" sz="2400" b="0" dirty="0">
                <a:solidFill>
                  <a:schemeClr val="bg2">
                    <a:lumMod val="10000"/>
                  </a:schemeClr>
                </a:solidFill>
              </a:rPr>
              <a:t>– 1</a:t>
            </a:r>
            <a:r>
              <a:rPr lang="en-US" sz="2400" b="0" baseline="30000" dirty="0">
                <a:solidFill>
                  <a:schemeClr val="bg2">
                    <a:lumMod val="10000"/>
                  </a:schemeClr>
                </a:solidFill>
              </a:rPr>
              <a:t>st</a:t>
            </a:r>
            <a:r>
              <a:rPr lang="en-US" sz="2400" b="0" dirty="0">
                <a:solidFill>
                  <a:schemeClr val="bg2">
                    <a:lumMod val="10000"/>
                  </a:schemeClr>
                </a:solidFill>
              </a:rPr>
              <a:t> RCM at IAEA</a:t>
            </a:r>
          </a:p>
          <a:p>
            <a:pPr marL="571500" indent="-571500"/>
            <a:r>
              <a:rPr lang="en-US" sz="2400" b="1" dirty="0">
                <a:solidFill>
                  <a:schemeClr val="bg2">
                    <a:lumMod val="10000"/>
                  </a:schemeClr>
                </a:solidFill>
              </a:rPr>
              <a:t>June 2019 </a:t>
            </a:r>
            <a:r>
              <a:rPr lang="en-US" sz="2400" b="0" dirty="0">
                <a:solidFill>
                  <a:schemeClr val="bg2">
                    <a:lumMod val="10000"/>
                  </a:schemeClr>
                </a:solidFill>
              </a:rPr>
              <a:t>– 2</a:t>
            </a:r>
            <a:r>
              <a:rPr lang="en-US" sz="2400" b="0" baseline="30000" dirty="0">
                <a:solidFill>
                  <a:schemeClr val="bg2">
                    <a:lumMod val="10000"/>
                  </a:schemeClr>
                </a:solidFill>
              </a:rPr>
              <a:t>nd</a:t>
            </a:r>
            <a:r>
              <a:rPr lang="en-US" sz="2400" b="0" dirty="0">
                <a:solidFill>
                  <a:schemeClr val="bg2">
                    <a:lumMod val="10000"/>
                  </a:schemeClr>
                </a:solidFill>
              </a:rPr>
              <a:t> RCM at IAEA – presentation of results of 1</a:t>
            </a:r>
            <a:r>
              <a:rPr lang="en-US" sz="2400" b="0" baseline="30000" dirty="0">
                <a:solidFill>
                  <a:schemeClr val="bg2">
                    <a:lumMod val="10000"/>
                  </a:schemeClr>
                </a:solidFill>
              </a:rPr>
              <a:t>st</a:t>
            </a:r>
            <a:r>
              <a:rPr lang="en-US" sz="2400" b="0" dirty="0">
                <a:solidFill>
                  <a:schemeClr val="bg2">
                    <a:lumMod val="10000"/>
                  </a:schemeClr>
                </a:solidFill>
              </a:rPr>
              <a:t> Benchmark &amp; initial discussions on 2</a:t>
            </a:r>
            <a:r>
              <a:rPr lang="en-US" sz="2400" b="0" baseline="30000" dirty="0">
                <a:solidFill>
                  <a:schemeClr val="bg2">
                    <a:lumMod val="10000"/>
                  </a:schemeClr>
                </a:solidFill>
              </a:rPr>
              <a:t>nd</a:t>
            </a:r>
            <a:r>
              <a:rPr lang="en-US" sz="2400" b="0" dirty="0">
                <a:solidFill>
                  <a:schemeClr val="bg2">
                    <a:lumMod val="10000"/>
                  </a:schemeClr>
                </a:solidFill>
              </a:rPr>
              <a:t> Benchmark definition</a:t>
            </a:r>
          </a:p>
          <a:p>
            <a:pPr marL="571500" indent="-571500"/>
            <a:r>
              <a:rPr lang="en-US" sz="2400" b="1" dirty="0">
                <a:solidFill>
                  <a:schemeClr val="bg2">
                    <a:lumMod val="10000"/>
                  </a:schemeClr>
                </a:solidFill>
              </a:rPr>
              <a:t>June 2020 </a:t>
            </a:r>
            <a:r>
              <a:rPr lang="en-US" sz="2400" b="0" dirty="0">
                <a:solidFill>
                  <a:schemeClr val="bg2">
                    <a:lumMod val="10000"/>
                  </a:schemeClr>
                </a:solidFill>
              </a:rPr>
              <a:t>– 3</a:t>
            </a:r>
            <a:r>
              <a:rPr lang="en-US" sz="2400" b="0" baseline="30000" dirty="0">
                <a:solidFill>
                  <a:schemeClr val="bg2">
                    <a:lumMod val="10000"/>
                  </a:schemeClr>
                </a:solidFill>
              </a:rPr>
              <a:t>rd</a:t>
            </a:r>
            <a:r>
              <a:rPr lang="en-US" sz="2400" b="0" dirty="0">
                <a:solidFill>
                  <a:schemeClr val="bg2">
                    <a:lumMod val="10000"/>
                  </a:schemeClr>
                </a:solidFill>
              </a:rPr>
              <a:t> RCM at IAEA – presentation of results of 2</a:t>
            </a:r>
            <a:r>
              <a:rPr lang="en-US" sz="2400" b="0" baseline="30000" dirty="0">
                <a:solidFill>
                  <a:schemeClr val="bg2">
                    <a:lumMod val="10000"/>
                  </a:schemeClr>
                </a:solidFill>
              </a:rPr>
              <a:t>nd</a:t>
            </a:r>
            <a:r>
              <a:rPr lang="en-US" sz="2400" b="0" dirty="0">
                <a:solidFill>
                  <a:schemeClr val="bg2">
                    <a:lumMod val="10000"/>
                  </a:schemeClr>
                </a:solidFill>
              </a:rPr>
              <a:t> benchmark – planning of remaining tasks</a:t>
            </a:r>
          </a:p>
          <a:p>
            <a:pPr marL="571500" indent="-571500"/>
            <a:r>
              <a:rPr lang="en-US" sz="2400" b="0" dirty="0">
                <a:solidFill>
                  <a:schemeClr val="bg2">
                    <a:lumMod val="10000"/>
                  </a:schemeClr>
                </a:solidFill>
              </a:rPr>
              <a:t>Drafting of TECDOC and Nuclear Energy Series report to begin during the 3</a:t>
            </a:r>
            <a:r>
              <a:rPr lang="en-US" sz="2400" b="0" baseline="30000" dirty="0">
                <a:solidFill>
                  <a:schemeClr val="bg2">
                    <a:lumMod val="10000"/>
                  </a:schemeClr>
                </a:solidFill>
              </a:rPr>
              <a:t>rd</a:t>
            </a:r>
            <a:r>
              <a:rPr lang="en-US" sz="2400" b="0" dirty="0">
                <a:solidFill>
                  <a:schemeClr val="bg2">
                    <a:lumMod val="10000"/>
                  </a:schemeClr>
                </a:solidFill>
              </a:rPr>
              <a:t> quarter of 2020</a:t>
            </a:r>
          </a:p>
        </p:txBody>
      </p:sp>
      <p:sp>
        <p:nvSpPr>
          <p:cNvPr id="8" name="Footer Placeholder 2"/>
          <p:cNvSpPr>
            <a:spLocks noGrp="1"/>
          </p:cNvSpPr>
          <p:nvPr>
            <p:ph type="ftr" sz="quarter" idx="11"/>
          </p:nvPr>
        </p:nvSpPr>
        <p:spPr>
          <a:xfrm>
            <a:off x="5867400" y="6483350"/>
            <a:ext cx="1944960" cy="293688"/>
          </a:xfrm>
        </p:spPr>
        <p:txBody>
          <a:bodyPr/>
          <a:lstStyle/>
          <a:p>
            <a:pPr>
              <a:defRPr/>
            </a:pPr>
            <a:r>
              <a:rPr lang="en-US" dirty="0"/>
              <a:t>3</a:t>
            </a:r>
            <a:r>
              <a:rPr lang="en-US" baseline="30000" dirty="0"/>
              <a:t>rd</a:t>
            </a:r>
            <a:r>
              <a:rPr lang="en-US" dirty="0"/>
              <a:t> </a:t>
            </a:r>
            <a:r>
              <a:rPr lang="en-US" dirty="0" err="1"/>
              <a:t>ISPMNA</a:t>
            </a:r>
            <a:r>
              <a:rPr lang="en-US" dirty="0"/>
              <a:t>, USA, 2019 Oct</a:t>
            </a:r>
          </a:p>
        </p:txBody>
      </p:sp>
    </p:spTree>
    <p:extLst>
      <p:ext uri="{BB962C8B-B14F-4D97-AF65-F5344CB8AC3E}">
        <p14:creationId xmlns:p14="http://schemas.microsoft.com/office/powerpoint/2010/main" val="3342153023"/>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3C86E2-A259-4464-A9C7-20DD4613F63D}"/>
              </a:ext>
            </a:extLst>
          </p:cNvPr>
          <p:cNvPicPr>
            <a:picLocks noChangeAspect="1"/>
          </p:cNvPicPr>
          <p:nvPr/>
        </p:nvPicPr>
        <p:blipFill>
          <a:blip r:embed="rId2"/>
          <a:stretch>
            <a:fillRect/>
          </a:stretch>
        </p:blipFill>
        <p:spPr>
          <a:xfrm>
            <a:off x="282615" y="2130948"/>
            <a:ext cx="8578770" cy="900770"/>
          </a:xfrm>
          <a:prstGeom prst="rect">
            <a:avLst/>
          </a:prstGeom>
        </p:spPr>
      </p:pic>
      <p:sp>
        <p:nvSpPr>
          <p:cNvPr id="9" name="Rectangle 8">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69F290B-70DB-43B3-A727-488F228B95B4}"/>
              </a:ext>
            </a:extLst>
          </p:cNvPr>
          <p:cNvSpPr txBox="1"/>
          <p:nvPr/>
        </p:nvSpPr>
        <p:spPr>
          <a:xfrm>
            <a:off x="1200150" y="4269282"/>
            <a:ext cx="6743700" cy="1264762"/>
          </a:xfrm>
          <a:prstGeom prst="rect">
            <a:avLst/>
          </a:prstGeom>
          <a:solidFill>
            <a:srgbClr val="FFFFFF"/>
          </a:solidFill>
          <a:ln w="38100">
            <a:solidFill>
              <a:srgbClr val="404040"/>
            </a:solidFill>
            <a:miter lim="800000"/>
          </a:ln>
        </p:spPr>
        <p:txBody>
          <a:bodyPr vert="horz" lIns="91440" tIns="45720" rIns="91440" bIns="45720" rtlCol="0" anchor="ctr">
            <a:normAutofit/>
          </a:bodyPr>
          <a:lstStyle/>
          <a:p>
            <a:pPr algn="ctr">
              <a:lnSpc>
                <a:spcPct val="90000"/>
              </a:lnSpc>
              <a:spcBef>
                <a:spcPct val="0"/>
              </a:spcBef>
              <a:spcAft>
                <a:spcPts val="600"/>
              </a:spcAft>
              <a:defRPr/>
            </a:pPr>
            <a:r>
              <a:rPr lang="en-US" sz="3500" u="sng" kern="1200">
                <a:solidFill>
                  <a:srgbClr val="404040"/>
                </a:solidFill>
                <a:effectLst>
                  <a:outerShdw blurRad="38100" dist="38100" dir="2700000" algn="tl">
                    <a:srgbClr val="000000">
                      <a:alpha val="43137"/>
                    </a:srgbClr>
                  </a:outerShdw>
                </a:effectLst>
                <a:latin typeface="+mj-lt"/>
                <a:ea typeface="+mj-ea"/>
                <a:cs typeface="+mj-cs"/>
              </a:rPr>
              <a:t>1</a:t>
            </a:r>
            <a:r>
              <a:rPr lang="en-US" sz="3500" u="sng" kern="1200" baseline="30000">
                <a:solidFill>
                  <a:srgbClr val="404040"/>
                </a:solidFill>
                <a:effectLst>
                  <a:outerShdw blurRad="38100" dist="38100" dir="2700000" algn="tl">
                    <a:srgbClr val="000000">
                      <a:alpha val="43137"/>
                    </a:srgbClr>
                  </a:outerShdw>
                </a:effectLst>
                <a:latin typeface="+mj-lt"/>
                <a:ea typeface="+mj-ea"/>
                <a:cs typeface="+mj-cs"/>
              </a:rPr>
              <a:t>st</a:t>
            </a:r>
            <a:r>
              <a:rPr lang="en-US" sz="3500" u="sng" kern="1200">
                <a:solidFill>
                  <a:srgbClr val="404040"/>
                </a:solidFill>
                <a:effectLst>
                  <a:outerShdw blurRad="38100" dist="38100" dir="2700000" algn="tl">
                    <a:srgbClr val="000000">
                      <a:alpha val="43137"/>
                    </a:srgbClr>
                  </a:outerShdw>
                </a:effectLst>
                <a:latin typeface="+mj-lt"/>
                <a:ea typeface="+mj-ea"/>
                <a:cs typeface="+mj-cs"/>
              </a:rPr>
              <a:t> CRP OUTPUT</a:t>
            </a:r>
            <a:endParaRPr lang="en-US" sz="3500" u="sng" kern="1200" dirty="0">
              <a:solidFill>
                <a:srgbClr val="404040"/>
              </a:solidFill>
              <a:effectLst>
                <a:outerShdw blurRad="38100" dist="38100" dir="2700000" algn="tl">
                  <a:srgbClr val="000000">
                    <a:alpha val="43137"/>
                  </a:srgbClr>
                </a:outerShdw>
              </a:effectLst>
              <a:latin typeface="+mj-lt"/>
              <a:ea typeface="+mj-ea"/>
              <a:cs typeface="+mj-cs"/>
            </a:endParaRPr>
          </a:p>
        </p:txBody>
      </p:sp>
      <p:sp>
        <p:nvSpPr>
          <p:cNvPr id="5" name="TextBox 4">
            <a:extLst>
              <a:ext uri="{FF2B5EF4-FFF2-40B4-BE49-F238E27FC236}">
                <a16:creationId xmlns:a16="http://schemas.microsoft.com/office/drawing/2014/main" id="{8412ACD6-50AF-48A4-8169-A9A0218FCD07}"/>
              </a:ext>
            </a:extLst>
          </p:cNvPr>
          <p:cNvSpPr txBox="1"/>
          <p:nvPr/>
        </p:nvSpPr>
        <p:spPr>
          <a:xfrm>
            <a:off x="2771800" y="817385"/>
            <a:ext cx="2735044" cy="584775"/>
          </a:xfrm>
          <a:prstGeom prst="rect">
            <a:avLst/>
          </a:prstGeom>
          <a:noFill/>
        </p:spPr>
        <p:txBody>
          <a:bodyPr wrap="none" rtlCol="0">
            <a:spAutoFit/>
          </a:bodyPr>
          <a:lstStyle/>
          <a:p>
            <a:r>
              <a:rPr lang="en-US" sz="3200" dirty="0">
                <a:solidFill>
                  <a:schemeClr val="bg2">
                    <a:lumMod val="10000"/>
                  </a:schemeClr>
                </a:solidFill>
                <a:effectLst>
                  <a:outerShdw blurRad="38100" dist="38100" dir="2700000" algn="tl">
                    <a:srgbClr val="000000">
                      <a:alpha val="43137"/>
                    </a:srgbClr>
                  </a:outerShdw>
                </a:effectLst>
                <a:latin typeface="+mj-lt"/>
              </a:rPr>
              <a:t>Journal Paper</a:t>
            </a:r>
            <a:endParaRPr lang="en-GB" sz="3200" dirty="0">
              <a:solidFill>
                <a:schemeClr val="bg2">
                  <a:lumMod val="1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7658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0E38-5110-4611-A1CB-C5C280EC8A24}"/>
              </a:ext>
            </a:extLst>
          </p:cNvPr>
          <p:cNvSpPr>
            <a:spLocks noGrp="1"/>
          </p:cNvSpPr>
          <p:nvPr>
            <p:ph type="title"/>
          </p:nvPr>
        </p:nvSpPr>
        <p:spPr>
          <a:xfrm>
            <a:off x="4948245" y="768407"/>
            <a:ext cx="3733482" cy="1090538"/>
          </a:xfrm>
        </p:spPr>
        <p:txBody>
          <a:bodyPr>
            <a:normAutofit/>
          </a:bodyPr>
          <a:lstStyle/>
          <a:p>
            <a:r>
              <a:rPr lang="en-US" dirty="0">
                <a:solidFill>
                  <a:srgbClr val="000000"/>
                </a:solidFill>
              </a:rPr>
              <a:t>OUTLINE</a:t>
            </a:r>
            <a:endParaRPr lang="en-GB" dirty="0">
              <a:solidFill>
                <a:srgbClr val="000000"/>
              </a:solidFill>
            </a:endParaRPr>
          </a:p>
        </p:txBody>
      </p:sp>
      <p:pic>
        <p:nvPicPr>
          <p:cNvPr id="7" name="Picture 6">
            <a:extLst>
              <a:ext uri="{FF2B5EF4-FFF2-40B4-BE49-F238E27FC236}">
                <a16:creationId xmlns:a16="http://schemas.microsoft.com/office/drawing/2014/main" id="{B4A3A0AC-CCEB-4EBE-BC33-F77F3C7EE3A0}"/>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3143" r="15202" b="3"/>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44D67B4D-3FB0-4C77-9B1C-DCE807C9F7FF}"/>
              </a:ext>
            </a:extLst>
          </p:cNvPr>
          <p:cNvSpPr>
            <a:spLocks noGrp="1"/>
          </p:cNvSpPr>
          <p:nvPr>
            <p:ph idx="1"/>
          </p:nvPr>
        </p:nvSpPr>
        <p:spPr>
          <a:xfrm>
            <a:off x="4626094" y="1858945"/>
            <a:ext cx="4377784" cy="4532925"/>
          </a:xfrm>
        </p:spPr>
        <p:txBody>
          <a:bodyPr anchor="ctr">
            <a:normAutofit fontScale="92500" lnSpcReduction="10000"/>
          </a:bodyPr>
          <a:lstStyle/>
          <a:p>
            <a:r>
              <a:rPr lang="en-GB" sz="2400" dirty="0">
                <a:solidFill>
                  <a:schemeClr val="bg1">
                    <a:lumMod val="50000"/>
                  </a:schemeClr>
                </a:solidFill>
              </a:rPr>
              <a:t>IAEA CRP I31030: Methodology for Developing Pipe Failure Rates for Advanced Water Cooled Reactors</a:t>
            </a:r>
          </a:p>
          <a:p>
            <a:pPr lvl="1"/>
            <a:r>
              <a:rPr lang="en-GB" sz="2400" dirty="0">
                <a:solidFill>
                  <a:schemeClr val="bg1">
                    <a:lumMod val="50000"/>
                  </a:schemeClr>
                </a:solidFill>
              </a:rPr>
              <a:t>Objectives</a:t>
            </a:r>
          </a:p>
          <a:p>
            <a:pPr lvl="1"/>
            <a:r>
              <a:rPr lang="en-GB" sz="2400" dirty="0">
                <a:solidFill>
                  <a:schemeClr val="bg1">
                    <a:lumMod val="50000"/>
                  </a:schemeClr>
                </a:solidFill>
              </a:rPr>
              <a:t>Participating Organizations</a:t>
            </a:r>
          </a:p>
          <a:p>
            <a:pPr lvl="1"/>
            <a:r>
              <a:rPr lang="en-GB" sz="2400" dirty="0">
                <a:solidFill>
                  <a:schemeClr val="bg1">
                    <a:lumMod val="50000"/>
                  </a:schemeClr>
                </a:solidFill>
              </a:rPr>
              <a:t>Technical Scope</a:t>
            </a:r>
          </a:p>
          <a:p>
            <a:r>
              <a:rPr lang="en-GB" sz="2400" dirty="0"/>
              <a:t>1</a:t>
            </a:r>
            <a:r>
              <a:rPr lang="en-GB" sz="2400" baseline="30000" dirty="0"/>
              <a:t>st</a:t>
            </a:r>
            <a:r>
              <a:rPr lang="en-GB" sz="2400" dirty="0"/>
              <a:t> Benchmark</a:t>
            </a:r>
          </a:p>
          <a:p>
            <a:pPr lvl="1"/>
            <a:r>
              <a:rPr lang="en-GB" sz="2400" dirty="0"/>
              <a:t>Specification</a:t>
            </a:r>
          </a:p>
          <a:p>
            <a:pPr lvl="1"/>
            <a:r>
              <a:rPr lang="en-GB" sz="2400" dirty="0"/>
              <a:t>Analysis</a:t>
            </a:r>
          </a:p>
          <a:p>
            <a:r>
              <a:rPr lang="en-GB" sz="2400" dirty="0">
                <a:solidFill>
                  <a:schemeClr val="bg1">
                    <a:lumMod val="50000"/>
                  </a:schemeClr>
                </a:solidFill>
              </a:rPr>
              <a:t>Concluding Remarks</a:t>
            </a:r>
          </a:p>
        </p:txBody>
      </p:sp>
      <p:sp>
        <p:nvSpPr>
          <p:cNvPr id="4" name="Footer Placeholder 3">
            <a:extLst>
              <a:ext uri="{FF2B5EF4-FFF2-40B4-BE49-F238E27FC236}">
                <a16:creationId xmlns:a16="http://schemas.microsoft.com/office/drawing/2014/main" id="{F26FD5E3-115B-45E6-9A0D-E71DA03633F2}"/>
              </a:ext>
            </a:extLst>
          </p:cNvPr>
          <p:cNvSpPr>
            <a:spLocks noGrp="1"/>
          </p:cNvSpPr>
          <p:nvPr>
            <p:ph type="ftr" sz="quarter" idx="11"/>
          </p:nvPr>
        </p:nvSpPr>
        <p:spPr>
          <a:xfrm>
            <a:off x="4152275" y="6337827"/>
            <a:ext cx="3967172" cy="235550"/>
          </a:xfrm>
        </p:spPr>
        <p:txBody>
          <a:bodyPr>
            <a:normAutofit/>
          </a:bodyPr>
          <a:lstStyle/>
          <a:p>
            <a:pPr>
              <a:spcAft>
                <a:spcPts val="600"/>
              </a:spcAft>
              <a:defRPr/>
            </a:pPr>
            <a:r>
              <a:rPr lang="en-US" sz="825">
                <a:solidFill>
                  <a:srgbClr val="898989"/>
                </a:solidFill>
              </a:rPr>
              <a:t>3</a:t>
            </a:r>
            <a:r>
              <a:rPr lang="en-US" sz="825" baseline="30000">
                <a:solidFill>
                  <a:srgbClr val="898989"/>
                </a:solidFill>
              </a:rPr>
              <a:t>rd</a:t>
            </a:r>
            <a:r>
              <a:rPr lang="en-US" sz="825">
                <a:solidFill>
                  <a:srgbClr val="898989"/>
                </a:solidFill>
              </a:rPr>
              <a:t> ISPMNA, USA</a:t>
            </a:r>
          </a:p>
        </p:txBody>
      </p:sp>
      <p:sp>
        <p:nvSpPr>
          <p:cNvPr id="5" name="Slide Number Placeholder 4">
            <a:extLst>
              <a:ext uri="{FF2B5EF4-FFF2-40B4-BE49-F238E27FC236}">
                <a16:creationId xmlns:a16="http://schemas.microsoft.com/office/drawing/2014/main" id="{F41C39FA-5E2E-4632-9F57-D1A886A5E9E6}"/>
              </a:ext>
            </a:extLst>
          </p:cNvPr>
          <p:cNvSpPr>
            <a:spLocks noGrp="1"/>
          </p:cNvSpPr>
          <p:nvPr>
            <p:ph type="sldNum" sz="quarter" idx="12"/>
          </p:nvPr>
        </p:nvSpPr>
        <p:spPr>
          <a:xfrm>
            <a:off x="8119448" y="6337827"/>
            <a:ext cx="428046" cy="235550"/>
          </a:xfrm>
        </p:spPr>
        <p:txBody>
          <a:bodyPr>
            <a:normAutofit/>
          </a:bodyPr>
          <a:lstStyle/>
          <a:p>
            <a:pPr>
              <a:spcAft>
                <a:spcPts val="600"/>
              </a:spcAft>
              <a:defRPr/>
            </a:pPr>
            <a:fld id="{F233957B-C301-42CE-9B8C-966ED8D4C6AC}" type="slidenum">
              <a:rPr lang="en-US" altLang="en-US" sz="825">
                <a:solidFill>
                  <a:srgbClr val="898989"/>
                </a:solidFill>
              </a:rPr>
              <a:pPr>
                <a:spcAft>
                  <a:spcPts val="600"/>
                </a:spcAft>
                <a:defRPr/>
              </a:pPr>
              <a:t>9</a:t>
            </a:fld>
            <a:endParaRPr lang="en-US" altLang="en-US" sz="825">
              <a:solidFill>
                <a:srgbClr val="898989"/>
              </a:solidFill>
            </a:endParaRPr>
          </a:p>
        </p:txBody>
      </p:sp>
      <p:sp>
        <p:nvSpPr>
          <p:cNvPr id="8" name="TextBox 7">
            <a:extLst>
              <a:ext uri="{FF2B5EF4-FFF2-40B4-BE49-F238E27FC236}">
                <a16:creationId xmlns:a16="http://schemas.microsoft.com/office/drawing/2014/main" id="{46994BCA-68C9-4894-8429-1DD387D85081}"/>
              </a:ext>
            </a:extLst>
          </p:cNvPr>
          <p:cNvSpPr txBox="1"/>
          <p:nvPr/>
        </p:nvSpPr>
        <p:spPr>
          <a:xfrm>
            <a:off x="812120" y="5085184"/>
            <a:ext cx="2556149" cy="369332"/>
          </a:xfrm>
          <a:prstGeom prst="rect">
            <a:avLst/>
          </a:prstGeom>
          <a:noFill/>
        </p:spPr>
        <p:txBody>
          <a:bodyPr wrap="none" rtlCol="0">
            <a:spAutoFit/>
          </a:bodyPr>
          <a:lstStyle/>
          <a:p>
            <a:r>
              <a:rPr lang="en-US" dirty="0">
                <a:solidFill>
                  <a:schemeClr val="bg1"/>
                </a:solidFill>
                <a:latin typeface="Abadi" panose="020B0604020104020204" pitchFamily="34" charset="0"/>
              </a:rPr>
              <a:t>2</a:t>
            </a:r>
            <a:r>
              <a:rPr lang="en-US" baseline="30000" dirty="0">
                <a:solidFill>
                  <a:schemeClr val="bg1"/>
                </a:solidFill>
                <a:latin typeface="Abadi" panose="020B0604020104020204" pitchFamily="34" charset="0"/>
              </a:rPr>
              <a:t>nd</a:t>
            </a:r>
            <a:r>
              <a:rPr lang="en-US" dirty="0">
                <a:solidFill>
                  <a:schemeClr val="bg1"/>
                </a:solidFill>
                <a:latin typeface="Abadi" panose="020B0604020104020204" pitchFamily="34" charset="0"/>
              </a:rPr>
              <a:t> RCM, Vienna, 2019</a:t>
            </a:r>
            <a:endParaRPr lang="en-GB" dirty="0">
              <a:solidFill>
                <a:schemeClr val="bg1"/>
              </a:solidFill>
              <a:latin typeface="Abadi" panose="020B0604020104020204" pitchFamily="34" charset="0"/>
            </a:endParaRPr>
          </a:p>
        </p:txBody>
      </p:sp>
    </p:spTree>
    <p:extLst>
      <p:ext uri="{BB962C8B-B14F-4D97-AF65-F5344CB8AC3E}">
        <p14:creationId xmlns:p14="http://schemas.microsoft.com/office/powerpoint/2010/main" val="1595519279"/>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templ_2.pptx" id="{61787062-5497-44E0-875A-ABFA9A5289F4}" vid="{08437EB2-6B13-4764-9604-52A8966C5A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1DF96F8561F8458009506135AE9E20" ma:contentTypeVersion="8" ma:contentTypeDescription="Create a new document." ma:contentTypeScope="" ma:versionID="e8cf6ccb6796d693fe2fa808bfb7c5c3">
  <xsd:schema xmlns:xsd="http://www.w3.org/2001/XMLSchema" xmlns:xs="http://www.w3.org/2001/XMLSchema" xmlns:p="http://schemas.microsoft.com/office/2006/metadata/properties" xmlns:ns3="96315bda-9932-40c8-b94f-f678d7c1bfd9" targetNamespace="http://schemas.microsoft.com/office/2006/metadata/properties" ma:root="true" ma:fieldsID="b60a9406f00765cb6aee8541bfa4ddfd" ns3:_="">
    <xsd:import namespace="96315bda-9932-40c8-b94f-f678d7c1bfd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15bda-9932-40c8-b94f-f678d7c1bf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6423BD-E0B5-4A47-B6B3-882C9EB63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315bda-9932-40c8-b94f-f678d7c1b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DB98AC-EBC2-452A-B65E-0E4196175BE6}">
  <ds:schemaRefs>
    <ds:schemaRef ds:uri="http://schemas.microsoft.com/sharepoint/v3/contenttype/forms"/>
  </ds:schemaRefs>
</ds:datastoreItem>
</file>

<file path=customXml/itemProps3.xml><?xml version="1.0" encoding="utf-8"?>
<ds:datastoreItem xmlns:ds="http://schemas.openxmlformats.org/officeDocument/2006/customXml" ds:itemID="{DED04BAB-FDFE-4063-80A3-8D2058817A37}">
  <ds:schemaRefs>
    <ds:schemaRef ds:uri="http://schemas.microsoft.com/office/2006/metadata/properties"/>
    <ds:schemaRef ds:uri="http://purl.org/dc/terms/"/>
    <ds:schemaRef ds:uri="http://purl.org/dc/dcmitype/"/>
    <ds:schemaRef ds:uri="http://schemas.microsoft.com/office/2006/documentManagement/types"/>
    <ds:schemaRef ds:uri="96315bda-9932-40c8-b94f-f678d7c1bfd9"/>
    <ds:schemaRef ds:uri="http://www.w3.org/XML/1998/namespace"/>
    <ds:schemaRef ds:uri="http://schemas.openxmlformats.org/package/2006/metadata/core-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33</TotalTime>
  <Words>1794</Words>
  <Application>Microsoft Office PowerPoint</Application>
  <PresentationFormat>On-screen Show (4:3)</PresentationFormat>
  <Paragraphs>321</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Abadi</vt:lpstr>
      <vt:lpstr>Arial</vt:lpstr>
      <vt:lpstr>Arial </vt:lpstr>
      <vt:lpstr>Calibri</vt:lpstr>
      <vt:lpstr>Cambria Math</vt:lpstr>
      <vt:lpstr>Freestyle Script</vt:lpstr>
      <vt:lpstr>Office Theme</vt:lpstr>
      <vt:lpstr>Phase 1 PFM Benchmark of the IAEA CRP I31030 Methodology for Developing Pipe Failure Rates for Advanced Water Cooled Reactors3  Xinjian Duan, Min Wang, Candu Energy Inc., Canada  Klaus Heckmann, GRS, Germany Robertas Alzbutas, Lithuanian Energy Institute, Lithuania  Dong-Hyun Ahn, KAERI, South Korea  3rd International Seminar on Probabilistic Methodologies for Nuclear Applications October 22-24, 2019, Rockville, MD, U.S.A</vt:lpstr>
      <vt:lpstr>OUTLINE</vt:lpstr>
      <vt:lpstr>OUTLINE</vt:lpstr>
      <vt:lpstr>PowerPoint Presentation</vt:lpstr>
      <vt:lpstr>PowerPoint Presentation</vt:lpstr>
      <vt:lpstr>PowerPoint Presentation</vt:lpstr>
      <vt:lpstr>PowerPoint Presentation</vt:lpstr>
      <vt:lpstr>PowerPoint Presentation</vt:lpstr>
      <vt:lpstr>OUTLINE</vt:lpstr>
      <vt:lpstr>PowerPoint Presentation</vt:lpstr>
      <vt:lpstr>Participating Teams - PFM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Thank You! For additional information contact: T.Jevremovic@iaea.org M.Krause@iaea.org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PFM Benchmark of the IAEA CRP I31030 Methodology for Developing Pipe Failure Rates for Advanced Water Cooled Reactors  Xinjian Duan, Candu Energy Inc., Canada  Klaus Heckman, GRS, Germany  Robertas Alzbutas, Lithuanian Energy Institute, Lithuania  Dong-Hyun Ahn, KAERI, South Korea  3rd International Seminar on Probabilistic Methodologies for Nuclear Applications October 22-24, 2019, Rockville, MD, U.S.A</dc:title>
  <dc:creator>JEVREMOVIC, Tatjana</dc:creator>
  <cp:lastModifiedBy>Cédric ...</cp:lastModifiedBy>
  <cp:revision>10</cp:revision>
  <dcterms:created xsi:type="dcterms:W3CDTF">2019-10-09T16:44:18Z</dcterms:created>
  <dcterms:modified xsi:type="dcterms:W3CDTF">2019-10-24T12:00:10Z</dcterms:modified>
</cp:coreProperties>
</file>