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3" r:id="rId4"/>
    <p:sldId id="275" r:id="rId5"/>
    <p:sldId id="276" r:id="rId6"/>
    <p:sldId id="274" r:id="rId7"/>
    <p:sldId id="257" r:id="rId8"/>
    <p:sldId id="258" r:id="rId9"/>
    <p:sldId id="266" r:id="rId10"/>
    <p:sldId id="270" r:id="rId11"/>
    <p:sldId id="268" r:id="rId12"/>
    <p:sldId id="277" r:id="rId13"/>
    <p:sldId id="278" r:id="rId14"/>
    <p:sldId id="283" r:id="rId15"/>
    <p:sldId id="279" r:id="rId16"/>
    <p:sldId id="280" r:id="rId17"/>
    <p:sldId id="260" r:id="rId18"/>
    <p:sldId id="281" r:id="rId19"/>
    <p:sldId id="282" r:id="rId20"/>
    <p:sldId id="269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Rudland" initials="DR" lastIdx="1" clrIdx="0">
    <p:extLst>
      <p:ext uri="{19B8F6BF-5375-455C-9EA6-DF929625EA0E}">
        <p15:presenceInfo xmlns:p15="http://schemas.microsoft.com/office/powerpoint/2012/main" userId="ef1beb9520a07ac1" providerId="Windows Live"/>
      </p:ext>
    </p:extLst>
  </p:cmAuthor>
  <p:cmAuthor id="2" name="Cedric Sallaberry" initials="CS" lastIdx="22" clrIdx="1">
    <p:extLst>
      <p:ext uri="{19B8F6BF-5375-455C-9EA6-DF929625EA0E}">
        <p15:presenceInfo xmlns:p15="http://schemas.microsoft.com/office/powerpoint/2012/main" userId="S::CSallaberry@emc-sq.com::5e386ed4-50da-41c1-bfd7-4e0958ae20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29" autoAdjust="0"/>
    <p:restoredTop sz="95256" autoAdjust="0"/>
  </p:normalViewPr>
  <p:slideViewPr>
    <p:cSldViewPr>
      <p:cViewPr varScale="1">
        <p:scale>
          <a:sx n="79" d="100"/>
          <a:sy n="79" d="100"/>
        </p:scale>
        <p:origin x="91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EC6FCF3-7797-4F08-8EB3-1112BF034CAA}" type="datetimeFigureOut">
              <a:rPr lang="en-US" smtClean="0"/>
              <a:t>10/11/2019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1C85907-0D4B-4F6B-9C5F-F565BAD9F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1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85907-0D4B-4F6B-9C5F-F565BAD9F7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1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DF33E-B3F6-4DD9-81EC-481A730A286B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9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7281-B40B-4839-96F7-164C36123203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9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F8B2-36CA-490D-A81A-B37BF22EDC40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A590-130C-4937-810C-B177BDCA2DBB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08725"/>
            <a:ext cx="2133600" cy="365125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fld id="{6307C49B-6361-429E-95C0-8ACFC6C467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4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D215-13DB-4D9C-93C8-69824743EF45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A353-7106-471F-8146-5A479FCEA2B6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9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A087-28F1-4BA9-A42D-6C7FAC192DF1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06B6-0EB0-4A75-9D30-039E9C1B933E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8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9DB1-3F44-4A11-BC54-6DB87F514BA0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00ABE-3EE4-43DA-935A-B54E9095FA41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1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B179-6354-4E41-A8BA-6865D9F17674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1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A2CFC-533B-46AB-8A59-462706674C77}" type="datetime1">
              <a:rPr lang="en-US" smtClean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C49B-6361-429E-95C0-8ACFC6C4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b="1" dirty="0"/>
              <a:t>Estimation of the Impact of Pipe Diameter on Rupture using xLPR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3876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800" b="1" dirty="0">
                <a:solidFill>
                  <a:schemeClr val="tx1"/>
                </a:solidFill>
              </a:rPr>
              <a:t>David L. Rudland, Ph.D.</a:t>
            </a:r>
          </a:p>
          <a:p>
            <a:r>
              <a:rPr lang="en-US" sz="3100" dirty="0">
                <a:solidFill>
                  <a:schemeClr val="tx1"/>
                </a:solidFill>
              </a:rPr>
              <a:t>Senior Level Advisor for Materials</a:t>
            </a:r>
          </a:p>
          <a:p>
            <a:pPr>
              <a:spcBef>
                <a:spcPts val="0"/>
              </a:spcBef>
            </a:pPr>
            <a:r>
              <a:rPr lang="en-US" sz="3100" dirty="0">
                <a:solidFill>
                  <a:schemeClr val="tx1"/>
                </a:solidFill>
              </a:rPr>
              <a:t>Division of Materials and License Renewal</a:t>
            </a:r>
          </a:p>
          <a:p>
            <a:pPr>
              <a:spcBef>
                <a:spcPts val="0"/>
              </a:spcBef>
            </a:pPr>
            <a:r>
              <a:rPr lang="en-US" sz="3100" dirty="0">
                <a:solidFill>
                  <a:schemeClr val="tx1"/>
                </a:solidFill>
              </a:rPr>
              <a:t>Office of Nuclear Reactor Regulations</a:t>
            </a:r>
          </a:p>
          <a:p>
            <a:pPr>
              <a:spcBef>
                <a:spcPts val="0"/>
              </a:spcBef>
            </a:pPr>
            <a:r>
              <a:rPr lang="en-US" sz="3100" dirty="0">
                <a:solidFill>
                  <a:schemeClr val="tx1"/>
                </a:solidFill>
              </a:rPr>
              <a:t>U.S. Nuclear Regulatory Commission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E0920D-D60B-4E2C-AE2B-A79D42D8FD64}"/>
              </a:ext>
            </a:extLst>
          </p:cNvPr>
          <p:cNvSpPr/>
          <p:nvPr/>
        </p:nvSpPr>
        <p:spPr>
          <a:xfrm>
            <a:off x="114300" y="5257800"/>
            <a:ext cx="8915400" cy="98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/>
              <a:t>3rd International Seminar on </a:t>
            </a:r>
          </a:p>
          <a:p>
            <a:pPr algn="ctr">
              <a:lnSpc>
                <a:spcPct val="80000"/>
              </a:lnSpc>
            </a:pPr>
            <a:r>
              <a:rPr lang="en-US" sz="2400" dirty="0"/>
              <a:t>Probabilistic Methodologies for Nuclear Applications</a:t>
            </a:r>
          </a:p>
          <a:p>
            <a:pPr algn="ctr">
              <a:lnSpc>
                <a:spcPct val="80000"/>
              </a:lnSpc>
            </a:pPr>
            <a:r>
              <a:rPr lang="en-US" sz="2400" dirty="0"/>
              <a:t>October 22-24,2019 Rockville, MD.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64CEE-5EC4-49DF-B84F-4F7E119D135E}"/>
              </a:ext>
            </a:extLst>
          </p:cNvPr>
          <p:cNvSpPr/>
          <p:nvPr/>
        </p:nvSpPr>
        <p:spPr>
          <a:xfrm>
            <a:off x="0" y="6392840"/>
            <a:ext cx="8667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Arial" pitchFamily="34" charset="0"/>
                <a:cs typeface="Arial" pitchFamily="34" charset="0"/>
              </a:rPr>
              <a:t>The view expressed herein are those of the authors </a:t>
            </a:r>
          </a:p>
          <a:p>
            <a:r>
              <a:rPr lang="en-US" sz="1400" b="1" i="1" dirty="0">
                <a:latin typeface="Arial" pitchFamily="34" charset="0"/>
                <a:cs typeface="Arial" pitchFamily="34" charset="0"/>
              </a:rPr>
              <a:t>and do not reflect the views of the U.S. Nuclear Regulatory Commission</a:t>
            </a:r>
          </a:p>
        </p:txBody>
      </p:sp>
    </p:spTree>
    <p:extLst>
      <p:ext uri="{BB962C8B-B14F-4D97-AF65-F5344CB8AC3E}">
        <p14:creationId xmlns:p14="http://schemas.microsoft.com/office/powerpoint/2010/main" val="274785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654ADA-B64D-43D2-B477-82D47FFE6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043" y="3510424"/>
            <a:ext cx="3077201" cy="2377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4C68C-FFE0-457B-98A9-40199E98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10 year  conditional results with 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B5374-4729-4A46-B378-400661356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93566"/>
            <a:ext cx="4955456" cy="2011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Ruptures predicted for only cases with several  very large flaws – cracks on 37% of circumference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4B9E8-7CF8-4FD0-B78C-60894FA8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9056" y="6306416"/>
            <a:ext cx="2133600" cy="365125"/>
          </a:xfrm>
        </p:spPr>
        <p:txBody>
          <a:bodyPr/>
          <a:lstStyle/>
          <a:p>
            <a:pPr algn="ctr"/>
            <a:fld id="{6307C49B-6361-429E-95C0-8ACFC6C4674B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08AE6-9EA4-48D7-99E6-50B0EE6EB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5948513" cy="228906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E3F6C8-62C4-4AC4-A303-0CF9E53F0267}"/>
              </a:ext>
            </a:extLst>
          </p:cNvPr>
          <p:cNvCxnSpPr>
            <a:cxnSpLocks/>
          </p:cNvCxnSpPr>
          <p:nvPr/>
        </p:nvCxnSpPr>
        <p:spPr>
          <a:xfrm flipH="1" flipV="1">
            <a:off x="6329513" y="4039249"/>
            <a:ext cx="457200" cy="1340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48DD02-6C4D-494D-B895-78ED541E41B9}"/>
              </a:ext>
            </a:extLst>
          </p:cNvPr>
          <p:cNvSpPr txBox="1"/>
          <p:nvPr/>
        </p:nvSpPr>
        <p:spPr>
          <a:xfrm>
            <a:off x="6172200" y="3786297"/>
            <a:ext cx="2123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Decreasing diameter</a:t>
            </a:r>
          </a:p>
        </p:txBody>
      </p:sp>
    </p:spTree>
    <p:extLst>
      <p:ext uri="{BB962C8B-B14F-4D97-AF65-F5344CB8AC3E}">
        <p14:creationId xmlns:p14="http://schemas.microsoft.com/office/powerpoint/2010/main" val="226272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73A2-3C13-41F9-A5F0-398D9E4E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Trend with Diameter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5759B-F9A7-4E33-AD50-1A186690BE87}"/>
              </a:ext>
            </a:extLst>
          </p:cNvPr>
          <p:cNvSpPr txBox="1"/>
          <p:nvPr/>
        </p:nvSpPr>
        <p:spPr>
          <a:xfrm>
            <a:off x="4114800" y="4801309"/>
            <a:ext cx="126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big cracks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2665E-6E61-42AA-8DBB-5B3EFB1A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/>
            <a:fld id="{6307C49B-6361-429E-95C0-8ACFC6C4674B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2A58F-3572-400F-AF6C-5E6E17925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2" t="7198" r="1899" b="2062"/>
          <a:stretch/>
        </p:blipFill>
        <p:spPr>
          <a:xfrm>
            <a:off x="1524000" y="1256446"/>
            <a:ext cx="5867400" cy="4038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CFA4A6-FEB2-4976-BD02-8DE5F750D715}"/>
              </a:ext>
            </a:extLst>
          </p:cNvPr>
          <p:cNvSpPr txBox="1"/>
          <p:nvPr/>
        </p:nvSpPr>
        <p:spPr>
          <a:xfrm>
            <a:off x="812830" y="5419453"/>
            <a:ext cx="7667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 large flaws – for less flaws, rupture probability was &lt;1E-4</a:t>
            </a:r>
          </a:p>
        </p:txBody>
      </p:sp>
    </p:spTree>
    <p:extLst>
      <p:ext uri="{BB962C8B-B14F-4D97-AF65-F5344CB8AC3E}">
        <p14:creationId xmlns:p14="http://schemas.microsoft.com/office/powerpoint/2010/main" val="212503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0A31-A738-4399-BDE5-6DE3F7DB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Something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21FD7-94B1-42E5-B28D-00B4B215C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39924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Cases of rupture with LD were caused by two scenarios</a:t>
            </a:r>
          </a:p>
          <a:p>
            <a:pPr lvl="1"/>
            <a:r>
              <a:rPr lang="en-US" dirty="0"/>
              <a:t>Surface flaw rupture</a:t>
            </a:r>
          </a:p>
          <a:p>
            <a:pPr lvl="1"/>
            <a:r>
              <a:rPr lang="en-US" dirty="0"/>
              <a:t>Long surface flaws where crack length &gt; critical TWC length at leakage</a:t>
            </a:r>
          </a:p>
          <a:p>
            <a:r>
              <a:rPr lang="en-US" dirty="0"/>
              <a:t>Suspected that % circumference cracked tied to rupture</a:t>
            </a:r>
          </a:p>
          <a:p>
            <a:r>
              <a:rPr lang="en-US" dirty="0"/>
              <a:t>Changed WRS to increase rupture probability – increase chances of long surface flaw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17BE7-6A78-40C9-987F-F3774C0B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7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4CD6-8080-4E5B-89EC-441ADB29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WRS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02E3E4-A477-4DC9-9CEB-FF38C6DE8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5" y="1409755"/>
            <a:ext cx="352025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Changed WRS</a:t>
            </a:r>
          </a:p>
          <a:p>
            <a:endParaRPr lang="en-US" dirty="0"/>
          </a:p>
          <a:p>
            <a:r>
              <a:rPr lang="en-US" dirty="0"/>
              <a:t>Varied crack number and length (1.5mm deep in all cases)</a:t>
            </a:r>
          </a:p>
          <a:p>
            <a:endParaRPr lang="en-US" dirty="0"/>
          </a:p>
          <a:p>
            <a:r>
              <a:rPr lang="en-US" dirty="0"/>
              <a:t>Kept everything else the same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390E8-BB8D-41D6-9D13-5DB88A47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A1EB0-5AAD-448D-974A-1F846882F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" t="2631" r="2263" b="4386"/>
          <a:stretch/>
        </p:blipFill>
        <p:spPr>
          <a:xfrm>
            <a:off x="4038600" y="1523999"/>
            <a:ext cx="4953000" cy="4038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5615DF-F3EA-4D6E-9A52-23764E8C70F8}"/>
              </a:ext>
            </a:extLst>
          </p:cNvPr>
          <p:cNvSpPr txBox="1"/>
          <p:nvPr/>
        </p:nvSpPr>
        <p:spPr>
          <a:xfrm>
            <a:off x="4700587" y="4495800"/>
            <a:ext cx="3268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Promotes long surface cracks</a:t>
            </a:r>
          </a:p>
        </p:txBody>
      </p:sp>
    </p:spTree>
    <p:extLst>
      <p:ext uri="{BB962C8B-B14F-4D97-AF65-F5344CB8AC3E}">
        <p14:creationId xmlns:p14="http://schemas.microsoft.com/office/powerpoint/2010/main" val="409760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10A6-1C30-4CA6-B444-F68BA84C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Cases Considered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18D0CC-72E1-4414-A4E4-DA7BFF77F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12726"/>
              </p:ext>
            </p:extLst>
          </p:nvPr>
        </p:nvGraphicFramePr>
        <p:xfrm>
          <a:off x="304800" y="1295400"/>
          <a:ext cx="4038600" cy="4571995"/>
        </p:xfrm>
        <a:graphic>
          <a:graphicData uri="http://schemas.openxmlformats.org/drawingml/2006/table">
            <a:tbl>
              <a:tblPr/>
              <a:tblGrid>
                <a:gridCol w="804369">
                  <a:extLst>
                    <a:ext uri="{9D8B030D-6E8A-4147-A177-3AD203B41FA5}">
                      <a16:colId xmlns:a16="http://schemas.microsoft.com/office/drawing/2014/main" val="2663048199"/>
                    </a:ext>
                  </a:extLst>
                </a:gridCol>
                <a:gridCol w="1106006">
                  <a:extLst>
                    <a:ext uri="{9D8B030D-6E8A-4147-A177-3AD203B41FA5}">
                      <a16:colId xmlns:a16="http://schemas.microsoft.com/office/drawing/2014/main" val="343887440"/>
                    </a:ext>
                  </a:extLst>
                </a:gridCol>
                <a:gridCol w="1256826">
                  <a:extLst>
                    <a:ext uri="{9D8B030D-6E8A-4147-A177-3AD203B41FA5}">
                      <a16:colId xmlns:a16="http://schemas.microsoft.com/office/drawing/2014/main" val="3488933265"/>
                    </a:ext>
                  </a:extLst>
                </a:gridCol>
                <a:gridCol w="871399">
                  <a:extLst>
                    <a:ext uri="{9D8B030D-6E8A-4147-A177-3AD203B41FA5}">
                      <a16:colId xmlns:a16="http://schemas.microsoft.com/office/drawing/2014/main" val="3998218375"/>
                    </a:ext>
                  </a:extLst>
                </a:gridCol>
              </a:tblGrid>
              <a:tr h="435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cracks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Crack length, mm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%Cracked Circumference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Diameter, inch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49701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0264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71496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1667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98985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99999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6754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86623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08905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841287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12519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917316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18780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53673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60360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23592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576066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9429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79816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55448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8575-C661-401D-A374-06986D65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7BC17-9E63-41E9-A3E6-B5391A51A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" t="4444" r="2181" b="1121"/>
          <a:stretch/>
        </p:blipFill>
        <p:spPr>
          <a:xfrm>
            <a:off x="4712891" y="1485900"/>
            <a:ext cx="4097406" cy="3886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5E6CFB-E471-4B3B-B346-983CEA2A5176}"/>
              </a:ext>
            </a:extLst>
          </p:cNvPr>
          <p:cNvSpPr txBox="1"/>
          <p:nvPr/>
        </p:nvSpPr>
        <p:spPr>
          <a:xfrm>
            <a:off x="5199494" y="5257800"/>
            <a:ext cx="3487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Less circumference cracked = lower probability</a:t>
            </a:r>
          </a:p>
        </p:txBody>
      </p:sp>
    </p:spTree>
    <p:extLst>
      <p:ext uri="{BB962C8B-B14F-4D97-AF65-F5344CB8AC3E}">
        <p14:creationId xmlns:p14="http://schemas.microsoft.com/office/powerpoint/2010/main" val="356857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7251-9A82-40F9-9F05-C34E7593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WRS Results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B7517E6-35ED-4CC7-A811-F2B0625DC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5" t="774" r="2352" b="3580"/>
          <a:stretch/>
        </p:blipFill>
        <p:spPr>
          <a:xfrm>
            <a:off x="337497" y="1247228"/>
            <a:ext cx="4463104" cy="42391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70B0D-5E35-410D-AD24-68F2EADD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15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6FE014-B987-4827-B9FD-AD6845B4D4AE}"/>
              </a:ext>
            </a:extLst>
          </p:cNvPr>
          <p:cNvSpPr/>
          <p:nvPr/>
        </p:nvSpPr>
        <p:spPr>
          <a:xfrm>
            <a:off x="4114800" y="2133600"/>
            <a:ext cx="609601" cy="1447800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A7864-E1ED-45E5-A81E-0E8865CAFB3A}"/>
              </a:ext>
            </a:extLst>
          </p:cNvPr>
          <p:cNvSpPr txBox="1"/>
          <p:nvPr/>
        </p:nvSpPr>
        <p:spPr>
          <a:xfrm>
            <a:off x="5105400" y="1247228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we correct cases where we have multiple flaws with the same % circumference cracked? 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5034E-FAC2-416F-9255-4C1C1CC9B8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1" t="1465" r="2465" b="3799"/>
          <a:stretch/>
        </p:blipFill>
        <p:spPr>
          <a:xfrm>
            <a:off x="5105399" y="3505200"/>
            <a:ext cx="3810001" cy="2057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3A8591-82DD-448A-9D46-D43191553B07}"/>
              </a:ext>
            </a:extLst>
          </p:cNvPr>
          <p:cNvCxnSpPr>
            <a:cxnSpLocks/>
          </p:cNvCxnSpPr>
          <p:nvPr/>
        </p:nvCxnSpPr>
        <p:spPr>
          <a:xfrm>
            <a:off x="4737201" y="2759075"/>
            <a:ext cx="825399" cy="7461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D4ECF3C-C7CD-4CF4-8B5C-B07CA2811085}"/>
              </a:ext>
            </a:extLst>
          </p:cNvPr>
          <p:cNvSpPr txBox="1"/>
          <p:nvPr/>
        </p:nvSpPr>
        <p:spPr>
          <a:xfrm>
            <a:off x="5129047" y="5578506"/>
            <a:ext cx="385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trend to modify probability results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FBD923-26D6-4BA5-9AD4-1E2A54760AC4}"/>
              </a:ext>
            </a:extLst>
          </p:cNvPr>
          <p:cNvSpPr txBox="1"/>
          <p:nvPr/>
        </p:nvSpPr>
        <p:spPr>
          <a:xfrm>
            <a:off x="5987102" y="3612931"/>
            <a:ext cx="2819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Probably a function of diameter</a:t>
            </a:r>
          </a:p>
        </p:txBody>
      </p:sp>
    </p:spTree>
    <p:extLst>
      <p:ext uri="{BB962C8B-B14F-4D97-AF65-F5344CB8AC3E}">
        <p14:creationId xmlns:p14="http://schemas.microsoft.com/office/powerpoint/2010/main" val="179838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529F-BB63-4289-A462-6239D7EA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Corrected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1AF44-3D2D-4D23-A015-B0221A22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301D1-4099-4413-9E6A-46BB3A0BCA07}"/>
              </a:ext>
            </a:extLst>
          </p:cNvPr>
          <p:cNvSpPr txBox="1"/>
          <p:nvPr/>
        </p:nvSpPr>
        <p:spPr>
          <a:xfrm>
            <a:off x="609600" y="523962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PWSCC crack length (per xLPR inputs) is 0.2% of 34-in pipe circumference and 1.8% of a 4-in pipe circumference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B846B-ACE4-497F-8B3B-14667326E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" t="3462" r="2128" b="2122"/>
          <a:stretch/>
        </p:blipFill>
        <p:spPr>
          <a:xfrm>
            <a:off x="635876" y="1119909"/>
            <a:ext cx="6858000" cy="41565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D681BE-F221-4CA7-9AC9-2AF0D3E6263F}"/>
              </a:ext>
            </a:extLst>
          </p:cNvPr>
          <p:cNvCxnSpPr/>
          <p:nvPr/>
        </p:nvCxnSpPr>
        <p:spPr>
          <a:xfrm>
            <a:off x="2209800" y="2819400"/>
            <a:ext cx="0" cy="18288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7166344-839C-4407-8F46-82441CE99B90}"/>
              </a:ext>
            </a:extLst>
          </p:cNvPr>
          <p:cNvSpPr/>
          <p:nvPr/>
        </p:nvSpPr>
        <p:spPr>
          <a:xfrm>
            <a:off x="2248373" y="2827283"/>
            <a:ext cx="605435" cy="1807779"/>
          </a:xfrm>
          <a:custGeom>
            <a:avLst/>
            <a:gdLst>
              <a:gd name="connsiteX0" fmla="*/ 32372 w 605435"/>
              <a:gd name="connsiteY0" fmla="*/ 1807779 h 1807779"/>
              <a:gd name="connsiteX1" fmla="*/ 74413 w 605435"/>
              <a:gd name="connsiteY1" fmla="*/ 1439917 h 1807779"/>
              <a:gd name="connsiteX2" fmla="*/ 505337 w 605435"/>
              <a:gd name="connsiteY2" fmla="*/ 1051034 h 1807779"/>
              <a:gd name="connsiteX3" fmla="*/ 589420 w 605435"/>
              <a:gd name="connsiteY3" fmla="*/ 756745 h 1807779"/>
              <a:gd name="connsiteX4" fmla="*/ 263599 w 605435"/>
              <a:gd name="connsiteY4" fmla="*/ 515007 h 1807779"/>
              <a:gd name="connsiteX5" fmla="*/ 21861 w 605435"/>
              <a:gd name="connsiteY5" fmla="*/ 189186 h 1807779"/>
              <a:gd name="connsiteX6" fmla="*/ 11351 w 605435"/>
              <a:gd name="connsiteY6" fmla="*/ 0 h 18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435" h="1807779">
                <a:moveTo>
                  <a:pt x="32372" y="1807779"/>
                </a:moveTo>
                <a:cubicBezTo>
                  <a:pt x="13979" y="1686910"/>
                  <a:pt x="-4414" y="1566041"/>
                  <a:pt x="74413" y="1439917"/>
                </a:cubicBezTo>
                <a:cubicBezTo>
                  <a:pt x="153240" y="1313793"/>
                  <a:pt x="419503" y="1164896"/>
                  <a:pt x="505337" y="1051034"/>
                </a:cubicBezTo>
                <a:cubicBezTo>
                  <a:pt x="591171" y="937172"/>
                  <a:pt x="629710" y="846083"/>
                  <a:pt x="589420" y="756745"/>
                </a:cubicBezTo>
                <a:cubicBezTo>
                  <a:pt x="549130" y="667407"/>
                  <a:pt x="358192" y="609600"/>
                  <a:pt x="263599" y="515007"/>
                </a:cubicBezTo>
                <a:cubicBezTo>
                  <a:pt x="169006" y="420414"/>
                  <a:pt x="63902" y="275020"/>
                  <a:pt x="21861" y="189186"/>
                </a:cubicBezTo>
                <a:cubicBezTo>
                  <a:pt x="-20180" y="103352"/>
                  <a:pt x="11351" y="0"/>
                  <a:pt x="11351" y="0"/>
                </a:cubicBezTo>
              </a:path>
            </a:pathLst>
          </a:cu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1EB7BB9C-3986-47DA-9B35-37284C66E345}"/>
              </a:ext>
            </a:extLst>
          </p:cNvPr>
          <p:cNvCxnSpPr>
            <a:cxnSpLocks/>
          </p:cNvCxnSpPr>
          <p:nvPr/>
        </p:nvCxnSpPr>
        <p:spPr>
          <a:xfrm flipV="1">
            <a:off x="762000" y="3962401"/>
            <a:ext cx="1929883" cy="1314009"/>
          </a:xfrm>
          <a:prstGeom prst="curvedConnector3">
            <a:avLst>
              <a:gd name="adj1" fmla="val -881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F57C0203-676F-40C8-A2C5-B1E2A72213D2}"/>
              </a:ext>
            </a:extLst>
          </p:cNvPr>
          <p:cNvSpPr/>
          <p:nvPr/>
        </p:nvSpPr>
        <p:spPr>
          <a:xfrm>
            <a:off x="7493876" y="1219200"/>
            <a:ext cx="605429" cy="327660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E8F359-7C07-470D-A302-E0094F41C2FD}"/>
              </a:ext>
            </a:extLst>
          </p:cNvPr>
          <p:cNvSpPr txBox="1"/>
          <p:nvPr/>
        </p:nvSpPr>
        <p:spPr>
          <a:xfrm rot="16200000">
            <a:off x="7256022" y="2535617"/>
            <a:ext cx="2540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Corrected to single</a:t>
            </a:r>
          </a:p>
          <a:p>
            <a:pPr algn="ctr"/>
            <a:r>
              <a:rPr lang="en-US" sz="2400" dirty="0"/>
              <a:t> crack analyses</a:t>
            </a:r>
          </a:p>
        </p:txBody>
      </p:sp>
    </p:spTree>
    <p:extLst>
      <p:ext uri="{BB962C8B-B14F-4D97-AF65-F5344CB8AC3E}">
        <p14:creationId xmlns:p14="http://schemas.microsoft.com/office/powerpoint/2010/main" val="385808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6C37-FE3D-4AEF-A9CB-118C518B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PWSCC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F02F6-9AE2-4725-9064-CA10035D6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61910" cy="4525963"/>
          </a:xfrm>
        </p:spPr>
        <p:txBody>
          <a:bodyPr/>
          <a:lstStyle/>
          <a:p>
            <a:r>
              <a:rPr lang="en-US" dirty="0"/>
              <a:t>Direct model 1</a:t>
            </a:r>
          </a:p>
          <a:p>
            <a:r>
              <a:rPr lang="en-US" dirty="0"/>
              <a:t>Used all xLPR inputs, stress=500MPa &amp; 400 MPa, T=318°C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36798C-C3D7-4BC4-BBD4-FDEF7FC6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88" y="1188051"/>
            <a:ext cx="3943786" cy="75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1225AD4-8243-4B24-9EBB-38C53018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79129"/>
            <a:ext cx="2133600" cy="365125"/>
          </a:xfrm>
        </p:spPr>
        <p:txBody>
          <a:bodyPr/>
          <a:lstStyle/>
          <a:p>
            <a:pPr algn="ctr"/>
            <a:fld id="{6307C49B-6361-429E-95C0-8ACFC6C4674B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0FC66-9BE5-4798-A81C-74E67AF37999}"/>
              </a:ext>
            </a:extLst>
          </p:cNvPr>
          <p:cNvSpPr txBox="1"/>
          <p:nvPr/>
        </p:nvSpPr>
        <p:spPr>
          <a:xfrm>
            <a:off x="304800" y="6014249"/>
            <a:ext cx="611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80 years, probability of crack initiation is 0.25% for 400MPa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7D1F1-2ACB-4949-88DE-339DF3EE3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" t="7020" r="8982" b="1373"/>
          <a:stretch/>
        </p:blipFill>
        <p:spPr>
          <a:xfrm>
            <a:off x="4114800" y="2600095"/>
            <a:ext cx="4353288" cy="3069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2B1D3-C287-4B2D-B67C-563A6DE6B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3" t="2274" r="6720" b="4475"/>
          <a:stretch/>
        </p:blipFill>
        <p:spPr>
          <a:xfrm>
            <a:off x="324890" y="2891420"/>
            <a:ext cx="3637510" cy="29714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530D9-A7CE-410D-8F7D-835C00F5EB7F}"/>
              </a:ext>
            </a:extLst>
          </p:cNvPr>
          <p:cNvSpPr txBox="1"/>
          <p:nvPr/>
        </p:nvSpPr>
        <p:spPr>
          <a:xfrm flipH="1">
            <a:off x="5410200" y="48006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400MPa</a:t>
            </a:r>
          </a:p>
        </p:txBody>
      </p:sp>
    </p:spTree>
    <p:extLst>
      <p:ext uri="{BB962C8B-B14F-4D97-AF65-F5344CB8AC3E}">
        <p14:creationId xmlns:p14="http://schemas.microsoft.com/office/powerpoint/2010/main" val="170130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2763-3284-4AA7-B463-6C30C5A6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Probability of Rupture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9CDDC-2EBD-4D65-950B-33183686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2E687-8455-498C-8C80-C80DF6ABC128}"/>
              </a:ext>
            </a:extLst>
          </p:cNvPr>
          <p:cNvSpPr txBox="1"/>
          <p:nvPr/>
        </p:nvSpPr>
        <p:spPr>
          <a:xfrm>
            <a:off x="2520887" y="6045716"/>
            <a:ext cx="425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Only slight influence of diameter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3D220C-E0E5-43C7-9076-E29D2F9BA59A}"/>
              </a:ext>
            </a:extLst>
          </p:cNvPr>
          <p:cNvSpPr txBox="1"/>
          <p:nvPr/>
        </p:nvSpPr>
        <p:spPr>
          <a:xfrm>
            <a:off x="1073528" y="5472073"/>
            <a:ext cx="733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Divide these by 80 years to get average rupture frequency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D95AC-C690-4302-A44B-FB51FCFBA721}"/>
              </a:ext>
            </a:extLst>
          </p:cNvPr>
          <p:cNvSpPr txBox="1"/>
          <p:nvPr/>
        </p:nvSpPr>
        <p:spPr>
          <a:xfrm>
            <a:off x="1039369" y="1155094"/>
            <a:ext cx="7463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Multiplied conditional probabilities by probability </a:t>
            </a:r>
          </a:p>
          <a:p>
            <a:r>
              <a:rPr lang="en-US" sz="2800" dirty="0"/>
              <a:t>of crack initiation for single crack at 80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A096B-2789-4A91-8EE0-A7688DC89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" t="1398" r="2109" b="4938"/>
          <a:stretch/>
        </p:blipFill>
        <p:spPr>
          <a:xfrm>
            <a:off x="380999" y="2109201"/>
            <a:ext cx="4343401" cy="3309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4C568-DC25-4364-B5FF-EA6455828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9" t="1857" r="2557" b="6130"/>
          <a:stretch/>
        </p:blipFill>
        <p:spPr>
          <a:xfrm>
            <a:off x="4953000" y="2174929"/>
            <a:ext cx="3985121" cy="31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1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F48F-AE7A-4C7B-AF47-5EFC4BBF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6310F-488C-49D2-9A3F-D41928C0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3BF470-CC32-461F-B74E-CFA9AEF69E0F}"/>
              </a:ext>
            </a:extLst>
          </p:cNvPr>
          <p:cNvGrpSpPr/>
          <p:nvPr/>
        </p:nvGrpSpPr>
        <p:grpSpPr>
          <a:xfrm>
            <a:off x="4495800" y="1630680"/>
            <a:ext cx="4648200" cy="3749272"/>
            <a:chOff x="4495800" y="1630680"/>
            <a:chExt cx="4648200" cy="37492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BE67AC-83E4-4AAF-AA9C-4A1A494BD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108" t="29821" r="29841" b="24815"/>
            <a:stretch/>
          </p:blipFill>
          <p:spPr>
            <a:xfrm>
              <a:off x="4495800" y="1630680"/>
              <a:ext cx="4648200" cy="320131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1D13C5-926F-4565-831F-72D07E9424B1}"/>
                </a:ext>
              </a:extLst>
            </p:cNvPr>
            <p:cNvCxnSpPr>
              <a:cxnSpLocks/>
            </p:cNvCxnSpPr>
            <p:nvPr/>
          </p:nvCxnSpPr>
          <p:spPr>
            <a:xfrm>
              <a:off x="7162800" y="3868981"/>
              <a:ext cx="1066800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9C22CC-6821-403F-9687-94A72031804B}"/>
                </a:ext>
              </a:extLst>
            </p:cNvPr>
            <p:cNvSpPr txBox="1"/>
            <p:nvPr/>
          </p:nvSpPr>
          <p:spPr>
            <a:xfrm>
              <a:off x="5779102" y="4856732"/>
              <a:ext cx="20815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NUREG-1829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78FC57-49A6-4AAD-9E53-FA4A8B505AD8}"/>
                </a:ext>
              </a:extLst>
            </p:cNvPr>
            <p:cNvSpPr txBox="1"/>
            <p:nvPr/>
          </p:nvSpPr>
          <p:spPr>
            <a:xfrm>
              <a:off x="6036530" y="3684315"/>
              <a:ext cx="1126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study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49EFE35-6734-4EDB-A047-3C4D4AC0B71C}"/>
                </a:ext>
              </a:extLst>
            </p:cNvPr>
            <p:cNvCxnSpPr/>
            <p:nvPr/>
          </p:nvCxnSpPr>
          <p:spPr>
            <a:xfrm>
              <a:off x="7162800" y="3716581"/>
              <a:ext cx="0" cy="30480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CB63022-2972-4E20-9EBE-213AF178B8A1}"/>
                </a:ext>
              </a:extLst>
            </p:cNvPr>
            <p:cNvCxnSpPr/>
            <p:nvPr/>
          </p:nvCxnSpPr>
          <p:spPr>
            <a:xfrm>
              <a:off x="8229600" y="3716581"/>
              <a:ext cx="0" cy="30480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AEF2D97-F734-4D19-84EC-DA3F93A09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8" t="1529" r="1895" b="2695"/>
          <a:stretch/>
        </p:blipFill>
        <p:spPr>
          <a:xfrm>
            <a:off x="94465" y="1600200"/>
            <a:ext cx="4336800" cy="340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1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4A1A-DB43-4AD2-8B63-2D016536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3BF76-3EB6-460B-9501-96C775CA4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support ongoing ACRS meetings, verify the pipe rupture frequencies in NUREG-1829, and investigate the impact of pipe diameter on the pipe rupture frequencies using the xLPR code</a:t>
            </a:r>
          </a:p>
          <a:p>
            <a:endParaRPr lang="en-US" dirty="0"/>
          </a:p>
          <a:p>
            <a:r>
              <a:rPr lang="en-US" dirty="0"/>
              <a:t>Tasked with this early summer, results needed end of summer  - Limited study due to time constraint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641FF-37BF-41C3-8D67-B97D6EB3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07AE5-5EB1-4075-B71F-34B3B976A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8" t="29" r="20588" b="10769"/>
          <a:stretch/>
        </p:blipFill>
        <p:spPr>
          <a:xfrm>
            <a:off x="7010400" y="424546"/>
            <a:ext cx="1371600" cy="12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B47C-8137-4875-9CA2-9503345C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E116-6F48-48A2-8E05-9EA2E7524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Assumptions limited or conservative</a:t>
            </a:r>
          </a:p>
          <a:p>
            <a:pPr lvl="1"/>
            <a:r>
              <a:rPr lang="en-US" dirty="0"/>
              <a:t>PWSCC driven – Circumferential crack only – Multiple cracks</a:t>
            </a:r>
          </a:p>
          <a:p>
            <a:pPr lvl="1"/>
            <a:r>
              <a:rPr lang="en-US" dirty="0"/>
              <a:t>Very conservative weld residual stress</a:t>
            </a:r>
          </a:p>
          <a:p>
            <a:pPr lvl="1"/>
            <a:r>
              <a:rPr lang="en-US" dirty="0"/>
              <a:t>Operating loads not varied</a:t>
            </a:r>
          </a:p>
          <a:p>
            <a:pPr lvl="1"/>
            <a:r>
              <a:rPr lang="en-US" dirty="0"/>
              <a:t>Fatigue ignored</a:t>
            </a:r>
          </a:p>
          <a:p>
            <a:pPr lvl="1"/>
            <a:r>
              <a:rPr lang="en-US" dirty="0"/>
              <a:t>R/t constant</a:t>
            </a:r>
          </a:p>
          <a:p>
            <a:pPr lvl="1"/>
            <a:r>
              <a:rPr lang="en-US" dirty="0"/>
              <a:t>No mitigation</a:t>
            </a:r>
          </a:p>
          <a:p>
            <a:pPr lvl="1"/>
            <a:endParaRPr lang="en-US" dirty="0"/>
          </a:p>
          <a:p>
            <a:r>
              <a:rPr lang="en-US" dirty="0"/>
              <a:t>Quick analysis results suggest rupture probability driven by % cracked circumference more than diameter – NUREG-1829 appears conservative (higher) relative to the results generated in this study</a:t>
            </a:r>
          </a:p>
          <a:p>
            <a:endParaRPr lang="en-US" dirty="0"/>
          </a:p>
          <a:p>
            <a:r>
              <a:rPr lang="en-US" dirty="0"/>
              <a:t>Many more analyses needed for generic comparison, but analyses using pre-existing cracks may be useful in bounding LBB applicability with active degradation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BB21C-1C72-48CE-95BF-D5799A0D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45670"/>
            <a:ext cx="2133600" cy="365125"/>
          </a:xfrm>
        </p:spPr>
        <p:txBody>
          <a:bodyPr/>
          <a:lstStyle/>
          <a:p>
            <a:pPr algn="ctr"/>
            <a:fld id="{6307C49B-6361-429E-95C0-8ACFC6C4674B}" type="slidenum">
              <a:rPr lang="en-US" smtClean="0"/>
              <a:pPr algn="ct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3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3225-1CA1-4954-BAF2-5F520F3A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F5E0D-A106-4F9D-AC2F-859459E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Several NRR/RES staff  gathered necessary information and ran xLPR Version 2. </a:t>
            </a:r>
          </a:p>
          <a:p>
            <a:pPr lvl="1"/>
            <a:r>
              <a:rPr lang="en-US" dirty="0"/>
              <a:t>Seung Min, Dave </a:t>
            </a:r>
            <a:r>
              <a:rPr lang="en-US" dirty="0" err="1"/>
              <a:t>Dijamco</a:t>
            </a:r>
            <a:r>
              <a:rPr lang="en-US" dirty="0"/>
              <a:t>, Rob </a:t>
            </a:r>
            <a:r>
              <a:rPr lang="en-US" dirty="0" err="1"/>
              <a:t>Tregoning</a:t>
            </a:r>
            <a:r>
              <a:rPr lang="en-US" dirty="0"/>
              <a:t>, Matt </a:t>
            </a:r>
            <a:r>
              <a:rPr lang="en-US" dirty="0" err="1"/>
              <a:t>Homiack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Started with two cases – RPV hot leg-to-nozzle and surge piping-to-nozzle</a:t>
            </a:r>
          </a:p>
          <a:p>
            <a:pPr lvl="1"/>
            <a:r>
              <a:rPr lang="en-US" dirty="0"/>
              <a:t>xLPR team had complete input deck for RPV hot leg nozzle DM weld</a:t>
            </a:r>
          </a:p>
          <a:p>
            <a:pPr lvl="1"/>
            <a:r>
              <a:rPr lang="en-US" dirty="0"/>
              <a:t>Difficulty in developing transients for surge line</a:t>
            </a:r>
          </a:p>
          <a:p>
            <a:pPr lvl="1"/>
            <a:endParaRPr lang="en-US" dirty="0"/>
          </a:p>
          <a:p>
            <a:r>
              <a:rPr lang="en-US" dirty="0"/>
              <a:t>Many results generated, but this presentations focuses on one set of results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A6BBC-E64B-4590-918F-0A31603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4978-83BB-497C-B0E4-6AA5761D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546"/>
            <a:ext cx="8229600" cy="1143000"/>
          </a:xfrm>
        </p:spPr>
        <p:txBody>
          <a:bodyPr/>
          <a:lstStyle/>
          <a:p>
            <a:r>
              <a:rPr lang="en-US" b="1" dirty="0"/>
              <a:t>Base input – per xLPR input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BB6EA-4092-4E2E-8419-7EE6CDD1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66" y="1066798"/>
            <a:ext cx="5546834" cy="53340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OD=34 inch (864mm), t=2.6 inch (66mm)</a:t>
            </a:r>
          </a:p>
          <a:p>
            <a:r>
              <a:rPr lang="en-US" dirty="0"/>
              <a:t>Alloy 82/182, Dissimilar metal weld</a:t>
            </a:r>
          </a:p>
          <a:p>
            <a:r>
              <a:rPr lang="en-US" dirty="0"/>
              <a:t>605F (318C), 2,250 psi (15.5MPa)</a:t>
            </a:r>
          </a:p>
          <a:p>
            <a:r>
              <a:rPr lang="en-US" dirty="0"/>
              <a:t>Operating load – 20ksi (138MPa) bending, membrane 0.5ksi (3.4MPa)</a:t>
            </a:r>
          </a:p>
          <a:p>
            <a:r>
              <a:rPr lang="en-US" dirty="0"/>
              <a:t>Earthquake loading considered – 0.0002/yr</a:t>
            </a:r>
          </a:p>
          <a:p>
            <a:r>
              <a:rPr lang="en-US" dirty="0"/>
              <a:t>Typical transients considered – impact to fatigue trivial</a:t>
            </a:r>
          </a:p>
          <a:p>
            <a:r>
              <a:rPr lang="en-US" dirty="0"/>
              <a:t>10Yr ISI with no mitigation</a:t>
            </a:r>
          </a:p>
          <a:p>
            <a:r>
              <a:rPr lang="en-US" dirty="0"/>
              <a:t>1GPM leak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CB482-AD8E-4120-892C-5157C37D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21AE7-87F3-48AD-A88A-548379343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01" y="1108351"/>
            <a:ext cx="3226638" cy="25651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3C88F4-DAD4-4ABF-93EA-F7F0EDB7A483}"/>
              </a:ext>
            </a:extLst>
          </p:cNvPr>
          <p:cNvSpPr txBox="1">
            <a:spLocks/>
          </p:cNvSpPr>
          <p:nvPr/>
        </p:nvSpPr>
        <p:spPr>
          <a:xfrm>
            <a:off x="5465073" y="4038601"/>
            <a:ext cx="3597166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PWSCC initiation – Direct Model 1</a:t>
            </a:r>
          </a:p>
          <a:p>
            <a:r>
              <a:rPr lang="en-US" sz="2700" dirty="0"/>
              <a:t>1.5mm deep, 4.8mm long</a:t>
            </a:r>
          </a:p>
          <a:p>
            <a:r>
              <a:rPr lang="en-US" sz="2700" dirty="0"/>
              <a:t>Circumferential cracks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6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9F39-1CAB-4DCD-849A-53AB08B8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was random?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C9210-286A-4BDE-9B85-3171AF1AC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/>
              <a:t>Appropriate material and flaw growth properties/parameters – per xLPR input group</a:t>
            </a:r>
          </a:p>
          <a:p>
            <a:r>
              <a:rPr lang="en-US" dirty="0"/>
              <a:t>Wall thickness, flaw size, temperature – small variations</a:t>
            </a:r>
          </a:p>
          <a:p>
            <a:r>
              <a:rPr lang="en-US" dirty="0"/>
              <a:t>Weld residual stress</a:t>
            </a:r>
          </a:p>
          <a:p>
            <a:r>
              <a:rPr lang="en-US" dirty="0"/>
              <a:t>POD – MRP-262 R1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C6861-01D6-4FD0-9904-75D86B4C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34D48C-3775-488F-A9BC-66CC73D01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7408" r="32500" b="7037"/>
          <a:stretch/>
        </p:blipFill>
        <p:spPr>
          <a:xfrm>
            <a:off x="5410200" y="3001108"/>
            <a:ext cx="2133600" cy="279009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842C65AB-4217-456A-A9FA-BC6D9C2102AE}"/>
              </a:ext>
            </a:extLst>
          </p:cNvPr>
          <p:cNvSpPr/>
          <p:nvPr/>
        </p:nvSpPr>
        <p:spPr>
          <a:xfrm>
            <a:off x="4304936" y="4024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1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5CFE-7340-4DA3-8012-18F88DAC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DC58C-5953-459C-B1B8-B24D72C33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7309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Quantity of interest was pipe rupture with </a:t>
            </a:r>
            <a:r>
              <a:rPr lang="en-US" u="sng" dirty="0"/>
              <a:t>leak detection and in-service inspection</a:t>
            </a:r>
          </a:p>
          <a:p>
            <a:endParaRPr lang="en-US" dirty="0"/>
          </a:p>
          <a:p>
            <a:r>
              <a:rPr lang="en-US" dirty="0"/>
              <a:t>LOCA results generated but limited presented here</a:t>
            </a:r>
          </a:p>
          <a:p>
            <a:pPr lvl="1"/>
            <a:r>
              <a:rPr lang="en-US" dirty="0"/>
              <a:t>SBLOCA any leak &gt; 100GPM</a:t>
            </a:r>
          </a:p>
          <a:p>
            <a:pPr lvl="1"/>
            <a:r>
              <a:rPr lang="en-US" dirty="0"/>
              <a:t>MBLOCA any leak &gt; 1500GPM</a:t>
            </a:r>
          </a:p>
          <a:p>
            <a:pPr lvl="1"/>
            <a:r>
              <a:rPr lang="en-US" dirty="0"/>
              <a:t>LBLOCA any leak &gt; 5000GPM</a:t>
            </a:r>
          </a:p>
          <a:p>
            <a:endParaRPr lang="en-US" dirty="0"/>
          </a:p>
          <a:p>
            <a:r>
              <a:rPr lang="en-US" dirty="0"/>
              <a:t>Vary diameter keeping R</a:t>
            </a:r>
            <a:r>
              <a:rPr lang="en-US" baseline="-25000" dirty="0"/>
              <a:t>i</a:t>
            </a:r>
            <a:r>
              <a:rPr lang="en-US" dirty="0"/>
              <a:t>/t and </a:t>
            </a:r>
            <a:r>
              <a:rPr lang="en-US" b="1" u="sng" dirty="0"/>
              <a:t>all</a:t>
            </a:r>
            <a:r>
              <a:rPr lang="en-US" dirty="0"/>
              <a:t> other inputs same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2387-A7F9-48B3-9639-564C4231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C49B-6361-429E-95C0-8ACFC6C467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2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7C4C-809B-4C14-9CD8-E35CE318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xLPR Run-time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B551B-292A-4472-932E-9CCA6B1E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Typically used 10,000 realization, but maximum of 100,000 realizations before memory issues </a:t>
            </a:r>
          </a:p>
          <a:p>
            <a:endParaRPr lang="en-US" dirty="0"/>
          </a:p>
          <a:p>
            <a:r>
              <a:rPr lang="en-US" dirty="0"/>
              <a:t>Using PWSCC initiation model – No rupture with leak detection found even with importance sampling on stress and crack growth</a:t>
            </a:r>
          </a:p>
          <a:p>
            <a:endParaRPr lang="en-US" dirty="0"/>
          </a:p>
          <a:p>
            <a:r>
              <a:rPr lang="en-US" dirty="0"/>
              <a:t>Decided to use pre-existing defects, </a:t>
            </a:r>
            <a:r>
              <a:rPr lang="en-US" b="1" u="sng" dirty="0"/>
              <a:t>probabilistic results are conditional on the occurrence of the pre-existing defect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2CF5E-18F5-4523-A2F8-73D6316C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218237"/>
            <a:ext cx="2133600" cy="365125"/>
          </a:xfrm>
        </p:spPr>
        <p:txBody>
          <a:bodyPr/>
          <a:lstStyle/>
          <a:p>
            <a:pPr algn="ctr"/>
            <a:fld id="{6307C49B-6361-429E-95C0-8ACFC6C4674B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1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E517-C22F-4C9D-958B-E5FA4DB5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Analysis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87DBB-D5CC-44C3-BE29-4B2C4F41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so many initial flaws?? – This many flaws were needed to get LOCA/Rupture within 10,000 realizations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B88F4-B105-46E2-AEE3-CFF5711A4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60"/>
          <a:stretch/>
        </p:blipFill>
        <p:spPr>
          <a:xfrm>
            <a:off x="1252190" y="3200400"/>
            <a:ext cx="6367810" cy="21521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1F2E0-A651-4273-85E5-D02F4DB2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8345" y="6292317"/>
            <a:ext cx="2133600" cy="365125"/>
          </a:xfrm>
        </p:spPr>
        <p:txBody>
          <a:bodyPr/>
          <a:lstStyle/>
          <a:p>
            <a:pPr algn="ctr"/>
            <a:fld id="{6307C49B-6361-429E-95C0-8ACFC6C4674B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C32F6-5342-4EBC-B77E-2835AEBC6269}"/>
              </a:ext>
            </a:extLst>
          </p:cNvPr>
          <p:cNvSpPr txBox="1"/>
          <p:nvPr/>
        </p:nvSpPr>
        <p:spPr>
          <a:xfrm>
            <a:off x="1981200" y="5500933"/>
            <a:ext cx="42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%cracked = % of circumference with cracks</a:t>
            </a:r>
          </a:p>
        </p:txBody>
      </p:sp>
    </p:spTree>
    <p:extLst>
      <p:ext uri="{BB962C8B-B14F-4D97-AF65-F5344CB8AC3E}">
        <p14:creationId xmlns:p14="http://schemas.microsoft.com/office/powerpoint/2010/main" val="164413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668268-3AE2-45E5-AB4C-51130103F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" t="1053" r="2132" b="6297"/>
          <a:stretch/>
        </p:blipFill>
        <p:spPr>
          <a:xfrm>
            <a:off x="769244" y="1295400"/>
            <a:ext cx="7605510" cy="441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0954DC-3A57-43C0-AB54-9C59B6A7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Looking at Rupture – Case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C5389-7E39-4459-9260-22F0646BCA0E}"/>
              </a:ext>
            </a:extLst>
          </p:cNvPr>
          <p:cNvSpPr txBox="1"/>
          <p:nvPr/>
        </p:nvSpPr>
        <p:spPr>
          <a:xfrm>
            <a:off x="2514600" y="4261449"/>
            <a:ext cx="277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diameter, 5 big cracks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2BAD3B-EDDB-4262-ABE7-C62AEBFE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199" y="6252607"/>
            <a:ext cx="2133600" cy="365125"/>
          </a:xfrm>
        </p:spPr>
        <p:txBody>
          <a:bodyPr/>
          <a:lstStyle/>
          <a:p>
            <a:pPr algn="ctr"/>
            <a:fld id="{6307C49B-6361-429E-95C0-8ACFC6C4674B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50B17-EFF7-42D8-BE8C-B0944E0F1802}"/>
              </a:ext>
            </a:extLst>
          </p:cNvPr>
          <p:cNvSpPr txBox="1"/>
          <p:nvPr/>
        </p:nvSpPr>
        <p:spPr>
          <a:xfrm>
            <a:off x="7162800" y="4035357"/>
            <a:ext cx="930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 yr ISI</a:t>
            </a:r>
          </a:p>
        </p:txBody>
      </p:sp>
    </p:spTree>
    <p:extLst>
      <p:ext uri="{BB962C8B-B14F-4D97-AF65-F5344CB8AC3E}">
        <p14:creationId xmlns:p14="http://schemas.microsoft.com/office/powerpoint/2010/main" val="137732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2341</TotalTime>
  <Words>918</Words>
  <Application>Microsoft Office PowerPoint</Application>
  <PresentationFormat>On-screen Show (4:3)</PresentationFormat>
  <Paragraphs>216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Estimation of the Impact of Pipe Diameter on Rupture using xLPR </vt:lpstr>
      <vt:lpstr>Purpose</vt:lpstr>
      <vt:lpstr>Work Plan</vt:lpstr>
      <vt:lpstr>Base input – per xLPR input group</vt:lpstr>
      <vt:lpstr>What was random?</vt:lpstr>
      <vt:lpstr>Focus</vt:lpstr>
      <vt:lpstr>xLPR Run-time Issues</vt:lpstr>
      <vt:lpstr>Initial Analysis Matrix</vt:lpstr>
      <vt:lpstr>Looking at Rupture – Case 2</vt:lpstr>
      <vt:lpstr>10 year  conditional results with LD</vt:lpstr>
      <vt:lpstr>Trend with Diameter</vt:lpstr>
      <vt:lpstr>Something Different</vt:lpstr>
      <vt:lpstr>Linear WRS</vt:lpstr>
      <vt:lpstr>Additional Cases Considered</vt:lpstr>
      <vt:lpstr>Linear WRS Results</vt:lpstr>
      <vt:lpstr>Corrected Results</vt:lpstr>
      <vt:lpstr>PWSCC initiation</vt:lpstr>
      <vt:lpstr>Probability of Rupture</vt:lpstr>
      <vt:lpstr>Comparison</vt:lpstr>
      <vt:lpstr>Conclusion</vt:lpstr>
    </vt:vector>
  </TitlesOfParts>
  <Company>USNRC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xLPR Runs</dc:title>
  <dc:creator>Rudland, David</dc:creator>
  <cp:lastModifiedBy>Rudland, David</cp:lastModifiedBy>
  <cp:revision>98</cp:revision>
  <cp:lastPrinted>2019-10-01T11:27:13Z</cp:lastPrinted>
  <dcterms:created xsi:type="dcterms:W3CDTF">2019-08-16T17:00:18Z</dcterms:created>
  <dcterms:modified xsi:type="dcterms:W3CDTF">2019-10-11T17:40:17Z</dcterms:modified>
</cp:coreProperties>
</file>