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5"/>
    <p:sldMasterId id="2147483720" r:id="rId6"/>
  </p:sldMasterIdLst>
  <p:notesMasterIdLst>
    <p:notesMasterId r:id="rId41"/>
  </p:notesMasterIdLst>
  <p:sldIdLst>
    <p:sldId id="265" r:id="rId7"/>
    <p:sldId id="294" r:id="rId8"/>
    <p:sldId id="297" r:id="rId9"/>
    <p:sldId id="298" r:id="rId10"/>
    <p:sldId id="299" r:id="rId11"/>
    <p:sldId id="301" r:id="rId12"/>
    <p:sldId id="300" r:id="rId13"/>
    <p:sldId id="302" r:id="rId14"/>
    <p:sldId id="363" r:id="rId15"/>
    <p:sldId id="345" r:id="rId16"/>
    <p:sldId id="347" r:id="rId17"/>
    <p:sldId id="348" r:id="rId18"/>
    <p:sldId id="349" r:id="rId19"/>
    <p:sldId id="350" r:id="rId20"/>
    <p:sldId id="351" r:id="rId21"/>
    <p:sldId id="352" r:id="rId22"/>
    <p:sldId id="354" r:id="rId23"/>
    <p:sldId id="353" r:id="rId24"/>
    <p:sldId id="355" r:id="rId25"/>
    <p:sldId id="356" r:id="rId26"/>
    <p:sldId id="357" r:id="rId27"/>
    <p:sldId id="359" r:id="rId28"/>
    <p:sldId id="360" r:id="rId29"/>
    <p:sldId id="361" r:id="rId30"/>
    <p:sldId id="362" r:id="rId31"/>
    <p:sldId id="371" r:id="rId32"/>
    <p:sldId id="364" r:id="rId33"/>
    <p:sldId id="366" r:id="rId34"/>
    <p:sldId id="367" r:id="rId35"/>
    <p:sldId id="368" r:id="rId36"/>
    <p:sldId id="369" r:id="rId37"/>
    <p:sldId id="370" r:id="rId38"/>
    <p:sldId id="372" r:id="rId39"/>
    <p:sldId id="37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4D4D4E"/>
    <a:srgbClr val="41404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BFE0B-9AE5-4CA9-8FEB-8622367ADB38}" v="26" dt="2019-07-09T00:17:06.39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5214" autoAdjust="0"/>
  </p:normalViewPr>
  <p:slideViewPr>
    <p:cSldViewPr snapToGrid="0" snapToObjects="1">
      <p:cViewPr varScale="1">
        <p:scale>
          <a:sx n="85" d="100"/>
          <a:sy n="85" d="100"/>
        </p:scale>
        <p:origin x="54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EB2D6-EAAC-4037-8B1D-CD01C7E3067C}" type="datetimeFigureOut">
              <a:rPr lang="en-US" smtClean="0"/>
              <a:t>10/22/2019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D2D69-39EE-4C17-922D-91C9E0D6708D}" type="slidenum">
              <a:rPr lang="en-US" smtClean="0"/>
              <a:t>‹#›</a:t>
            </a:fld>
            <a:endParaRPr lang="en-US"/>
          </a:p>
        </p:txBody>
      </p:sp>
    </p:spTree>
    <p:extLst>
      <p:ext uri="{BB962C8B-B14F-4D97-AF65-F5344CB8AC3E}">
        <p14:creationId xmlns:p14="http://schemas.microsoft.com/office/powerpoint/2010/main" val="340875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was not enough data to build correlation between depth and length or aspect ratio. PRAISE considered aspect ratio to be independent of crack depth. In </a:t>
            </a:r>
            <a:r>
              <a:rPr lang="en-US" sz="1200" kern="1200" dirty="0" err="1">
                <a:solidFill>
                  <a:schemeClr val="tx1"/>
                </a:solidFill>
                <a:effectLst/>
                <a:latin typeface="+mn-lt"/>
                <a:ea typeface="+mn-ea"/>
                <a:cs typeface="+mn-cs"/>
              </a:rPr>
              <a:t>xLPR</a:t>
            </a:r>
            <a:r>
              <a:rPr lang="en-US" sz="1200" kern="1200" dirty="0">
                <a:solidFill>
                  <a:schemeClr val="tx1"/>
                </a:solidFill>
                <a:effectLst/>
                <a:latin typeface="+mn-lt"/>
                <a:ea typeface="+mn-ea"/>
                <a:cs typeface="+mn-cs"/>
              </a:rPr>
              <a:t>, the crack depth and crack  length are sampled as independent variables. If you assume that deeper cracks are also longer, it could potentially increase the failure probabilities. </a:t>
            </a:r>
            <a:r>
              <a:rPr lang="en-US" sz="1200" kern="1200" dirty="0">
                <a:solidFill>
                  <a:srgbClr val="FF0000"/>
                </a:solidFill>
                <a:effectLst/>
                <a:latin typeface="+mn-lt"/>
                <a:ea typeface="+mn-ea"/>
                <a:cs typeface="+mn-cs"/>
              </a:rPr>
              <a:t>A disconnect here is that the detection probabilities are only based on the depth.</a:t>
            </a:r>
          </a:p>
          <a:p>
            <a:endParaRPr lang="en-US" dirty="0"/>
          </a:p>
        </p:txBody>
      </p:sp>
      <p:sp>
        <p:nvSpPr>
          <p:cNvPr id="4" name="Slide Number Placeholder 3"/>
          <p:cNvSpPr>
            <a:spLocks noGrp="1"/>
          </p:cNvSpPr>
          <p:nvPr>
            <p:ph type="sldNum" sz="quarter" idx="5"/>
          </p:nvPr>
        </p:nvSpPr>
        <p:spPr/>
        <p:txBody>
          <a:bodyPr/>
          <a:lstStyle/>
          <a:p>
            <a:fld id="{6B6D2D69-39EE-4C17-922D-91C9E0D6708D}" type="slidenum">
              <a:rPr lang="en-US" smtClean="0"/>
              <a:t>12</a:t>
            </a:fld>
            <a:endParaRPr lang="en-US"/>
          </a:p>
        </p:txBody>
      </p:sp>
    </p:spTree>
    <p:extLst>
      <p:ext uri="{BB962C8B-B14F-4D97-AF65-F5344CB8AC3E}">
        <p14:creationId xmlns:p14="http://schemas.microsoft.com/office/powerpoint/2010/main" val="283775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10</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limit probably relates to limits on Core Damage Frequency (CDF) and Large Early Release Frequency (LERF) which are typically sited as being in the 10</a:t>
            </a:r>
            <a:r>
              <a:rPr lang="en-US" sz="1200"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to 10</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range.  For an RPV, it’s reasonable to assume that a vessel failure would lead directly to core damage (Conditional CDF given the rupture  = 1).  But that’s probably overly conservative for a SG rupture, a pipe rupture, and certainly for leakage as opposed to rupture.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RG 1.174 , it presents allowable risk in terms of ΔCDF and ΔLRF associated with a licensing basis change.  (The proposed change in your report in Section XI ISI requirements could be viewed as a licensing basis change.)  RG 1.174 states: “When the calculated increase in CDF is very small, which is taken as being less than 10</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per reactor year, the change will be considered regardless of whether there is a calculation of the total CDF”.   So that might be where the proposed </a:t>
            </a:r>
            <a:r>
              <a:rPr lang="en-US" sz="1200" kern="1200" dirty="0" err="1">
                <a:solidFill>
                  <a:schemeClr val="tx1"/>
                </a:solidFill>
                <a:effectLst/>
                <a:latin typeface="+mn-lt"/>
                <a:ea typeface="+mn-ea"/>
                <a:cs typeface="+mn-cs"/>
              </a:rPr>
              <a:t>xLPR</a:t>
            </a:r>
            <a:r>
              <a:rPr lang="en-US" sz="1200" kern="1200" dirty="0">
                <a:solidFill>
                  <a:schemeClr val="tx1"/>
                </a:solidFill>
                <a:effectLst/>
                <a:latin typeface="+mn-lt"/>
                <a:ea typeface="+mn-ea"/>
                <a:cs typeface="+mn-cs"/>
              </a:rPr>
              <a:t> limit of 10</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comes from.  But that presupposes a CCDF of 1 for a pipe rupture, which is very conservative. </a:t>
            </a:r>
            <a:endParaRPr lang="en-US" dirty="0"/>
          </a:p>
        </p:txBody>
      </p:sp>
      <p:sp>
        <p:nvSpPr>
          <p:cNvPr id="4" name="Slide Number Placeholder 3"/>
          <p:cNvSpPr>
            <a:spLocks noGrp="1"/>
          </p:cNvSpPr>
          <p:nvPr>
            <p:ph type="sldNum" sz="quarter" idx="5"/>
          </p:nvPr>
        </p:nvSpPr>
        <p:spPr/>
        <p:txBody>
          <a:bodyPr/>
          <a:lstStyle/>
          <a:p>
            <a:fld id="{6B6D2D69-39EE-4C17-922D-91C9E0D6708D}" type="slidenum">
              <a:rPr lang="en-US" smtClean="0"/>
              <a:t>19</a:t>
            </a:fld>
            <a:endParaRPr lang="en-US"/>
          </a:p>
        </p:txBody>
      </p:sp>
    </p:spTree>
    <p:extLst>
      <p:ext uri="{BB962C8B-B14F-4D97-AF65-F5344CB8AC3E}">
        <p14:creationId xmlns:p14="http://schemas.microsoft.com/office/powerpoint/2010/main" val="114375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6D2D69-39EE-4C17-922D-91C9E0D6708D}" type="slidenum">
              <a:rPr lang="en-US" smtClean="0"/>
              <a:t>20</a:t>
            </a:fld>
            <a:endParaRPr lang="en-US"/>
          </a:p>
        </p:txBody>
      </p:sp>
    </p:spTree>
    <p:extLst>
      <p:ext uri="{BB962C8B-B14F-4D97-AF65-F5344CB8AC3E}">
        <p14:creationId xmlns:p14="http://schemas.microsoft.com/office/powerpoint/2010/main" val="368882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6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E2DE-2C0B-4B7E-A531-BA99C5F35EB1}"/>
              </a:ext>
            </a:extLst>
          </p:cNvPr>
          <p:cNvSpPr>
            <a:spLocks noGrp="1"/>
          </p:cNvSpPr>
          <p:nvPr>
            <p:ph type="title"/>
          </p:nvPr>
        </p:nvSpPr>
        <p:spPr>
          <a:xfrm>
            <a:off x="429127" y="3374623"/>
            <a:ext cx="11386589" cy="1402802"/>
          </a:xfrm>
        </p:spPr>
        <p:txBody>
          <a:bodyPr>
            <a:normAutofit/>
          </a:bodyPr>
          <a:lstStyle>
            <a:lvl1pPr>
              <a:defRPr sz="6600"/>
            </a:lvl1pPr>
          </a:lstStyle>
          <a:p>
            <a:r>
              <a:rPr lang="en-US" dirty="0"/>
              <a:t>Click to edit Master title style</a:t>
            </a:r>
          </a:p>
        </p:txBody>
      </p:sp>
      <p:sp>
        <p:nvSpPr>
          <p:cNvPr id="3" name="Date Placeholder 2">
            <a:extLst>
              <a:ext uri="{FF2B5EF4-FFF2-40B4-BE49-F238E27FC236}">
                <a16:creationId xmlns:a16="http://schemas.microsoft.com/office/drawing/2014/main" id="{290F5AA3-782B-4CAD-8130-C4354E31861F}"/>
              </a:ext>
            </a:extLst>
          </p:cNvPr>
          <p:cNvSpPr>
            <a:spLocks noGrp="1"/>
          </p:cNvSpPr>
          <p:nvPr>
            <p:ph type="dt" sz="half" idx="10"/>
          </p:nvPr>
        </p:nvSpPr>
        <p:spPr/>
        <p:txBody>
          <a:bodyPr/>
          <a:lstStyle/>
          <a:p>
            <a:fld id="{9BADFB45-9432-5D41-A6B2-9DE38D4DF5EC}" type="datetimeFigureOut">
              <a:rPr lang="en-US" smtClean="0"/>
              <a:pPr/>
              <a:t>10/22/2019</a:t>
            </a:fld>
            <a:endParaRPr lang="en-US" dirty="0"/>
          </a:p>
        </p:txBody>
      </p:sp>
      <p:sp>
        <p:nvSpPr>
          <p:cNvPr id="4" name="Slide Number Placeholder 3">
            <a:extLst>
              <a:ext uri="{FF2B5EF4-FFF2-40B4-BE49-F238E27FC236}">
                <a16:creationId xmlns:a16="http://schemas.microsoft.com/office/drawing/2014/main" id="{A690F83F-9E90-444F-A9DB-EC53A67D25AC}"/>
              </a:ext>
            </a:extLst>
          </p:cNvPr>
          <p:cNvSpPr>
            <a:spLocks noGrp="1"/>
          </p:cNvSpPr>
          <p:nvPr>
            <p:ph type="sldNum" sz="quarter" idx="11"/>
          </p:nvPr>
        </p:nvSpPr>
        <p:spPr/>
        <p:txBody>
          <a:bodyPr/>
          <a:lstStyle/>
          <a:p>
            <a:r>
              <a:rPr lang="en-US" b="1"/>
              <a:t>SLIDE</a:t>
            </a:r>
            <a:r>
              <a:rPr lang="en-US"/>
              <a:t> </a:t>
            </a:r>
            <a:fld id="{AED3C826-DFD6-6644-BDE2-8A58EE00947D}" type="slidenum">
              <a:rPr lang="en-US" smtClean="0"/>
              <a:pPr/>
              <a:t>‹#›</a:t>
            </a:fld>
            <a:endParaRPr lang="en-US" dirty="0"/>
          </a:p>
        </p:txBody>
      </p:sp>
      <p:sp>
        <p:nvSpPr>
          <p:cNvPr id="5" name="Footer Placeholder 4">
            <a:extLst>
              <a:ext uri="{FF2B5EF4-FFF2-40B4-BE49-F238E27FC236}">
                <a16:creationId xmlns:a16="http://schemas.microsoft.com/office/drawing/2014/main" id="{C453A650-1715-4B31-A330-CC45A9CD3B95}"/>
              </a:ext>
            </a:extLst>
          </p:cNvPr>
          <p:cNvSpPr>
            <a:spLocks noGrp="1"/>
          </p:cNvSpPr>
          <p:nvPr>
            <p:ph type="ftr" sz="quarter" idx="12"/>
          </p:nvPr>
        </p:nvSpPr>
        <p:spPr>
          <a:xfrm>
            <a:off x="1568605" y="6339556"/>
            <a:ext cx="8548036" cy="199804"/>
          </a:xfrm>
          <a:prstGeom prst="rect">
            <a:avLst/>
          </a:prstGeom>
        </p:spPr>
        <p:txBody>
          <a:bodyPr/>
          <a:lstStyle/>
          <a:p>
            <a:endParaRPr lang="en-US" dirty="0"/>
          </a:p>
        </p:txBody>
      </p:sp>
    </p:spTree>
    <p:extLst>
      <p:ext uri="{BB962C8B-B14F-4D97-AF65-F5344CB8AC3E}">
        <p14:creationId xmlns:p14="http://schemas.microsoft.com/office/powerpoint/2010/main" val="215033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2BA6349-A07B-4A87-A537-8CE9F19359EA}"/>
              </a:ext>
            </a:extLst>
          </p:cNvPr>
          <p:cNvSpPr/>
          <p:nvPr userDrawn="1"/>
        </p:nvSpPr>
        <p:spPr>
          <a:xfrm>
            <a:off x="4949072" y="6193410"/>
            <a:ext cx="7242928" cy="62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E05E75-482B-40A3-AE23-D43BD54D7197}"/>
              </a:ext>
            </a:extLst>
          </p:cNvPr>
          <p:cNvSpPr/>
          <p:nvPr userDrawn="1"/>
        </p:nvSpPr>
        <p:spPr>
          <a:xfrm>
            <a:off x="0" y="0"/>
            <a:ext cx="5292436" cy="6858001"/>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E1093A63-476E-49E3-B0E2-B09F28A57A27}"/>
              </a:ext>
            </a:extLst>
          </p:cNvPr>
          <p:cNvCxnSpPr/>
          <p:nvPr userDrawn="1"/>
        </p:nvCxnSpPr>
        <p:spPr>
          <a:xfrm>
            <a:off x="0" y="3925295"/>
            <a:ext cx="12192000" cy="10274"/>
          </a:xfrm>
          <a:prstGeom prst="line">
            <a:avLst/>
          </a:prstGeom>
          <a:ln w="25400">
            <a:solidFill>
              <a:srgbClr val="981E3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3D113DC-60DD-442E-97B9-EEE1727214B4}"/>
              </a:ext>
            </a:extLst>
          </p:cNvPr>
          <p:cNvPicPr>
            <a:picLocks noChangeAspect="1"/>
          </p:cNvPicPr>
          <p:nvPr userDrawn="1"/>
        </p:nvPicPr>
        <p:blipFill>
          <a:blip r:embed="rId2"/>
          <a:stretch>
            <a:fillRect/>
          </a:stretch>
        </p:blipFill>
        <p:spPr>
          <a:xfrm>
            <a:off x="1675124" y="2228345"/>
            <a:ext cx="2144683" cy="2144683"/>
          </a:xfrm>
          <a:prstGeom prst="rect">
            <a:avLst/>
          </a:prstGeom>
        </p:spPr>
      </p:pic>
      <p:sp>
        <p:nvSpPr>
          <p:cNvPr id="13" name="Rectangle 12">
            <a:extLst>
              <a:ext uri="{FF2B5EF4-FFF2-40B4-BE49-F238E27FC236}">
                <a16:creationId xmlns:a16="http://schemas.microsoft.com/office/drawing/2014/main" id="{E0A2D2C1-928C-4BEF-B1E2-93D11C37CB5B}"/>
              </a:ext>
            </a:extLst>
          </p:cNvPr>
          <p:cNvSpPr/>
          <p:nvPr userDrawn="1"/>
        </p:nvSpPr>
        <p:spPr>
          <a:xfrm>
            <a:off x="5292436" y="6613995"/>
            <a:ext cx="6816437" cy="215444"/>
          </a:xfrm>
          <a:prstGeom prst="rect">
            <a:avLst/>
          </a:prstGeom>
        </p:spPr>
        <p:txBody>
          <a:bodyPr wrap="square">
            <a:spAutoFit/>
          </a:bodyPr>
          <a:lstStyle/>
          <a:p>
            <a:pPr marL="0" marR="0">
              <a:spcBef>
                <a:spcPts val="0"/>
              </a:spcBef>
              <a:spcAft>
                <a:spcPts val="0"/>
              </a:spcAft>
            </a:pPr>
            <a:r>
              <a:rPr lang="en-US" sz="800" i="1" dirty="0">
                <a:effectLst/>
                <a:latin typeface="Calibri" panose="020F0502020204030204" pitchFamily="34" charset="0"/>
                <a:ea typeface="Calibri" panose="020F0502020204030204" pitchFamily="34" charset="0"/>
              </a:rPr>
              <a:t>Please note that the information contained in this presentation is not to be copied or disseminated without the permission of Structural Integrity Associates, Inc.</a:t>
            </a:r>
            <a:endParaRPr lang="en-US" sz="800" dirty="0">
              <a:effectLst/>
              <a:latin typeface="Calibri" panose="020F0502020204030204" pitchFamily="34" charset="0"/>
              <a:ea typeface="Calibri" panose="020F0502020204030204" pitchFamily="34" charset="0"/>
            </a:endParaRPr>
          </a:p>
        </p:txBody>
      </p:sp>
      <p:sp>
        <p:nvSpPr>
          <p:cNvPr id="14" name="Title 1">
            <a:extLst>
              <a:ext uri="{FF2B5EF4-FFF2-40B4-BE49-F238E27FC236}">
                <a16:creationId xmlns:a16="http://schemas.microsoft.com/office/drawing/2014/main" id="{3908F69F-ABDE-463C-9388-B900DDCC80E6}"/>
              </a:ext>
            </a:extLst>
          </p:cNvPr>
          <p:cNvSpPr>
            <a:spLocks noGrp="1"/>
          </p:cNvSpPr>
          <p:nvPr>
            <p:ph type="ctrTitle" hasCustomPrompt="1"/>
          </p:nvPr>
        </p:nvSpPr>
        <p:spPr>
          <a:xfrm>
            <a:off x="5498152" y="2595792"/>
            <a:ext cx="6210457" cy="702115"/>
          </a:xfrm>
        </p:spPr>
        <p:txBody>
          <a:bodyPr anchor="b">
            <a:normAutofit/>
          </a:bodyPr>
          <a:lstStyle>
            <a:lvl1pPr algn="l">
              <a:defRPr sz="4000"/>
            </a:lvl1pPr>
          </a:lstStyle>
          <a:p>
            <a:r>
              <a:rPr lang="en-US" dirty="0"/>
              <a:t>Title</a:t>
            </a:r>
          </a:p>
        </p:txBody>
      </p:sp>
      <p:sp>
        <p:nvSpPr>
          <p:cNvPr id="15" name="Text Placeholder 36">
            <a:extLst>
              <a:ext uri="{FF2B5EF4-FFF2-40B4-BE49-F238E27FC236}">
                <a16:creationId xmlns:a16="http://schemas.microsoft.com/office/drawing/2014/main" id="{A9EBF274-B48F-4F84-AC09-C8F5FC09F27C}"/>
              </a:ext>
            </a:extLst>
          </p:cNvPr>
          <p:cNvSpPr>
            <a:spLocks noGrp="1"/>
          </p:cNvSpPr>
          <p:nvPr>
            <p:ph type="body" sz="quarter" idx="10" hasCustomPrompt="1"/>
          </p:nvPr>
        </p:nvSpPr>
        <p:spPr>
          <a:xfrm>
            <a:off x="5498152" y="3300477"/>
            <a:ext cx="6210457" cy="546402"/>
          </a:xfrm>
        </p:spPr>
        <p:txBody>
          <a:bodyPr anchor="b">
            <a:normAutofit/>
          </a:bodyPr>
          <a:lstStyle>
            <a:lvl1pPr marL="0" indent="0" algn="l">
              <a:buNone/>
              <a:defRPr sz="2800">
                <a:solidFill>
                  <a:srgbClr val="4D4D4E"/>
                </a:solidFill>
              </a:defRPr>
            </a:lvl1pPr>
          </a:lstStyle>
          <a:p>
            <a:pPr lvl="0"/>
            <a:r>
              <a:rPr lang="en-US" dirty="0"/>
              <a:t>Subtitle </a:t>
            </a:r>
          </a:p>
        </p:txBody>
      </p:sp>
      <p:sp>
        <p:nvSpPr>
          <p:cNvPr id="16" name="Subtitle 4">
            <a:extLst>
              <a:ext uri="{FF2B5EF4-FFF2-40B4-BE49-F238E27FC236}">
                <a16:creationId xmlns:a16="http://schemas.microsoft.com/office/drawing/2014/main" id="{B81EE5B3-CF96-4613-8F46-EE0191F3F6B2}"/>
              </a:ext>
            </a:extLst>
          </p:cNvPr>
          <p:cNvSpPr>
            <a:spLocks noGrp="1"/>
          </p:cNvSpPr>
          <p:nvPr>
            <p:ph type="subTitle" idx="1" hasCustomPrompt="1"/>
          </p:nvPr>
        </p:nvSpPr>
        <p:spPr>
          <a:xfrm>
            <a:off x="5498152" y="4448487"/>
            <a:ext cx="6212067" cy="1744923"/>
          </a:xfrm>
        </p:spPr>
        <p:txBody>
          <a:bodyPr>
            <a:normAutofit/>
          </a:bodyPr>
          <a:lstStyle>
            <a:lvl1pPr marL="0" indent="0">
              <a:buNone/>
              <a:defRPr sz="1600">
                <a:solidFill>
                  <a:srgbClr val="4D4D4E"/>
                </a:solidFill>
              </a:defRPr>
            </a:lvl1pPr>
          </a:lstStyle>
          <a:p>
            <a:r>
              <a:rPr lang="en-US" dirty="0"/>
              <a:t>Description</a:t>
            </a:r>
          </a:p>
        </p:txBody>
      </p:sp>
      <p:sp>
        <p:nvSpPr>
          <p:cNvPr id="24" name="Text Placeholder 9">
            <a:extLst>
              <a:ext uri="{FF2B5EF4-FFF2-40B4-BE49-F238E27FC236}">
                <a16:creationId xmlns:a16="http://schemas.microsoft.com/office/drawing/2014/main" id="{4A779E8D-C6CD-4CD8-A3F5-5AB63531DDB0}"/>
              </a:ext>
            </a:extLst>
          </p:cNvPr>
          <p:cNvSpPr>
            <a:spLocks noGrp="1"/>
          </p:cNvSpPr>
          <p:nvPr>
            <p:ph type="body" sz="quarter" idx="15" hasCustomPrompt="1"/>
          </p:nvPr>
        </p:nvSpPr>
        <p:spPr>
          <a:xfrm>
            <a:off x="8691937" y="242584"/>
            <a:ext cx="3018282" cy="403433"/>
          </a:xfrm>
        </p:spPr>
        <p:txBody>
          <a:bodyPr/>
          <a:lstStyle>
            <a:lvl1pPr marL="0" indent="0" algn="r">
              <a:buNone/>
              <a:defRPr sz="1600" b="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Name</a:t>
            </a:r>
          </a:p>
          <a:p>
            <a:pPr lvl="0"/>
            <a:endParaRPr lang="en-US" dirty="0"/>
          </a:p>
        </p:txBody>
      </p:sp>
      <p:sp>
        <p:nvSpPr>
          <p:cNvPr id="25" name="Text Placeholder 9">
            <a:extLst>
              <a:ext uri="{FF2B5EF4-FFF2-40B4-BE49-F238E27FC236}">
                <a16:creationId xmlns:a16="http://schemas.microsoft.com/office/drawing/2014/main" id="{B55A0123-0D8C-4847-AF64-D8C4913B4492}"/>
              </a:ext>
            </a:extLst>
          </p:cNvPr>
          <p:cNvSpPr>
            <a:spLocks noGrp="1"/>
          </p:cNvSpPr>
          <p:nvPr>
            <p:ph type="body" sz="quarter" idx="16" hasCustomPrompt="1"/>
          </p:nvPr>
        </p:nvSpPr>
        <p:spPr>
          <a:xfrm>
            <a:off x="8691937" y="547163"/>
            <a:ext cx="3018282" cy="280786"/>
          </a:xfrm>
        </p:spPr>
        <p:txBody>
          <a:bodyPr>
            <a:normAutofit/>
          </a:bodyPr>
          <a:lstStyle>
            <a:lvl1pPr marL="0" indent="0" algn="r">
              <a:buNone/>
              <a:defRPr sz="1200" i="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Title</a:t>
            </a:r>
          </a:p>
          <a:p>
            <a:pPr lvl="0"/>
            <a:endParaRPr lang="en-US" dirty="0"/>
          </a:p>
        </p:txBody>
      </p:sp>
      <p:sp>
        <p:nvSpPr>
          <p:cNvPr id="26" name="Text Placeholder 9">
            <a:extLst>
              <a:ext uri="{FF2B5EF4-FFF2-40B4-BE49-F238E27FC236}">
                <a16:creationId xmlns:a16="http://schemas.microsoft.com/office/drawing/2014/main" id="{1E5DA838-6D7D-47E6-A592-700379906696}"/>
              </a:ext>
            </a:extLst>
          </p:cNvPr>
          <p:cNvSpPr>
            <a:spLocks noGrp="1"/>
          </p:cNvSpPr>
          <p:nvPr>
            <p:ph type="body" sz="quarter" idx="18" hasCustomPrompt="1"/>
          </p:nvPr>
        </p:nvSpPr>
        <p:spPr>
          <a:xfrm>
            <a:off x="8690227" y="1052532"/>
            <a:ext cx="3018282" cy="403433"/>
          </a:xfrm>
        </p:spPr>
        <p:txBody>
          <a:bodyPr/>
          <a:lstStyle>
            <a:lvl1pPr marL="0" indent="0" algn="r">
              <a:buNone/>
              <a:defRPr sz="1600" b="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Name</a:t>
            </a:r>
          </a:p>
          <a:p>
            <a:pPr lvl="0"/>
            <a:endParaRPr lang="en-US" dirty="0"/>
          </a:p>
        </p:txBody>
      </p:sp>
      <p:sp>
        <p:nvSpPr>
          <p:cNvPr id="28" name="Text Placeholder 9">
            <a:extLst>
              <a:ext uri="{FF2B5EF4-FFF2-40B4-BE49-F238E27FC236}">
                <a16:creationId xmlns:a16="http://schemas.microsoft.com/office/drawing/2014/main" id="{68CD813B-3606-4315-9005-3C59238BC8C9}"/>
              </a:ext>
            </a:extLst>
          </p:cNvPr>
          <p:cNvSpPr>
            <a:spLocks noGrp="1"/>
          </p:cNvSpPr>
          <p:nvPr>
            <p:ph type="body" sz="quarter" idx="19" hasCustomPrompt="1"/>
          </p:nvPr>
        </p:nvSpPr>
        <p:spPr>
          <a:xfrm>
            <a:off x="8690227" y="1357111"/>
            <a:ext cx="3018282" cy="280786"/>
          </a:xfrm>
        </p:spPr>
        <p:txBody>
          <a:bodyPr>
            <a:normAutofit/>
          </a:bodyPr>
          <a:lstStyle>
            <a:lvl1pPr marL="0" indent="0" algn="r">
              <a:buNone/>
              <a:defRPr sz="1200" i="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Title</a:t>
            </a:r>
          </a:p>
          <a:p>
            <a:pPr lvl="0"/>
            <a:endParaRPr lang="en-US" dirty="0"/>
          </a:p>
        </p:txBody>
      </p:sp>
      <p:sp>
        <p:nvSpPr>
          <p:cNvPr id="29" name="Text Placeholder 9">
            <a:extLst>
              <a:ext uri="{FF2B5EF4-FFF2-40B4-BE49-F238E27FC236}">
                <a16:creationId xmlns:a16="http://schemas.microsoft.com/office/drawing/2014/main" id="{C96C614A-BD49-495A-BD20-F8EC73E96CAF}"/>
              </a:ext>
            </a:extLst>
          </p:cNvPr>
          <p:cNvSpPr>
            <a:spLocks noGrp="1"/>
          </p:cNvSpPr>
          <p:nvPr>
            <p:ph type="body" sz="quarter" idx="21" hasCustomPrompt="1"/>
          </p:nvPr>
        </p:nvSpPr>
        <p:spPr>
          <a:xfrm>
            <a:off x="5484683" y="251148"/>
            <a:ext cx="3018282" cy="403433"/>
          </a:xfrm>
        </p:spPr>
        <p:txBody>
          <a:bodyPr/>
          <a:lstStyle>
            <a:lvl1pPr marL="0" indent="0" algn="r">
              <a:buNone/>
              <a:defRPr sz="1600" b="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Name</a:t>
            </a:r>
          </a:p>
          <a:p>
            <a:pPr lvl="0"/>
            <a:endParaRPr lang="en-US" dirty="0"/>
          </a:p>
        </p:txBody>
      </p:sp>
      <p:sp>
        <p:nvSpPr>
          <p:cNvPr id="30" name="Text Placeholder 9">
            <a:extLst>
              <a:ext uri="{FF2B5EF4-FFF2-40B4-BE49-F238E27FC236}">
                <a16:creationId xmlns:a16="http://schemas.microsoft.com/office/drawing/2014/main" id="{DC4A657E-716C-4ACC-B39E-B0C07644247A}"/>
              </a:ext>
            </a:extLst>
          </p:cNvPr>
          <p:cNvSpPr>
            <a:spLocks noGrp="1"/>
          </p:cNvSpPr>
          <p:nvPr>
            <p:ph type="body" sz="quarter" idx="22" hasCustomPrompt="1"/>
          </p:nvPr>
        </p:nvSpPr>
        <p:spPr>
          <a:xfrm>
            <a:off x="5484683" y="555727"/>
            <a:ext cx="3018282" cy="280786"/>
          </a:xfrm>
        </p:spPr>
        <p:txBody>
          <a:bodyPr>
            <a:normAutofit/>
          </a:bodyPr>
          <a:lstStyle>
            <a:lvl1pPr marL="0" indent="0" algn="r">
              <a:buNone/>
              <a:defRPr sz="1200" i="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Title</a:t>
            </a:r>
          </a:p>
          <a:p>
            <a:pPr lvl="0"/>
            <a:endParaRPr lang="en-US" dirty="0"/>
          </a:p>
        </p:txBody>
      </p:sp>
      <p:sp>
        <p:nvSpPr>
          <p:cNvPr id="31" name="Text Placeholder 9">
            <a:extLst>
              <a:ext uri="{FF2B5EF4-FFF2-40B4-BE49-F238E27FC236}">
                <a16:creationId xmlns:a16="http://schemas.microsoft.com/office/drawing/2014/main" id="{EDB0ABD5-92C7-4C8E-B11D-BED219E995FD}"/>
              </a:ext>
            </a:extLst>
          </p:cNvPr>
          <p:cNvSpPr>
            <a:spLocks noGrp="1"/>
          </p:cNvSpPr>
          <p:nvPr>
            <p:ph type="body" sz="quarter" idx="24" hasCustomPrompt="1"/>
          </p:nvPr>
        </p:nvSpPr>
        <p:spPr>
          <a:xfrm>
            <a:off x="5482973" y="1061096"/>
            <a:ext cx="3018282" cy="403433"/>
          </a:xfrm>
        </p:spPr>
        <p:txBody>
          <a:bodyPr/>
          <a:lstStyle>
            <a:lvl1pPr marL="0" indent="0" algn="r">
              <a:buNone/>
              <a:defRPr sz="1600" b="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Name</a:t>
            </a:r>
          </a:p>
          <a:p>
            <a:pPr lvl="0"/>
            <a:endParaRPr lang="en-US" dirty="0"/>
          </a:p>
        </p:txBody>
      </p:sp>
      <p:sp>
        <p:nvSpPr>
          <p:cNvPr id="32" name="Text Placeholder 9">
            <a:extLst>
              <a:ext uri="{FF2B5EF4-FFF2-40B4-BE49-F238E27FC236}">
                <a16:creationId xmlns:a16="http://schemas.microsoft.com/office/drawing/2014/main" id="{451B9BA7-CC20-471A-9CE2-0D18FC220320}"/>
              </a:ext>
            </a:extLst>
          </p:cNvPr>
          <p:cNvSpPr>
            <a:spLocks noGrp="1"/>
          </p:cNvSpPr>
          <p:nvPr>
            <p:ph type="body" sz="quarter" idx="25" hasCustomPrompt="1"/>
          </p:nvPr>
        </p:nvSpPr>
        <p:spPr>
          <a:xfrm>
            <a:off x="5482973" y="1365675"/>
            <a:ext cx="3018282" cy="280786"/>
          </a:xfrm>
        </p:spPr>
        <p:txBody>
          <a:bodyPr>
            <a:normAutofit/>
          </a:bodyPr>
          <a:lstStyle>
            <a:lvl1pPr marL="0" indent="0" algn="r">
              <a:buNone/>
              <a:defRPr sz="1200" i="1">
                <a:solidFill>
                  <a:srgbClr val="4D4D4E"/>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Presenter Title</a:t>
            </a:r>
          </a:p>
          <a:p>
            <a:pPr lvl="0"/>
            <a:endParaRPr lang="en-US" dirty="0"/>
          </a:p>
        </p:txBody>
      </p:sp>
      <p:sp>
        <p:nvSpPr>
          <p:cNvPr id="33" name="Text Placeholder 36">
            <a:extLst>
              <a:ext uri="{FF2B5EF4-FFF2-40B4-BE49-F238E27FC236}">
                <a16:creationId xmlns:a16="http://schemas.microsoft.com/office/drawing/2014/main" id="{190D40FF-1EE8-473B-B062-DD84459B6A05}"/>
              </a:ext>
            </a:extLst>
          </p:cNvPr>
          <p:cNvSpPr>
            <a:spLocks noGrp="1"/>
          </p:cNvSpPr>
          <p:nvPr>
            <p:ph type="body" sz="quarter" idx="26" hasCustomPrompt="1"/>
          </p:nvPr>
        </p:nvSpPr>
        <p:spPr>
          <a:xfrm>
            <a:off x="5496442" y="3863838"/>
            <a:ext cx="6210457" cy="546402"/>
          </a:xfrm>
        </p:spPr>
        <p:txBody>
          <a:bodyPr anchor="b">
            <a:normAutofit/>
          </a:bodyPr>
          <a:lstStyle>
            <a:lvl1pPr marL="0" indent="0" algn="l">
              <a:buNone/>
              <a:defRPr sz="2000">
                <a:solidFill>
                  <a:srgbClr val="4D4D4E"/>
                </a:solidFill>
              </a:defRPr>
            </a:lvl1pPr>
          </a:lstStyle>
          <a:p>
            <a:pPr lvl="0"/>
            <a:r>
              <a:rPr lang="en-US" dirty="0"/>
              <a:t>Event | Date</a:t>
            </a:r>
          </a:p>
        </p:txBody>
      </p:sp>
      <p:pic>
        <p:nvPicPr>
          <p:cNvPr id="19" name="Picture 18">
            <a:extLst>
              <a:ext uri="{FF2B5EF4-FFF2-40B4-BE49-F238E27FC236}">
                <a16:creationId xmlns:a16="http://schemas.microsoft.com/office/drawing/2014/main" id="{2DC271A1-B451-46F4-8BC1-A23ABCA0E0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1953" y="4867736"/>
            <a:ext cx="3214414" cy="1077100"/>
          </a:xfrm>
          <a:prstGeom prst="rect">
            <a:avLst/>
          </a:prstGeom>
        </p:spPr>
      </p:pic>
    </p:spTree>
    <p:extLst>
      <p:ext uri="{BB962C8B-B14F-4D97-AF65-F5344CB8AC3E}">
        <p14:creationId xmlns:p14="http://schemas.microsoft.com/office/powerpoint/2010/main" val="130059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429126" y="1600200"/>
            <a:ext cx="11386589"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DD0140C-6FE0-4B35-98A0-5C0A8591AC94}"/>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8" name="Footer Placeholder 4">
            <a:extLst>
              <a:ext uri="{FF2B5EF4-FFF2-40B4-BE49-F238E27FC236}">
                <a16:creationId xmlns:a16="http://schemas.microsoft.com/office/drawing/2014/main" id="{C1BB340F-0DA8-4B24-AA8F-58501019D90A}"/>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DAB99C44-08AD-4724-9F2E-3E2A695FCB71}"/>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Tree>
    <p:extLst>
      <p:ext uri="{BB962C8B-B14F-4D97-AF65-F5344CB8AC3E}">
        <p14:creationId xmlns:p14="http://schemas.microsoft.com/office/powerpoint/2010/main" val="206485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7784-FD65-49A7-AFF2-2CD066571453}"/>
              </a:ext>
            </a:extLst>
          </p:cNvPr>
          <p:cNvSpPr>
            <a:spLocks noGrp="1"/>
          </p:cNvSpPr>
          <p:nvPr>
            <p:ph type="title"/>
          </p:nvPr>
        </p:nvSpPr>
        <p:spPr>
          <a:xfrm>
            <a:off x="379770" y="378130"/>
            <a:ext cx="11439431" cy="627092"/>
          </a:xfrm>
        </p:spPr>
        <p:txBody>
          <a:bodyPr/>
          <a:lstStyle/>
          <a:p>
            <a:r>
              <a:rPr lang="en-US"/>
              <a:t>Click to edit Master title style</a:t>
            </a:r>
          </a:p>
        </p:txBody>
      </p:sp>
      <p:sp>
        <p:nvSpPr>
          <p:cNvPr id="10" name="Text Placeholder 9">
            <a:extLst>
              <a:ext uri="{FF2B5EF4-FFF2-40B4-BE49-F238E27FC236}">
                <a16:creationId xmlns:a16="http://schemas.microsoft.com/office/drawing/2014/main" id="{510F35AC-3CD1-4EEB-AF73-4B17714B2A56}"/>
              </a:ext>
            </a:extLst>
          </p:cNvPr>
          <p:cNvSpPr>
            <a:spLocks noGrp="1"/>
          </p:cNvSpPr>
          <p:nvPr>
            <p:ph type="body" sz="quarter" idx="13" hasCustomPrompt="1"/>
          </p:nvPr>
        </p:nvSpPr>
        <p:spPr>
          <a:xfrm>
            <a:off x="376285" y="1229084"/>
            <a:ext cx="11439431" cy="724604"/>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Body: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endParaRPr lang="en-US" dirty="0"/>
          </a:p>
        </p:txBody>
      </p:sp>
      <p:sp>
        <p:nvSpPr>
          <p:cNvPr id="11" name="Text Placeholder 9">
            <a:extLst>
              <a:ext uri="{FF2B5EF4-FFF2-40B4-BE49-F238E27FC236}">
                <a16:creationId xmlns:a16="http://schemas.microsoft.com/office/drawing/2014/main" id="{3A7103C6-367F-4A3B-A64D-98CBD8B6F54B}"/>
              </a:ext>
            </a:extLst>
          </p:cNvPr>
          <p:cNvSpPr>
            <a:spLocks noGrp="1"/>
          </p:cNvSpPr>
          <p:nvPr>
            <p:ph type="body" sz="quarter" idx="14" hasCustomPrompt="1"/>
          </p:nvPr>
        </p:nvSpPr>
        <p:spPr>
          <a:xfrm>
            <a:off x="376285" y="2192345"/>
            <a:ext cx="11439431" cy="724604"/>
          </a:xfrm>
        </p:spPr>
        <p:txBody>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Body: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endParaRPr lang="en-US" dirty="0"/>
          </a:p>
        </p:txBody>
      </p:sp>
      <p:sp>
        <p:nvSpPr>
          <p:cNvPr id="12" name="Text Placeholder 9">
            <a:extLst>
              <a:ext uri="{FF2B5EF4-FFF2-40B4-BE49-F238E27FC236}">
                <a16:creationId xmlns:a16="http://schemas.microsoft.com/office/drawing/2014/main" id="{54C96D1D-E9B1-42D9-868A-91CD3F549178}"/>
              </a:ext>
            </a:extLst>
          </p:cNvPr>
          <p:cNvSpPr>
            <a:spLocks noGrp="1"/>
          </p:cNvSpPr>
          <p:nvPr>
            <p:ph type="body" sz="quarter" idx="15" hasCustomPrompt="1"/>
          </p:nvPr>
        </p:nvSpPr>
        <p:spPr>
          <a:xfrm>
            <a:off x="379769" y="3210671"/>
            <a:ext cx="11439431" cy="724604"/>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Body: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endParaRPr lang="en-US" dirty="0"/>
          </a:p>
        </p:txBody>
      </p:sp>
      <p:sp>
        <p:nvSpPr>
          <p:cNvPr id="15" name="Date Placeholder 3">
            <a:extLst>
              <a:ext uri="{FF2B5EF4-FFF2-40B4-BE49-F238E27FC236}">
                <a16:creationId xmlns:a16="http://schemas.microsoft.com/office/drawing/2014/main" id="{D123617A-46DE-480B-AD84-624094F8EBC1}"/>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16" name="Slide Number Placeholder 5">
            <a:extLst>
              <a:ext uri="{FF2B5EF4-FFF2-40B4-BE49-F238E27FC236}">
                <a16:creationId xmlns:a16="http://schemas.microsoft.com/office/drawing/2014/main" id="{43378FDF-9077-498D-8377-72D34E3D1444}"/>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7" name="Footer Placeholder 4">
            <a:extLst>
              <a:ext uri="{FF2B5EF4-FFF2-40B4-BE49-F238E27FC236}">
                <a16:creationId xmlns:a16="http://schemas.microsoft.com/office/drawing/2014/main" id="{596FA443-8DC7-4A1E-A6B5-6B6DAB444147}"/>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310569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29126" y="1150119"/>
            <a:ext cx="5666874" cy="46595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48842" y="1150373"/>
            <a:ext cx="5666875" cy="466717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6BA69170-7F17-4213-8065-07E6DDE6DE46}"/>
              </a:ext>
            </a:extLst>
          </p:cNvPr>
          <p:cNvSpPr>
            <a:spLocks noGrp="1"/>
          </p:cNvSpPr>
          <p:nvPr>
            <p:ph type="dt" sz="half" idx="10"/>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9" name="Slide Number Placeholder 5">
            <a:extLst>
              <a:ext uri="{FF2B5EF4-FFF2-40B4-BE49-F238E27FC236}">
                <a16:creationId xmlns:a16="http://schemas.microsoft.com/office/drawing/2014/main" id="{E93089F2-F679-4EAF-95E4-EC1626BA33E3}"/>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0" name="Footer Placeholder 4">
            <a:extLst>
              <a:ext uri="{FF2B5EF4-FFF2-40B4-BE49-F238E27FC236}">
                <a16:creationId xmlns:a16="http://schemas.microsoft.com/office/drawing/2014/main" id="{C7551792-7942-41D9-A535-FB1B49CEA30B}"/>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406627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2582" y="354864"/>
            <a:ext cx="11363134" cy="712431"/>
          </a:xfrm>
        </p:spPr>
        <p:txBody>
          <a:bodyPr/>
          <a:lstStyle/>
          <a:p>
            <a:r>
              <a:rPr lang="en-US" dirty="0"/>
              <a:t>Click to edit Master title style</a:t>
            </a:r>
          </a:p>
        </p:txBody>
      </p:sp>
      <p:sp>
        <p:nvSpPr>
          <p:cNvPr id="3" name="Text Placeholder 2"/>
          <p:cNvSpPr>
            <a:spLocks noGrp="1"/>
          </p:cNvSpPr>
          <p:nvPr>
            <p:ph type="body" idx="1"/>
          </p:nvPr>
        </p:nvSpPr>
        <p:spPr>
          <a:xfrm>
            <a:off x="452582" y="1244373"/>
            <a:ext cx="5544993" cy="480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2582" y="1724519"/>
            <a:ext cx="5544993" cy="4076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199" y="1244373"/>
            <a:ext cx="5643517" cy="480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199" y="1724519"/>
            <a:ext cx="5643517" cy="4076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9814C8B0-8D1C-4A9B-BA07-C3988D27BDD6}"/>
              </a:ext>
            </a:extLst>
          </p:cNvPr>
          <p:cNvSpPr>
            <a:spLocks noGrp="1"/>
          </p:cNvSpPr>
          <p:nvPr>
            <p:ph type="dt" sz="half" idx="1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11" name="Slide Number Placeholder 5">
            <a:extLst>
              <a:ext uri="{FF2B5EF4-FFF2-40B4-BE49-F238E27FC236}">
                <a16:creationId xmlns:a16="http://schemas.microsoft.com/office/drawing/2014/main" id="{246F6D53-7B97-4C61-8E5C-F34BEF46F0CB}"/>
              </a:ext>
            </a:extLst>
          </p:cNvPr>
          <p:cNvSpPr>
            <a:spLocks noGrp="1"/>
          </p:cNvSpPr>
          <p:nvPr>
            <p:ph type="sldNum" sz="quarter" idx="13"/>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2" name="Footer Placeholder 4">
            <a:extLst>
              <a:ext uri="{FF2B5EF4-FFF2-40B4-BE49-F238E27FC236}">
                <a16:creationId xmlns:a16="http://schemas.microsoft.com/office/drawing/2014/main" id="{049B5EAA-3FC6-40CF-A403-BD5F275C6943}"/>
              </a:ext>
            </a:extLst>
          </p:cNvPr>
          <p:cNvSpPr>
            <a:spLocks noGrp="1"/>
          </p:cNvSpPr>
          <p:nvPr>
            <p:ph type="ftr" sz="quarter" idx="14"/>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2942763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C1EE28D-2056-4733-B4CA-15E1DC7F4BFD}"/>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6" name="Slide Number Placeholder 5">
            <a:extLst>
              <a:ext uri="{FF2B5EF4-FFF2-40B4-BE49-F238E27FC236}">
                <a16:creationId xmlns:a16="http://schemas.microsoft.com/office/drawing/2014/main" id="{B889F530-4953-4CA7-8AE9-A0D716DBE54F}"/>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7" name="Footer Placeholder 4">
            <a:extLst>
              <a:ext uri="{FF2B5EF4-FFF2-40B4-BE49-F238E27FC236}">
                <a16:creationId xmlns:a16="http://schemas.microsoft.com/office/drawing/2014/main" id="{F8F7BD8D-7CB8-40AB-A63C-48D8E4785AD3}"/>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3533697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C1EE28D-2056-4733-B4CA-15E1DC7F4BFD}"/>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6" name="Slide Number Placeholder 5">
            <a:extLst>
              <a:ext uri="{FF2B5EF4-FFF2-40B4-BE49-F238E27FC236}">
                <a16:creationId xmlns:a16="http://schemas.microsoft.com/office/drawing/2014/main" id="{B889F530-4953-4CA7-8AE9-A0D716DBE54F}"/>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7" name="Footer Placeholder 4">
            <a:extLst>
              <a:ext uri="{FF2B5EF4-FFF2-40B4-BE49-F238E27FC236}">
                <a16:creationId xmlns:a16="http://schemas.microsoft.com/office/drawing/2014/main" id="{F8F7BD8D-7CB8-40AB-A63C-48D8E4785AD3}"/>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
        <p:nvSpPr>
          <p:cNvPr id="8" name="Title 1">
            <a:extLst>
              <a:ext uri="{FF2B5EF4-FFF2-40B4-BE49-F238E27FC236}">
                <a16:creationId xmlns:a16="http://schemas.microsoft.com/office/drawing/2014/main" id="{10A4590F-581E-4E79-93AB-C7EC3CAF4077}"/>
              </a:ext>
            </a:extLst>
          </p:cNvPr>
          <p:cNvSpPr>
            <a:spLocks noGrp="1"/>
          </p:cNvSpPr>
          <p:nvPr>
            <p:ph type="title"/>
          </p:nvPr>
        </p:nvSpPr>
        <p:spPr>
          <a:xfrm>
            <a:off x="376285" y="338761"/>
            <a:ext cx="11439432" cy="627092"/>
          </a:xfrm>
        </p:spPr>
        <p:txBody>
          <a:bodyPr/>
          <a:lstStyle/>
          <a:p>
            <a:r>
              <a:rPr lang="en-US"/>
              <a:t>Click to edit Master title style</a:t>
            </a:r>
          </a:p>
        </p:txBody>
      </p:sp>
    </p:spTree>
    <p:extLst>
      <p:ext uri="{BB962C8B-B14F-4D97-AF65-F5344CB8AC3E}">
        <p14:creationId xmlns:p14="http://schemas.microsoft.com/office/powerpoint/2010/main" val="206363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4148"/>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4800600" y="354148"/>
            <a:ext cx="7015116" cy="5463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54347"/>
            <a:ext cx="3932237" cy="38628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B77C171D-8A92-47B6-8E06-B3962178D96B}"/>
              </a:ext>
            </a:extLst>
          </p:cNvPr>
          <p:cNvSpPr>
            <a:spLocks noGrp="1"/>
          </p:cNvSpPr>
          <p:nvPr>
            <p:ph type="dt" sz="half" idx="10"/>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9" name="Slide Number Placeholder 5">
            <a:extLst>
              <a:ext uri="{FF2B5EF4-FFF2-40B4-BE49-F238E27FC236}">
                <a16:creationId xmlns:a16="http://schemas.microsoft.com/office/drawing/2014/main" id="{809EB389-0803-4FDD-BBCD-882712FB22DB}"/>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0" name="Footer Placeholder 4">
            <a:extLst>
              <a:ext uri="{FF2B5EF4-FFF2-40B4-BE49-F238E27FC236}">
                <a16:creationId xmlns:a16="http://schemas.microsoft.com/office/drawing/2014/main" id="{A2F1FF7B-BF9F-4A97-BE3D-C4A6E18DE298}"/>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3070066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376" y="354148"/>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00600" y="354148"/>
            <a:ext cx="7015116" cy="545610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0376" y="1954347"/>
            <a:ext cx="3932237" cy="38559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2AB16A1E-548F-4344-8AC6-B2FC35BF7088}"/>
              </a:ext>
            </a:extLst>
          </p:cNvPr>
          <p:cNvSpPr>
            <a:spLocks noGrp="1"/>
          </p:cNvSpPr>
          <p:nvPr>
            <p:ph type="dt" sz="half" idx="10"/>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9" name="Slide Number Placeholder 5">
            <a:extLst>
              <a:ext uri="{FF2B5EF4-FFF2-40B4-BE49-F238E27FC236}">
                <a16:creationId xmlns:a16="http://schemas.microsoft.com/office/drawing/2014/main" id="{643676B1-578C-42EE-856B-A65472A2E2F0}"/>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0" name="Footer Placeholder 4">
            <a:extLst>
              <a:ext uri="{FF2B5EF4-FFF2-40B4-BE49-F238E27FC236}">
                <a16:creationId xmlns:a16="http://schemas.microsoft.com/office/drawing/2014/main" id="{841F37A3-D758-4EF1-99E2-007BE506249C}"/>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110358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lumMod val="50000"/>
                  </a:schemeClr>
                </a:solidFill>
              </a:defRPr>
            </a:lvl1pPr>
          </a:lstStyle>
          <a:p>
            <a:r>
              <a:rPr lang="en-US" dirty="0"/>
              <a:t>Click to edit Master title style </a:t>
            </a:r>
          </a:p>
        </p:txBody>
      </p:sp>
      <p:sp>
        <p:nvSpPr>
          <p:cNvPr id="3" name="Content Placeholder 2"/>
          <p:cNvSpPr>
            <a:spLocks noGrp="1"/>
          </p:cNvSpPr>
          <p:nvPr>
            <p:ph idx="1"/>
          </p:nvPr>
        </p:nvSpPr>
        <p:spPr>
          <a:xfrm>
            <a:off x="429126" y="1600200"/>
            <a:ext cx="11386589" cy="4191000"/>
          </a:xfrm>
        </p:spPr>
        <p:txBody>
          <a:bodyPr/>
          <a:lstStyle>
            <a:lvl1pPr marL="228600" indent="-228600">
              <a:buClr>
                <a:srgbClr val="981E32"/>
              </a:buClr>
              <a:buFont typeface="Wingdings" panose="05000000000000000000" pitchFamily="2" charset="2"/>
              <a:buChar char="§"/>
              <a:defRPr>
                <a:solidFill>
                  <a:schemeClr val="tx1">
                    <a:lumMod val="50000"/>
                  </a:schemeClr>
                </a:solidFill>
              </a:defRPr>
            </a:lvl1pPr>
            <a:lvl2pPr marL="685800" indent="-228600">
              <a:buClr>
                <a:srgbClr val="981E32"/>
              </a:buClr>
              <a:buFont typeface="Microsoft Sans Serif" panose="020B0604020202020204" pitchFamily="34" charset="0"/>
              <a:buChar char="•"/>
              <a:defRPr>
                <a:solidFill>
                  <a:schemeClr val="tx1">
                    <a:lumMod val="50000"/>
                  </a:schemeClr>
                </a:solidFill>
              </a:defRPr>
            </a:lvl2pPr>
            <a:lvl3pPr marL="1143000" indent="-228600">
              <a:buClr>
                <a:srgbClr val="981E32"/>
              </a:buClr>
              <a:buFont typeface="Wingdings" panose="05000000000000000000" pitchFamily="2" charset="2"/>
              <a:buChar char="§"/>
              <a:defRPr>
                <a:solidFill>
                  <a:schemeClr val="tx1">
                    <a:lumMod val="50000"/>
                  </a:schemeClr>
                </a:solidFill>
              </a:defRPr>
            </a:lvl3pPr>
            <a:lvl4pPr marL="1600200" indent="-228600">
              <a:buFont typeface="Arial" panose="020B0604020202020204" pitchFamily="34" charset="0"/>
              <a:buChar char="•"/>
              <a:defRPr>
                <a:solidFill>
                  <a:schemeClr val="tx1">
                    <a:lumMod val="50000"/>
                  </a:schemeClr>
                </a:solidFill>
              </a:defRPr>
            </a:lvl4pPr>
            <a:lvl5pPr marL="2057400" indent="-228600">
              <a:buClr>
                <a:srgbClr val="981E32"/>
              </a:buClr>
              <a:buFont typeface="Wingdings" panose="05000000000000000000" pitchFamily="2" charset="2"/>
              <a:buChar char="§"/>
              <a:defRPr>
                <a:solidFill>
                  <a:schemeClr val="tx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DD0140C-6FE0-4B35-98A0-5C0A8591AC94}"/>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8" name="Footer Placeholder 4">
            <a:extLst>
              <a:ext uri="{FF2B5EF4-FFF2-40B4-BE49-F238E27FC236}">
                <a16:creationId xmlns:a16="http://schemas.microsoft.com/office/drawing/2014/main" id="{C1BB340F-0DA8-4B24-AA8F-58501019D90A}"/>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
        <p:nvSpPr>
          <p:cNvPr id="9" name="Slide Number Placeholder 5">
            <a:extLst>
              <a:ext uri="{FF2B5EF4-FFF2-40B4-BE49-F238E27FC236}">
                <a16:creationId xmlns:a16="http://schemas.microsoft.com/office/drawing/2014/main" id="{DAB99C44-08AD-4724-9F2E-3E2A695FCB71}"/>
              </a:ext>
            </a:extLst>
          </p:cNvPr>
          <p:cNvSpPr>
            <a:spLocks noGrp="1"/>
          </p:cNvSpPr>
          <p:nvPr>
            <p:ph type="sldNum" sz="quarter" idx="4"/>
          </p:nvPr>
        </p:nvSpPr>
        <p:spPr>
          <a:xfrm>
            <a:off x="5552622" y="6623631"/>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pic>
        <p:nvPicPr>
          <p:cNvPr id="10" name="Picture 9">
            <a:extLst>
              <a:ext uri="{FF2B5EF4-FFF2-40B4-BE49-F238E27FC236}">
                <a16:creationId xmlns:a16="http://schemas.microsoft.com/office/drawing/2014/main" id="{9E4EC0B7-921E-4689-A9F5-06D0DD7686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2386" y="5909609"/>
            <a:ext cx="2460286" cy="401205"/>
          </a:xfrm>
          <a:prstGeom prst="rect">
            <a:avLst/>
          </a:prstGeom>
        </p:spPr>
      </p:pic>
      <p:pic>
        <p:nvPicPr>
          <p:cNvPr id="11" name="Picture 10">
            <a:extLst>
              <a:ext uri="{FF2B5EF4-FFF2-40B4-BE49-F238E27FC236}">
                <a16:creationId xmlns:a16="http://schemas.microsoft.com/office/drawing/2014/main" id="{FD163602-E78C-4E7A-AE11-F78F3E7AB435}"/>
              </a:ext>
            </a:extLst>
          </p:cNvPr>
          <p:cNvPicPr>
            <a:picLocks noChangeAspect="1"/>
          </p:cNvPicPr>
          <p:nvPr userDrawn="1"/>
        </p:nvPicPr>
        <p:blipFill>
          <a:blip r:embed="rId3"/>
          <a:stretch>
            <a:fillRect/>
          </a:stretch>
        </p:blipFill>
        <p:spPr>
          <a:xfrm>
            <a:off x="429127" y="5865783"/>
            <a:ext cx="992217" cy="992217"/>
          </a:xfrm>
          <a:prstGeom prst="rect">
            <a:avLst/>
          </a:prstGeom>
        </p:spPr>
      </p:pic>
      <p:sp>
        <p:nvSpPr>
          <p:cNvPr id="4" name="Rectangle 3">
            <a:extLst>
              <a:ext uri="{FF2B5EF4-FFF2-40B4-BE49-F238E27FC236}">
                <a16:creationId xmlns:a16="http://schemas.microsoft.com/office/drawing/2014/main" id="{C38D0422-C187-41C4-8E78-DC302A0CDFC2}"/>
              </a:ext>
            </a:extLst>
          </p:cNvPr>
          <p:cNvSpPr/>
          <p:nvPr userDrawn="1"/>
        </p:nvSpPr>
        <p:spPr>
          <a:xfrm>
            <a:off x="10588145" y="6564859"/>
            <a:ext cx="1580882" cy="307777"/>
          </a:xfrm>
          <a:prstGeom prst="rect">
            <a:avLst/>
          </a:prstGeom>
        </p:spPr>
        <p:txBody>
          <a:bodyPr wrap="none">
            <a:spAutoFit/>
          </a:bodyPr>
          <a:lstStyle/>
          <a:p>
            <a:r>
              <a:rPr lang="en-US" sz="1400" b="1" kern="700" dirty="0">
                <a:effectLst/>
                <a:latin typeface="+mn-lt"/>
                <a:ea typeface="Times New Roman" panose="02020603050405020304" pitchFamily="18" charset="0"/>
              </a:rPr>
              <a:t>ISPMNA-UA_010</a:t>
            </a:r>
            <a:endParaRPr lang="en-US" sz="1400" dirty="0">
              <a:latin typeface="+mn-lt"/>
            </a:endParaRPr>
          </a:p>
        </p:txBody>
      </p:sp>
    </p:spTree>
    <p:extLst>
      <p:ext uri="{BB962C8B-B14F-4D97-AF65-F5344CB8AC3E}">
        <p14:creationId xmlns:p14="http://schemas.microsoft.com/office/powerpoint/2010/main" val="4106412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5435-67A1-4786-99BA-FAF4076E2B7D}"/>
              </a:ext>
            </a:extLst>
          </p:cNvPr>
          <p:cNvSpPr>
            <a:spLocks noGrp="1"/>
          </p:cNvSpPr>
          <p:nvPr>
            <p:ph type="title"/>
          </p:nvPr>
        </p:nvSpPr>
        <p:spPr>
          <a:xfrm>
            <a:off x="429127" y="3752307"/>
            <a:ext cx="11386589" cy="627092"/>
          </a:xfrm>
        </p:spPr>
        <p:txBody>
          <a:bodyPr>
            <a:noAutofit/>
          </a:bodyPr>
          <a:lstStyle>
            <a:lvl1pPr>
              <a:defRPr sz="6600"/>
            </a:lvl1pPr>
          </a:lstStyle>
          <a:p>
            <a:r>
              <a:rPr lang="en-US" dirty="0"/>
              <a:t>Click to edit Master title style</a:t>
            </a:r>
          </a:p>
        </p:txBody>
      </p:sp>
      <p:sp>
        <p:nvSpPr>
          <p:cNvPr id="3" name="Date Placeholder 2">
            <a:extLst>
              <a:ext uri="{FF2B5EF4-FFF2-40B4-BE49-F238E27FC236}">
                <a16:creationId xmlns:a16="http://schemas.microsoft.com/office/drawing/2014/main" id="{B11D7BD0-95BC-4C86-BB86-06DD18F1A414}"/>
              </a:ext>
            </a:extLst>
          </p:cNvPr>
          <p:cNvSpPr>
            <a:spLocks noGrp="1"/>
          </p:cNvSpPr>
          <p:nvPr>
            <p:ph type="dt" sz="half" idx="10"/>
          </p:nvPr>
        </p:nvSpPr>
        <p:spPr/>
        <p:txBody>
          <a:bodyPr/>
          <a:lstStyle/>
          <a:p>
            <a:fld id="{9BADFB45-9432-5D41-A6B2-9DE38D4DF5EC}" type="datetimeFigureOut">
              <a:rPr lang="en-US" smtClean="0"/>
              <a:pPr/>
              <a:t>10/22/2019</a:t>
            </a:fld>
            <a:endParaRPr lang="en-US" dirty="0"/>
          </a:p>
        </p:txBody>
      </p:sp>
      <p:sp>
        <p:nvSpPr>
          <p:cNvPr id="4" name="Slide Number Placeholder 3">
            <a:extLst>
              <a:ext uri="{FF2B5EF4-FFF2-40B4-BE49-F238E27FC236}">
                <a16:creationId xmlns:a16="http://schemas.microsoft.com/office/drawing/2014/main" id="{D3B7A490-1222-466C-9485-072737617FC9}"/>
              </a:ext>
            </a:extLst>
          </p:cNvPr>
          <p:cNvSpPr>
            <a:spLocks noGrp="1"/>
          </p:cNvSpPr>
          <p:nvPr>
            <p:ph type="sldNum" sz="quarter" idx="11"/>
          </p:nvPr>
        </p:nvSpPr>
        <p:spPr/>
        <p:txBody>
          <a:bodyPr/>
          <a:lstStyle/>
          <a:p>
            <a:r>
              <a:rPr lang="en-US" b="1"/>
              <a:t>SLIDE</a:t>
            </a:r>
            <a:r>
              <a:rPr lang="en-US"/>
              <a:t> </a:t>
            </a:r>
            <a:fld id="{AED3C826-DFD6-6644-BDE2-8A58EE00947D}" type="slidenum">
              <a:rPr lang="en-US" smtClean="0"/>
              <a:pPr/>
              <a:t>‹#›</a:t>
            </a:fld>
            <a:endParaRPr lang="en-US" dirty="0"/>
          </a:p>
        </p:txBody>
      </p:sp>
      <p:sp>
        <p:nvSpPr>
          <p:cNvPr id="5" name="Footer Placeholder 4">
            <a:extLst>
              <a:ext uri="{FF2B5EF4-FFF2-40B4-BE49-F238E27FC236}">
                <a16:creationId xmlns:a16="http://schemas.microsoft.com/office/drawing/2014/main" id="{B523DA4F-7C1C-44B8-AC49-78C406F1DBAB}"/>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86515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7784-FD65-49A7-AFF2-2CD066571453}"/>
              </a:ext>
            </a:extLst>
          </p:cNvPr>
          <p:cNvSpPr>
            <a:spLocks noGrp="1"/>
          </p:cNvSpPr>
          <p:nvPr>
            <p:ph type="title"/>
          </p:nvPr>
        </p:nvSpPr>
        <p:spPr>
          <a:xfrm>
            <a:off x="379770" y="378130"/>
            <a:ext cx="11439431" cy="627092"/>
          </a:xfrm>
        </p:spPr>
        <p:txBody>
          <a:bodyPr/>
          <a:lstStyle/>
          <a:p>
            <a:r>
              <a:rPr lang="en-US"/>
              <a:t>Click to edit Master title style</a:t>
            </a:r>
          </a:p>
        </p:txBody>
      </p:sp>
      <p:sp>
        <p:nvSpPr>
          <p:cNvPr id="10" name="Text Placeholder 9">
            <a:extLst>
              <a:ext uri="{FF2B5EF4-FFF2-40B4-BE49-F238E27FC236}">
                <a16:creationId xmlns:a16="http://schemas.microsoft.com/office/drawing/2014/main" id="{510F35AC-3CD1-4EEB-AF73-4B17714B2A56}"/>
              </a:ext>
            </a:extLst>
          </p:cNvPr>
          <p:cNvSpPr>
            <a:spLocks noGrp="1"/>
          </p:cNvSpPr>
          <p:nvPr>
            <p:ph type="body" sz="quarter" idx="13" hasCustomPrompt="1"/>
          </p:nvPr>
        </p:nvSpPr>
        <p:spPr>
          <a:xfrm>
            <a:off x="376285" y="1229084"/>
            <a:ext cx="11439431" cy="724604"/>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Body: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endParaRPr lang="en-US" dirty="0"/>
          </a:p>
        </p:txBody>
      </p:sp>
      <p:sp>
        <p:nvSpPr>
          <p:cNvPr id="11" name="Text Placeholder 9">
            <a:extLst>
              <a:ext uri="{FF2B5EF4-FFF2-40B4-BE49-F238E27FC236}">
                <a16:creationId xmlns:a16="http://schemas.microsoft.com/office/drawing/2014/main" id="{3A7103C6-367F-4A3B-A64D-98CBD8B6F54B}"/>
              </a:ext>
            </a:extLst>
          </p:cNvPr>
          <p:cNvSpPr>
            <a:spLocks noGrp="1"/>
          </p:cNvSpPr>
          <p:nvPr>
            <p:ph type="body" sz="quarter" idx="14" hasCustomPrompt="1"/>
          </p:nvPr>
        </p:nvSpPr>
        <p:spPr>
          <a:xfrm>
            <a:off x="376285" y="2192345"/>
            <a:ext cx="11439431" cy="724604"/>
          </a:xfrm>
        </p:spPr>
        <p:txBody>
          <a:bodyPr/>
          <a:lstStyle>
            <a:lvl1pPr marL="0" indent="0">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Body: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endParaRPr lang="en-US" dirty="0"/>
          </a:p>
        </p:txBody>
      </p:sp>
      <p:sp>
        <p:nvSpPr>
          <p:cNvPr id="12" name="Text Placeholder 9">
            <a:extLst>
              <a:ext uri="{FF2B5EF4-FFF2-40B4-BE49-F238E27FC236}">
                <a16:creationId xmlns:a16="http://schemas.microsoft.com/office/drawing/2014/main" id="{54C96D1D-E9B1-42D9-868A-91CD3F549178}"/>
              </a:ext>
            </a:extLst>
          </p:cNvPr>
          <p:cNvSpPr>
            <a:spLocks noGrp="1"/>
          </p:cNvSpPr>
          <p:nvPr>
            <p:ph type="body" sz="quarter" idx="15" hasCustomPrompt="1"/>
          </p:nvPr>
        </p:nvSpPr>
        <p:spPr>
          <a:xfrm>
            <a:off x="379769" y="3210671"/>
            <a:ext cx="11439431" cy="724604"/>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Body: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endParaRPr lang="en-US" dirty="0"/>
          </a:p>
        </p:txBody>
      </p:sp>
      <p:sp>
        <p:nvSpPr>
          <p:cNvPr id="15" name="Date Placeholder 3">
            <a:extLst>
              <a:ext uri="{FF2B5EF4-FFF2-40B4-BE49-F238E27FC236}">
                <a16:creationId xmlns:a16="http://schemas.microsoft.com/office/drawing/2014/main" id="{D123617A-46DE-480B-AD84-624094F8EBC1}"/>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16" name="Slide Number Placeholder 5">
            <a:extLst>
              <a:ext uri="{FF2B5EF4-FFF2-40B4-BE49-F238E27FC236}">
                <a16:creationId xmlns:a16="http://schemas.microsoft.com/office/drawing/2014/main" id="{43378FDF-9077-498D-8377-72D34E3D1444}"/>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7" name="Footer Placeholder 4">
            <a:extLst>
              <a:ext uri="{FF2B5EF4-FFF2-40B4-BE49-F238E27FC236}">
                <a16:creationId xmlns:a16="http://schemas.microsoft.com/office/drawing/2014/main" id="{596FA443-8DC7-4A1E-A6B5-6B6DAB444147}"/>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57807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29126" y="1150119"/>
            <a:ext cx="5666874" cy="46595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48842" y="1150373"/>
            <a:ext cx="5666875" cy="46671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6BA69170-7F17-4213-8065-07E6DDE6DE46}"/>
              </a:ext>
            </a:extLst>
          </p:cNvPr>
          <p:cNvSpPr>
            <a:spLocks noGrp="1"/>
          </p:cNvSpPr>
          <p:nvPr>
            <p:ph type="dt" sz="half" idx="10"/>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9" name="Slide Number Placeholder 5">
            <a:extLst>
              <a:ext uri="{FF2B5EF4-FFF2-40B4-BE49-F238E27FC236}">
                <a16:creationId xmlns:a16="http://schemas.microsoft.com/office/drawing/2014/main" id="{E93089F2-F679-4EAF-95E4-EC1626BA33E3}"/>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0" name="Footer Placeholder 4">
            <a:extLst>
              <a:ext uri="{FF2B5EF4-FFF2-40B4-BE49-F238E27FC236}">
                <a16:creationId xmlns:a16="http://schemas.microsoft.com/office/drawing/2014/main" id="{C7551792-7942-41D9-A535-FB1B49CEA30B}"/>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224360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2582" y="354864"/>
            <a:ext cx="11363134" cy="7124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452582" y="1244373"/>
            <a:ext cx="5544993" cy="480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2582" y="1724519"/>
            <a:ext cx="5544993" cy="4076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199" y="1244373"/>
            <a:ext cx="5643517" cy="4801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199" y="1724519"/>
            <a:ext cx="5643517" cy="4076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9814C8B0-8D1C-4A9B-BA07-C3988D27BDD6}"/>
              </a:ext>
            </a:extLst>
          </p:cNvPr>
          <p:cNvSpPr>
            <a:spLocks noGrp="1"/>
          </p:cNvSpPr>
          <p:nvPr>
            <p:ph type="dt" sz="half" idx="1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11" name="Slide Number Placeholder 5">
            <a:extLst>
              <a:ext uri="{FF2B5EF4-FFF2-40B4-BE49-F238E27FC236}">
                <a16:creationId xmlns:a16="http://schemas.microsoft.com/office/drawing/2014/main" id="{246F6D53-7B97-4C61-8E5C-F34BEF46F0CB}"/>
              </a:ext>
            </a:extLst>
          </p:cNvPr>
          <p:cNvSpPr>
            <a:spLocks noGrp="1"/>
          </p:cNvSpPr>
          <p:nvPr>
            <p:ph type="sldNum" sz="quarter" idx="13"/>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2" name="Footer Placeholder 4">
            <a:extLst>
              <a:ext uri="{FF2B5EF4-FFF2-40B4-BE49-F238E27FC236}">
                <a16:creationId xmlns:a16="http://schemas.microsoft.com/office/drawing/2014/main" id="{049B5EAA-3FC6-40CF-A403-BD5F275C6943}"/>
              </a:ext>
            </a:extLst>
          </p:cNvPr>
          <p:cNvSpPr>
            <a:spLocks noGrp="1"/>
          </p:cNvSpPr>
          <p:nvPr>
            <p:ph type="ftr" sz="quarter" idx="14"/>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960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C1EE28D-2056-4733-B4CA-15E1DC7F4BFD}"/>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6" name="Slide Number Placeholder 5">
            <a:extLst>
              <a:ext uri="{FF2B5EF4-FFF2-40B4-BE49-F238E27FC236}">
                <a16:creationId xmlns:a16="http://schemas.microsoft.com/office/drawing/2014/main" id="{B889F530-4953-4CA7-8AE9-A0D716DBE54F}"/>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7" name="Footer Placeholder 4">
            <a:extLst>
              <a:ext uri="{FF2B5EF4-FFF2-40B4-BE49-F238E27FC236}">
                <a16:creationId xmlns:a16="http://schemas.microsoft.com/office/drawing/2014/main" id="{F8F7BD8D-7CB8-40AB-A63C-48D8E4785AD3}"/>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211243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9C1EE28D-2056-4733-B4CA-15E1DC7F4BFD}"/>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6" name="Slide Number Placeholder 5">
            <a:extLst>
              <a:ext uri="{FF2B5EF4-FFF2-40B4-BE49-F238E27FC236}">
                <a16:creationId xmlns:a16="http://schemas.microsoft.com/office/drawing/2014/main" id="{B889F530-4953-4CA7-8AE9-A0D716DBE54F}"/>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7" name="Footer Placeholder 4">
            <a:extLst>
              <a:ext uri="{FF2B5EF4-FFF2-40B4-BE49-F238E27FC236}">
                <a16:creationId xmlns:a16="http://schemas.microsoft.com/office/drawing/2014/main" id="{F8F7BD8D-7CB8-40AB-A63C-48D8E4785AD3}"/>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
        <p:nvSpPr>
          <p:cNvPr id="8" name="Title 1">
            <a:extLst>
              <a:ext uri="{FF2B5EF4-FFF2-40B4-BE49-F238E27FC236}">
                <a16:creationId xmlns:a16="http://schemas.microsoft.com/office/drawing/2014/main" id="{10A4590F-581E-4E79-93AB-C7EC3CAF4077}"/>
              </a:ext>
            </a:extLst>
          </p:cNvPr>
          <p:cNvSpPr>
            <a:spLocks noGrp="1"/>
          </p:cNvSpPr>
          <p:nvPr>
            <p:ph type="title"/>
          </p:nvPr>
        </p:nvSpPr>
        <p:spPr>
          <a:xfrm>
            <a:off x="376285" y="338761"/>
            <a:ext cx="11439432" cy="627092"/>
          </a:xfrm>
        </p:spPr>
        <p:txBody>
          <a:bodyPr/>
          <a:lstStyle/>
          <a:p>
            <a:r>
              <a:rPr lang="en-US"/>
              <a:t>Click to edit Master title style</a:t>
            </a:r>
          </a:p>
        </p:txBody>
      </p:sp>
    </p:spTree>
    <p:extLst>
      <p:ext uri="{BB962C8B-B14F-4D97-AF65-F5344CB8AC3E}">
        <p14:creationId xmlns:p14="http://schemas.microsoft.com/office/powerpoint/2010/main" val="386284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4148"/>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800600" y="354148"/>
            <a:ext cx="7015116" cy="5463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54347"/>
            <a:ext cx="3932237" cy="38628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B77C171D-8A92-47B6-8E06-B3962178D96B}"/>
              </a:ext>
            </a:extLst>
          </p:cNvPr>
          <p:cNvSpPr>
            <a:spLocks noGrp="1"/>
          </p:cNvSpPr>
          <p:nvPr>
            <p:ph type="dt" sz="half" idx="10"/>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9" name="Slide Number Placeholder 5">
            <a:extLst>
              <a:ext uri="{FF2B5EF4-FFF2-40B4-BE49-F238E27FC236}">
                <a16:creationId xmlns:a16="http://schemas.microsoft.com/office/drawing/2014/main" id="{809EB389-0803-4FDD-BBCD-882712FB22DB}"/>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0" name="Footer Placeholder 4">
            <a:extLst>
              <a:ext uri="{FF2B5EF4-FFF2-40B4-BE49-F238E27FC236}">
                <a16:creationId xmlns:a16="http://schemas.microsoft.com/office/drawing/2014/main" id="{A2F1FF7B-BF9F-4A97-BE3D-C4A6E18DE298}"/>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415496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376" y="354148"/>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00600" y="354148"/>
            <a:ext cx="7015116" cy="545610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0376" y="1954347"/>
            <a:ext cx="3932237" cy="38559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2AB16A1E-548F-4344-8AC6-B2FC35BF7088}"/>
              </a:ext>
            </a:extLst>
          </p:cNvPr>
          <p:cNvSpPr>
            <a:spLocks noGrp="1"/>
          </p:cNvSpPr>
          <p:nvPr>
            <p:ph type="dt" sz="half" idx="10"/>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9" name="Slide Number Placeholder 5">
            <a:extLst>
              <a:ext uri="{FF2B5EF4-FFF2-40B4-BE49-F238E27FC236}">
                <a16:creationId xmlns:a16="http://schemas.microsoft.com/office/drawing/2014/main" id="{643676B1-578C-42EE-856B-A65472A2E2F0}"/>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0" name="Footer Placeholder 4">
            <a:extLst>
              <a:ext uri="{FF2B5EF4-FFF2-40B4-BE49-F238E27FC236}">
                <a16:creationId xmlns:a16="http://schemas.microsoft.com/office/drawing/2014/main" id="{841F37A3-D758-4EF1-99E2-007BE506249C}"/>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156239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127" y="134467"/>
            <a:ext cx="11386589" cy="14028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29127" y="1600200"/>
            <a:ext cx="11386588" cy="42225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AFB1848F-9FB9-4543-8A70-AA1C468335E1}"/>
              </a:ext>
            </a:extLst>
          </p:cNvPr>
          <p:cNvGrpSpPr/>
          <p:nvPr userDrawn="1"/>
        </p:nvGrpSpPr>
        <p:grpSpPr>
          <a:xfrm>
            <a:off x="0" y="6317608"/>
            <a:ext cx="12192000" cy="226032"/>
            <a:chOff x="0" y="2515645"/>
            <a:chExt cx="9144000" cy="226032"/>
          </a:xfrm>
        </p:grpSpPr>
        <p:sp>
          <p:nvSpPr>
            <p:cNvPr id="8" name="Rectangle 7">
              <a:extLst>
                <a:ext uri="{FF2B5EF4-FFF2-40B4-BE49-F238E27FC236}">
                  <a16:creationId xmlns:a16="http://schemas.microsoft.com/office/drawing/2014/main" id="{EE44F572-15E9-4A61-A555-61CF8652AF67}"/>
                </a:ext>
              </a:extLst>
            </p:cNvPr>
            <p:cNvSpPr/>
            <p:nvPr/>
          </p:nvSpPr>
          <p:spPr>
            <a:xfrm>
              <a:off x="0" y="2515645"/>
              <a:ext cx="9144000" cy="226032"/>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421C733B-271F-490C-BBDB-06162DC4EB8F}"/>
                </a:ext>
              </a:extLst>
            </p:cNvPr>
            <p:cNvCxnSpPr/>
            <p:nvPr/>
          </p:nvCxnSpPr>
          <p:spPr>
            <a:xfrm>
              <a:off x="0" y="2731403"/>
              <a:ext cx="9144000" cy="10274"/>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FBA3BC5-F086-4BB7-BB7E-37FA8C8C9B7D}"/>
              </a:ext>
            </a:extLst>
          </p:cNvPr>
          <p:cNvCxnSpPr>
            <a:cxnSpLocks/>
          </p:cNvCxnSpPr>
          <p:nvPr userDrawn="1"/>
        </p:nvCxnSpPr>
        <p:spPr>
          <a:xfrm>
            <a:off x="-9236" y="6539770"/>
            <a:ext cx="12192000" cy="10274"/>
          </a:xfrm>
          <a:prstGeom prst="line">
            <a:avLst/>
          </a:prstGeom>
          <a:ln w="25400">
            <a:solidFill>
              <a:srgbClr val="981E32"/>
            </a:solidFill>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D27B09EB-F70F-4673-BDA7-53890B6E7E10}"/>
              </a:ext>
            </a:extLst>
          </p:cNvPr>
          <p:cNvSpPr>
            <a:spLocks noGrp="1"/>
          </p:cNvSpPr>
          <p:nvPr>
            <p:ph type="dt" sz="half" idx="2"/>
          </p:nvPr>
        </p:nvSpPr>
        <p:spPr>
          <a:xfrm>
            <a:off x="11102421" y="154344"/>
            <a:ext cx="713295"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16" name="Slide Number Placeholder 5">
            <a:extLst>
              <a:ext uri="{FF2B5EF4-FFF2-40B4-BE49-F238E27FC236}">
                <a16:creationId xmlns:a16="http://schemas.microsoft.com/office/drawing/2014/main" id="{60B5988B-9368-41A5-B8E2-867D817B7828}"/>
              </a:ext>
            </a:extLst>
          </p:cNvPr>
          <p:cNvSpPr>
            <a:spLocks noGrp="1"/>
          </p:cNvSpPr>
          <p:nvPr>
            <p:ph type="sldNum" sz="quarter" idx="4"/>
          </p:nvPr>
        </p:nvSpPr>
        <p:spPr>
          <a:xfrm>
            <a:off x="5700963" y="6621361"/>
            <a:ext cx="842916" cy="199804"/>
          </a:xfrm>
          <a:prstGeom prst="rect">
            <a:avLst/>
          </a:prstGeom>
        </p:spPr>
        <p:txBody>
          <a:bodyPr/>
          <a:lstStyle>
            <a:lvl1pPr algn="r">
              <a:defRPr sz="8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7" name="Footer Placeholder 4">
            <a:extLst>
              <a:ext uri="{FF2B5EF4-FFF2-40B4-BE49-F238E27FC236}">
                <a16:creationId xmlns:a16="http://schemas.microsoft.com/office/drawing/2014/main" id="{9DA4F7FA-5A2B-4EAA-8016-2478824AF3D1}"/>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spTree>
    <p:extLst>
      <p:ext uri="{BB962C8B-B14F-4D97-AF65-F5344CB8AC3E}">
        <p14:creationId xmlns:p14="http://schemas.microsoft.com/office/powerpoint/2010/main" val="33403813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8" r:id="rId3"/>
    <p:sldLayoutId id="2147483712" r:id="rId4"/>
    <p:sldLayoutId id="2147483713" r:id="rId5"/>
    <p:sldLayoutId id="2147483715" r:id="rId6"/>
    <p:sldLayoutId id="2147483719" r:id="rId7"/>
    <p:sldLayoutId id="2147483716" r:id="rId8"/>
    <p:sldLayoutId id="2147483717" r:id="rId9"/>
    <p:sldLayoutId id="2147483730" r:id="rId10"/>
  </p:sldLayoutIdLst>
  <p:txStyles>
    <p:titleStyle>
      <a:lvl1pPr algn="l" defTabSz="914400" rtl="0" eaLnBrk="1" latinLnBrk="0" hangingPunct="1">
        <a:lnSpc>
          <a:spcPct val="90000"/>
        </a:lnSpc>
        <a:spcBef>
          <a:spcPct val="0"/>
        </a:spcBef>
        <a:buNone/>
        <a:defRPr sz="4400" b="1"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Clr>
          <a:srgbClr val="981E32"/>
        </a:buClr>
        <a:buFont typeface="Wingdings" panose="05000000000000000000" pitchFamily="2" charset="2"/>
        <a:buChar char="§"/>
        <a:defRPr sz="28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685800" indent="-228600" algn="l" defTabSz="914400" rtl="0" eaLnBrk="1" latinLnBrk="0" hangingPunct="1">
        <a:lnSpc>
          <a:spcPct val="90000"/>
        </a:lnSpc>
        <a:spcBef>
          <a:spcPts val="500"/>
        </a:spcBef>
        <a:buClr>
          <a:srgbClr val="981E32"/>
        </a:buClr>
        <a:buFont typeface="Arial" panose="020B0604020202020204" pitchFamily="34" charset="0"/>
        <a:buChar char="•"/>
        <a:defRPr sz="24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1143000" indent="-228600" algn="l" defTabSz="914400" rtl="0" eaLnBrk="1" latinLnBrk="0" hangingPunct="1">
        <a:lnSpc>
          <a:spcPct val="90000"/>
        </a:lnSpc>
        <a:spcBef>
          <a:spcPts val="500"/>
        </a:spcBef>
        <a:buClr>
          <a:srgbClr val="981E32"/>
        </a:buClr>
        <a:buFont typeface="Wingdings" panose="05000000000000000000" pitchFamily="2" charset="2"/>
        <a:buChar char="§"/>
        <a:defRPr sz="20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600200" indent="-228600" algn="l" defTabSz="914400" rtl="0" eaLnBrk="1" latinLnBrk="0" hangingPunct="1">
        <a:lnSpc>
          <a:spcPct val="90000"/>
        </a:lnSpc>
        <a:spcBef>
          <a:spcPts val="500"/>
        </a:spcBef>
        <a:buClr>
          <a:srgbClr val="981E32"/>
        </a:buClr>
        <a:buFont typeface="Arial" panose="020B0604020202020204" pitchFamily="34" charset="0"/>
        <a:buChar char="•"/>
        <a:defRPr sz="18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2057400" indent="-228600" algn="l" defTabSz="914400" rtl="0" eaLnBrk="1" latinLnBrk="0" hangingPunct="1">
        <a:lnSpc>
          <a:spcPct val="90000"/>
        </a:lnSpc>
        <a:spcBef>
          <a:spcPts val="500"/>
        </a:spcBef>
        <a:buClr>
          <a:srgbClr val="981E32"/>
        </a:buClr>
        <a:buFont typeface="Wingdings" panose="05000000000000000000" pitchFamily="2" charset="2"/>
        <a:buChar char="§"/>
        <a:defRPr sz="18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127" y="154344"/>
            <a:ext cx="11386589" cy="13779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29127" y="1600200"/>
            <a:ext cx="11386588" cy="422253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AFB1848F-9FB9-4543-8A70-AA1C468335E1}"/>
              </a:ext>
            </a:extLst>
          </p:cNvPr>
          <p:cNvGrpSpPr/>
          <p:nvPr userDrawn="1"/>
        </p:nvGrpSpPr>
        <p:grpSpPr>
          <a:xfrm>
            <a:off x="0" y="6317608"/>
            <a:ext cx="12192000" cy="226032"/>
            <a:chOff x="0" y="2515645"/>
            <a:chExt cx="9144000" cy="226032"/>
          </a:xfrm>
        </p:grpSpPr>
        <p:sp>
          <p:nvSpPr>
            <p:cNvPr id="8" name="Rectangle 7">
              <a:extLst>
                <a:ext uri="{FF2B5EF4-FFF2-40B4-BE49-F238E27FC236}">
                  <a16:creationId xmlns:a16="http://schemas.microsoft.com/office/drawing/2014/main" id="{EE44F572-15E9-4A61-A555-61CF8652AF67}"/>
                </a:ext>
              </a:extLst>
            </p:cNvPr>
            <p:cNvSpPr/>
            <p:nvPr/>
          </p:nvSpPr>
          <p:spPr>
            <a:xfrm>
              <a:off x="0" y="2515645"/>
              <a:ext cx="9144000" cy="226032"/>
            </a:xfrm>
            <a:prstGeom prst="rect">
              <a:avLst/>
            </a:prstGeom>
            <a:solidFill>
              <a:srgbClr val="414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421C733B-271F-490C-BBDB-06162DC4EB8F}"/>
                </a:ext>
              </a:extLst>
            </p:cNvPr>
            <p:cNvCxnSpPr/>
            <p:nvPr/>
          </p:nvCxnSpPr>
          <p:spPr>
            <a:xfrm>
              <a:off x="0" y="2731403"/>
              <a:ext cx="9144000" cy="10274"/>
            </a:xfrm>
            <a:prstGeom prst="line">
              <a:avLst/>
            </a:prstGeom>
            <a:ln w="25400">
              <a:solidFill>
                <a:srgbClr val="414042"/>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307DE2B9-75C9-47FE-AD00-56360537498C}"/>
              </a:ext>
            </a:extLst>
          </p:cNvPr>
          <p:cNvPicPr>
            <a:picLocks noChangeAspect="1"/>
          </p:cNvPicPr>
          <p:nvPr userDrawn="1"/>
        </p:nvPicPr>
        <p:blipFill rotWithShape="1">
          <a:blip r:embed="rId12"/>
          <a:srcRect t="92903" b="3708"/>
          <a:stretch/>
        </p:blipFill>
        <p:spPr>
          <a:xfrm>
            <a:off x="5619496" y="6298754"/>
            <a:ext cx="6463083" cy="283478"/>
          </a:xfrm>
          <a:prstGeom prst="rect">
            <a:avLst/>
          </a:prstGeom>
        </p:spPr>
      </p:pic>
      <p:cxnSp>
        <p:nvCxnSpPr>
          <p:cNvPr id="20" name="Straight Connector 19">
            <a:extLst>
              <a:ext uri="{FF2B5EF4-FFF2-40B4-BE49-F238E27FC236}">
                <a16:creationId xmlns:a16="http://schemas.microsoft.com/office/drawing/2014/main" id="{4FBA3BC5-F086-4BB7-BB7E-37FA8C8C9B7D}"/>
              </a:ext>
            </a:extLst>
          </p:cNvPr>
          <p:cNvCxnSpPr/>
          <p:nvPr userDrawn="1"/>
        </p:nvCxnSpPr>
        <p:spPr>
          <a:xfrm>
            <a:off x="-9236" y="6539770"/>
            <a:ext cx="12192000" cy="10274"/>
          </a:xfrm>
          <a:prstGeom prst="line">
            <a:avLst/>
          </a:prstGeom>
          <a:ln w="25400">
            <a:solidFill>
              <a:srgbClr val="981E32"/>
            </a:solidFill>
          </a:ln>
        </p:spPr>
        <p:style>
          <a:lnRef idx="1">
            <a:schemeClr val="accent1"/>
          </a:lnRef>
          <a:fillRef idx="0">
            <a:schemeClr val="accent1"/>
          </a:fillRef>
          <a:effectRef idx="0">
            <a:schemeClr val="accent1"/>
          </a:effectRef>
          <a:fontRef idx="minor">
            <a:schemeClr val="tx1"/>
          </a:fontRef>
        </p:style>
      </p:cxnSp>
      <p:sp>
        <p:nvSpPr>
          <p:cNvPr id="15" name="Date Placeholder 3">
            <a:extLst>
              <a:ext uri="{FF2B5EF4-FFF2-40B4-BE49-F238E27FC236}">
                <a16:creationId xmlns:a16="http://schemas.microsoft.com/office/drawing/2014/main" id="{D27B09EB-F70F-4673-BDA7-53890B6E7E10}"/>
              </a:ext>
            </a:extLst>
          </p:cNvPr>
          <p:cNvSpPr>
            <a:spLocks noGrp="1"/>
          </p:cNvSpPr>
          <p:nvPr>
            <p:ph type="dt" sz="half" idx="2"/>
          </p:nvPr>
        </p:nvSpPr>
        <p:spPr>
          <a:xfrm>
            <a:off x="11102421" y="154344"/>
            <a:ext cx="713295" cy="199804"/>
          </a:xfrm>
          <a:prstGeom prst="rect">
            <a:avLst/>
          </a:prstGeom>
        </p:spPr>
        <p:txBody>
          <a:bodyPr/>
          <a:lstStyle>
            <a:lvl1pPr algn="r">
              <a:defRPr sz="800">
                <a:solidFill>
                  <a:srgbClr val="4D4D4E"/>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fld id="{9BADFB45-9432-5D41-A6B2-9DE38D4DF5EC}" type="datetimeFigureOut">
              <a:rPr lang="en-US" smtClean="0"/>
              <a:pPr/>
              <a:t>10/22/2019</a:t>
            </a:fld>
            <a:endParaRPr lang="en-US" dirty="0"/>
          </a:p>
        </p:txBody>
      </p:sp>
      <p:sp>
        <p:nvSpPr>
          <p:cNvPr id="16" name="Slide Number Placeholder 5">
            <a:extLst>
              <a:ext uri="{FF2B5EF4-FFF2-40B4-BE49-F238E27FC236}">
                <a16:creationId xmlns:a16="http://schemas.microsoft.com/office/drawing/2014/main" id="{60B5988B-9368-41A5-B8E2-867D817B7828}"/>
              </a:ext>
            </a:extLst>
          </p:cNvPr>
          <p:cNvSpPr>
            <a:spLocks noGrp="1"/>
          </p:cNvSpPr>
          <p:nvPr>
            <p:ph type="sldNum" sz="quarter" idx="4"/>
          </p:nvPr>
        </p:nvSpPr>
        <p:spPr>
          <a:xfrm>
            <a:off x="10972800" y="6119645"/>
            <a:ext cx="842916" cy="199804"/>
          </a:xfrm>
          <a:prstGeom prst="rect">
            <a:avLst/>
          </a:prstGeom>
        </p:spPr>
        <p:txBody>
          <a:bodyPr/>
          <a:lstStyle>
            <a:lvl1pPr algn="r">
              <a:defRPr sz="800">
                <a:solidFill>
                  <a:srgbClr val="4D4D4E"/>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en-US" b="1" dirty="0"/>
              <a:t>SLIDE</a:t>
            </a:r>
            <a:r>
              <a:rPr lang="en-US" dirty="0"/>
              <a:t> </a:t>
            </a:r>
            <a:fld id="{AED3C826-DFD6-6644-BDE2-8A58EE00947D}" type="slidenum">
              <a:rPr lang="en-US" smtClean="0"/>
              <a:pPr/>
              <a:t>‹#›</a:t>
            </a:fld>
            <a:endParaRPr lang="en-US" dirty="0"/>
          </a:p>
        </p:txBody>
      </p:sp>
      <p:sp>
        <p:nvSpPr>
          <p:cNvPr id="17" name="Footer Placeholder 4">
            <a:extLst>
              <a:ext uri="{FF2B5EF4-FFF2-40B4-BE49-F238E27FC236}">
                <a16:creationId xmlns:a16="http://schemas.microsoft.com/office/drawing/2014/main" id="{9DA4F7FA-5A2B-4EAA-8016-2478824AF3D1}"/>
              </a:ext>
            </a:extLst>
          </p:cNvPr>
          <p:cNvSpPr>
            <a:spLocks noGrp="1"/>
          </p:cNvSpPr>
          <p:nvPr>
            <p:ph type="ftr" sz="quarter" idx="3"/>
          </p:nvPr>
        </p:nvSpPr>
        <p:spPr>
          <a:xfrm>
            <a:off x="1568605" y="6339556"/>
            <a:ext cx="8548036" cy="199804"/>
          </a:xfrm>
          <a:prstGeom prst="rect">
            <a:avLst/>
          </a:prstGeom>
        </p:spPr>
        <p:txBody>
          <a:bodyPr/>
          <a:lstStyle>
            <a:lvl1pPr algn="l">
              <a:defRPr sz="800">
                <a:solidFill>
                  <a:schemeClr val="bg2"/>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endParaRPr lang="en-US" dirty="0"/>
          </a:p>
        </p:txBody>
      </p:sp>
      <p:pic>
        <p:nvPicPr>
          <p:cNvPr id="14" name="Picture 13">
            <a:extLst>
              <a:ext uri="{FF2B5EF4-FFF2-40B4-BE49-F238E27FC236}">
                <a16:creationId xmlns:a16="http://schemas.microsoft.com/office/drawing/2014/main" id="{86AA9CFE-0048-45D7-AF49-1935F5D7A3F3}"/>
              </a:ext>
            </a:extLst>
          </p:cNvPr>
          <p:cNvPicPr>
            <a:picLocks noChangeAspect="1"/>
          </p:cNvPicPr>
          <p:nvPr userDrawn="1"/>
        </p:nvPicPr>
        <p:blipFill>
          <a:blip r:embed="rId13"/>
          <a:stretch>
            <a:fillRect/>
          </a:stretch>
        </p:blipFill>
        <p:spPr>
          <a:xfrm>
            <a:off x="429127" y="5865783"/>
            <a:ext cx="992217" cy="992217"/>
          </a:xfrm>
          <a:prstGeom prst="rect">
            <a:avLst/>
          </a:prstGeom>
        </p:spPr>
      </p:pic>
      <p:sp>
        <p:nvSpPr>
          <p:cNvPr id="24" name="Rectangle 23">
            <a:extLst>
              <a:ext uri="{FF2B5EF4-FFF2-40B4-BE49-F238E27FC236}">
                <a16:creationId xmlns:a16="http://schemas.microsoft.com/office/drawing/2014/main" id="{E1CB5157-ABD6-481C-BD89-3A4034D6C41D}"/>
              </a:ext>
            </a:extLst>
          </p:cNvPr>
          <p:cNvSpPr/>
          <p:nvPr userDrawn="1"/>
        </p:nvSpPr>
        <p:spPr>
          <a:xfrm>
            <a:off x="1542471" y="6617910"/>
            <a:ext cx="7308566" cy="215444"/>
          </a:xfrm>
          <a:prstGeom prst="rect">
            <a:avLst/>
          </a:prstGeom>
        </p:spPr>
        <p:txBody>
          <a:bodyPr wrap="square">
            <a:spAutoFit/>
          </a:bodyPr>
          <a:lstStyle/>
          <a:p>
            <a:pPr marL="0" marR="0">
              <a:spcBef>
                <a:spcPts val="0"/>
              </a:spcBef>
              <a:spcAft>
                <a:spcPts val="0"/>
              </a:spcAft>
            </a:pPr>
            <a:r>
              <a:rPr lang="en-US" sz="800" i="1" dirty="0">
                <a:solidFill>
                  <a:srgbClr val="4D4D4E"/>
                </a:solidFill>
                <a:effectLst/>
                <a:latin typeface="Calibri" panose="020F0502020204030204" pitchFamily="34" charset="0"/>
                <a:ea typeface="Calibri" panose="020F0502020204030204" pitchFamily="34" charset="0"/>
              </a:rPr>
              <a:t>Please note that the information contained in this presentation is not to be copied or disseminated without the permission of Structural Integrity Associates, Inc.</a:t>
            </a:r>
            <a:endParaRPr lang="en-US" sz="800" dirty="0">
              <a:solidFill>
                <a:srgbClr val="4D4D4E"/>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24749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1" r:id="rId10"/>
  </p:sldLayoutIdLst>
  <p:txStyles>
    <p:titleStyle>
      <a:lvl1pPr algn="l" defTabSz="914400" rtl="0" eaLnBrk="1" latinLnBrk="0" hangingPunct="1">
        <a:lnSpc>
          <a:spcPct val="90000"/>
        </a:lnSpc>
        <a:spcBef>
          <a:spcPct val="0"/>
        </a:spcBef>
        <a:buNone/>
        <a:defRPr sz="4400" b="1"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Clr>
          <a:srgbClr val="981E32"/>
        </a:buClr>
        <a:buFont typeface="Wingdings" panose="05000000000000000000" pitchFamily="2" charset="2"/>
        <a:buChar char="§"/>
        <a:defRPr sz="28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685800" indent="-228600" algn="l" defTabSz="914400" rtl="0" eaLnBrk="1" latinLnBrk="0" hangingPunct="1">
        <a:lnSpc>
          <a:spcPct val="90000"/>
        </a:lnSpc>
        <a:spcBef>
          <a:spcPts val="500"/>
        </a:spcBef>
        <a:buClr>
          <a:srgbClr val="981E32"/>
        </a:buClr>
        <a:buFont typeface="Arial" panose="020B0604020202020204" pitchFamily="34" charset="0"/>
        <a:buChar char="•"/>
        <a:defRPr sz="24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2pPr>
      <a:lvl3pPr marL="1143000" indent="-228600" algn="l" defTabSz="914400" rtl="0" eaLnBrk="1" latinLnBrk="0" hangingPunct="1">
        <a:lnSpc>
          <a:spcPct val="90000"/>
        </a:lnSpc>
        <a:spcBef>
          <a:spcPts val="500"/>
        </a:spcBef>
        <a:buClr>
          <a:srgbClr val="981E32"/>
        </a:buClr>
        <a:buFont typeface="Wingdings" panose="05000000000000000000" pitchFamily="2" charset="2"/>
        <a:buChar char="§"/>
        <a:defRPr sz="20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3pPr>
      <a:lvl4pPr marL="1600200" indent="-228600" algn="l" defTabSz="914400" rtl="0" eaLnBrk="1" latinLnBrk="0" hangingPunct="1">
        <a:lnSpc>
          <a:spcPct val="90000"/>
        </a:lnSpc>
        <a:spcBef>
          <a:spcPts val="500"/>
        </a:spcBef>
        <a:buClr>
          <a:srgbClr val="981E32"/>
        </a:buClr>
        <a:buFont typeface="Arial" panose="020B0604020202020204" pitchFamily="34" charset="0"/>
        <a:buChar char="•"/>
        <a:defRPr sz="18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4pPr>
      <a:lvl5pPr marL="2057400" indent="-228600" algn="l" defTabSz="914400" rtl="0" eaLnBrk="1" latinLnBrk="0" hangingPunct="1">
        <a:lnSpc>
          <a:spcPct val="90000"/>
        </a:lnSpc>
        <a:spcBef>
          <a:spcPts val="500"/>
        </a:spcBef>
        <a:buClr>
          <a:srgbClr val="981E32"/>
        </a:buClr>
        <a:buFont typeface="Wingdings" panose="05000000000000000000" pitchFamily="2" charset="2"/>
        <a:buChar char="§"/>
        <a:defRPr sz="1800" kern="1200">
          <a:solidFill>
            <a:schemeClr val="tx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5D4F067-EA89-4A9E-9F75-62E43FE97A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7440" y="5549936"/>
            <a:ext cx="3281363" cy="535100"/>
          </a:xfrm>
          <a:prstGeom prst="rect">
            <a:avLst/>
          </a:prstGeom>
        </p:spPr>
      </p:pic>
      <p:pic>
        <p:nvPicPr>
          <p:cNvPr id="24" name="Picture 23">
            <a:extLst>
              <a:ext uri="{FF2B5EF4-FFF2-40B4-BE49-F238E27FC236}">
                <a16:creationId xmlns:a16="http://schemas.microsoft.com/office/drawing/2014/main" id="{6B431D53-CFE2-4F7F-ACDA-11CF038BFC9C}"/>
              </a:ext>
            </a:extLst>
          </p:cNvPr>
          <p:cNvPicPr>
            <a:picLocks noChangeAspect="1"/>
          </p:cNvPicPr>
          <p:nvPr/>
        </p:nvPicPr>
        <p:blipFill>
          <a:blip r:embed="rId3"/>
          <a:stretch>
            <a:fillRect/>
          </a:stretch>
        </p:blipFill>
        <p:spPr>
          <a:xfrm>
            <a:off x="183197" y="4932206"/>
            <a:ext cx="1350077" cy="1350077"/>
          </a:xfrm>
          <a:prstGeom prst="rect">
            <a:avLst/>
          </a:prstGeom>
        </p:spPr>
      </p:pic>
      <p:sp>
        <p:nvSpPr>
          <p:cNvPr id="2" name="Rectangle 1">
            <a:extLst>
              <a:ext uri="{FF2B5EF4-FFF2-40B4-BE49-F238E27FC236}">
                <a16:creationId xmlns:a16="http://schemas.microsoft.com/office/drawing/2014/main" id="{AFA9778A-29B0-4BBF-99C0-E2F2DDE381B8}"/>
              </a:ext>
            </a:extLst>
          </p:cNvPr>
          <p:cNvSpPr/>
          <p:nvPr/>
        </p:nvSpPr>
        <p:spPr>
          <a:xfrm>
            <a:off x="836107" y="884535"/>
            <a:ext cx="10495280" cy="1938992"/>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rPr>
              <a:t>Inspection Optimization Justification for PWR Main Steam and Feedwater Nozzles Using Probabilistic Flaw Tolerance Approach</a:t>
            </a:r>
          </a:p>
        </p:txBody>
      </p:sp>
      <p:sp>
        <p:nvSpPr>
          <p:cNvPr id="3" name="Rectangle 2">
            <a:extLst>
              <a:ext uri="{FF2B5EF4-FFF2-40B4-BE49-F238E27FC236}">
                <a16:creationId xmlns:a16="http://schemas.microsoft.com/office/drawing/2014/main" id="{36F00074-078C-49C8-B6C9-47BC06444798}"/>
              </a:ext>
            </a:extLst>
          </p:cNvPr>
          <p:cNvSpPr/>
          <p:nvPr/>
        </p:nvSpPr>
        <p:spPr>
          <a:xfrm>
            <a:off x="10121932" y="54094"/>
            <a:ext cx="2005677" cy="369332"/>
          </a:xfrm>
          <a:prstGeom prst="rect">
            <a:avLst/>
          </a:prstGeom>
        </p:spPr>
        <p:txBody>
          <a:bodyPr wrap="none">
            <a:spAutoFit/>
          </a:bodyPr>
          <a:lstStyle/>
          <a:p>
            <a:r>
              <a:rPr lang="en-US" b="1" kern="700" dirty="0">
                <a:latin typeface="Arial" panose="020B0604020202020204" pitchFamily="34" charset="0"/>
                <a:ea typeface="Times New Roman" panose="02020603050405020304" pitchFamily="18" charset="0"/>
              </a:rPr>
              <a:t>ISPMNA-UA_010</a:t>
            </a:r>
            <a:endParaRPr lang="en-US" dirty="0"/>
          </a:p>
        </p:txBody>
      </p:sp>
      <p:sp>
        <p:nvSpPr>
          <p:cNvPr id="4" name="Rectangle 3">
            <a:extLst>
              <a:ext uri="{FF2B5EF4-FFF2-40B4-BE49-F238E27FC236}">
                <a16:creationId xmlns:a16="http://schemas.microsoft.com/office/drawing/2014/main" id="{7979B597-6312-4EE6-9BD0-A0FF1E240DCC}"/>
              </a:ext>
            </a:extLst>
          </p:cNvPr>
          <p:cNvSpPr/>
          <p:nvPr/>
        </p:nvSpPr>
        <p:spPr>
          <a:xfrm>
            <a:off x="1056640" y="3215195"/>
            <a:ext cx="10109200" cy="430887"/>
          </a:xfrm>
          <a:prstGeom prst="rect">
            <a:avLst/>
          </a:prstGeom>
        </p:spPr>
        <p:txBody>
          <a:bodyPr wrap="square">
            <a:spAutoFit/>
          </a:bodyPr>
          <a:lstStyle/>
          <a:p>
            <a:pPr algn="ctr"/>
            <a:r>
              <a:rPr lang="en-US" sz="2200" b="1" u="sng" dirty="0"/>
              <a:t>D.J. Shim</a:t>
            </a:r>
            <a:r>
              <a:rPr lang="en-US" sz="2200" b="1" dirty="0"/>
              <a:t>, D. Somasundaram, C. Lohse, R. </a:t>
            </a:r>
            <a:r>
              <a:rPr lang="en-US" sz="2200" b="1" dirty="0" err="1"/>
              <a:t>Grizzi</a:t>
            </a:r>
            <a:r>
              <a:rPr lang="en-US" sz="2200" b="1" dirty="0"/>
              <a:t>, T. Cinson, G. Stevens</a:t>
            </a:r>
          </a:p>
        </p:txBody>
      </p:sp>
      <p:sp>
        <p:nvSpPr>
          <p:cNvPr id="5" name="Rectangle 4">
            <a:extLst>
              <a:ext uri="{FF2B5EF4-FFF2-40B4-BE49-F238E27FC236}">
                <a16:creationId xmlns:a16="http://schemas.microsoft.com/office/drawing/2014/main" id="{BB5D6A1F-DD5B-4644-B6C9-7C8E3E323EBA}"/>
              </a:ext>
            </a:extLst>
          </p:cNvPr>
          <p:cNvSpPr/>
          <p:nvPr/>
        </p:nvSpPr>
        <p:spPr>
          <a:xfrm>
            <a:off x="2895600" y="4133890"/>
            <a:ext cx="6421120" cy="1569660"/>
          </a:xfrm>
          <a:prstGeom prst="rect">
            <a:avLst/>
          </a:prstGeom>
        </p:spPr>
        <p:txBody>
          <a:bodyPr wrap="square">
            <a:spAutoFit/>
          </a:bodyPr>
          <a:lstStyle/>
          <a:p>
            <a:pPr algn="ctr"/>
            <a:r>
              <a:rPr lang="en-US" sz="2400" dirty="0"/>
              <a:t>3</a:t>
            </a:r>
            <a:r>
              <a:rPr lang="en-US" sz="2400" baseline="30000" dirty="0"/>
              <a:t>rd</a:t>
            </a:r>
            <a:r>
              <a:rPr lang="en-US" sz="2400" dirty="0"/>
              <a:t> International Seminar on Probabilistic Methodologies for Nuclear Applications</a:t>
            </a:r>
          </a:p>
          <a:p>
            <a:pPr algn="ctr"/>
            <a:r>
              <a:rPr lang="en-US" sz="2400" dirty="0"/>
              <a:t>Rockville, MD, USA</a:t>
            </a:r>
          </a:p>
          <a:p>
            <a:pPr algn="ctr"/>
            <a:r>
              <a:rPr lang="en-US" sz="2400" dirty="0"/>
              <a:t>October 23, 2019 </a:t>
            </a:r>
          </a:p>
        </p:txBody>
      </p:sp>
    </p:spTree>
    <p:extLst>
      <p:ext uri="{BB962C8B-B14F-4D97-AF65-F5344CB8AC3E}">
        <p14:creationId xmlns:p14="http://schemas.microsoft.com/office/powerpoint/2010/main" val="227460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PFM Software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PROMISE (</a:t>
            </a:r>
            <a:r>
              <a:rPr lang="en-US" dirty="0" err="1">
                <a:solidFill>
                  <a:srgbClr val="FF0000"/>
                </a:solidFill>
              </a:rPr>
              <a:t>PR</a:t>
            </a:r>
            <a:r>
              <a:rPr lang="en-US" dirty="0" err="1"/>
              <a:t>obabilistic</a:t>
            </a:r>
            <a:r>
              <a:rPr lang="en-US" dirty="0"/>
              <a:t> </a:t>
            </a:r>
            <a:r>
              <a:rPr lang="en-US" dirty="0" err="1">
                <a:solidFill>
                  <a:srgbClr val="FF0000"/>
                </a:solidFill>
              </a:rPr>
              <a:t>O</a:t>
            </a:r>
            <a:r>
              <a:rPr lang="en-US" dirty="0" err="1"/>
              <a:t>pti</a:t>
            </a:r>
            <a:r>
              <a:rPr lang="en-US" dirty="0" err="1">
                <a:solidFill>
                  <a:srgbClr val="FF0000"/>
                </a:solidFill>
              </a:rPr>
              <a:t>M</a:t>
            </a:r>
            <a:r>
              <a:rPr lang="en-US" dirty="0" err="1"/>
              <a:t>ization</a:t>
            </a:r>
            <a:r>
              <a:rPr lang="en-US" dirty="0"/>
              <a:t> of </a:t>
            </a:r>
            <a:r>
              <a:rPr lang="en-US" dirty="0" err="1">
                <a:solidFill>
                  <a:srgbClr val="FF0000"/>
                </a:solidFill>
              </a:rPr>
              <a:t>I</a:t>
            </a:r>
            <a:r>
              <a:rPr lang="en-US" dirty="0" err="1"/>
              <a:t>n</a:t>
            </a:r>
            <a:r>
              <a:rPr lang="en-US" dirty="0" err="1">
                <a:solidFill>
                  <a:srgbClr val="FF0000"/>
                </a:solidFill>
              </a:rPr>
              <a:t>S</a:t>
            </a:r>
            <a:r>
              <a:rPr lang="en-US" dirty="0" err="1"/>
              <a:t>p</a:t>
            </a:r>
            <a:r>
              <a:rPr lang="en-US" dirty="0" err="1">
                <a:solidFill>
                  <a:srgbClr val="FF0000"/>
                </a:solidFill>
              </a:rPr>
              <a:t>E</a:t>
            </a:r>
            <a:r>
              <a:rPr lang="en-US" dirty="0" err="1"/>
              <a:t>ction</a:t>
            </a:r>
            <a:r>
              <a:rPr lang="en-US" dirty="0"/>
              <a:t>) developed by SI</a:t>
            </a:r>
          </a:p>
          <a:p>
            <a:endParaRPr lang="en-US" dirty="0"/>
          </a:p>
          <a:p>
            <a:r>
              <a:rPr lang="en-US" dirty="0"/>
              <a:t>PROMISE is subject to formal quality assurance following Structural Integrity assurance procedures, which are in compliance with the requirements of 10CFR50, Appendix B, 10CFR21, and ANSI/ASME NQA-1-1989, 1994, and 2008/2009A and meets the applicable portions of ANSI N45.2</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10</a:t>
            </a:fld>
            <a:endParaRPr lang="en-US" dirty="0"/>
          </a:p>
        </p:txBody>
      </p:sp>
    </p:spTree>
    <p:extLst>
      <p:ext uri="{BB962C8B-B14F-4D97-AF65-F5344CB8AC3E}">
        <p14:creationId xmlns:p14="http://schemas.microsoft.com/office/powerpoint/2010/main" val="297140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PFM Software (cont’d)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5589119" cy="4272643"/>
          </a:xfrm>
        </p:spPr>
        <p:txBody>
          <a:bodyPr>
            <a:normAutofit/>
          </a:bodyPr>
          <a:lstStyle/>
          <a:p>
            <a:r>
              <a:rPr lang="en-US" dirty="0"/>
              <a:t>PFM flowchart for PROMISE   (Monte Carlo simulation)</a:t>
            </a:r>
          </a:p>
          <a:p>
            <a:pPr lvl="1"/>
            <a:endParaRPr lang="en-US" dirty="0"/>
          </a:p>
          <a:p>
            <a:pPr lvl="1"/>
            <a:r>
              <a:rPr lang="en-US" dirty="0"/>
              <a:t>Geometry input</a:t>
            </a:r>
          </a:p>
          <a:p>
            <a:pPr lvl="1"/>
            <a:r>
              <a:rPr lang="en-US" dirty="0"/>
              <a:t>Initial flaw distribution</a:t>
            </a:r>
          </a:p>
          <a:p>
            <a:pPr lvl="1"/>
            <a:r>
              <a:rPr lang="en-US" dirty="0"/>
              <a:t>PSI &amp; ISI – POD curve</a:t>
            </a:r>
          </a:p>
          <a:p>
            <a:pPr lvl="1"/>
            <a:r>
              <a:rPr lang="en-US" dirty="0"/>
              <a:t>Applied loads &amp; stresses</a:t>
            </a:r>
          </a:p>
          <a:p>
            <a:pPr lvl="1"/>
            <a:r>
              <a:rPr lang="en-US" dirty="0"/>
              <a:t>Material degradation mechanism</a:t>
            </a:r>
          </a:p>
          <a:p>
            <a:pPr lvl="1"/>
            <a:r>
              <a:rPr lang="en-US" dirty="0"/>
              <a:t>Fracture models</a:t>
            </a:r>
          </a:p>
          <a:p>
            <a:pPr lvl="1"/>
            <a:r>
              <a:rPr lang="en-US" dirty="0"/>
              <a:t>Acceptance criteria</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11</a:t>
            </a:fld>
            <a:endParaRPr lang="en-US" dirty="0"/>
          </a:p>
        </p:txBody>
      </p:sp>
      <p:pic>
        <p:nvPicPr>
          <p:cNvPr id="4" name="Picture 3">
            <a:extLst>
              <a:ext uri="{FF2B5EF4-FFF2-40B4-BE49-F238E27FC236}">
                <a16:creationId xmlns:a16="http://schemas.microsoft.com/office/drawing/2014/main" id="{2627DAC5-7311-4301-AE75-933825C296A2}"/>
              </a:ext>
            </a:extLst>
          </p:cNvPr>
          <p:cNvPicPr>
            <a:picLocks noChangeAspect="1"/>
          </p:cNvPicPr>
          <p:nvPr/>
        </p:nvPicPr>
        <p:blipFill>
          <a:blip r:embed="rId2"/>
          <a:stretch>
            <a:fillRect/>
          </a:stretch>
        </p:blipFill>
        <p:spPr>
          <a:xfrm>
            <a:off x="5773244" y="1270011"/>
            <a:ext cx="6348789" cy="4601088"/>
          </a:xfrm>
          <a:prstGeom prst="rect">
            <a:avLst/>
          </a:prstGeom>
        </p:spPr>
      </p:pic>
    </p:spTree>
    <p:extLst>
      <p:ext uri="{BB962C8B-B14F-4D97-AF65-F5344CB8AC3E}">
        <p14:creationId xmlns:p14="http://schemas.microsoft.com/office/powerpoint/2010/main" val="204926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Random Variable Distribution</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12</a:t>
            </a:fld>
            <a:endParaRPr lang="en-US" dirty="0"/>
          </a:p>
        </p:txBody>
      </p:sp>
      <p:pic>
        <p:nvPicPr>
          <p:cNvPr id="6" name="Picture 5">
            <a:extLst>
              <a:ext uri="{FF2B5EF4-FFF2-40B4-BE49-F238E27FC236}">
                <a16:creationId xmlns:a16="http://schemas.microsoft.com/office/drawing/2014/main" id="{F08928B9-1991-4B7B-9969-4A37A2BE7E98}"/>
              </a:ext>
            </a:extLst>
          </p:cNvPr>
          <p:cNvPicPr>
            <a:picLocks noChangeAspect="1"/>
          </p:cNvPicPr>
          <p:nvPr/>
        </p:nvPicPr>
        <p:blipFill>
          <a:blip r:embed="rId3"/>
          <a:stretch>
            <a:fillRect/>
          </a:stretch>
        </p:blipFill>
        <p:spPr>
          <a:xfrm>
            <a:off x="1333500" y="1114425"/>
            <a:ext cx="9525000" cy="4676775"/>
          </a:xfrm>
          <a:prstGeom prst="rect">
            <a:avLst/>
          </a:prstGeom>
        </p:spPr>
      </p:pic>
    </p:spTree>
    <p:extLst>
      <p:ext uri="{BB962C8B-B14F-4D97-AF65-F5344CB8AC3E}">
        <p14:creationId xmlns:p14="http://schemas.microsoft.com/office/powerpoint/2010/main" val="345491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Flaw Distribution and POD Curve</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7483233" cy="4272643"/>
          </a:xfrm>
        </p:spPr>
        <p:txBody>
          <a:bodyPr>
            <a:normAutofit lnSpcReduction="10000"/>
          </a:bodyPr>
          <a:lstStyle/>
          <a:p>
            <a:r>
              <a:rPr lang="en-US" dirty="0"/>
              <a:t>Initial flaw distribution and number of flaws per weld </a:t>
            </a:r>
          </a:p>
          <a:p>
            <a:pPr lvl="1"/>
            <a:r>
              <a:rPr lang="en-US" dirty="0"/>
              <a:t>Based on flaw data from the Pressure Vessel Research User’s Facility (PVRUF) vessel </a:t>
            </a:r>
          </a:p>
          <a:p>
            <a:pPr lvl="1"/>
            <a:r>
              <a:rPr lang="en-US" dirty="0"/>
              <a:t>Number of fabrication flaws</a:t>
            </a:r>
          </a:p>
          <a:p>
            <a:pPr lvl="2"/>
            <a:r>
              <a:rPr lang="en-US" dirty="0"/>
              <a:t>Nozzle-to-vessel welds: 1 flaw per nozzle</a:t>
            </a:r>
          </a:p>
          <a:p>
            <a:pPr lvl="2"/>
            <a:r>
              <a:rPr lang="en-US" dirty="0"/>
              <a:t>Nozzle inside radius section: 0.001 flaws per nozzle</a:t>
            </a:r>
          </a:p>
          <a:p>
            <a:pPr lvl="1"/>
            <a:endParaRPr lang="en-US" dirty="0"/>
          </a:p>
          <a:p>
            <a:r>
              <a:rPr lang="en-US" dirty="0"/>
              <a:t>Probability of Detection (POD) Curve</a:t>
            </a:r>
          </a:p>
          <a:p>
            <a:pPr lvl="1"/>
            <a:r>
              <a:rPr lang="en-US" dirty="0"/>
              <a:t>POD curve from carbon steel from Appendix L Technical Basis Document</a:t>
            </a:r>
          </a:p>
          <a:p>
            <a:pPr lvl="1"/>
            <a:r>
              <a:rPr lang="en-US" dirty="0"/>
              <a:t>Composite POD curve from BWRVIP-108</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13</a:t>
            </a:fld>
            <a:endParaRPr lang="en-US" dirty="0"/>
          </a:p>
        </p:txBody>
      </p:sp>
      <p:pic>
        <p:nvPicPr>
          <p:cNvPr id="4" name="Picture 3">
            <a:extLst>
              <a:ext uri="{FF2B5EF4-FFF2-40B4-BE49-F238E27FC236}">
                <a16:creationId xmlns:a16="http://schemas.microsoft.com/office/drawing/2014/main" id="{15DF551E-C871-4043-B414-5D9BB6E24CC9}"/>
              </a:ext>
            </a:extLst>
          </p:cNvPr>
          <p:cNvPicPr>
            <a:picLocks noChangeAspect="1"/>
          </p:cNvPicPr>
          <p:nvPr/>
        </p:nvPicPr>
        <p:blipFill>
          <a:blip r:embed="rId2"/>
          <a:stretch>
            <a:fillRect/>
          </a:stretch>
        </p:blipFill>
        <p:spPr>
          <a:xfrm>
            <a:off x="7725747" y="2674549"/>
            <a:ext cx="4349471" cy="2541264"/>
          </a:xfrm>
          <a:prstGeom prst="rect">
            <a:avLst/>
          </a:prstGeom>
        </p:spPr>
      </p:pic>
    </p:spTree>
    <p:extLst>
      <p:ext uri="{BB962C8B-B14F-4D97-AF65-F5344CB8AC3E}">
        <p14:creationId xmlns:p14="http://schemas.microsoft.com/office/powerpoint/2010/main" val="82687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Applied Stresses</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6460405" cy="4272643"/>
          </a:xfrm>
        </p:spPr>
        <p:txBody>
          <a:bodyPr>
            <a:normAutofit/>
          </a:bodyPr>
          <a:lstStyle/>
          <a:p>
            <a:r>
              <a:rPr lang="en-US" dirty="0">
                <a:solidFill>
                  <a:schemeClr val="tx1"/>
                </a:solidFill>
              </a:rPr>
              <a:t>Thermal and Pressure transients</a:t>
            </a:r>
          </a:p>
          <a:p>
            <a:pPr lvl="1"/>
            <a:r>
              <a:rPr lang="en-US" dirty="0">
                <a:solidFill>
                  <a:schemeClr val="tx1"/>
                </a:solidFill>
              </a:rPr>
              <a:t>FEA performed to determine transient stresses</a:t>
            </a:r>
          </a:p>
          <a:p>
            <a:pPr lvl="1"/>
            <a:r>
              <a:rPr lang="en-US" dirty="0"/>
              <a:t>In the present work, the transient stresses were assumed as a constant value (non-random distribution)</a:t>
            </a:r>
            <a:endParaRPr lang="en-US" dirty="0">
              <a:solidFill>
                <a:schemeClr val="tx1"/>
              </a:solidFill>
            </a:endParaRPr>
          </a:p>
          <a:p>
            <a:endParaRPr lang="en-US" sz="1000" dirty="0">
              <a:solidFill>
                <a:schemeClr val="tx1"/>
              </a:solidFill>
            </a:endParaRPr>
          </a:p>
          <a:p>
            <a:r>
              <a:rPr lang="en-US" dirty="0">
                <a:solidFill>
                  <a:schemeClr val="tx1"/>
                </a:solidFill>
              </a:rPr>
              <a:t>Weld residual stress </a:t>
            </a:r>
          </a:p>
          <a:p>
            <a:pPr lvl="1"/>
            <a:r>
              <a:rPr lang="en-US" dirty="0">
                <a:solidFill>
                  <a:schemeClr val="tx1"/>
                </a:solidFill>
              </a:rPr>
              <a:t>Constant cosine residual stress distribution used (consistent with BWRVIP-108)</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14</a:t>
            </a:fld>
            <a:endParaRPr lang="en-US" dirty="0"/>
          </a:p>
        </p:txBody>
      </p:sp>
      <p:pic>
        <p:nvPicPr>
          <p:cNvPr id="6" name="Picture 5">
            <a:extLst>
              <a:ext uri="{FF2B5EF4-FFF2-40B4-BE49-F238E27FC236}">
                <a16:creationId xmlns:a16="http://schemas.microsoft.com/office/drawing/2014/main" id="{1C919F5A-A109-432E-BAE2-B73DCF734B8C}"/>
              </a:ext>
            </a:extLst>
          </p:cNvPr>
          <p:cNvPicPr>
            <a:picLocks noChangeAspect="1"/>
          </p:cNvPicPr>
          <p:nvPr/>
        </p:nvPicPr>
        <p:blipFill>
          <a:blip r:embed="rId2"/>
          <a:stretch>
            <a:fillRect/>
          </a:stretch>
        </p:blipFill>
        <p:spPr>
          <a:xfrm>
            <a:off x="7399610" y="412593"/>
            <a:ext cx="3776518" cy="2869565"/>
          </a:xfrm>
          <a:prstGeom prst="rect">
            <a:avLst/>
          </a:prstGeom>
        </p:spPr>
      </p:pic>
      <p:pic>
        <p:nvPicPr>
          <p:cNvPr id="4" name="Picture 3">
            <a:extLst>
              <a:ext uri="{FF2B5EF4-FFF2-40B4-BE49-F238E27FC236}">
                <a16:creationId xmlns:a16="http://schemas.microsoft.com/office/drawing/2014/main" id="{D59102DF-F139-4917-AD02-971C91DC9181}"/>
              </a:ext>
            </a:extLst>
          </p:cNvPr>
          <p:cNvPicPr>
            <a:picLocks noChangeAspect="1"/>
          </p:cNvPicPr>
          <p:nvPr/>
        </p:nvPicPr>
        <p:blipFill>
          <a:blip r:embed="rId3"/>
          <a:stretch>
            <a:fillRect/>
          </a:stretch>
        </p:blipFill>
        <p:spPr>
          <a:xfrm>
            <a:off x="7395839" y="3429001"/>
            <a:ext cx="3772937" cy="2467946"/>
          </a:xfrm>
          <a:prstGeom prst="rect">
            <a:avLst/>
          </a:prstGeom>
        </p:spPr>
      </p:pic>
    </p:spTree>
    <p:extLst>
      <p:ext uri="{BB962C8B-B14F-4D97-AF65-F5344CB8AC3E}">
        <p14:creationId xmlns:p14="http://schemas.microsoft.com/office/powerpoint/2010/main" val="106652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Fracture Models (LEFM)</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7555545" cy="4272643"/>
          </a:xfrm>
        </p:spPr>
        <p:txBody>
          <a:bodyPr>
            <a:normAutofit lnSpcReduction="10000"/>
          </a:bodyPr>
          <a:lstStyle/>
          <a:p>
            <a:r>
              <a:rPr lang="en-US" dirty="0"/>
              <a:t>Semi-elliptical circumferential and axial crack in a cylinder</a:t>
            </a:r>
          </a:p>
          <a:p>
            <a:pPr lvl="1"/>
            <a:r>
              <a:rPr lang="en-US" dirty="0"/>
              <a:t>API-579/ASME-FFS-1</a:t>
            </a:r>
          </a:p>
          <a:p>
            <a:pPr lvl="1"/>
            <a:r>
              <a:rPr lang="en-US" dirty="0"/>
              <a:t>The depth-to-length flaw aspect ratio (a/c) was allowed to vary during crack growth.</a:t>
            </a:r>
          </a:p>
          <a:p>
            <a:pPr lvl="1"/>
            <a:endParaRPr lang="en-US" dirty="0"/>
          </a:p>
          <a:p>
            <a:r>
              <a:rPr lang="en-US" dirty="0"/>
              <a:t>Nozzle corner crack</a:t>
            </a:r>
          </a:p>
          <a:p>
            <a:pPr lvl="1"/>
            <a:r>
              <a:rPr lang="en-US" dirty="0"/>
              <a:t>Weight function based solution</a:t>
            </a:r>
          </a:p>
          <a:p>
            <a:pPr lvl="1"/>
            <a:r>
              <a:rPr lang="en-US" dirty="0"/>
              <a:t>The crack was assumed as a circular-arc crack and the aspect ratio was fixed during crack growth</a:t>
            </a:r>
          </a:p>
          <a:p>
            <a:endParaRPr lang="en-US" dirty="0"/>
          </a:p>
          <a:p>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15</a:t>
            </a:fld>
            <a:endParaRPr lang="en-US" dirty="0"/>
          </a:p>
        </p:txBody>
      </p:sp>
      <p:pic>
        <p:nvPicPr>
          <p:cNvPr id="6" name="Picture 5" descr="305">
            <a:extLst>
              <a:ext uri="{FF2B5EF4-FFF2-40B4-BE49-F238E27FC236}">
                <a16:creationId xmlns:a16="http://schemas.microsoft.com/office/drawing/2014/main" id="{2B7D7DCC-0572-4DE7-9B63-B0A0613710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8276" y="940249"/>
            <a:ext cx="2395135" cy="1563698"/>
          </a:xfrm>
          <a:prstGeom prst="rect">
            <a:avLst/>
          </a:prstGeom>
          <a:noFill/>
          <a:ln>
            <a:noFill/>
          </a:ln>
        </p:spPr>
      </p:pic>
      <p:pic>
        <p:nvPicPr>
          <p:cNvPr id="7" name="Picture 6" descr="306">
            <a:extLst>
              <a:ext uri="{FF2B5EF4-FFF2-40B4-BE49-F238E27FC236}">
                <a16:creationId xmlns:a16="http://schemas.microsoft.com/office/drawing/2014/main" id="{620BE726-A367-44D6-A541-3AF04847E6B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9142" y="2748312"/>
            <a:ext cx="2293658" cy="1563698"/>
          </a:xfrm>
          <a:prstGeom prst="rect">
            <a:avLst/>
          </a:prstGeom>
          <a:noFill/>
          <a:ln>
            <a:noFill/>
          </a:ln>
        </p:spPr>
      </p:pic>
      <p:pic>
        <p:nvPicPr>
          <p:cNvPr id="8" name="Picture 7" descr="601D">
            <a:extLst>
              <a:ext uri="{FF2B5EF4-FFF2-40B4-BE49-F238E27FC236}">
                <a16:creationId xmlns:a16="http://schemas.microsoft.com/office/drawing/2014/main" id="{5F2ED5A2-6825-4D96-8C77-5CC785D55A4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0209" y="4476232"/>
            <a:ext cx="1811524" cy="1563698"/>
          </a:xfrm>
          <a:prstGeom prst="rect">
            <a:avLst/>
          </a:prstGeom>
          <a:noFill/>
          <a:ln>
            <a:noFill/>
          </a:ln>
        </p:spPr>
      </p:pic>
    </p:spTree>
    <p:extLst>
      <p:ext uri="{BB962C8B-B14F-4D97-AF65-F5344CB8AC3E}">
        <p14:creationId xmlns:p14="http://schemas.microsoft.com/office/powerpoint/2010/main" val="117930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Fatigue Crack Growth Model</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solidFill>
                  <a:schemeClr val="tx1"/>
                </a:solidFill>
              </a:rPr>
              <a:t>Only potential degradation mechanism identified for the main steam and feedwater nozzle-to-shell welds and nozzle inside radius sections was fatigue</a:t>
            </a:r>
          </a:p>
          <a:p>
            <a:r>
              <a:rPr lang="en-US" dirty="0">
                <a:solidFill>
                  <a:schemeClr val="tx1"/>
                </a:solidFill>
              </a:rPr>
              <a:t>Used FCG rate for ferritic steels, as defined in ASME Code, Section XI, Appendix A, Paragraph A-4300</a:t>
            </a:r>
          </a:p>
          <a:p>
            <a:r>
              <a:rPr lang="en-US" dirty="0">
                <a:solidFill>
                  <a:schemeClr val="tx1"/>
                </a:solidFill>
              </a:rPr>
              <a:t>The calculated crack growth rate was considered log-normally distributed consistent with the distribution used in the Extremely Low Probability of Rupture (</a:t>
            </a:r>
            <a:r>
              <a:rPr lang="en-US" dirty="0" err="1">
                <a:solidFill>
                  <a:schemeClr val="tx1"/>
                </a:solidFill>
              </a:rPr>
              <a:t>xLPR</a:t>
            </a:r>
            <a:r>
              <a:rPr lang="en-US" dirty="0">
                <a:solidFill>
                  <a:schemeClr val="tx1"/>
                </a:solidFill>
              </a:rPr>
              <a:t>) project.</a:t>
            </a:r>
            <a:endParaRPr lang="en-US" dirty="0"/>
          </a:p>
          <a:p>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16</a:t>
            </a:fld>
            <a:endParaRPr lang="en-US" dirty="0"/>
          </a:p>
        </p:txBody>
      </p:sp>
    </p:spTree>
    <p:extLst>
      <p:ext uri="{BB962C8B-B14F-4D97-AF65-F5344CB8AC3E}">
        <p14:creationId xmlns:p14="http://schemas.microsoft.com/office/powerpoint/2010/main" val="294165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Fracture Toughness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The materials considered are all ferritic steels; hence the fracture toughness curve provided in ASME Code, Section XI, Appendix A (Figure A-4200-1) was used for the evaluation</a:t>
            </a:r>
          </a:p>
          <a:p>
            <a:endParaRPr lang="en-US" dirty="0"/>
          </a:p>
          <a:p>
            <a:r>
              <a:rPr lang="en-US" dirty="0"/>
              <a:t>ASME Code Section XI fracture toughness assumed to be normally distributed with a median of 200 </a:t>
            </a:r>
            <a:r>
              <a:rPr lang="en-US" dirty="0" err="1"/>
              <a:t>ksi√in</a:t>
            </a:r>
            <a:r>
              <a:rPr lang="en-US" dirty="0"/>
              <a:t> and a standard deviation of 5 </a:t>
            </a:r>
            <a:r>
              <a:rPr lang="en-US" dirty="0" err="1"/>
              <a:t>ksi√in</a:t>
            </a:r>
            <a:r>
              <a:rPr lang="en-US" dirty="0"/>
              <a:t> (consistent with BWRVIP-108)</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17</a:t>
            </a:fld>
            <a:endParaRPr lang="en-US" dirty="0"/>
          </a:p>
        </p:txBody>
      </p:sp>
    </p:spTree>
    <p:extLst>
      <p:ext uri="{BB962C8B-B14F-4D97-AF65-F5344CB8AC3E}">
        <p14:creationId xmlns:p14="http://schemas.microsoft.com/office/powerpoint/2010/main" val="396507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Inspection Schedule</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Inspection schedule scenarios considered in the evaluation</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18</a:t>
            </a:fld>
            <a:endParaRPr lang="en-US" dirty="0"/>
          </a:p>
        </p:txBody>
      </p:sp>
      <p:pic>
        <p:nvPicPr>
          <p:cNvPr id="4" name="Picture 3">
            <a:extLst>
              <a:ext uri="{FF2B5EF4-FFF2-40B4-BE49-F238E27FC236}">
                <a16:creationId xmlns:a16="http://schemas.microsoft.com/office/drawing/2014/main" id="{FF96560F-DE6F-4032-A925-8FF34EDA40C4}"/>
              </a:ext>
            </a:extLst>
          </p:cNvPr>
          <p:cNvPicPr>
            <a:picLocks noChangeAspect="1"/>
          </p:cNvPicPr>
          <p:nvPr/>
        </p:nvPicPr>
        <p:blipFill>
          <a:blip r:embed="rId2"/>
          <a:stretch>
            <a:fillRect/>
          </a:stretch>
        </p:blipFill>
        <p:spPr>
          <a:xfrm>
            <a:off x="2462211" y="2049916"/>
            <a:ext cx="7185427" cy="4069729"/>
          </a:xfrm>
          <a:prstGeom prst="rect">
            <a:avLst/>
          </a:prstGeom>
        </p:spPr>
      </p:pic>
    </p:spTree>
    <p:extLst>
      <p:ext uri="{BB962C8B-B14F-4D97-AF65-F5344CB8AC3E}">
        <p14:creationId xmlns:p14="http://schemas.microsoft.com/office/powerpoint/2010/main" val="400417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Acceptance Criteria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075519" cy="4272643"/>
          </a:xfrm>
        </p:spPr>
        <p:txBody>
          <a:bodyPr>
            <a:normAutofit/>
          </a:bodyPr>
          <a:lstStyle/>
          <a:p>
            <a:r>
              <a:rPr lang="en-US" dirty="0"/>
              <a:t>Failure occurs either by rupture or by leak</a:t>
            </a:r>
          </a:p>
          <a:p>
            <a:pPr lvl="1"/>
            <a:r>
              <a:rPr lang="en-US" dirty="0"/>
              <a:t>Leak: a/t &gt; 0.8</a:t>
            </a:r>
          </a:p>
          <a:p>
            <a:pPr lvl="1"/>
            <a:r>
              <a:rPr lang="en-US" dirty="0"/>
              <a:t>Rupture: K</a:t>
            </a:r>
            <a:r>
              <a:rPr lang="en-US" baseline="-25000" dirty="0"/>
              <a:t>I</a:t>
            </a:r>
            <a:r>
              <a:rPr lang="en-US" dirty="0"/>
              <a:t> &gt; K</a:t>
            </a:r>
            <a:r>
              <a:rPr lang="en-US" baseline="-25000" dirty="0"/>
              <a:t>IC</a:t>
            </a:r>
          </a:p>
          <a:p>
            <a:endParaRPr lang="en-US" dirty="0"/>
          </a:p>
          <a:p>
            <a:r>
              <a:rPr lang="en-US" dirty="0"/>
              <a:t>The acceptance criterion for the PFM evaluation was that failure frequencies must be less than the NRC safety goal of 10</a:t>
            </a:r>
            <a:r>
              <a:rPr lang="en-US" baseline="30000" dirty="0"/>
              <a:t>-6</a:t>
            </a:r>
            <a:r>
              <a:rPr lang="en-US" dirty="0"/>
              <a:t> failures per year</a:t>
            </a:r>
          </a:p>
          <a:p>
            <a:pPr lvl="1"/>
            <a:r>
              <a:rPr lang="en-US" dirty="0"/>
              <a:t>Consistent with criteria used in BWRVIP-05 and BWRVIP-108</a:t>
            </a:r>
          </a:p>
          <a:p>
            <a:pPr lvl="1"/>
            <a:r>
              <a:rPr lang="en-US" dirty="0"/>
              <a:t>Also used in </a:t>
            </a:r>
            <a:r>
              <a:rPr lang="en-US" dirty="0" err="1"/>
              <a:t>xLPR</a:t>
            </a:r>
            <a:r>
              <a:rPr lang="en-US" dirty="0"/>
              <a:t> acceptance criteria document (ML16271A436)</a:t>
            </a:r>
          </a:p>
          <a:p>
            <a:pPr lvl="2"/>
            <a:r>
              <a:rPr lang="en-US" dirty="0"/>
              <a:t>Based on RG 1.174</a:t>
            </a:r>
          </a:p>
          <a:p>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19</a:t>
            </a:fld>
            <a:endParaRPr lang="en-US" dirty="0"/>
          </a:p>
        </p:txBody>
      </p:sp>
    </p:spTree>
    <p:extLst>
      <p:ext uri="{BB962C8B-B14F-4D97-AF65-F5344CB8AC3E}">
        <p14:creationId xmlns:p14="http://schemas.microsoft.com/office/powerpoint/2010/main" val="108575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EPRI TR 3002014590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Final Report, April 2019</a:t>
            </a:r>
          </a:p>
          <a:p>
            <a:endParaRPr lang="en-US" dirty="0"/>
          </a:p>
          <a:p>
            <a:r>
              <a:rPr lang="en-US" dirty="0"/>
              <a:t>Summarized in PVP2019-93948</a:t>
            </a:r>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a:t>
            </a:fld>
            <a:endParaRPr lang="en-US" dirty="0"/>
          </a:p>
        </p:txBody>
      </p:sp>
      <p:pic>
        <p:nvPicPr>
          <p:cNvPr id="4" name="Picture 3">
            <a:extLst>
              <a:ext uri="{FF2B5EF4-FFF2-40B4-BE49-F238E27FC236}">
                <a16:creationId xmlns:a16="http://schemas.microsoft.com/office/drawing/2014/main" id="{66A0DB54-9829-4E2E-AF56-DED542C98830}"/>
              </a:ext>
            </a:extLst>
          </p:cNvPr>
          <p:cNvPicPr>
            <a:picLocks noChangeAspect="1"/>
          </p:cNvPicPr>
          <p:nvPr/>
        </p:nvPicPr>
        <p:blipFill>
          <a:blip r:embed="rId2"/>
          <a:stretch>
            <a:fillRect/>
          </a:stretch>
        </p:blipFill>
        <p:spPr>
          <a:xfrm>
            <a:off x="6946194" y="34565"/>
            <a:ext cx="4442141" cy="5889580"/>
          </a:xfrm>
          <a:prstGeom prst="rect">
            <a:avLst/>
          </a:prstGeom>
          <a:ln w="15875">
            <a:solidFill>
              <a:schemeClr val="accent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2875016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PFM Base Case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349910"/>
            <a:ext cx="11386589" cy="4272643"/>
          </a:xfrm>
        </p:spPr>
        <p:txBody>
          <a:bodyPr>
            <a:normAutofit/>
          </a:bodyPr>
          <a:lstStyle/>
          <a:p>
            <a:r>
              <a:rPr lang="en-US" dirty="0"/>
              <a:t>Input and output</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20</a:t>
            </a:fld>
            <a:endParaRPr lang="en-US" dirty="0"/>
          </a:p>
        </p:txBody>
      </p:sp>
      <p:pic>
        <p:nvPicPr>
          <p:cNvPr id="4" name="Picture 3">
            <a:extLst>
              <a:ext uri="{FF2B5EF4-FFF2-40B4-BE49-F238E27FC236}">
                <a16:creationId xmlns:a16="http://schemas.microsoft.com/office/drawing/2014/main" id="{AC0847FE-F1EB-4565-99E5-9E444E21F6F0}"/>
              </a:ext>
            </a:extLst>
          </p:cNvPr>
          <p:cNvPicPr>
            <a:picLocks noChangeAspect="1"/>
          </p:cNvPicPr>
          <p:nvPr/>
        </p:nvPicPr>
        <p:blipFill rotWithShape="1">
          <a:blip r:embed="rId3"/>
          <a:srcRect t="535"/>
          <a:stretch/>
        </p:blipFill>
        <p:spPr>
          <a:xfrm>
            <a:off x="1463771" y="1877684"/>
            <a:ext cx="4543452" cy="4441765"/>
          </a:xfrm>
          <a:prstGeom prst="rect">
            <a:avLst/>
          </a:prstGeom>
        </p:spPr>
      </p:pic>
      <p:pic>
        <p:nvPicPr>
          <p:cNvPr id="6" name="Picture 5">
            <a:extLst>
              <a:ext uri="{FF2B5EF4-FFF2-40B4-BE49-F238E27FC236}">
                <a16:creationId xmlns:a16="http://schemas.microsoft.com/office/drawing/2014/main" id="{CCC0A547-88AC-4B57-BD03-013763DD4411}"/>
              </a:ext>
            </a:extLst>
          </p:cNvPr>
          <p:cNvPicPr>
            <a:picLocks noChangeAspect="1"/>
          </p:cNvPicPr>
          <p:nvPr/>
        </p:nvPicPr>
        <p:blipFill>
          <a:blip r:embed="rId4"/>
          <a:stretch>
            <a:fillRect/>
          </a:stretch>
        </p:blipFill>
        <p:spPr>
          <a:xfrm>
            <a:off x="6257423" y="695243"/>
            <a:ext cx="5079361" cy="5624206"/>
          </a:xfrm>
          <a:prstGeom prst="rect">
            <a:avLst/>
          </a:prstGeom>
        </p:spPr>
      </p:pic>
    </p:spTree>
    <p:extLst>
      <p:ext uri="{BB962C8B-B14F-4D97-AF65-F5344CB8AC3E}">
        <p14:creationId xmlns:p14="http://schemas.microsoft.com/office/powerpoint/2010/main" val="2138364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Effect of Inservice Inspection</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a:bodyPr>
          <a:lstStyle/>
          <a:p>
            <a:r>
              <a:rPr lang="en-US" dirty="0"/>
              <a:t>Effect of ISI on the failure frequency at 80 years (</a:t>
            </a:r>
            <a:r>
              <a:rPr lang="en-US" dirty="0">
                <a:solidFill>
                  <a:srgbClr val="FF0000"/>
                </a:solidFill>
              </a:rPr>
              <a:t>Case FEW-P3A</a:t>
            </a:r>
            <a:r>
              <a:rPr lang="en-US" dirty="0"/>
              <a:t>)</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21</a:t>
            </a:fld>
            <a:endParaRPr lang="en-US" dirty="0"/>
          </a:p>
        </p:txBody>
      </p:sp>
      <p:pic>
        <p:nvPicPr>
          <p:cNvPr id="7" name="Picture 6">
            <a:extLst>
              <a:ext uri="{FF2B5EF4-FFF2-40B4-BE49-F238E27FC236}">
                <a16:creationId xmlns:a16="http://schemas.microsoft.com/office/drawing/2014/main" id="{124D9E81-8259-4474-A260-7C1745EF7F01}"/>
              </a:ext>
            </a:extLst>
          </p:cNvPr>
          <p:cNvPicPr/>
          <p:nvPr/>
        </p:nvPicPr>
        <p:blipFill>
          <a:blip r:embed="rId2"/>
          <a:stretch>
            <a:fillRect/>
          </a:stretch>
        </p:blipFill>
        <p:spPr>
          <a:xfrm>
            <a:off x="1949406" y="2016720"/>
            <a:ext cx="7650796" cy="4173947"/>
          </a:xfrm>
          <a:prstGeom prst="rect">
            <a:avLst/>
          </a:prstGeom>
        </p:spPr>
      </p:pic>
    </p:spTree>
    <p:extLst>
      <p:ext uri="{BB962C8B-B14F-4D97-AF65-F5344CB8AC3E}">
        <p14:creationId xmlns:p14="http://schemas.microsoft.com/office/powerpoint/2010/main" val="185461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Sensitivity Analysis</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a:bodyPr>
          <a:lstStyle/>
          <a:p>
            <a:r>
              <a:rPr lang="en-US" sz="2600" dirty="0"/>
              <a:t>The purpose of sensitivity analysis is to identify the random variables that have the most impact on the calculated probabilities (rupture or leakage)</a:t>
            </a:r>
          </a:p>
          <a:p>
            <a:endParaRPr lang="en-US" sz="800" dirty="0"/>
          </a:p>
          <a:p>
            <a:r>
              <a:rPr lang="en-US" sz="2600" dirty="0"/>
              <a:t>The Degree of Separation Method (DSM) was used to rank the effect of the input variables on the output probabilities</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22</a:t>
            </a:fld>
            <a:endParaRPr lang="en-US" dirty="0"/>
          </a:p>
        </p:txBody>
      </p:sp>
      <p:pic>
        <p:nvPicPr>
          <p:cNvPr id="4" name="Picture 3">
            <a:extLst>
              <a:ext uri="{FF2B5EF4-FFF2-40B4-BE49-F238E27FC236}">
                <a16:creationId xmlns:a16="http://schemas.microsoft.com/office/drawing/2014/main" id="{BAD341C0-CA68-4DD9-9988-972C94071EE0}"/>
              </a:ext>
            </a:extLst>
          </p:cNvPr>
          <p:cNvPicPr>
            <a:picLocks noChangeAspect="1"/>
          </p:cNvPicPr>
          <p:nvPr/>
        </p:nvPicPr>
        <p:blipFill>
          <a:blip r:embed="rId2"/>
          <a:stretch>
            <a:fillRect/>
          </a:stretch>
        </p:blipFill>
        <p:spPr>
          <a:xfrm>
            <a:off x="1825278" y="3587730"/>
            <a:ext cx="7727364" cy="2685064"/>
          </a:xfrm>
          <a:prstGeom prst="rect">
            <a:avLst/>
          </a:prstGeom>
        </p:spPr>
      </p:pic>
    </p:spTree>
    <p:extLst>
      <p:ext uri="{BB962C8B-B14F-4D97-AF65-F5344CB8AC3E}">
        <p14:creationId xmlns:p14="http://schemas.microsoft.com/office/powerpoint/2010/main" val="73721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Sensitivity Study</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fontScale="92500" lnSpcReduction="20000"/>
          </a:bodyPr>
          <a:lstStyle/>
          <a:p>
            <a:r>
              <a:rPr lang="en-US" dirty="0"/>
              <a:t>Exploring the specific influence of important parameters and analyzing specific scenarios of interest</a:t>
            </a:r>
          </a:p>
          <a:p>
            <a:endParaRPr lang="en-US" sz="1400" dirty="0"/>
          </a:p>
          <a:p>
            <a:r>
              <a:rPr lang="en-US" dirty="0"/>
              <a:t>Sensitivity studies (‘what if’ scenarios) performed to study the effect of :</a:t>
            </a:r>
          </a:p>
          <a:p>
            <a:pPr lvl="1"/>
            <a:r>
              <a:rPr lang="en-US" dirty="0"/>
              <a:t>Fracture Toughness</a:t>
            </a:r>
          </a:p>
          <a:p>
            <a:pPr lvl="1"/>
            <a:r>
              <a:rPr lang="en-US" dirty="0"/>
              <a:t>Stresses </a:t>
            </a:r>
          </a:p>
          <a:p>
            <a:pPr lvl="1"/>
            <a:r>
              <a:rPr lang="en-US" dirty="0"/>
              <a:t>Initial Crack Depth Distribution </a:t>
            </a:r>
          </a:p>
          <a:p>
            <a:pPr lvl="1"/>
            <a:r>
              <a:rPr lang="en-US" dirty="0"/>
              <a:t>Nozzle Inside Radius Flaw Density</a:t>
            </a:r>
          </a:p>
          <a:p>
            <a:pPr lvl="1"/>
            <a:r>
              <a:rPr lang="en-US" dirty="0"/>
              <a:t>Distribution of Number of Weld Flaws</a:t>
            </a:r>
          </a:p>
          <a:p>
            <a:pPr lvl="1"/>
            <a:r>
              <a:rPr lang="en-US" dirty="0"/>
              <a:t>Crack Size Distribution </a:t>
            </a:r>
          </a:p>
          <a:p>
            <a:pPr lvl="1"/>
            <a:r>
              <a:rPr lang="en-US" dirty="0"/>
              <a:t>Crack Growth Rate</a:t>
            </a:r>
          </a:p>
          <a:p>
            <a:pPr lvl="1"/>
            <a:r>
              <a:rPr lang="en-US" dirty="0"/>
              <a:t>POD Curves</a:t>
            </a:r>
          </a:p>
          <a:p>
            <a:pPr lvl="1"/>
            <a:r>
              <a:rPr lang="en-US" dirty="0"/>
              <a:t>Number of Realizations</a:t>
            </a:r>
            <a:endParaRPr lang="en-US" dirty="0">
              <a:solidFill>
                <a:schemeClr val="tx1"/>
              </a:solidFill>
            </a:endParaRP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23</a:t>
            </a:fld>
            <a:endParaRPr lang="en-US" dirty="0"/>
          </a:p>
        </p:txBody>
      </p:sp>
    </p:spTree>
    <p:extLst>
      <p:ext uri="{BB962C8B-B14F-4D97-AF65-F5344CB8AC3E}">
        <p14:creationId xmlns:p14="http://schemas.microsoft.com/office/powerpoint/2010/main" val="1664349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Conclusions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fontScale="92500"/>
          </a:bodyPr>
          <a:lstStyle/>
          <a:p>
            <a:r>
              <a:rPr lang="en-US" dirty="0">
                <a:solidFill>
                  <a:schemeClr val="tx1"/>
                </a:solidFill>
              </a:rPr>
              <a:t>PFM analyses were performed on PWR SG main steam and feedwater nozzle welds and inner radius sections to evaluate the bases for various inspection scenarios</a:t>
            </a:r>
          </a:p>
          <a:p>
            <a:r>
              <a:rPr lang="en-US" dirty="0">
                <a:solidFill>
                  <a:schemeClr val="tx1"/>
                </a:solidFill>
              </a:rPr>
              <a:t>The components for PFM evaluation were selected based on a review of the inspection history and the results of an EPRI survey of components in worldwide PWRs</a:t>
            </a:r>
          </a:p>
          <a:p>
            <a:r>
              <a:rPr lang="en-US" dirty="0">
                <a:solidFill>
                  <a:schemeClr val="tx1"/>
                </a:solidFill>
              </a:rPr>
              <a:t>The results revealed that the current ASME Code, Section XI inspection schedules for the PWR SG main steam and feedwater nozzle-to-shell welds and nozzle inside radius sections are conservative</a:t>
            </a:r>
          </a:p>
          <a:p>
            <a:pPr lvl="1"/>
            <a:r>
              <a:rPr lang="en-US" dirty="0">
                <a:solidFill>
                  <a:schemeClr val="tx1"/>
                </a:solidFill>
              </a:rPr>
              <a:t>Item Nos. C2.21, C.2.22 and C2.32 in Table IWC-2500-1 (10-year inspections)</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24</a:t>
            </a:fld>
            <a:endParaRPr lang="en-US" dirty="0"/>
          </a:p>
        </p:txBody>
      </p:sp>
    </p:spTree>
    <p:extLst>
      <p:ext uri="{BB962C8B-B14F-4D97-AF65-F5344CB8AC3E}">
        <p14:creationId xmlns:p14="http://schemas.microsoft.com/office/powerpoint/2010/main" val="355919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Conclusions (cont’d)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a:bodyPr>
          <a:lstStyle/>
          <a:p>
            <a:r>
              <a:rPr lang="en-US" dirty="0">
                <a:solidFill>
                  <a:schemeClr val="tx1"/>
                </a:solidFill>
              </a:rPr>
              <a:t>The evaluations showed that, after PSI, no other inspections are necessary for 60 years of plant operation to meet the NRC safety goal of 10</a:t>
            </a:r>
            <a:r>
              <a:rPr lang="en-US" baseline="30000" dirty="0">
                <a:solidFill>
                  <a:schemeClr val="tx1"/>
                </a:solidFill>
              </a:rPr>
              <a:t>-6</a:t>
            </a:r>
            <a:r>
              <a:rPr lang="en-US" dirty="0">
                <a:solidFill>
                  <a:schemeClr val="tx1"/>
                </a:solidFill>
              </a:rPr>
              <a:t> failures per year</a:t>
            </a:r>
          </a:p>
          <a:p>
            <a:endParaRPr lang="en-US" dirty="0">
              <a:solidFill>
                <a:schemeClr val="tx1"/>
              </a:solidFill>
            </a:endParaRPr>
          </a:p>
          <a:p>
            <a:r>
              <a:rPr lang="en-US" dirty="0">
                <a:solidFill>
                  <a:schemeClr val="tx1"/>
                </a:solidFill>
              </a:rPr>
              <a:t>When an inspection scenario consisting of PSI followed by 20-year ISI inspections is considered, the NRC safety goal is met for 80 years of plant operation</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25</a:t>
            </a:fld>
            <a:endParaRPr lang="en-US" dirty="0"/>
          </a:p>
        </p:txBody>
      </p:sp>
    </p:spTree>
    <p:extLst>
      <p:ext uri="{BB962C8B-B14F-4D97-AF65-F5344CB8AC3E}">
        <p14:creationId xmlns:p14="http://schemas.microsoft.com/office/powerpoint/2010/main" val="196492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EPRI TR 3002015906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Final Report, October 2019</a:t>
            </a:r>
          </a:p>
          <a:p>
            <a:endParaRPr lang="en-US" dirty="0"/>
          </a:p>
          <a:p>
            <a:endParaRPr lang="en-US" dirty="0"/>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26</a:t>
            </a:fld>
            <a:endParaRPr lang="en-US" dirty="0"/>
          </a:p>
        </p:txBody>
      </p:sp>
      <p:pic>
        <p:nvPicPr>
          <p:cNvPr id="7" name="Picture 6">
            <a:extLst>
              <a:ext uri="{FF2B5EF4-FFF2-40B4-BE49-F238E27FC236}">
                <a16:creationId xmlns:a16="http://schemas.microsoft.com/office/drawing/2014/main" id="{8B58B0B7-6028-4D19-9F61-2CE32C972CD2}"/>
              </a:ext>
            </a:extLst>
          </p:cNvPr>
          <p:cNvPicPr>
            <a:picLocks noChangeAspect="1"/>
          </p:cNvPicPr>
          <p:nvPr/>
        </p:nvPicPr>
        <p:blipFill>
          <a:blip r:embed="rId2"/>
          <a:stretch>
            <a:fillRect/>
          </a:stretch>
        </p:blipFill>
        <p:spPr>
          <a:xfrm>
            <a:off x="6976079" y="34565"/>
            <a:ext cx="4403715" cy="5840941"/>
          </a:xfrm>
          <a:prstGeom prst="rect">
            <a:avLst/>
          </a:prstGeom>
          <a:ln w="15875">
            <a:solidFill>
              <a:schemeClr val="accent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4088660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Backup Slides</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a:bodyPr>
          <a:lstStyle/>
          <a:p>
            <a:endParaRPr lang="en-US" dirty="0">
              <a:solidFill>
                <a:schemeClr val="tx1"/>
              </a:solidFill>
            </a:endParaRP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27</a:t>
            </a:fld>
            <a:endParaRPr lang="en-US" dirty="0"/>
          </a:p>
        </p:txBody>
      </p:sp>
    </p:spTree>
    <p:extLst>
      <p:ext uri="{BB962C8B-B14F-4D97-AF65-F5344CB8AC3E}">
        <p14:creationId xmlns:p14="http://schemas.microsoft.com/office/powerpoint/2010/main" val="1541856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Component Selection</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fontScale="92500" lnSpcReduction="10000"/>
          </a:bodyPr>
          <a:lstStyle/>
          <a:p>
            <a:r>
              <a:rPr lang="en-US" dirty="0">
                <a:solidFill>
                  <a:schemeClr val="tx1"/>
                </a:solidFill>
              </a:rPr>
              <a:t>For main steam nozzle, both CE and Westinghouse main steam nozzles have similar configurations and geometry</a:t>
            </a:r>
          </a:p>
          <a:p>
            <a:endParaRPr lang="en-US" sz="600" dirty="0">
              <a:solidFill>
                <a:schemeClr val="tx1"/>
              </a:solidFill>
            </a:endParaRPr>
          </a:p>
          <a:p>
            <a:r>
              <a:rPr lang="en-US" dirty="0">
                <a:solidFill>
                  <a:schemeClr val="tx1"/>
                </a:solidFill>
              </a:rPr>
              <a:t>The basic geometry between the B&amp;W and the Westinghouse/CE main steam nozzle design are sufficiently distinct, so the B&amp;W design was evaluated separately</a:t>
            </a:r>
          </a:p>
          <a:p>
            <a:pPr lvl="1"/>
            <a:endParaRPr lang="en-US" sz="400" dirty="0">
              <a:solidFill>
                <a:schemeClr val="tx1"/>
              </a:solidFill>
            </a:endParaRPr>
          </a:p>
          <a:p>
            <a:pPr lvl="1"/>
            <a:r>
              <a:rPr lang="en-US" dirty="0">
                <a:solidFill>
                  <a:schemeClr val="tx1"/>
                </a:solidFill>
              </a:rPr>
              <a:t>Westinghouse 4-loop configuration selected for analysis:</a:t>
            </a:r>
          </a:p>
          <a:p>
            <a:pPr lvl="2"/>
            <a:r>
              <a:rPr lang="en-US" dirty="0">
                <a:solidFill>
                  <a:schemeClr val="tx1"/>
                </a:solidFill>
              </a:rPr>
              <a:t>R/t ratio for the SG vessel: 87.96/3.52 = 25</a:t>
            </a:r>
          </a:p>
          <a:p>
            <a:pPr lvl="2"/>
            <a:r>
              <a:rPr lang="en-US" dirty="0">
                <a:solidFill>
                  <a:schemeClr val="tx1"/>
                </a:solidFill>
              </a:rPr>
              <a:t>R/t ratio for the main steam nozzle: 14/6.5 = 2.2</a:t>
            </a:r>
          </a:p>
          <a:p>
            <a:pPr lvl="2"/>
            <a:endParaRPr lang="en-US" sz="400" dirty="0">
              <a:solidFill>
                <a:schemeClr val="tx1"/>
              </a:solidFill>
            </a:endParaRPr>
          </a:p>
          <a:p>
            <a:pPr lvl="1"/>
            <a:r>
              <a:rPr lang="en-US" dirty="0">
                <a:solidFill>
                  <a:schemeClr val="tx1"/>
                </a:solidFill>
              </a:rPr>
              <a:t>B&amp;W configuration selected for analysis:</a:t>
            </a:r>
          </a:p>
          <a:p>
            <a:pPr lvl="2"/>
            <a:r>
              <a:rPr lang="en-US" dirty="0">
                <a:solidFill>
                  <a:schemeClr val="tx1"/>
                </a:solidFill>
              </a:rPr>
              <a:t>R/t ratio for the vessel (at the nozzle location):  75.56/6.63 = 11.4</a:t>
            </a:r>
          </a:p>
          <a:p>
            <a:pPr lvl="2"/>
            <a:r>
              <a:rPr lang="en-US" dirty="0">
                <a:solidFill>
                  <a:schemeClr val="tx1"/>
                </a:solidFill>
              </a:rPr>
              <a:t>R/t ratio for the main steam nozzle: 11.13/4.53 = 2.5</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28</a:t>
            </a:fld>
            <a:endParaRPr lang="en-US" dirty="0"/>
          </a:p>
        </p:txBody>
      </p:sp>
    </p:spTree>
    <p:extLst>
      <p:ext uri="{BB962C8B-B14F-4D97-AF65-F5344CB8AC3E}">
        <p14:creationId xmlns:p14="http://schemas.microsoft.com/office/powerpoint/2010/main" val="198152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Component Selection (cont’d)</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a:bodyPr>
          <a:lstStyle/>
          <a:p>
            <a:r>
              <a:rPr lang="en-US" dirty="0">
                <a:solidFill>
                  <a:schemeClr val="tx1"/>
                </a:solidFill>
              </a:rPr>
              <a:t>B&amp;W feedwater nozzles were not analyzed as they are bolted configurations</a:t>
            </a:r>
          </a:p>
          <a:p>
            <a:endParaRPr lang="en-US" sz="600" dirty="0">
              <a:solidFill>
                <a:schemeClr val="tx1"/>
              </a:solidFill>
            </a:endParaRPr>
          </a:p>
          <a:p>
            <a:r>
              <a:rPr lang="en-US" dirty="0">
                <a:solidFill>
                  <a:schemeClr val="tx1"/>
                </a:solidFill>
              </a:rPr>
              <a:t>For Westinghouse and CE plant designs, the feedwater nozzle sizes and thicknesses were more uniform</a:t>
            </a:r>
          </a:p>
          <a:p>
            <a:endParaRPr lang="en-US" sz="600" dirty="0">
              <a:solidFill>
                <a:schemeClr val="tx1"/>
              </a:solidFill>
            </a:endParaRPr>
          </a:p>
          <a:p>
            <a:pPr lvl="1"/>
            <a:r>
              <a:rPr lang="en-US" dirty="0">
                <a:solidFill>
                  <a:schemeClr val="tx1"/>
                </a:solidFill>
              </a:rPr>
              <a:t>Westinghouse 4-loop configuration selected for analysis:</a:t>
            </a:r>
          </a:p>
          <a:p>
            <a:pPr lvl="2"/>
            <a:r>
              <a:rPr lang="en-US" dirty="0">
                <a:solidFill>
                  <a:schemeClr val="tx1"/>
                </a:solidFill>
              </a:rPr>
              <a:t>R/t ratio for the SG vessel: 87.96/3.52 = 25</a:t>
            </a:r>
          </a:p>
          <a:p>
            <a:pPr lvl="2"/>
            <a:r>
              <a:rPr lang="en-US" dirty="0">
                <a:solidFill>
                  <a:schemeClr val="tx1"/>
                </a:solidFill>
              </a:rPr>
              <a:t>R/t ratio for the feedwater nozzle: 8.25/6 = 1.4</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29</a:t>
            </a:fld>
            <a:endParaRPr lang="en-US" dirty="0"/>
          </a:p>
        </p:txBody>
      </p:sp>
    </p:spTree>
    <p:extLst>
      <p:ext uri="{BB962C8B-B14F-4D97-AF65-F5344CB8AC3E}">
        <p14:creationId xmlns:p14="http://schemas.microsoft.com/office/powerpoint/2010/main" val="292781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Background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There have been several industry initiatives to provide optimize examination requirements for various items/components (both Class 1 and Class 2 components) in lieu of the requirements in ASME Code Section XI </a:t>
            </a:r>
          </a:p>
          <a:p>
            <a:endParaRPr lang="en-US" dirty="0"/>
          </a:p>
          <a:p>
            <a:r>
              <a:rPr lang="en-US" dirty="0"/>
              <a:t>The ultimate objective of these initiatives is to optimize the examination requirements (through examination frequency reduction, examination scope reduction, or both) while maintaining safe and reliable plant operation</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3</a:t>
            </a:fld>
            <a:endParaRPr lang="en-US" dirty="0"/>
          </a:p>
        </p:txBody>
      </p:sp>
    </p:spTree>
    <p:extLst>
      <p:ext uri="{BB962C8B-B14F-4D97-AF65-F5344CB8AC3E}">
        <p14:creationId xmlns:p14="http://schemas.microsoft.com/office/powerpoint/2010/main" val="164282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Operating Loads and Transients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fontScale="92500" lnSpcReduction="10000"/>
          </a:bodyPr>
          <a:lstStyle/>
          <a:p>
            <a:pPr hangingPunct="0"/>
            <a:r>
              <a:rPr lang="en-US" dirty="0"/>
              <a:t>For the PWR SG feedwater and main steam nozzles, loads due to thermal and pressure transients were only considered in the fracture evaluations</a:t>
            </a:r>
          </a:p>
          <a:p>
            <a:pPr marL="0" indent="0" hangingPunct="0">
              <a:buNone/>
            </a:pPr>
            <a:endParaRPr lang="en-US" sz="400" dirty="0"/>
          </a:p>
          <a:p>
            <a:pPr hangingPunct="0"/>
            <a:r>
              <a:rPr lang="en-US" dirty="0"/>
              <a:t>Crack growth was only considered for normal and upset events because plants are not expected to operate under emergency and faulty conditions (The flaw stability check used pressures and transient conditions that bound all service levels)</a:t>
            </a:r>
          </a:p>
          <a:p>
            <a:pPr hangingPunct="0"/>
            <a:endParaRPr lang="en-US" sz="400" dirty="0"/>
          </a:p>
          <a:p>
            <a:pPr hangingPunct="0"/>
            <a:r>
              <a:rPr lang="en-US" dirty="0"/>
              <a:t>The significant transients selected for stress evaluation are listed below:</a:t>
            </a:r>
          </a:p>
          <a:p>
            <a:pPr lvl="1"/>
            <a:r>
              <a:rPr lang="en-US" dirty="0" err="1"/>
              <a:t>Heatup</a:t>
            </a:r>
            <a:r>
              <a:rPr lang="en-US" dirty="0"/>
              <a:t> and Cooldown</a:t>
            </a:r>
          </a:p>
          <a:p>
            <a:pPr lvl="1"/>
            <a:r>
              <a:rPr lang="en-US" dirty="0"/>
              <a:t>Plant Loading and Unloading</a:t>
            </a:r>
          </a:p>
          <a:p>
            <a:pPr lvl="1"/>
            <a:r>
              <a:rPr lang="en-US" dirty="0"/>
              <a:t>Loss of Load</a:t>
            </a:r>
          </a:p>
          <a:p>
            <a:pPr lvl="1"/>
            <a:r>
              <a:rPr lang="en-US" dirty="0"/>
              <a:t>Loss of Power</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30</a:t>
            </a:fld>
            <a:endParaRPr lang="en-US" dirty="0"/>
          </a:p>
        </p:txBody>
      </p:sp>
    </p:spTree>
    <p:extLst>
      <p:ext uri="{BB962C8B-B14F-4D97-AF65-F5344CB8AC3E}">
        <p14:creationId xmlns:p14="http://schemas.microsoft.com/office/powerpoint/2010/main" val="391906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Verification of PFM Using DFM</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7" y="1510184"/>
            <a:ext cx="11386589" cy="4272643"/>
          </a:xfrm>
        </p:spPr>
        <p:txBody>
          <a:bodyPr>
            <a:normAutofit/>
          </a:bodyPr>
          <a:lstStyle/>
          <a:p>
            <a:pPr hangingPunct="0"/>
            <a:r>
              <a:rPr lang="en-US" dirty="0"/>
              <a:t>Deterministic fracture mechanics (DFM) evaluations were performed using average parameters to provide verification of the PFM evaluation results</a:t>
            </a:r>
          </a:p>
          <a:p>
            <a:pPr hangingPunct="0"/>
            <a:endParaRPr lang="en-US" dirty="0"/>
          </a:p>
          <a:p>
            <a:pPr hangingPunct="0"/>
            <a:r>
              <a:rPr lang="en-US" dirty="0"/>
              <a:t>The very low failure frequencies obtained from the PFM evaluations indicated that long operating periods should be obtained from DFM evaluations before failures are predicted</a:t>
            </a:r>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31</a:t>
            </a:fld>
            <a:endParaRPr lang="en-US" dirty="0"/>
          </a:p>
        </p:txBody>
      </p:sp>
    </p:spTree>
    <p:extLst>
      <p:ext uri="{BB962C8B-B14F-4D97-AF65-F5344CB8AC3E}">
        <p14:creationId xmlns:p14="http://schemas.microsoft.com/office/powerpoint/2010/main" val="3956993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Verification of PFM Using DFM  (cont’d)</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8" y="1510184"/>
            <a:ext cx="5785242" cy="4272643"/>
          </a:xfrm>
        </p:spPr>
        <p:txBody>
          <a:bodyPr>
            <a:normAutofit lnSpcReduction="10000"/>
          </a:bodyPr>
          <a:lstStyle/>
          <a:p>
            <a:pPr hangingPunct="0"/>
            <a:r>
              <a:rPr lang="en-US" dirty="0"/>
              <a:t>Constant input values</a:t>
            </a:r>
          </a:p>
          <a:p>
            <a:pPr hangingPunct="0"/>
            <a:endParaRPr lang="en-US" sz="1000" dirty="0"/>
          </a:p>
          <a:p>
            <a:pPr hangingPunct="0"/>
            <a:r>
              <a:rPr lang="en-US" dirty="0"/>
              <a:t>Initial flaw size from ASME Code, Sec. XI acceptance criteria</a:t>
            </a:r>
          </a:p>
          <a:p>
            <a:pPr hangingPunct="0"/>
            <a:endParaRPr lang="en-US" sz="1000" dirty="0"/>
          </a:p>
          <a:p>
            <a:pPr hangingPunct="0"/>
            <a:r>
              <a:rPr lang="en-US" dirty="0"/>
              <a:t>pc-CRACK software </a:t>
            </a:r>
          </a:p>
          <a:p>
            <a:pPr hangingPunct="0"/>
            <a:endParaRPr lang="en-US" sz="1100" dirty="0"/>
          </a:p>
          <a:p>
            <a:pPr hangingPunct="0"/>
            <a:r>
              <a:rPr lang="en-US" dirty="0"/>
              <a:t>Maximum K value slightly exceeds allowable fracture toughness when conservative structural factor of 2 is used</a:t>
            </a:r>
          </a:p>
          <a:p>
            <a:pPr hangingPunct="0"/>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32</a:t>
            </a:fld>
            <a:endParaRPr lang="en-US" dirty="0"/>
          </a:p>
        </p:txBody>
      </p:sp>
      <p:pic>
        <p:nvPicPr>
          <p:cNvPr id="4" name="Picture 3">
            <a:extLst>
              <a:ext uri="{FF2B5EF4-FFF2-40B4-BE49-F238E27FC236}">
                <a16:creationId xmlns:a16="http://schemas.microsoft.com/office/drawing/2014/main" id="{16E465C8-16A1-4ABE-A0C6-24465BC3ECD5}"/>
              </a:ext>
            </a:extLst>
          </p:cNvPr>
          <p:cNvPicPr>
            <a:picLocks noChangeAspect="1"/>
          </p:cNvPicPr>
          <p:nvPr/>
        </p:nvPicPr>
        <p:blipFill>
          <a:blip r:embed="rId2"/>
          <a:stretch>
            <a:fillRect/>
          </a:stretch>
        </p:blipFill>
        <p:spPr>
          <a:xfrm>
            <a:off x="6453326" y="1171483"/>
            <a:ext cx="5273744" cy="4785434"/>
          </a:xfrm>
          <a:prstGeom prst="rect">
            <a:avLst/>
          </a:prstGeom>
        </p:spPr>
      </p:pic>
    </p:spTree>
    <p:extLst>
      <p:ext uri="{BB962C8B-B14F-4D97-AF65-F5344CB8AC3E}">
        <p14:creationId xmlns:p14="http://schemas.microsoft.com/office/powerpoint/2010/main" val="3808776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Degree of Separation (DoS) Method</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075519" cy="4272643"/>
          </a:xfrm>
        </p:spPr>
        <p:txBody>
          <a:bodyPr>
            <a:normAutofit/>
          </a:bodyPr>
          <a:lstStyle/>
          <a:p>
            <a:r>
              <a:rPr lang="en-US" dirty="0"/>
              <a:t>Separate sampled random variables in two sets</a:t>
            </a:r>
          </a:p>
          <a:p>
            <a:pPr lvl="1"/>
            <a:r>
              <a:rPr lang="en-US" dirty="0"/>
              <a:t>Resulted in failure (for example, failure = failed in &lt; 2000 cycles)</a:t>
            </a:r>
          </a:p>
          <a:p>
            <a:pPr lvl="1"/>
            <a:r>
              <a:rPr lang="en-US" dirty="0"/>
              <a:t>Did not result in a failure</a:t>
            </a:r>
          </a:p>
          <a:p>
            <a:r>
              <a:rPr lang="en-US" dirty="0"/>
              <a:t>Compare the distributions of these two sets</a:t>
            </a:r>
          </a:p>
          <a:p>
            <a:r>
              <a:rPr lang="en-US" dirty="0"/>
              <a:t>Differences in these distributions is a measure of the sensitivity of that variable to the output</a:t>
            </a:r>
          </a:p>
          <a:p>
            <a:r>
              <a:rPr lang="en-US" dirty="0"/>
              <a:t>If these two distributions are identical, the output is not sensitive to that variable</a:t>
            </a:r>
          </a:p>
          <a:p>
            <a:endParaRPr lang="en-US" dirty="0"/>
          </a:p>
        </p:txBody>
      </p:sp>
      <p:sp>
        <p:nvSpPr>
          <p:cNvPr id="6" name="Slide Number Placeholder 5">
            <a:extLst>
              <a:ext uri="{FF2B5EF4-FFF2-40B4-BE49-F238E27FC236}">
                <a16:creationId xmlns:a16="http://schemas.microsoft.com/office/drawing/2014/main" id="{185CB6A5-4276-4B2D-9AB7-9C1A3E0C83BD}"/>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33</a:t>
            </a:fld>
            <a:endParaRPr lang="en-US" dirty="0"/>
          </a:p>
        </p:txBody>
      </p:sp>
    </p:spTree>
    <p:extLst>
      <p:ext uri="{BB962C8B-B14F-4D97-AF65-F5344CB8AC3E}">
        <p14:creationId xmlns:p14="http://schemas.microsoft.com/office/powerpoint/2010/main" val="846857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DoS Method Concept</a:t>
            </a:r>
          </a:p>
        </p:txBody>
      </p:sp>
      <p:sp>
        <p:nvSpPr>
          <p:cNvPr id="8" name="Slide Number Placeholder 7">
            <a:extLst>
              <a:ext uri="{FF2B5EF4-FFF2-40B4-BE49-F238E27FC236}">
                <a16:creationId xmlns:a16="http://schemas.microsoft.com/office/drawing/2014/main" id="{E0115A55-C807-43F4-A566-1EA47805FB85}"/>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34</a:t>
            </a:fld>
            <a:endParaRPr lang="en-US" dirty="0"/>
          </a:p>
        </p:txBody>
      </p:sp>
      <p:pic>
        <p:nvPicPr>
          <p:cNvPr id="11" name="Content Placeholder 4">
            <a:extLst>
              <a:ext uri="{FF2B5EF4-FFF2-40B4-BE49-F238E27FC236}">
                <a16:creationId xmlns:a16="http://schemas.microsoft.com/office/drawing/2014/main" id="{33A22C96-60ED-49F2-9CA2-6FFB0D3A7984}"/>
              </a:ext>
            </a:extLst>
          </p:cNvPr>
          <p:cNvPicPr>
            <a:picLocks noGrp="1"/>
          </p:cNvPicPr>
          <p:nvPr>
            <p:ph idx="1"/>
          </p:nvPr>
        </p:nvPicPr>
        <p:blipFill>
          <a:blip r:embed="rId2"/>
          <a:stretch>
            <a:fillRect/>
          </a:stretch>
        </p:blipFill>
        <p:spPr>
          <a:xfrm>
            <a:off x="2119288" y="1675919"/>
            <a:ext cx="7400269" cy="3843137"/>
          </a:xfrm>
          <a:prstGeom prst="rect">
            <a:avLst/>
          </a:prstGeom>
        </p:spPr>
      </p:pic>
    </p:spTree>
    <p:extLst>
      <p:ext uri="{BB962C8B-B14F-4D97-AF65-F5344CB8AC3E}">
        <p14:creationId xmlns:p14="http://schemas.microsoft.com/office/powerpoint/2010/main" val="195412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Background (cont’d)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The technical bases for these alternate examination requirements cannot solely rely on plant operating experience and the results of non-destructive examinations performed on the relevant components  </a:t>
            </a:r>
          </a:p>
          <a:p>
            <a:endParaRPr lang="en-US" dirty="0"/>
          </a:p>
          <a:p>
            <a:r>
              <a:rPr lang="en-US" dirty="0"/>
              <a:t>To gain acceptance and provide technical merit, they should be couple with deterministic and/or probabilistic flaw tolerance evaluations</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4</a:t>
            </a:fld>
            <a:endParaRPr lang="en-US" dirty="0"/>
          </a:p>
        </p:txBody>
      </p:sp>
    </p:spTree>
    <p:extLst>
      <p:ext uri="{BB962C8B-B14F-4D97-AF65-F5344CB8AC3E}">
        <p14:creationId xmlns:p14="http://schemas.microsoft.com/office/powerpoint/2010/main" val="143212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Background (cont’d)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5</a:t>
            </a:fld>
            <a:endParaRPr lang="en-US" dirty="0"/>
          </a:p>
        </p:txBody>
      </p:sp>
      <p:pic>
        <p:nvPicPr>
          <p:cNvPr id="4" name="Picture 3">
            <a:extLst>
              <a:ext uri="{FF2B5EF4-FFF2-40B4-BE49-F238E27FC236}">
                <a16:creationId xmlns:a16="http://schemas.microsoft.com/office/drawing/2014/main" id="{9B48D2EB-FD27-482B-8E93-52417BA0DE2C}"/>
              </a:ext>
            </a:extLst>
          </p:cNvPr>
          <p:cNvPicPr>
            <a:picLocks noChangeAspect="1"/>
          </p:cNvPicPr>
          <p:nvPr/>
        </p:nvPicPr>
        <p:blipFill rotWithShape="1">
          <a:blip r:embed="rId2"/>
          <a:srcRect t="2924"/>
          <a:stretch/>
        </p:blipFill>
        <p:spPr>
          <a:xfrm>
            <a:off x="1521114" y="1150881"/>
            <a:ext cx="8024904" cy="5177348"/>
          </a:xfrm>
          <a:prstGeom prst="rect">
            <a:avLst/>
          </a:prstGeom>
        </p:spPr>
      </p:pic>
      <p:sp>
        <p:nvSpPr>
          <p:cNvPr id="6" name="Rectangle 5">
            <a:extLst>
              <a:ext uri="{FF2B5EF4-FFF2-40B4-BE49-F238E27FC236}">
                <a16:creationId xmlns:a16="http://schemas.microsoft.com/office/drawing/2014/main" id="{9CEF7BA9-9CC3-4763-A5EE-44B58FA25118}"/>
              </a:ext>
            </a:extLst>
          </p:cNvPr>
          <p:cNvSpPr/>
          <p:nvPr/>
        </p:nvSpPr>
        <p:spPr>
          <a:xfrm>
            <a:off x="7395711" y="1090142"/>
            <a:ext cx="2037737" cy="276999"/>
          </a:xfrm>
          <a:prstGeom prst="rect">
            <a:avLst/>
          </a:prstGeom>
        </p:spPr>
        <p:txBody>
          <a:bodyPr wrap="none">
            <a:spAutoFit/>
          </a:bodyPr>
          <a:lstStyle/>
          <a:p>
            <a:r>
              <a:rPr lang="en-US" sz="1200" b="1" dirty="0">
                <a:solidFill>
                  <a:srgbClr val="00B0F0"/>
                </a:solidFill>
              </a:rPr>
              <a:t>See EPRI TR 3002014590 </a:t>
            </a:r>
          </a:p>
        </p:txBody>
      </p:sp>
      <p:cxnSp>
        <p:nvCxnSpPr>
          <p:cNvPr id="10" name="Connector: Elbow 9">
            <a:extLst>
              <a:ext uri="{FF2B5EF4-FFF2-40B4-BE49-F238E27FC236}">
                <a16:creationId xmlns:a16="http://schemas.microsoft.com/office/drawing/2014/main" id="{94CF4BA0-4223-4879-B9A2-C6AFAC2D310D}"/>
              </a:ext>
            </a:extLst>
          </p:cNvPr>
          <p:cNvCxnSpPr>
            <a:cxnSpLocks/>
          </p:cNvCxnSpPr>
          <p:nvPr/>
        </p:nvCxnSpPr>
        <p:spPr>
          <a:xfrm flipV="1">
            <a:off x="7119893" y="1223155"/>
            <a:ext cx="342051" cy="1642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99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Background</a:t>
            </a:r>
            <a:r>
              <a:rPr lang="ko-KR" altLang="en-US" dirty="0"/>
              <a:t> </a:t>
            </a:r>
            <a:r>
              <a:rPr lang="en-US" altLang="ko-KR" dirty="0"/>
              <a:t>–</a:t>
            </a:r>
            <a:r>
              <a:rPr lang="ko-KR" altLang="en-US" dirty="0"/>
              <a:t> </a:t>
            </a:r>
            <a:r>
              <a:rPr lang="en-US" altLang="ko-KR" dirty="0"/>
              <a:t>Present Work</a:t>
            </a:r>
            <a:r>
              <a:rPr lang="en-US" dirty="0"/>
              <a:t>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Weld examination requirements on the secondary side of PWR SGs are provided in Table IWC-2500-1 of the ASME Code</a:t>
            </a:r>
          </a:p>
          <a:p>
            <a:endParaRPr lang="en-US" sz="1000" dirty="0"/>
          </a:p>
          <a:p>
            <a:r>
              <a:rPr lang="en-US" dirty="0"/>
              <a:t>Present work focuses on the nozzle-to-shell welds and the inside radius sections of PWR SG feedwater and main steam nozzles, categorized per ASME Code, Section XI (Class 2, Category C-B) as follows:</a:t>
            </a:r>
          </a:p>
          <a:p>
            <a:pPr lvl="1"/>
            <a:r>
              <a:rPr lang="en-US" dirty="0"/>
              <a:t>Item No. C2.21 - Nozzle-to-shell welds</a:t>
            </a:r>
          </a:p>
          <a:p>
            <a:pPr lvl="1"/>
            <a:r>
              <a:rPr lang="en-US" dirty="0"/>
              <a:t>Item No. C2.32 - Nozzle-to-shell welds when inside of vessel is accessible</a:t>
            </a:r>
          </a:p>
          <a:p>
            <a:pPr lvl="1"/>
            <a:r>
              <a:rPr lang="en-US" dirty="0"/>
              <a:t>Item No. C2.22 – Nozzle inside radius section</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6</a:t>
            </a:fld>
            <a:endParaRPr lang="en-US" dirty="0"/>
          </a:p>
        </p:txBody>
      </p:sp>
    </p:spTree>
    <p:extLst>
      <p:ext uri="{BB962C8B-B14F-4D97-AF65-F5344CB8AC3E}">
        <p14:creationId xmlns:p14="http://schemas.microsoft.com/office/powerpoint/2010/main" val="82761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Background</a:t>
            </a:r>
            <a:r>
              <a:rPr lang="ko-KR" altLang="en-US" dirty="0"/>
              <a:t> </a:t>
            </a:r>
            <a:r>
              <a:rPr lang="en-US" altLang="ko-KR" dirty="0"/>
              <a:t>–</a:t>
            </a:r>
            <a:r>
              <a:rPr lang="ko-KR" altLang="en-US" dirty="0"/>
              <a:t> </a:t>
            </a:r>
            <a:r>
              <a:rPr lang="en-US" altLang="ko-KR" dirty="0"/>
              <a:t>Present Work</a:t>
            </a:r>
            <a:r>
              <a:rPr lang="en-US" dirty="0"/>
              <a:t> (cont’d)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For Item No. C2.21, examination requirements for these components are 100% surface and volumetric examination </a:t>
            </a:r>
          </a:p>
          <a:p>
            <a:endParaRPr lang="en-US" dirty="0"/>
          </a:p>
          <a:p>
            <a:r>
              <a:rPr lang="en-US" dirty="0"/>
              <a:t>For Item No. C2.32 and C2.22, requirements are 100% volumetric examinations </a:t>
            </a:r>
          </a:p>
          <a:p>
            <a:endParaRPr lang="en-US" dirty="0"/>
          </a:p>
          <a:p>
            <a:r>
              <a:rPr lang="en-US" dirty="0"/>
              <a:t>In all cases, the examination is to be performed every 10 years</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7</a:t>
            </a:fld>
            <a:endParaRPr lang="en-US" dirty="0"/>
          </a:p>
        </p:txBody>
      </p:sp>
    </p:spTree>
    <p:extLst>
      <p:ext uri="{BB962C8B-B14F-4D97-AF65-F5344CB8AC3E}">
        <p14:creationId xmlns:p14="http://schemas.microsoft.com/office/powerpoint/2010/main" val="43971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Objectives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a:bodyPr>
          <a:lstStyle/>
          <a:p>
            <a:r>
              <a:rPr lang="en-US" dirty="0"/>
              <a:t>In this work, the current examination requirements for PWR SG feedwater and main steam nozzle-to-shell welds and nozzle inside radius sections are evaluated </a:t>
            </a:r>
          </a:p>
          <a:p>
            <a:endParaRPr lang="en-US" dirty="0"/>
          </a:p>
          <a:p>
            <a:r>
              <a:rPr lang="en-US" dirty="0"/>
              <a:t>The technical bases for various alternative inspection scenarios are established</a:t>
            </a:r>
          </a:p>
          <a:p>
            <a:endParaRPr 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8</a:t>
            </a:fld>
            <a:endParaRPr lang="en-US" dirty="0"/>
          </a:p>
        </p:txBody>
      </p:sp>
    </p:spTree>
    <p:extLst>
      <p:ext uri="{BB962C8B-B14F-4D97-AF65-F5344CB8AC3E}">
        <p14:creationId xmlns:p14="http://schemas.microsoft.com/office/powerpoint/2010/main" val="285221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AA1E-AB77-4DB1-89B9-9D717959B836}"/>
              </a:ext>
            </a:extLst>
          </p:cNvPr>
          <p:cNvSpPr>
            <a:spLocks noGrp="1"/>
          </p:cNvSpPr>
          <p:nvPr>
            <p:ph type="title"/>
          </p:nvPr>
        </p:nvSpPr>
        <p:spPr>
          <a:xfrm>
            <a:off x="429127" y="134466"/>
            <a:ext cx="11386589" cy="1384091"/>
          </a:xfrm>
        </p:spPr>
        <p:txBody>
          <a:bodyPr>
            <a:normAutofit/>
          </a:bodyPr>
          <a:lstStyle/>
          <a:p>
            <a:r>
              <a:rPr lang="en-US" dirty="0"/>
              <a:t>Approach	</a:t>
            </a:r>
          </a:p>
        </p:txBody>
      </p:sp>
      <p:sp>
        <p:nvSpPr>
          <p:cNvPr id="3" name="Content Placeholder 2">
            <a:extLst>
              <a:ext uri="{FF2B5EF4-FFF2-40B4-BE49-F238E27FC236}">
                <a16:creationId xmlns:a16="http://schemas.microsoft.com/office/drawing/2014/main" id="{4A32B8A9-C211-4037-8B69-A900E530B654}"/>
              </a:ext>
            </a:extLst>
          </p:cNvPr>
          <p:cNvSpPr>
            <a:spLocks noGrp="1"/>
          </p:cNvSpPr>
          <p:nvPr>
            <p:ph idx="1"/>
          </p:nvPr>
        </p:nvSpPr>
        <p:spPr>
          <a:xfrm>
            <a:off x="429126" y="1518557"/>
            <a:ext cx="11386589" cy="4272643"/>
          </a:xfrm>
        </p:spPr>
        <p:txBody>
          <a:bodyPr>
            <a:normAutofit fontScale="92500" lnSpcReduction="10000"/>
          </a:bodyPr>
          <a:lstStyle/>
          <a:p>
            <a:r>
              <a:rPr lang="en-US" dirty="0"/>
              <a:t>Review of inspection history and results</a:t>
            </a:r>
          </a:p>
          <a:p>
            <a:endParaRPr lang="en-US" sz="700" dirty="0"/>
          </a:p>
          <a:p>
            <a:r>
              <a:rPr lang="en-US" dirty="0"/>
              <a:t>A survey of components in the PWR fleet (U.S. and international)</a:t>
            </a:r>
          </a:p>
          <a:p>
            <a:endParaRPr lang="en-US" sz="700" dirty="0"/>
          </a:p>
          <a:p>
            <a:r>
              <a:rPr lang="en-US" dirty="0"/>
              <a:t>Selection of representative configurations and operating transients for stress analysis</a:t>
            </a:r>
          </a:p>
          <a:p>
            <a:endParaRPr lang="en-US" sz="600" dirty="0"/>
          </a:p>
          <a:p>
            <a:r>
              <a:rPr lang="en-US" dirty="0"/>
              <a:t>Flaw tolerance evaluation consisting of probabilistic and deterministic fracture mechanics analyses (development of PFM code)</a:t>
            </a:r>
          </a:p>
          <a:p>
            <a:endParaRPr lang="en-US" sz="600" dirty="0"/>
          </a:p>
          <a:p>
            <a:r>
              <a:rPr lang="en-US" dirty="0"/>
              <a:t>Results of multiple inspection scenarios and sensitivity studies compared to the U.S. NRC safety goal of 10</a:t>
            </a:r>
            <a:r>
              <a:rPr lang="en-US" baseline="30000" dirty="0"/>
              <a:t>-6</a:t>
            </a:r>
            <a:r>
              <a:rPr lang="en-US" dirty="0"/>
              <a:t> failures per year</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5A931B2-6972-47B3-924D-296EFA0177B9}"/>
              </a:ext>
            </a:extLst>
          </p:cNvPr>
          <p:cNvSpPr>
            <a:spLocks noGrp="1"/>
          </p:cNvSpPr>
          <p:nvPr>
            <p:ph type="sldNum" sz="quarter" idx="4"/>
          </p:nvPr>
        </p:nvSpPr>
        <p:spPr/>
        <p:txBody>
          <a:bodyPr/>
          <a:lstStyle/>
          <a:p>
            <a:r>
              <a:rPr lang="en-US" b="1"/>
              <a:t>SLIDE</a:t>
            </a:r>
            <a:r>
              <a:rPr lang="en-US"/>
              <a:t> </a:t>
            </a:r>
            <a:fld id="{AED3C826-DFD6-6644-BDE2-8A58EE00947D}" type="slidenum">
              <a:rPr lang="en-US" smtClean="0"/>
              <a:pPr/>
              <a:t>9</a:t>
            </a:fld>
            <a:endParaRPr lang="en-US" dirty="0"/>
          </a:p>
        </p:txBody>
      </p:sp>
      <p:sp>
        <p:nvSpPr>
          <p:cNvPr id="4" name="Rectangle: Rounded Corners 3">
            <a:extLst>
              <a:ext uri="{FF2B5EF4-FFF2-40B4-BE49-F238E27FC236}">
                <a16:creationId xmlns:a16="http://schemas.microsoft.com/office/drawing/2014/main" id="{33D77472-4038-49F8-8B84-70C539233086}"/>
              </a:ext>
            </a:extLst>
          </p:cNvPr>
          <p:cNvSpPr/>
          <p:nvPr/>
        </p:nvSpPr>
        <p:spPr>
          <a:xfrm>
            <a:off x="429126" y="3613213"/>
            <a:ext cx="11218378" cy="1908698"/>
          </a:xfrm>
          <a:prstGeom prst="roundRect">
            <a:avLst/>
          </a:prstGeom>
          <a:noFill/>
          <a:ln w="38100">
            <a:solidFill>
              <a:srgbClr val="98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04313"/>
      </p:ext>
    </p:extLst>
  </p:cSld>
  <p:clrMapOvr>
    <a:masterClrMapping/>
  </p:clrMapOvr>
</p:sld>
</file>

<file path=ppt/theme/theme1.xml><?xml version="1.0" encoding="utf-8"?>
<a:theme xmlns:a="http://schemas.openxmlformats.org/drawingml/2006/main" name="Non-Proprietary">
  <a:themeElements>
    <a:clrScheme name="SI CUSTOM">
      <a:dk1>
        <a:srgbClr val="3F3F3F"/>
      </a:dk1>
      <a:lt1>
        <a:srgbClr val="FFFFFF"/>
      </a:lt1>
      <a:dk2>
        <a:srgbClr val="757070"/>
      </a:dk2>
      <a:lt2>
        <a:srgbClr val="D8D8D8"/>
      </a:lt2>
      <a:accent1>
        <a:srgbClr val="3F3F3F"/>
      </a:accent1>
      <a:accent2>
        <a:srgbClr val="981E32"/>
      </a:accent2>
      <a:accent3>
        <a:srgbClr val="757070"/>
      </a:accent3>
      <a:accent4>
        <a:srgbClr val="A5A5A5"/>
      </a:accent4>
      <a:accent5>
        <a:srgbClr val="D8D8D8"/>
      </a:accent5>
      <a:accent6>
        <a:srgbClr val="FFFFFF"/>
      </a:accent6>
      <a:hlink>
        <a:srgbClr val="981E32"/>
      </a:hlink>
      <a:folHlink>
        <a:srgbClr val="7F7F7F"/>
      </a:folHlink>
    </a:clrScheme>
    <a:fontScheme name="SI Fonts">
      <a:majorFont>
        <a:latin typeface="Microsoft Sans Serif"/>
        <a:ea typeface=""/>
        <a:cs typeface=""/>
      </a:majorFont>
      <a:minorFont>
        <a:latin typeface="Microsoft Sans Serif"/>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SI_PowerPoint_Template_2018_Widescreen_Approved.potx" id="{ECA2838E-9A11-41ED-BAF9-DA17FEB64A71}" vid="{0CC2AAB0-D816-4DB9-80E0-6F273BEA161B}"/>
    </a:ext>
  </a:extLst>
</a:theme>
</file>

<file path=ppt/theme/theme2.xml><?xml version="1.0" encoding="utf-8"?>
<a:theme xmlns:a="http://schemas.openxmlformats.org/drawingml/2006/main" name="Proprietary">
  <a:themeElements>
    <a:clrScheme name="SI CUSTOM">
      <a:dk1>
        <a:srgbClr val="3F3F3F"/>
      </a:dk1>
      <a:lt1>
        <a:srgbClr val="FFFFFF"/>
      </a:lt1>
      <a:dk2>
        <a:srgbClr val="757070"/>
      </a:dk2>
      <a:lt2>
        <a:srgbClr val="D8D8D8"/>
      </a:lt2>
      <a:accent1>
        <a:srgbClr val="3F3F3F"/>
      </a:accent1>
      <a:accent2>
        <a:srgbClr val="981E32"/>
      </a:accent2>
      <a:accent3>
        <a:srgbClr val="757070"/>
      </a:accent3>
      <a:accent4>
        <a:srgbClr val="A5A5A5"/>
      </a:accent4>
      <a:accent5>
        <a:srgbClr val="D8D8D8"/>
      </a:accent5>
      <a:accent6>
        <a:srgbClr val="FFFFFF"/>
      </a:accent6>
      <a:hlink>
        <a:srgbClr val="981E32"/>
      </a:hlink>
      <a:folHlink>
        <a:srgbClr val="7F7F7F"/>
      </a:folHlink>
    </a:clrScheme>
    <a:fontScheme name="SI Fonts">
      <a:majorFont>
        <a:latin typeface="Microsoft Sans Serif"/>
        <a:ea typeface=""/>
        <a:cs typeface=""/>
      </a:majorFont>
      <a:minorFont>
        <a:latin typeface="Microsoft Sans Serif"/>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SI_PowerPoint_Template_2018_Widescreen_Approved.potx" id="{ECA2838E-9A11-41ED-BAF9-DA17FEB64A71}" vid="{C5A6C3BC-CBE0-4639-9E1D-A6F51352C0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ile_x0020__x0023_ xmlns="6972FBD3-FF2A-4D5B-8EEF-33E64DE64EB0" xsi:nil="true"/>
    <Doc_x0020_Type xmlns="6972FBD3-FF2A-4D5B-8EEF-33E64DE64EB0">Other</Doc_x0020_Type>
    <Description0 xmlns="6972FBD3-FF2A-4D5B-8EEF-33E64DE64EB0" xsi:nil="true"/>
    <Doc_x0020__x0023_ xmlns="6972FBD3-FF2A-4D5B-8EEF-33E64DE64EB0" xsi:nil="true"/>
  </documentManagement>
</p:properties>
</file>

<file path=customXml/item2.xml><?xml version="1.0" encoding="utf-8"?>
<?mso-contentType ?>
<SharedContentType xmlns="Microsoft.SharePoint.Taxonomy.ContentTypeSync" SourceId="6d678947-b738-4903-8e93-1c3ca57dc9d5"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0E31D94F7F5014F983316E973821991" ma:contentTypeVersion="2" ma:contentTypeDescription="Create a new document." ma:contentTypeScope="" ma:versionID="53e75679b444992ca560fed12990eb3b">
  <xsd:schema xmlns:xsd="http://www.w3.org/2001/XMLSchema" xmlns:xs="http://www.w3.org/2001/XMLSchema" xmlns:p="http://schemas.microsoft.com/office/2006/metadata/properties" xmlns:ns2="6972FBD3-FF2A-4D5B-8EEF-33E64DE64EB0" xmlns:ns3="43bd49b5-af89-4cae-95c6-729c5449ebb2" xmlns:ns4="4f7e4942-176b-4142-9d5e-81a13dffe9b4" targetNamespace="http://schemas.microsoft.com/office/2006/metadata/properties" ma:root="true" ma:fieldsID="b6c355c5b1f57a6f20350779a5a9de3e" ns2:_="" ns3:_="" ns4:_="">
    <xsd:import namespace="6972FBD3-FF2A-4D5B-8EEF-33E64DE64EB0"/>
    <xsd:import namespace="43bd49b5-af89-4cae-95c6-729c5449ebb2"/>
    <xsd:import namespace="4f7e4942-176b-4142-9d5e-81a13dffe9b4"/>
    <xsd:element name="properties">
      <xsd:complexType>
        <xsd:sequence>
          <xsd:element name="documentManagement">
            <xsd:complexType>
              <xsd:all>
                <xsd:element ref="ns2:File_x0020__x0023_" minOccurs="0"/>
                <xsd:element ref="ns2:Description0" minOccurs="0"/>
                <xsd:element ref="ns2:Doc_x0020__x0023_" minOccurs="0"/>
                <xsd:element ref="ns2:Doc_x0020_Type"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2FBD3-FF2A-4D5B-8EEF-33E64DE64EB0" elementFormDefault="qualified">
    <xsd:import namespace="http://schemas.microsoft.com/office/2006/documentManagement/types"/>
    <xsd:import namespace="http://schemas.microsoft.com/office/infopath/2007/PartnerControls"/>
    <xsd:element name="File_x0020__x0023_" ma:index="8" nillable="true" ma:displayName="File #" ma:internalName="File_x0020__x0023_" ma:percentage="FALSE">
      <xsd:simpleType>
        <xsd:restriction base="dms:Number">
          <xsd:maxInclusive value="10000"/>
          <xsd:minInclusive value="100"/>
        </xsd:restriction>
      </xsd:simpleType>
    </xsd:element>
    <xsd:element name="Description0" ma:index="9" nillable="true" ma:displayName="Description" ma:internalName="Description0">
      <xsd:simpleType>
        <xsd:restriction base="dms:Note">
          <xsd:maxLength value="255"/>
        </xsd:restriction>
      </xsd:simpleType>
    </xsd:element>
    <xsd:element name="Doc_x0020__x0023_" ma:index="10" nillable="true" ma:displayName="Doc #" ma:internalName="Doc_x0020__x0023_">
      <xsd:simpleType>
        <xsd:restriction base="dms:Text">
          <xsd:maxLength value="255"/>
        </xsd:restriction>
      </xsd:simpleType>
    </xsd:element>
    <xsd:element name="Doc_x0020_Type" ma:index="11" nillable="true" ma:displayName="Doc Type" ma:default="Other" ma:format="Dropdown" ma:indexed="true" ma:internalName="Doc_x0020_Type">
      <xsd:simpleType>
        <xsd:restriction base="dms:Choice">
          <xsd:enumeration value="Report"/>
          <xsd:enumeration value="Client Input"/>
          <xsd:enumeration value="Calculation"/>
          <xsd:enumeration value="Analysis"/>
          <xsd:enumeration value="Drawing"/>
          <xsd:enumeration value="Incoming Corres"/>
          <xsd:enumeration value="Outgoing Corres"/>
          <xsd:enumeration value="Transmittal"/>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3bd49b5-af89-4cae-95c6-729c5449eb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7e4942-176b-4142-9d5e-81a13dffe9b4"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981158-E620-4432-995D-6865BDB55165}">
  <ds:schemaRefs>
    <ds:schemaRef ds:uri="http://purl.org/dc/terms/"/>
    <ds:schemaRef ds:uri="6972FBD3-FF2A-4D5B-8EEF-33E64DE64EB0"/>
    <ds:schemaRef ds:uri="http://schemas.microsoft.com/office/2006/documentManagement/types"/>
    <ds:schemaRef ds:uri="http://purl.org/dc/elements/1.1/"/>
    <ds:schemaRef ds:uri="http://schemas.microsoft.com/office/2006/metadata/properties"/>
    <ds:schemaRef ds:uri="43bd49b5-af89-4cae-95c6-729c5449ebb2"/>
    <ds:schemaRef ds:uri="http://schemas.openxmlformats.org/package/2006/metadata/core-properties"/>
    <ds:schemaRef ds:uri="http://schemas.microsoft.com/office/infopath/2007/PartnerControls"/>
    <ds:schemaRef ds:uri="4f7e4942-176b-4142-9d5e-81a13dffe9b4"/>
    <ds:schemaRef ds:uri="http://www.w3.org/XML/1998/namespace"/>
    <ds:schemaRef ds:uri="http://purl.org/dc/dcmitype/"/>
  </ds:schemaRefs>
</ds:datastoreItem>
</file>

<file path=customXml/itemProps2.xml><?xml version="1.0" encoding="utf-8"?>
<ds:datastoreItem xmlns:ds="http://schemas.openxmlformats.org/officeDocument/2006/customXml" ds:itemID="{4A17114B-271B-4B64-8D0C-E646C303ACBC}">
  <ds:schemaRefs>
    <ds:schemaRef ds:uri="Microsoft.SharePoint.Taxonomy.ContentTypeSync"/>
  </ds:schemaRefs>
</ds:datastoreItem>
</file>

<file path=customXml/itemProps3.xml><?xml version="1.0" encoding="utf-8"?>
<ds:datastoreItem xmlns:ds="http://schemas.openxmlformats.org/officeDocument/2006/customXml" ds:itemID="{C243A091-0208-44E4-9A3D-A27018B42972}">
  <ds:schemaRefs>
    <ds:schemaRef ds:uri="http://schemas.microsoft.com/sharepoint/v3/contenttype/forms"/>
  </ds:schemaRefs>
</ds:datastoreItem>
</file>

<file path=customXml/itemProps4.xml><?xml version="1.0" encoding="utf-8"?>
<ds:datastoreItem xmlns:ds="http://schemas.openxmlformats.org/officeDocument/2006/customXml" ds:itemID="{4A505F0F-2E0D-44DF-9ADB-E06C9D1E1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2FBD3-FF2A-4D5B-8EEF-33E64DE64EB0"/>
    <ds:schemaRef ds:uri="43bd49b5-af89-4cae-95c6-729c5449ebb2"/>
    <ds:schemaRef ds:uri="4f7e4942-176b-4142-9d5e-81a13dffe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SI_PowerPoint_Template_2018_Widescreen_Approved (1)</Template>
  <TotalTime>4059</TotalTime>
  <Words>1816</Words>
  <Application>Microsoft Office PowerPoint</Application>
  <PresentationFormat>Widescreen</PresentationFormat>
  <Paragraphs>233</Paragraphs>
  <Slides>34</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Microsoft Sans Serif</vt:lpstr>
      <vt:lpstr>Wingdings</vt:lpstr>
      <vt:lpstr>Non-Proprietary</vt:lpstr>
      <vt:lpstr>Proprietary</vt:lpstr>
      <vt:lpstr>PowerPoint Presentation</vt:lpstr>
      <vt:lpstr>EPRI TR 3002014590  </vt:lpstr>
      <vt:lpstr>Background  </vt:lpstr>
      <vt:lpstr>Background (cont’d) </vt:lpstr>
      <vt:lpstr>Background (cont’d) </vt:lpstr>
      <vt:lpstr>Background – Present Work </vt:lpstr>
      <vt:lpstr>Background – Present Work (cont’d) </vt:lpstr>
      <vt:lpstr>Objectives  </vt:lpstr>
      <vt:lpstr>Approach </vt:lpstr>
      <vt:lpstr>PFM Software  </vt:lpstr>
      <vt:lpstr>PFM Software (cont’d) </vt:lpstr>
      <vt:lpstr>Random Variable Distribution</vt:lpstr>
      <vt:lpstr>Flaw Distribution and POD Curve</vt:lpstr>
      <vt:lpstr>Applied Stresses</vt:lpstr>
      <vt:lpstr>Fracture Models (LEFM)</vt:lpstr>
      <vt:lpstr>Fatigue Crack Growth Model</vt:lpstr>
      <vt:lpstr>Fracture Toughness </vt:lpstr>
      <vt:lpstr>Inspection Schedule</vt:lpstr>
      <vt:lpstr>Acceptance Criteria </vt:lpstr>
      <vt:lpstr>PFM Base Case </vt:lpstr>
      <vt:lpstr>Effect of Inservice Inspection</vt:lpstr>
      <vt:lpstr>Sensitivity Analysis</vt:lpstr>
      <vt:lpstr>Sensitivity Study</vt:lpstr>
      <vt:lpstr>Conclusions </vt:lpstr>
      <vt:lpstr>Conclusions (cont’d) </vt:lpstr>
      <vt:lpstr>EPRI TR 3002015906  </vt:lpstr>
      <vt:lpstr>Backup Slides</vt:lpstr>
      <vt:lpstr>Component Selection</vt:lpstr>
      <vt:lpstr>Component Selection (cont’d)</vt:lpstr>
      <vt:lpstr>Operating Loads and Transients </vt:lpstr>
      <vt:lpstr>Verification of PFM Using DFM</vt:lpstr>
      <vt:lpstr>Verification of PFM Using DFM  (cont’d)</vt:lpstr>
      <vt:lpstr>Degree of Separation (DoS) Method</vt:lpstr>
      <vt:lpstr>DoS Method Concept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Auvil, Bud</dc:creator>
  <cp:lastModifiedBy>Shim, DJ</cp:lastModifiedBy>
  <cp:revision>50</cp:revision>
  <dcterms:created xsi:type="dcterms:W3CDTF">2018-05-16T23:38:16Z</dcterms:created>
  <dcterms:modified xsi:type="dcterms:W3CDTF">2019-10-23T11:36:09Z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0x010100F0E31D94F7F5014F983316E973821991</vt:lpwstr>
  </property>
</Properties>
</file>