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  <p:sldMasterId id="2147484076" r:id="rId2"/>
    <p:sldMasterId id="2147484093" r:id="rId3"/>
    <p:sldMasterId id="2147484110" r:id="rId4"/>
  </p:sldMasterIdLst>
  <p:notesMasterIdLst>
    <p:notesMasterId r:id="rId22"/>
  </p:notesMasterIdLst>
  <p:handoutMasterIdLst>
    <p:handoutMasterId r:id="rId23"/>
  </p:handoutMasterIdLst>
  <p:sldIdLst>
    <p:sldId id="984" r:id="rId5"/>
    <p:sldId id="985" r:id="rId6"/>
    <p:sldId id="987" r:id="rId7"/>
    <p:sldId id="986" r:id="rId8"/>
    <p:sldId id="988" r:id="rId9"/>
    <p:sldId id="989" r:id="rId10"/>
    <p:sldId id="1000" r:id="rId11"/>
    <p:sldId id="990" r:id="rId12"/>
    <p:sldId id="991" r:id="rId13"/>
    <p:sldId id="992" r:id="rId14"/>
    <p:sldId id="994" r:id="rId15"/>
    <p:sldId id="993" r:id="rId16"/>
    <p:sldId id="995" r:id="rId17"/>
    <p:sldId id="996" r:id="rId18"/>
    <p:sldId id="997" r:id="rId19"/>
    <p:sldId id="999" r:id="rId20"/>
    <p:sldId id="998" r:id="rId21"/>
  </p:sldIdLst>
  <p:sldSz cx="12192000" cy="68580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66CC"/>
    <a:srgbClr val="006699"/>
    <a:srgbClr val="4F81BD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2966" autoAdjust="0"/>
  </p:normalViewPr>
  <p:slideViewPr>
    <p:cSldViewPr>
      <p:cViewPr varScale="1">
        <p:scale>
          <a:sx n="83" d="100"/>
          <a:sy n="83" d="100"/>
        </p:scale>
        <p:origin x="90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178"/>
    </p:cViewPr>
  </p:sorterViewPr>
  <p:notesViewPr>
    <p:cSldViewPr>
      <p:cViewPr varScale="1">
        <p:scale>
          <a:sx n="46" d="100"/>
          <a:sy n="46" d="100"/>
        </p:scale>
        <p:origin x="184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E92690A-7BCB-4212-B823-D633E7F71D0F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1FC66B5-61FB-4E8F-B91D-57AF011C4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13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B3D9086-B223-4F4C-9D28-D8BD50BEBED5}" type="datetimeFigureOut">
              <a:rPr lang="en-US"/>
              <a:pPr>
                <a:defRPr/>
              </a:pPr>
              <a:t>10/28/2022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40A969D-4DC8-4799-8062-D5180E96D0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26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PHTS</a:t>
            </a:r>
            <a:r>
              <a:rPr lang="en-US" dirty="0"/>
              <a:t> piping subject to various degradation mechanisms (</a:t>
            </a:r>
            <a:r>
              <a:rPr lang="en-US" dirty="0" err="1"/>
              <a:t>PWSCC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Original design basis lives based on conservatively biased Code based deterministic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PFM codes used deterministic models with stochastic inputs to generate distribution of component life </a:t>
            </a:r>
          </a:p>
        </p:txBody>
      </p:sp>
    </p:spTree>
    <p:extLst>
      <p:ext uri="{BB962C8B-B14F-4D97-AF65-F5344CB8AC3E}">
        <p14:creationId xmlns:p14="http://schemas.microsoft.com/office/powerpoint/2010/main" val="235577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PFM benchmarking is comparing deterministic models 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Results obtained for linear and realistic </a:t>
            </a:r>
            <a:r>
              <a:rPr lang="en-US" dirty="0" err="1"/>
              <a:t>WRS</a:t>
            </a:r>
            <a:r>
              <a:rPr lang="en-US" dirty="0"/>
              <a:t> profiles. Good agree for former. Good agreement to 50%tw, increased scatter beyond although comparable for the latter.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 based </a:t>
            </a:r>
            <a:r>
              <a:rPr lang="en-US" dirty="0" err="1"/>
              <a:t>NURBIT</a:t>
            </a:r>
            <a:r>
              <a:rPr lang="en-US" dirty="0"/>
              <a:t> agrees for linear but significantly deviates beyond 50%tw, only just demonstrating </a:t>
            </a:r>
            <a:r>
              <a:rPr lang="en-US" dirty="0" err="1"/>
              <a:t>LBB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09676-8D8B-4FC0-AF6E-307A28BB75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86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148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718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88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075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2021 Organisation for Economic Co-operation and Development – Nuclear Energy Agency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97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01709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72928" y="6560964"/>
            <a:ext cx="575733" cy="252412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>
              <a:defRPr/>
            </a:pPr>
            <a:fld id="{8FFDFC6D-AF09-4AB3-9430-1B5D2ED4ABB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68939" y="6488956"/>
            <a:ext cx="575733" cy="252412"/>
          </a:xfrm>
          <a:prstGeom prst="rect">
            <a:avLst/>
          </a:prstGeom>
        </p:spPr>
        <p:txBody>
          <a:bodyPr/>
          <a:lstStyle>
            <a:lvl1pPr>
              <a:defRPr sz="1100" b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B12C474-D9EB-4175-B869-3CD566D50089}" type="slidenum">
              <a:rPr lang="en-GB" smtClean="0">
                <a:solidFill>
                  <a:srgbClr val="C0504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7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24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7376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377BD5-FF77-4963-BD92-81D06CC10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343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28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710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2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426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3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66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076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96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01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43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58083-E7AE-440D-8BCC-4FF43D58905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53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88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86131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72928" y="6560964"/>
            <a:ext cx="575733" cy="252412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>
              <a:defRPr/>
            </a:pPr>
            <a:fld id="{8FFDFC6D-AF09-4AB3-9430-1B5D2ED4ABB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2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68939" y="6488956"/>
            <a:ext cx="575733" cy="252412"/>
          </a:xfrm>
          <a:prstGeom prst="rect">
            <a:avLst/>
          </a:prstGeom>
        </p:spPr>
        <p:txBody>
          <a:bodyPr/>
          <a:lstStyle>
            <a:lvl1pPr>
              <a:defRPr sz="1100" b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B12C474-D9EB-4175-B869-3CD566D50089}" type="slidenum">
              <a:rPr lang="en-GB" smtClean="0">
                <a:solidFill>
                  <a:srgbClr val="C0504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57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32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004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9502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1742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35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507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616267" y="6629400"/>
            <a:ext cx="57573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7A7B628-147B-4B40-ACE7-1F129D6138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6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4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778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4272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794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176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21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3447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20853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72928" y="6560964"/>
            <a:ext cx="575733" cy="252412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+mj-lt"/>
              </a:defRPr>
            </a:lvl1pPr>
          </a:lstStyle>
          <a:p>
            <a:pPr>
              <a:defRPr/>
            </a:pPr>
            <a:fld id="{8FFDFC6D-AF09-4AB3-9430-1B5D2ED4ABB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68939" y="6488956"/>
            <a:ext cx="575733" cy="252412"/>
          </a:xfrm>
          <a:prstGeom prst="rect">
            <a:avLst/>
          </a:prstGeom>
        </p:spPr>
        <p:txBody>
          <a:bodyPr/>
          <a:lstStyle>
            <a:lvl1pPr>
              <a:defRPr sz="1100" b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B12C474-D9EB-4175-B869-3CD566D50089}" type="slidenum">
              <a:rPr lang="en-GB" smtClean="0">
                <a:solidFill>
                  <a:srgbClr val="C0504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1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6081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666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21297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199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2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199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77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chemeClr val="bg1"/>
            </a:gs>
            <a:gs pos="85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100138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85938"/>
            <a:ext cx="109728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latin typeface="Arial" pitchFamily="34" charset="0"/>
                <a:cs typeface="Arial" pitchFamily="34" charset="0"/>
              </a:rPr>
              <a:t>© 2022 Organisation for Economic Co-operation and Development – Nuclear Energy Agency</a:t>
            </a:r>
          </a:p>
        </p:txBody>
      </p:sp>
      <p:pic>
        <p:nvPicPr>
          <p:cNvPr id="6" name="Picture 5" descr="PPT banner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709151-045D-4F0C-91C6-A6A9B21DCB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137" r:id="rId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38000">
              <a:schemeClr val="bg1"/>
            </a:gs>
            <a:gs pos="85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2022</a:t>
            </a:r>
            <a:r>
              <a:rPr lang="en-US" sz="80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Economic Co-operation and Development – Nuclear Energy Agency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3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38000">
              <a:schemeClr val="bg1"/>
            </a:gs>
            <a:gs pos="85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6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2020 Organisation for Economic Co-operation and Development</a:t>
            </a:r>
          </a:p>
        </p:txBody>
      </p:sp>
      <p:pic>
        <p:nvPicPr>
          <p:cNvPr id="6" name="Picture 5" descr="PPT banner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 txBox="1">
            <a:spLocks/>
          </p:cNvSpPr>
          <p:nvPr/>
        </p:nvSpPr>
        <p:spPr>
          <a:xfrm>
            <a:off x="1981200" y="2286000"/>
            <a:ext cx="8123275" cy="21548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Comparison of Probabilistic Fracture Mechanics and Extended Finite Element Method Based Natural Crack Growth in Large Bore Piping Nickel-Based Alloy 182 Weld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D. Leary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 Y. Shi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 X. Duan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 M. Wang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P. Dillström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Candu Energy Inc., 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of the SNC-Lavalin Group, </a:t>
            </a:r>
            <a:r>
              <a:rPr lang="fr-FR" sz="12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Kiwa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Technical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Consulting AB</a:t>
            </a:r>
            <a:endParaRPr lang="fr-FR" sz="12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4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63913-4602-431F-A883-15349EE1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285" y="5462538"/>
            <a:ext cx="1314450" cy="438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35EFF-2A51-4A13-9A7F-6737E39C1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77" b="14909"/>
          <a:stretch/>
        </p:blipFill>
        <p:spPr>
          <a:xfrm>
            <a:off x="5027884" y="5374456"/>
            <a:ext cx="990600" cy="6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E791-5E50-4467-91BE-50431187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XFEM</a:t>
            </a:r>
            <a:r>
              <a:rPr lang="en-US" dirty="0"/>
              <a:t> Analysis of DP-02						(2 of 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7FA046-E892-4A7D-B554-64F7A2FF4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2332" y="1968100"/>
            <a:ext cx="6680068" cy="37901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D3F9F1-42CE-4A0F-93CD-EB19C31E9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292732" cy="4525963"/>
          </a:xfrm>
        </p:spPr>
        <p:txBody>
          <a:bodyPr/>
          <a:lstStyle/>
          <a:p>
            <a:r>
              <a:rPr lang="en-US" dirty="0"/>
              <a:t>Method of </a:t>
            </a:r>
            <a:r>
              <a:rPr lang="en-US" dirty="0" err="1"/>
              <a:t>WRS</a:t>
            </a:r>
            <a:r>
              <a:rPr lang="en-US" dirty="0"/>
              <a:t> application is highly mesh dependent.</a:t>
            </a:r>
          </a:p>
          <a:p>
            <a:r>
              <a:rPr lang="en-US" dirty="0"/>
              <a:t>Iterative </a:t>
            </a:r>
            <a:r>
              <a:rPr lang="en-US" dirty="0" err="1"/>
              <a:t>WRS</a:t>
            </a:r>
            <a:r>
              <a:rPr lang="en-US" dirty="0"/>
              <a:t> calibration performed.</a:t>
            </a:r>
          </a:p>
          <a:p>
            <a:r>
              <a:rPr lang="en-US" dirty="0"/>
              <a:t>Average absolute deviation from target </a:t>
            </a:r>
            <a:r>
              <a:rPr lang="en-US" dirty="0" err="1"/>
              <a:t>WRS</a:t>
            </a:r>
            <a:r>
              <a:rPr lang="en-US" dirty="0"/>
              <a:t> profile is &lt;5 MPa.</a:t>
            </a:r>
          </a:p>
          <a:p>
            <a:r>
              <a:rPr lang="en-US" dirty="0"/>
              <a:t>Maximum deviation occurs close to internal and external pipe surfaces.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906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016A-111E-49E3-99FF-8C23AC2F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XFEM</a:t>
            </a:r>
            <a:r>
              <a:rPr lang="en-US" dirty="0"/>
              <a:t> Analysis of DP-02						(3 of 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43BE9-397E-45C1-A03A-7341BCBFF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524000"/>
            <a:ext cx="6821152" cy="495300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45EA4E1-67B2-48D5-94D9-0500C7862D3C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350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XFEM</a:t>
            </a:r>
            <a:r>
              <a:rPr lang="en-US" dirty="0"/>
              <a:t> capable of capturing changes in local stress intensity factors.</a:t>
            </a:r>
          </a:p>
          <a:p>
            <a:r>
              <a:rPr lang="en-US" dirty="0"/>
              <a:t>Tunneling occurs as local stress intensity factors increase as crack approaches surface.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D419-D276-4AC8-AB8A-BB3B717C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XFEM</a:t>
            </a:r>
            <a:r>
              <a:rPr lang="en-US" dirty="0"/>
              <a:t> Analysis of DP-02						(4 of 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545AC-2211-4ACE-811D-45D1585EB759}"/>
              </a:ext>
            </a:extLst>
          </p:cNvPr>
          <p:cNvSpPr txBox="1">
            <a:spLocks/>
          </p:cNvSpPr>
          <p:nvPr/>
        </p:nvSpPr>
        <p:spPr bwMode="auto">
          <a:xfrm>
            <a:off x="1195036" y="5976241"/>
            <a:ext cx="4213928" cy="2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Normalized depth crack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C71E39-2CAB-44AB-8F3A-6E15AF7376CB}"/>
              </a:ext>
            </a:extLst>
          </p:cNvPr>
          <p:cNvSpPr txBox="1">
            <a:spLocks/>
          </p:cNvSpPr>
          <p:nvPr/>
        </p:nvSpPr>
        <p:spPr bwMode="auto">
          <a:xfrm>
            <a:off x="6783038" y="5978703"/>
            <a:ext cx="4213928" cy="2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Normalized surface crack growth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EE303B-3968-4F3E-B293-BDC68CF97CB1}"/>
              </a:ext>
            </a:extLst>
          </p:cNvPr>
          <p:cNvSpPr txBox="1">
            <a:spLocks/>
          </p:cNvSpPr>
          <p:nvPr/>
        </p:nvSpPr>
        <p:spPr bwMode="auto">
          <a:xfrm>
            <a:off x="609599" y="1752600"/>
            <a:ext cx="10972799" cy="4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comparable to analytical models but deviate at depth.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55084B2-D9A0-4407-91D1-5CE303E967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3" y="2362200"/>
            <a:ext cx="5384800" cy="3444904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EF51D6F-8C53-4FA9-BAC1-1EF8FAAB8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9956" y="2362200"/>
            <a:ext cx="5384800" cy="34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2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D419-D276-4AC8-AB8A-BB3B717C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XFEM</a:t>
            </a:r>
            <a:r>
              <a:rPr lang="en-US" dirty="0"/>
              <a:t> Analysis of DP-02						(5 of 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545AC-2211-4ACE-811D-45D1585EB759}"/>
              </a:ext>
            </a:extLst>
          </p:cNvPr>
          <p:cNvSpPr txBox="1">
            <a:spLocks/>
          </p:cNvSpPr>
          <p:nvPr/>
        </p:nvSpPr>
        <p:spPr bwMode="auto">
          <a:xfrm>
            <a:off x="1195036" y="5976241"/>
            <a:ext cx="4213928" cy="2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Depth stress intensity factors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C71E39-2CAB-44AB-8F3A-6E15AF7376CB}"/>
              </a:ext>
            </a:extLst>
          </p:cNvPr>
          <p:cNvSpPr txBox="1">
            <a:spLocks/>
          </p:cNvSpPr>
          <p:nvPr/>
        </p:nvSpPr>
        <p:spPr bwMode="auto">
          <a:xfrm>
            <a:off x="6783038" y="5978703"/>
            <a:ext cx="4213928" cy="2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Surface stress intensity factors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EE303B-3968-4F3E-B293-BDC68CF97CB1}"/>
              </a:ext>
            </a:extLst>
          </p:cNvPr>
          <p:cNvSpPr txBox="1">
            <a:spLocks/>
          </p:cNvSpPr>
          <p:nvPr/>
        </p:nvSpPr>
        <p:spPr bwMode="auto">
          <a:xfrm>
            <a:off x="609599" y="1752600"/>
            <a:ext cx="11125201" cy="4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XFEM</a:t>
            </a:r>
            <a:r>
              <a:rPr lang="en-US" dirty="0"/>
              <a:t> surface stress intensity factors oscillation due to reducing mesh quality.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684FFE-897C-4A04-8F84-00AD7169E0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598" y="2368139"/>
            <a:ext cx="5384800" cy="3444904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D3FC69E-8EFA-4F9F-8E70-F22187302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4" y="2368139"/>
            <a:ext cx="5384800" cy="34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590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41C4-D522-4AC9-A004-0116ADE9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NURBIT</a:t>
            </a:r>
            <a:r>
              <a:rPr lang="en-US" dirty="0"/>
              <a:t> Natural Crack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C31F-9C46-4FF3-859F-BC9FCF0705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In-house </a:t>
            </a:r>
            <a:r>
              <a:rPr lang="en-US" dirty="0" err="1"/>
              <a:t>KIWA</a:t>
            </a:r>
            <a:r>
              <a:rPr lang="en-US" dirty="0"/>
              <a:t> natural crack growth code using focused meshing.</a:t>
            </a:r>
          </a:p>
          <a:p>
            <a:r>
              <a:rPr lang="en-US" dirty="0" err="1"/>
              <a:t>WRS</a:t>
            </a:r>
            <a:r>
              <a:rPr lang="en-US" dirty="0"/>
              <a:t> applied using elastic initial stress approach with crack faces tied (closed).</a:t>
            </a:r>
          </a:p>
          <a:p>
            <a:r>
              <a:rPr lang="en-US" dirty="0"/>
              <a:t>Two calculation methods available, however, both are restricted to idealized semi-elliptical cracks.</a:t>
            </a:r>
          </a:p>
          <a:p>
            <a:r>
              <a:rPr lang="en-US" dirty="0"/>
              <a:t>Relaxation of </a:t>
            </a:r>
            <a:r>
              <a:rPr lang="en-US" dirty="0" err="1"/>
              <a:t>WRS</a:t>
            </a:r>
            <a:r>
              <a:rPr lang="en-US" dirty="0"/>
              <a:t> possible, although typically only observed during large plasticity.</a:t>
            </a:r>
          </a:p>
          <a:p>
            <a:r>
              <a:rPr lang="en-US" dirty="0"/>
              <a:t>Tunneling effects not captured.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AC81FB-C8E8-46C8-ABFF-4DDE57BC18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72600" y="1476892"/>
            <a:ext cx="2421589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45095-3BD3-4B2D-97AB-82FB0964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686940"/>
            <a:ext cx="2421589" cy="2300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B0AA7-3623-4567-944C-7D073739F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386" y="1476892"/>
            <a:ext cx="2421589" cy="2345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E062CA-2AFD-43C4-8336-475C4474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510" y="3714301"/>
            <a:ext cx="2397741" cy="23003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F9EFDF-AC49-4109-8885-F5EA49D4B6F6}"/>
              </a:ext>
            </a:extLst>
          </p:cNvPr>
          <p:cNvSpPr txBox="1">
            <a:spLocks/>
          </p:cNvSpPr>
          <p:nvPr/>
        </p:nvSpPr>
        <p:spPr bwMode="auto">
          <a:xfrm>
            <a:off x="9372600" y="6104543"/>
            <a:ext cx="2421589" cy="4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NURBIT</a:t>
            </a:r>
            <a:r>
              <a:rPr lang="en-US" b="1" dirty="0"/>
              <a:t> Advanced</a:t>
            </a:r>
          </a:p>
          <a:p>
            <a:pPr marL="0" indent="0" algn="ctr">
              <a:buNone/>
            </a:pPr>
            <a:r>
              <a:rPr lang="en-US" b="1" dirty="0"/>
              <a:t>Leakage at 395 Months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ACFF4D-A073-4011-83B4-A3F122DD7CDE}"/>
              </a:ext>
            </a:extLst>
          </p:cNvPr>
          <p:cNvSpPr txBox="1">
            <a:spLocks/>
          </p:cNvSpPr>
          <p:nvPr/>
        </p:nvSpPr>
        <p:spPr bwMode="auto">
          <a:xfrm>
            <a:off x="6720385" y="6126164"/>
            <a:ext cx="2421589" cy="4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NURBIT</a:t>
            </a:r>
            <a:r>
              <a:rPr lang="en-US" b="1" dirty="0"/>
              <a:t> Simplified</a:t>
            </a:r>
          </a:p>
          <a:p>
            <a:pPr marL="0" indent="0" algn="ctr">
              <a:buNone/>
            </a:pPr>
            <a:r>
              <a:rPr lang="en-US" b="1" dirty="0"/>
              <a:t>Leakage at 204 Months</a:t>
            </a:r>
          </a:p>
        </p:txBody>
      </p:sp>
    </p:spTree>
    <p:extLst>
      <p:ext uri="{BB962C8B-B14F-4D97-AF65-F5344CB8AC3E}">
        <p14:creationId xmlns:p14="http://schemas.microsoft.com/office/powerpoint/2010/main" val="35587092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02C1-53CE-4458-91E4-221C8F76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DP-02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5E75-B8CC-4F50-BC1E-4702984BA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010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Approximately 50% of PFM codes predicted </a:t>
            </a:r>
            <a:r>
              <a:rPr lang="en-US" dirty="0" err="1"/>
              <a:t>LBB</a:t>
            </a:r>
            <a:r>
              <a:rPr lang="en-US" dirty="0"/>
              <a:t>, </a:t>
            </a:r>
            <a:r>
              <a:rPr lang="en-US" dirty="0" err="1"/>
              <a:t>XFEM</a:t>
            </a:r>
            <a:r>
              <a:rPr lang="en-US" dirty="0"/>
              <a:t> and </a:t>
            </a:r>
            <a:r>
              <a:rPr lang="en-US" dirty="0" err="1"/>
              <a:t>NURBIT</a:t>
            </a:r>
            <a:r>
              <a:rPr lang="en-US" dirty="0"/>
              <a:t> also predict </a:t>
            </a:r>
            <a:r>
              <a:rPr lang="en-US" dirty="0" err="1"/>
              <a:t>LBB</a:t>
            </a:r>
            <a:r>
              <a:rPr lang="en-US" dirty="0"/>
              <a:t>.</a:t>
            </a:r>
          </a:p>
          <a:p>
            <a:r>
              <a:rPr lang="en-US" dirty="0"/>
              <a:t>Analytical fracture models and </a:t>
            </a:r>
            <a:r>
              <a:rPr lang="en-US" dirty="0" err="1"/>
              <a:t>NURBIT</a:t>
            </a:r>
            <a:r>
              <a:rPr lang="en-US" dirty="0"/>
              <a:t> do not capture influence of local stress intensity factors close to surface, however present </a:t>
            </a:r>
            <a:r>
              <a:rPr lang="en-US" dirty="0" err="1"/>
              <a:t>XFEM</a:t>
            </a:r>
            <a:r>
              <a:rPr lang="en-US" dirty="0"/>
              <a:t> analysis does.</a:t>
            </a:r>
          </a:p>
          <a:p>
            <a:r>
              <a:rPr lang="en-US" dirty="0"/>
              <a:t>Resulting tunneling phenomenon is primary cause for difference between </a:t>
            </a:r>
            <a:r>
              <a:rPr lang="en-US" dirty="0" err="1"/>
              <a:t>XFEM</a:t>
            </a:r>
            <a:r>
              <a:rPr lang="en-US" dirty="0"/>
              <a:t> and </a:t>
            </a:r>
            <a:r>
              <a:rPr lang="en-US" dirty="0" err="1"/>
              <a:t>NURBIT</a:t>
            </a:r>
            <a:r>
              <a:rPr lang="en-US" dirty="0"/>
              <a:t> results.</a:t>
            </a:r>
          </a:p>
          <a:p>
            <a:r>
              <a:rPr lang="en-US" dirty="0" err="1"/>
              <a:t>XFEM</a:t>
            </a:r>
            <a:r>
              <a:rPr lang="en-US" dirty="0"/>
              <a:t> and </a:t>
            </a:r>
            <a:r>
              <a:rPr lang="en-US" dirty="0" err="1"/>
              <a:t>NURBIT</a:t>
            </a:r>
            <a:r>
              <a:rPr lang="en-US" dirty="0"/>
              <a:t> surface growth comparable. Analytical solutions less reliable for longer cracks due to solution limits.</a:t>
            </a:r>
          </a:p>
          <a:p>
            <a:r>
              <a:rPr lang="en-US" dirty="0" err="1"/>
              <a:t>XFEM</a:t>
            </a:r>
            <a:r>
              <a:rPr lang="en-US" dirty="0"/>
              <a:t> and analytical models cannot capture </a:t>
            </a:r>
            <a:r>
              <a:rPr lang="en-US" dirty="0" err="1"/>
              <a:t>WRS</a:t>
            </a:r>
            <a:r>
              <a:rPr lang="en-US" dirty="0"/>
              <a:t> redistribution, although considered a minor effect for elastic cases.</a:t>
            </a:r>
          </a:p>
          <a:p>
            <a:r>
              <a:rPr lang="en-US" dirty="0"/>
              <a:t>Crack face pressure predominantly effects growth rates at depth for deeper cracks.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id="{BA2CB997-133D-4F7D-A5F3-1F7BDC57E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8098" y="2400967"/>
            <a:ext cx="1938696" cy="95105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C652EBC-1B6B-43B5-A328-2B812B354BAA}"/>
              </a:ext>
            </a:extLst>
          </p:cNvPr>
          <p:cNvSpPr txBox="1"/>
          <p:nvPr/>
        </p:nvSpPr>
        <p:spPr>
          <a:xfrm>
            <a:off x="9686108" y="2230165"/>
            <a:ext cx="242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stress introduced with crack closed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90CE5B-6991-4EF5-81CB-EB1106096E1E}"/>
              </a:ext>
            </a:extLst>
          </p:cNvPr>
          <p:cNvSpPr txBox="1"/>
          <p:nvPr/>
        </p:nvSpPr>
        <p:spPr>
          <a:xfrm>
            <a:off x="9672257" y="3581400"/>
            <a:ext cx="242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Crack opened allowing for stress redistribution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B78E0AF-A36B-40E9-A4D7-8535A341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98" y="3824021"/>
            <a:ext cx="1938696" cy="1133954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CF1D72E-2676-4370-A261-7489E9E00D64}"/>
              </a:ext>
            </a:extLst>
          </p:cNvPr>
          <p:cNvSpPr txBox="1">
            <a:spLocks/>
          </p:cNvSpPr>
          <p:nvPr/>
        </p:nvSpPr>
        <p:spPr bwMode="auto">
          <a:xfrm>
            <a:off x="7579144" y="1754635"/>
            <a:ext cx="4213928" cy="49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WRS</a:t>
            </a:r>
            <a:r>
              <a:rPr lang="en-US" b="1" dirty="0"/>
              <a:t> redistribution can be modelled using traditional FEA fracture modelling</a:t>
            </a:r>
          </a:p>
        </p:txBody>
      </p:sp>
    </p:spTree>
    <p:extLst>
      <p:ext uri="{BB962C8B-B14F-4D97-AF65-F5344CB8AC3E}">
        <p14:creationId xmlns:p14="http://schemas.microsoft.com/office/powerpoint/2010/main" val="4274926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4112-123A-46BF-A48D-52BC5BBC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of </a:t>
            </a:r>
            <a:r>
              <a:rPr lang="en-US" dirty="0" err="1"/>
              <a:t>XFEM</a:t>
            </a:r>
            <a:r>
              <a:rPr lang="en-US" dirty="0"/>
              <a:t> Based Natural Crack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A86F-30AD-4CC0-B575-C0BA9255B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/>
              <a:t>Pros</a:t>
            </a:r>
          </a:p>
          <a:p>
            <a:r>
              <a:rPr lang="en-US" sz="2000" dirty="0"/>
              <a:t>Insertion of cracks within complex geometries is greatly simplified leading to reduction in modelling time.</a:t>
            </a:r>
          </a:p>
          <a:p>
            <a:r>
              <a:rPr lang="en-US" sz="2000" dirty="0"/>
              <a:t>Results largely comparable to reference analytical solutions.</a:t>
            </a:r>
          </a:p>
          <a:p>
            <a:r>
              <a:rPr lang="en-US" sz="2000" dirty="0"/>
              <a:t>Changes in local stress intensity factors can be captured, allowing for non-linear crack extension.</a:t>
            </a:r>
          </a:p>
          <a:p>
            <a:r>
              <a:rPr lang="en-US" sz="2000" dirty="0"/>
              <a:t>Surface growth more reliable than analytical solutions for longer cracks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929F2-B11D-4524-9FCB-62F1F9C5B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/>
              <a:t>Cons</a:t>
            </a:r>
          </a:p>
          <a:p>
            <a:r>
              <a:rPr lang="en-US" sz="2000" dirty="0"/>
              <a:t>Only as good as the modelling assumptions.</a:t>
            </a:r>
          </a:p>
          <a:p>
            <a:r>
              <a:rPr lang="en-US" sz="2000" dirty="0"/>
              <a:t>Dense mesh required to achieve reliable results.</a:t>
            </a:r>
          </a:p>
          <a:p>
            <a:r>
              <a:rPr lang="en-US" sz="2000" dirty="0" err="1"/>
              <a:t>WRS</a:t>
            </a:r>
            <a:r>
              <a:rPr lang="en-US" sz="2000" dirty="0"/>
              <a:t> application method limits use of adaptive meshing.</a:t>
            </a:r>
          </a:p>
          <a:p>
            <a:r>
              <a:rPr lang="en-US" sz="2000" dirty="0"/>
              <a:t>Increased computational expense for large </a:t>
            </a:r>
            <a:r>
              <a:rPr lang="en-US" sz="2000" dirty="0" err="1"/>
              <a:t>XFEM</a:t>
            </a:r>
            <a:r>
              <a:rPr lang="en-US" sz="2000" dirty="0"/>
              <a:t> domains.</a:t>
            </a:r>
          </a:p>
          <a:p>
            <a:r>
              <a:rPr lang="en-US" sz="2000" dirty="0"/>
              <a:t>Additionally smoothing of results along crack front required. </a:t>
            </a:r>
          </a:p>
          <a:p>
            <a:r>
              <a:rPr lang="en-US" sz="2000" dirty="0" err="1"/>
              <a:t>WRS</a:t>
            </a:r>
            <a:r>
              <a:rPr lang="en-US" sz="2000" dirty="0"/>
              <a:t> redistribution for deeper cracks not possible due to inability to define closed crack condition as initial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301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2C8F7-9C33-44DE-B307-694506DD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 approaches (</a:t>
            </a:r>
            <a:r>
              <a:rPr lang="en-US" dirty="0" err="1"/>
              <a:t>XFEM</a:t>
            </a:r>
            <a:r>
              <a:rPr lang="en-US" dirty="0"/>
              <a:t> and </a:t>
            </a:r>
            <a:r>
              <a:rPr lang="en-US" dirty="0" err="1"/>
              <a:t>NURBIT</a:t>
            </a:r>
            <a:r>
              <a:rPr lang="en-US" dirty="0"/>
              <a:t>) both support </a:t>
            </a:r>
            <a:r>
              <a:rPr lang="en-US" dirty="0" err="1"/>
              <a:t>LBB</a:t>
            </a:r>
            <a:r>
              <a:rPr lang="en-US" dirty="0"/>
              <a:t> conclusion for DP-02 benchmark case.</a:t>
            </a:r>
          </a:p>
          <a:p>
            <a:r>
              <a:rPr lang="en-US" dirty="0"/>
              <a:t>Impact on PFM assessments:</a:t>
            </a:r>
          </a:p>
          <a:p>
            <a:pPr lvl="1"/>
            <a:r>
              <a:rPr lang="en-US" dirty="0"/>
              <a:t>Changes in local stress intensity factors are important.</a:t>
            </a:r>
          </a:p>
          <a:p>
            <a:pPr lvl="1"/>
            <a:r>
              <a:rPr lang="en-US" dirty="0"/>
              <a:t>Exclusion of tunneling phenomenon may result in over prediction of life. </a:t>
            </a:r>
          </a:p>
          <a:p>
            <a:pPr lvl="1"/>
            <a:r>
              <a:rPr lang="en-US" dirty="0"/>
              <a:t>Leak-before-break more likely than break-before-leak.</a:t>
            </a:r>
          </a:p>
          <a:p>
            <a:pPr lvl="1"/>
            <a:r>
              <a:rPr lang="en-US" dirty="0"/>
              <a:t>Treatment of </a:t>
            </a:r>
            <a:r>
              <a:rPr lang="en-US" dirty="0" err="1"/>
              <a:t>WRS</a:t>
            </a:r>
            <a:r>
              <a:rPr lang="en-US" dirty="0"/>
              <a:t> likely important for faulted conditions.</a:t>
            </a:r>
          </a:p>
          <a:p>
            <a:pPr lvl="1"/>
            <a:r>
              <a:rPr lang="en-US" dirty="0"/>
              <a:t>Benefit of compressive </a:t>
            </a:r>
            <a:r>
              <a:rPr lang="en-US" dirty="0" err="1"/>
              <a:t>WRS</a:t>
            </a:r>
            <a:r>
              <a:rPr lang="en-US" dirty="0"/>
              <a:t> may be over-estimated in cases of significant plasticity.</a:t>
            </a:r>
          </a:p>
          <a:p>
            <a:r>
              <a:rPr lang="en-US" dirty="0"/>
              <a:t>For PFM benchmarking, supplemental FE analysis is useful for identifying limitations in the </a:t>
            </a:r>
            <a:r>
              <a:rPr lang="en-US"/>
              <a:t>underlying analytical </a:t>
            </a:r>
            <a:r>
              <a:rPr lang="en-US" dirty="0"/>
              <a:t>models.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A063AB-DB76-4FFF-A8E2-C76D9F4A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935522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318B2-24C4-49DB-8B69-4A091F24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953000"/>
          </a:xfrm>
        </p:spPr>
        <p:txBody>
          <a:bodyPr/>
          <a:lstStyle/>
          <a:p>
            <a:r>
              <a:rPr lang="en-US" dirty="0"/>
              <a:t>Acronyms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PFM Benchmark DP-02 Description</a:t>
            </a:r>
          </a:p>
          <a:p>
            <a:r>
              <a:rPr lang="en-US" dirty="0"/>
              <a:t>NEA CNSC </a:t>
            </a:r>
            <a:r>
              <a:rPr lang="en-US" dirty="0" err="1"/>
              <a:t>XFEM</a:t>
            </a:r>
            <a:r>
              <a:rPr lang="en-US" dirty="0"/>
              <a:t> Benchmark Project</a:t>
            </a:r>
          </a:p>
          <a:p>
            <a:r>
              <a:rPr lang="en-US" dirty="0"/>
              <a:t>Methods for Defining </a:t>
            </a:r>
            <a:r>
              <a:rPr lang="en-US" dirty="0" err="1"/>
              <a:t>WRS</a:t>
            </a:r>
            <a:endParaRPr lang="en-US" dirty="0"/>
          </a:p>
          <a:p>
            <a:r>
              <a:rPr lang="en-US" dirty="0" err="1"/>
              <a:t>XFEM</a:t>
            </a:r>
            <a:r>
              <a:rPr lang="en-US" dirty="0"/>
              <a:t> Natural Crack Growth Validation</a:t>
            </a:r>
          </a:p>
          <a:p>
            <a:r>
              <a:rPr lang="en-US" dirty="0" err="1"/>
              <a:t>XFEM</a:t>
            </a:r>
            <a:r>
              <a:rPr lang="en-US" dirty="0"/>
              <a:t> Analysis of DP-02</a:t>
            </a:r>
          </a:p>
          <a:p>
            <a:r>
              <a:rPr lang="en-US" dirty="0" err="1"/>
              <a:t>NURBIT</a:t>
            </a:r>
            <a:r>
              <a:rPr lang="en-US" dirty="0"/>
              <a:t> Natural Crack Growth</a:t>
            </a:r>
          </a:p>
          <a:p>
            <a:r>
              <a:rPr lang="en-US" dirty="0"/>
              <a:t>Discussion on DP-02 Results</a:t>
            </a:r>
          </a:p>
          <a:p>
            <a:r>
              <a:rPr lang="en-US" dirty="0"/>
              <a:t>Comments of </a:t>
            </a:r>
            <a:r>
              <a:rPr lang="en-US" dirty="0" err="1"/>
              <a:t>XFEM</a:t>
            </a:r>
            <a:r>
              <a:rPr lang="en-US" dirty="0"/>
              <a:t> Based Natural Crack Growth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9D9D9-B0FF-4959-900C-970D53DB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590532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41959-2191-4C53-B524-FF4C8AF2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CNSI</a:t>
            </a:r>
            <a:r>
              <a:rPr lang="en-US" dirty="0"/>
              <a:t>		Committee on the Safety of Nuclear Installations</a:t>
            </a:r>
          </a:p>
          <a:p>
            <a:r>
              <a:rPr lang="en-US" dirty="0" err="1"/>
              <a:t>FEA</a:t>
            </a:r>
            <a:r>
              <a:rPr lang="en-US" dirty="0"/>
              <a:t>		Finite Element Analysis</a:t>
            </a:r>
          </a:p>
          <a:p>
            <a:r>
              <a:rPr lang="en-US" dirty="0"/>
              <a:t>FFS		Fitness for Service</a:t>
            </a:r>
          </a:p>
          <a:p>
            <a:r>
              <a:rPr lang="en-US" dirty="0" err="1"/>
              <a:t>LBB</a:t>
            </a:r>
            <a:r>
              <a:rPr lang="en-US" dirty="0"/>
              <a:t>		Leak-Before-Break</a:t>
            </a:r>
          </a:p>
          <a:p>
            <a:r>
              <a:rPr lang="en-US" dirty="0"/>
              <a:t>NEA		Nuclear Energy Agency</a:t>
            </a:r>
          </a:p>
          <a:p>
            <a:r>
              <a:rPr lang="en-US" dirty="0"/>
              <a:t>PFM		Probabilistic Fracture Mechanics</a:t>
            </a:r>
          </a:p>
          <a:p>
            <a:r>
              <a:rPr lang="en-US" dirty="0" err="1"/>
              <a:t>PWSCC</a:t>
            </a:r>
            <a:r>
              <a:rPr lang="en-US" dirty="0"/>
              <a:t>		Primary Water Stress Corrosion Cracking</a:t>
            </a:r>
          </a:p>
          <a:p>
            <a:r>
              <a:rPr lang="en-US" dirty="0" err="1"/>
              <a:t>WRS</a:t>
            </a:r>
            <a:r>
              <a:rPr lang="en-US" dirty="0"/>
              <a:t>		Weld Residual Stress</a:t>
            </a:r>
          </a:p>
          <a:p>
            <a:r>
              <a:rPr lang="en-US" dirty="0" err="1"/>
              <a:t>XFEM</a:t>
            </a:r>
            <a:r>
              <a:rPr lang="en-US" dirty="0"/>
              <a:t>		</a:t>
            </a:r>
            <a:r>
              <a:rPr lang="en-US" dirty="0" err="1"/>
              <a:t>eXtended</a:t>
            </a:r>
            <a:r>
              <a:rPr lang="en-US" dirty="0"/>
              <a:t> Finite Element Method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DD7A5-7287-40FC-8486-841BCA4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</p:spTree>
    <p:extLst>
      <p:ext uri="{BB962C8B-B14F-4D97-AF65-F5344CB8AC3E}">
        <p14:creationId xmlns:p14="http://schemas.microsoft.com/office/powerpoint/2010/main" val="42218931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45BEFF-8063-41B5-8785-80F38DED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77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Fitness-for-Service (FFS) demonstrated through simplified deterministic assessments augmented with conservative structural factors to account for uncertainty.</a:t>
            </a:r>
          </a:p>
          <a:p>
            <a:r>
              <a:rPr lang="en-US" dirty="0"/>
              <a:t>Increased demand for demonstrating adequate margins on structural integrity beyond the original component design basis life.</a:t>
            </a:r>
          </a:p>
          <a:p>
            <a:r>
              <a:rPr lang="en-US" dirty="0"/>
              <a:t>Development of more advanced analysis methods required.</a:t>
            </a:r>
          </a:p>
          <a:p>
            <a:r>
              <a:rPr lang="en-US" dirty="0"/>
              <a:t>Probabilistic Fracture Mechanics (PFM) allows for the use of a risk-informed decision-making process when evaluating the operational limits of components or systems.</a:t>
            </a:r>
          </a:p>
          <a:p>
            <a:r>
              <a:rPr lang="en-US" dirty="0"/>
              <a:t>Determination of failure mechanism, i.e., leak-before-break or break-before-leak, is crucial from an operability perspective.</a:t>
            </a:r>
          </a:p>
          <a:p>
            <a:r>
              <a:rPr lang="en-US" dirty="0"/>
              <a:t>Ongoing PFM benchmark led by the Nuclear Energy Agency (NEA) Committee on the Safety of Nuclear Installations (</a:t>
            </a:r>
            <a:r>
              <a:rPr lang="en-US" dirty="0" err="1"/>
              <a:t>CSNI</a:t>
            </a:r>
            <a:r>
              <a:rPr lang="en-US" dirty="0"/>
              <a:t>) Working Group on Integrity and Ageing of Components and Structures (</a:t>
            </a:r>
            <a:r>
              <a:rPr lang="en-US" dirty="0" err="1"/>
              <a:t>WGIAGE</a:t>
            </a:r>
            <a:r>
              <a:rPr lang="en-US" dirty="0"/>
              <a:t>).</a:t>
            </a:r>
          </a:p>
          <a:p>
            <a:r>
              <a:rPr lang="en-US" dirty="0"/>
              <a:t>Round-robin results obtained for various PFM codes for Primary Water Stress Corrosion Cracking (</a:t>
            </a:r>
            <a:r>
              <a:rPr lang="en-US" dirty="0" err="1"/>
              <a:t>PWSCC</a:t>
            </a:r>
            <a:r>
              <a:rPr lang="en-US" dirty="0"/>
              <a:t>) cases.</a:t>
            </a:r>
          </a:p>
          <a:p>
            <a:r>
              <a:rPr lang="en-US" dirty="0"/>
              <a:t>Large difference in surface crack growth was observed, especially against </a:t>
            </a:r>
            <a:r>
              <a:rPr lang="en-US" dirty="0" err="1"/>
              <a:t>FEA</a:t>
            </a:r>
            <a:r>
              <a:rPr lang="en-US" dirty="0"/>
              <a:t> based analysis.</a:t>
            </a:r>
          </a:p>
          <a:p>
            <a:r>
              <a:rPr lang="en-US" dirty="0" err="1"/>
              <a:t>XFEM</a:t>
            </a:r>
            <a:r>
              <a:rPr lang="en-US" dirty="0"/>
              <a:t> analysis performed to further investigate outlier results.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2E0E25-261C-40B8-BC7C-1A341C9D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1636382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15B5-E949-4E0E-B7E1-9FF1A250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PFM Benchmark DP-02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E171-994F-4751-81E5-B5D3B90FA9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Alloy 182 butt-weld in Pressurized Water Reactor (</a:t>
            </a:r>
            <a:r>
              <a:rPr lang="en-US" dirty="0" err="1"/>
              <a:t>PWR</a:t>
            </a:r>
            <a:r>
              <a:rPr lang="en-US" dirty="0"/>
              <a:t>) piping.</a:t>
            </a:r>
          </a:p>
          <a:p>
            <a:r>
              <a:rPr lang="en-US" dirty="0"/>
              <a:t>Radial-circumferential semi-elliptical surface flaw in weld centerline.</a:t>
            </a:r>
          </a:p>
          <a:p>
            <a:r>
              <a:rPr lang="en-US" dirty="0"/>
              <a:t>Plant representative 3</a:t>
            </a:r>
            <a:r>
              <a:rPr lang="en-US" baseline="30000" dirty="0"/>
              <a:t>rd</a:t>
            </a:r>
            <a:r>
              <a:rPr lang="en-US" dirty="0"/>
              <a:t> order through-wall </a:t>
            </a:r>
            <a:r>
              <a:rPr lang="en-US" dirty="0" err="1"/>
              <a:t>WRS</a:t>
            </a:r>
            <a:r>
              <a:rPr lang="en-US" dirty="0"/>
              <a:t> profile</a:t>
            </a:r>
          </a:p>
          <a:p>
            <a:r>
              <a:rPr lang="en-US" dirty="0"/>
              <a:t>Internal pressure, axial force and global bending moment.</a:t>
            </a:r>
          </a:p>
          <a:p>
            <a:r>
              <a:rPr lang="en-US" dirty="0" err="1"/>
              <a:t>PWSCC</a:t>
            </a:r>
            <a:r>
              <a:rPr lang="en-US" dirty="0"/>
              <a:t> growth law.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FBEE7-96FA-44E0-853E-8B3F4B0EB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5552" y="1752600"/>
            <a:ext cx="3285695" cy="28051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8A9B5-9740-4B55-A395-C063C2DC28B1}"/>
              </a:ext>
            </a:extLst>
          </p:cNvPr>
          <p:cNvSpPr txBox="1">
            <a:spLocks/>
          </p:cNvSpPr>
          <p:nvPr/>
        </p:nvSpPr>
        <p:spPr bwMode="auto">
          <a:xfrm>
            <a:off x="6095999" y="4724400"/>
            <a:ext cx="538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 = 150 mm, t = 40 mm</a:t>
            </a:r>
          </a:p>
          <a:p>
            <a:r>
              <a:rPr lang="en-US" dirty="0"/>
              <a:t>a= 1.5 mm, c = 3.0 mm</a:t>
            </a:r>
          </a:p>
          <a:p>
            <a:r>
              <a:rPr lang="en-US" dirty="0"/>
              <a:t>Pressure = 15.5 MPa</a:t>
            </a:r>
          </a:p>
          <a:p>
            <a:r>
              <a:rPr lang="en-US" dirty="0"/>
              <a:t>Axial Force = 5 </a:t>
            </a:r>
            <a:r>
              <a:rPr lang="en-US" dirty="0" err="1"/>
              <a:t>kN</a:t>
            </a:r>
            <a:endParaRPr lang="en-US" dirty="0"/>
          </a:p>
          <a:p>
            <a:r>
              <a:rPr lang="en-US" dirty="0"/>
              <a:t>Global Bending Moment = 99 </a:t>
            </a:r>
            <a:r>
              <a:rPr lang="en-US" dirty="0" err="1"/>
              <a:t>kN·m</a:t>
            </a:r>
            <a:endParaRPr lang="en-US" dirty="0"/>
          </a:p>
          <a:p>
            <a:r>
              <a:rPr lang="en-US" dirty="0" err="1"/>
              <a:t>WRS</a:t>
            </a:r>
            <a:r>
              <a:rPr lang="en-US" dirty="0"/>
              <a:t> Profile = 3</a:t>
            </a:r>
            <a:r>
              <a:rPr lang="en-US" baseline="30000" dirty="0"/>
              <a:t>rd</a:t>
            </a:r>
            <a:r>
              <a:rPr lang="en-US" dirty="0"/>
              <a:t> order polynomial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782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69CE-B8B1-4ACE-A6B5-2F69AEF1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 </a:t>
            </a:r>
            <a:r>
              <a:rPr lang="en-US" dirty="0" err="1"/>
              <a:t>CNSI</a:t>
            </a:r>
            <a:r>
              <a:rPr lang="en-US" dirty="0"/>
              <a:t> </a:t>
            </a:r>
            <a:r>
              <a:rPr lang="en-US" dirty="0" err="1"/>
              <a:t>XFEM</a:t>
            </a:r>
            <a:r>
              <a:rPr lang="en-US" dirty="0"/>
              <a:t> Benchmark Project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3797-18FB-456C-B0B8-9259CB258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Plant life extension increases probability of detecting flaws.</a:t>
            </a:r>
          </a:p>
          <a:p>
            <a:r>
              <a:rPr lang="en-US" dirty="0"/>
              <a:t>Efficient and effective tool for fracture analysis required.</a:t>
            </a:r>
          </a:p>
          <a:p>
            <a:r>
              <a:rPr lang="en-US" dirty="0"/>
              <a:t>Benchmark led by NEA </a:t>
            </a:r>
            <a:r>
              <a:rPr lang="en-US" dirty="0" err="1"/>
              <a:t>CSNI</a:t>
            </a:r>
            <a:r>
              <a:rPr lang="en-US" dirty="0"/>
              <a:t>.</a:t>
            </a:r>
          </a:p>
          <a:p>
            <a:r>
              <a:rPr lang="en-US" dirty="0"/>
              <a:t>Investigate </a:t>
            </a:r>
            <a:r>
              <a:rPr lang="en-US" dirty="0" err="1"/>
              <a:t>XFEM</a:t>
            </a:r>
            <a:r>
              <a:rPr lang="en-US" dirty="0"/>
              <a:t> implementation within commercial codes.</a:t>
            </a:r>
          </a:p>
          <a:p>
            <a:r>
              <a:rPr lang="en-US" dirty="0"/>
              <a:t>Recommend good practices and limitations of </a:t>
            </a:r>
            <a:r>
              <a:rPr lang="en-US" dirty="0" err="1"/>
              <a:t>XFEM</a:t>
            </a:r>
            <a:r>
              <a:rPr lang="en-US" dirty="0"/>
              <a:t> approach.</a:t>
            </a:r>
          </a:p>
          <a:p>
            <a:r>
              <a:rPr lang="en-US" dirty="0"/>
              <a:t>18 participant organizations.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B3B8-2B27-435E-AD70-A4C732BF58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AFBFE-975C-49F6-B112-03AB5724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165794"/>
            <a:ext cx="4213928" cy="868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A9F3B-50AC-4634-B52F-BD5401BB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62200"/>
            <a:ext cx="4213928" cy="1803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3E7DA9-CF49-40E4-8640-FF4754B6D6B0}"/>
              </a:ext>
            </a:extLst>
          </p:cNvPr>
          <p:cNvSpPr txBox="1">
            <a:spLocks/>
          </p:cNvSpPr>
          <p:nvPr/>
        </p:nvSpPr>
        <p:spPr bwMode="auto">
          <a:xfrm>
            <a:off x="6781800" y="5071866"/>
            <a:ext cx="4213928" cy="2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XFEM</a:t>
            </a:r>
            <a:r>
              <a:rPr lang="en-US" b="1" dirty="0"/>
              <a:t> crack definition and FE realization</a:t>
            </a:r>
          </a:p>
        </p:txBody>
      </p:sp>
    </p:spTree>
    <p:extLst>
      <p:ext uri="{BB962C8B-B14F-4D97-AF65-F5344CB8AC3E}">
        <p14:creationId xmlns:p14="http://schemas.microsoft.com/office/powerpoint/2010/main" val="42156694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A6CD-643D-40EA-A049-C26FF047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Defining </a:t>
            </a:r>
            <a:r>
              <a:rPr lang="en-US" dirty="0" err="1"/>
              <a:t>WRS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51B6-F7D7-422D-AB70-ADD152828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Plastic approach</a:t>
            </a:r>
          </a:p>
          <a:p>
            <a:r>
              <a:rPr lang="en-US" dirty="0"/>
              <a:t>Plastic deformation introduced through application of a temperature distribution.</a:t>
            </a:r>
          </a:p>
          <a:p>
            <a:r>
              <a:rPr lang="en-US" dirty="0"/>
              <a:t>Resetting temperature removes thermal strains.</a:t>
            </a:r>
          </a:p>
          <a:p>
            <a:r>
              <a:rPr lang="en-US" dirty="0"/>
              <a:t>Resulting residual stress field is insensitive to pipe boundary condition.</a:t>
            </a:r>
          </a:p>
          <a:p>
            <a:r>
              <a:rPr lang="en-US" dirty="0"/>
              <a:t>Requires closed crack condition.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FBF59-E0E5-46E7-BC36-8BB9D6BE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Elastic thermal approach</a:t>
            </a:r>
          </a:p>
          <a:p>
            <a:r>
              <a:rPr lang="en-US" dirty="0"/>
              <a:t>Residual stress field generated using constant application of temperature distribution.</a:t>
            </a:r>
          </a:p>
          <a:p>
            <a:r>
              <a:rPr lang="en-US" dirty="0"/>
              <a:t>Boundary condition and mesh dependent.</a:t>
            </a:r>
          </a:p>
          <a:p>
            <a:pPr marL="0" indent="0">
              <a:buNone/>
            </a:pPr>
            <a:r>
              <a:rPr lang="en-US" b="1" u="sng" dirty="0"/>
              <a:t>Initial stress approach</a:t>
            </a:r>
          </a:p>
          <a:p>
            <a:r>
              <a:rPr lang="en-US" dirty="0"/>
              <a:t>Residual stress field generated through relaxation of initial stress field.</a:t>
            </a:r>
          </a:p>
          <a:p>
            <a:r>
              <a:rPr lang="en-US" dirty="0"/>
              <a:t>Requires closed crack condition.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333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A6CD-643D-40EA-A049-C26FF047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XFEM</a:t>
            </a:r>
            <a:r>
              <a:rPr lang="en-US" dirty="0"/>
              <a:t> Natural Crack Growth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51B6-F7D7-422D-AB70-ADD152828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486400" cy="4525963"/>
          </a:xfrm>
        </p:spPr>
        <p:txBody>
          <a:bodyPr/>
          <a:lstStyle/>
          <a:p>
            <a:r>
              <a:rPr lang="en-US" dirty="0"/>
              <a:t>Abaqus based natural crack growth using iterative static analyses.</a:t>
            </a:r>
          </a:p>
          <a:p>
            <a:r>
              <a:rPr lang="en-US" dirty="0" err="1"/>
              <a:t>XFEM</a:t>
            </a:r>
            <a:r>
              <a:rPr lang="en-US" dirty="0"/>
              <a:t> crack definition updated after each increment based on user defined growth law.</a:t>
            </a:r>
          </a:p>
          <a:p>
            <a:r>
              <a:rPr lang="en-US" dirty="0"/>
              <a:t>Planar flaw assumption.</a:t>
            </a:r>
          </a:p>
          <a:p>
            <a:r>
              <a:rPr lang="en-US" dirty="0" err="1"/>
              <a:t>WRS</a:t>
            </a:r>
            <a:r>
              <a:rPr lang="en-US" dirty="0"/>
              <a:t> applied using elastic thermal approach.</a:t>
            </a:r>
          </a:p>
          <a:p>
            <a:r>
              <a:rPr lang="en-US" dirty="0"/>
              <a:t>Verified against independent natural crack growth calculations using traditional focused mesh approach.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B792E-E911-42E6-9D8E-AE5B247B3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1215"/>
          <a:stretch/>
        </p:blipFill>
        <p:spPr>
          <a:xfrm>
            <a:off x="6324600" y="2181618"/>
            <a:ext cx="5384800" cy="24947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F4AEE0-207E-496E-8AF2-1058E58F00EB}"/>
              </a:ext>
            </a:extLst>
          </p:cNvPr>
          <p:cNvSpPr txBox="1">
            <a:spLocks/>
          </p:cNvSpPr>
          <p:nvPr/>
        </p:nvSpPr>
        <p:spPr bwMode="auto">
          <a:xfrm>
            <a:off x="6324600" y="4752580"/>
            <a:ext cx="538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Natural crack growth results for focused mesh (left) and </a:t>
            </a:r>
            <a:r>
              <a:rPr lang="en-US" sz="1600" b="1" dirty="0" err="1"/>
              <a:t>XFEM</a:t>
            </a:r>
            <a:r>
              <a:rPr lang="en-US" sz="1600" b="1" dirty="0"/>
              <a:t> (right) based analyses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BB001-230D-4F2E-9AA0-D01E1379BE33}"/>
              </a:ext>
            </a:extLst>
          </p:cNvPr>
          <p:cNvSpPr txBox="1"/>
          <p:nvPr/>
        </p:nvSpPr>
        <p:spPr>
          <a:xfrm>
            <a:off x="6705600" y="5867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Y. Shi, X. Duan, M. Wang, Modeling of Natural Crack Growth with </a:t>
            </a:r>
            <a:r>
              <a:rPr lang="en-US" sz="1200" dirty="0" err="1"/>
              <a:t>XFEM</a:t>
            </a:r>
            <a:r>
              <a:rPr lang="en-US" sz="1200" dirty="0"/>
              <a:t>, Transactions, SMiRT-25, Charlotte, NC, USA, August 4-9, 2019. </a:t>
            </a:r>
          </a:p>
        </p:txBody>
      </p:sp>
    </p:spTree>
    <p:extLst>
      <p:ext uri="{BB962C8B-B14F-4D97-AF65-F5344CB8AC3E}">
        <p14:creationId xmlns:p14="http://schemas.microsoft.com/office/powerpoint/2010/main" val="23510092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1DBF-3E73-4538-B3F6-6D8334BB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XFEM</a:t>
            </a:r>
            <a:r>
              <a:rPr lang="en-US" dirty="0"/>
              <a:t> Analysis of DP-02						(1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1525-D9DB-4A41-AEE1-15B455CF72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Half symmetry plane pipe model.</a:t>
            </a:r>
          </a:p>
          <a:p>
            <a:r>
              <a:rPr lang="en-US" dirty="0"/>
              <a:t>Abaqus linear stress elements (C3D8) used.</a:t>
            </a:r>
          </a:p>
          <a:p>
            <a:r>
              <a:rPr lang="en-US" dirty="0"/>
              <a:t>Limited mesh convergence study performed to determined appropriate mesh quality (element size approx. 0.5 mm local to crack). </a:t>
            </a:r>
          </a:p>
          <a:p>
            <a:r>
              <a:rPr lang="en-US" dirty="0"/>
              <a:t>Axial and global bending loads applied through </a:t>
            </a:r>
            <a:r>
              <a:rPr lang="en-US" dirty="0" err="1"/>
              <a:t>DLOAD</a:t>
            </a:r>
            <a:r>
              <a:rPr lang="en-US" dirty="0"/>
              <a:t> subroutine.</a:t>
            </a:r>
          </a:p>
          <a:p>
            <a:r>
              <a:rPr lang="en-US" dirty="0"/>
              <a:t>Static thermal field defined using </a:t>
            </a:r>
            <a:r>
              <a:rPr lang="en-US" dirty="0" err="1"/>
              <a:t>UTEMP</a:t>
            </a:r>
            <a:r>
              <a:rPr lang="en-US" dirty="0"/>
              <a:t> subroutine.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2621E-2E6A-4A9B-A2E2-BF283E282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214" y="1851033"/>
            <a:ext cx="3434566" cy="350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74EB3-081A-4E90-85FA-4022413C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42" y="2886365"/>
            <a:ext cx="2500548" cy="113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D9D6F-38FB-4C93-A195-970A6093C742}"/>
              </a:ext>
            </a:extLst>
          </p:cNvPr>
          <p:cNvSpPr txBox="1"/>
          <p:nvPr/>
        </p:nvSpPr>
        <p:spPr>
          <a:xfrm>
            <a:off x="9529780" y="4016368"/>
            <a:ext cx="250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Example of reference crack mesh for </a:t>
            </a:r>
            <a:r>
              <a:rPr lang="en-US" sz="1200" dirty="0" err="1"/>
              <a:t>XFEM</a:t>
            </a:r>
            <a:r>
              <a:rPr lang="en-US" sz="1200" dirty="0"/>
              <a:t> analysis </a:t>
            </a:r>
          </a:p>
        </p:txBody>
      </p:sp>
    </p:spTree>
    <p:extLst>
      <p:ext uri="{BB962C8B-B14F-4D97-AF65-F5344CB8AC3E}">
        <p14:creationId xmlns:p14="http://schemas.microsoft.com/office/powerpoint/2010/main" val="2052679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NEA-PowerPoint-Template 60th</Template>
  <TotalTime>21598</TotalTime>
  <Words>1396</Words>
  <Application>Microsoft Office PowerPoint</Application>
  <PresentationFormat>Widescreen</PresentationFormat>
  <Paragraphs>155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NEA-PowerPoint-Template</vt:lpstr>
      <vt:lpstr>6_NEA-PowerPoint-Template</vt:lpstr>
      <vt:lpstr>7_NEA-PowerPoint-Template</vt:lpstr>
      <vt:lpstr>8_NEA-PowerPoint-Template</vt:lpstr>
      <vt:lpstr>PowerPoint Presentation</vt:lpstr>
      <vt:lpstr>Contents</vt:lpstr>
      <vt:lpstr>Acronyms</vt:lpstr>
      <vt:lpstr>Background</vt:lpstr>
      <vt:lpstr>PFM Benchmark DP-02 Description</vt:lpstr>
      <vt:lpstr>NEA CNSI XFEM Benchmark Project   </vt:lpstr>
      <vt:lpstr>Methods for Defining WRS</vt:lpstr>
      <vt:lpstr>XFEM Natural Crack Growth Validation</vt:lpstr>
      <vt:lpstr>XFEM Analysis of DP-02      (1 of 5)</vt:lpstr>
      <vt:lpstr>XFEM Analysis of DP-02      (2 of 5)</vt:lpstr>
      <vt:lpstr>XFEM Analysis of DP-02      (3 of 5)</vt:lpstr>
      <vt:lpstr>XFEM Analysis of DP-02      (4 of 5)</vt:lpstr>
      <vt:lpstr>XFEM Analysis of DP-02      (5 of 5)</vt:lpstr>
      <vt:lpstr>NURBIT Natural Crack Growth</vt:lpstr>
      <vt:lpstr>Discussion on DP-02 Results</vt:lpstr>
      <vt:lpstr>Comments of XFEM Based Natural Crack Growth</vt:lpstr>
      <vt:lpstr>Conclusions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M</dc:creator>
  <cp:lastModifiedBy>Duan, Xinjian</cp:lastModifiedBy>
  <cp:revision>700</cp:revision>
  <dcterms:created xsi:type="dcterms:W3CDTF">2018-04-29T08:24:09Z</dcterms:created>
  <dcterms:modified xsi:type="dcterms:W3CDTF">2022-10-28T13:47:46Z</dcterms:modified>
</cp:coreProperties>
</file>