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2"/>
  </p:notesMasterIdLst>
  <p:sldIdLst>
    <p:sldId id="256" r:id="rId2"/>
    <p:sldId id="258" r:id="rId3"/>
    <p:sldId id="272" r:id="rId4"/>
    <p:sldId id="297" r:id="rId5"/>
    <p:sldId id="257" r:id="rId6"/>
    <p:sldId id="259" r:id="rId7"/>
    <p:sldId id="273" r:id="rId8"/>
    <p:sldId id="260" r:id="rId9"/>
    <p:sldId id="261" r:id="rId10"/>
    <p:sldId id="262" r:id="rId11"/>
    <p:sldId id="276" r:id="rId12"/>
    <p:sldId id="265" r:id="rId13"/>
    <p:sldId id="266" r:id="rId14"/>
    <p:sldId id="275" r:id="rId15"/>
    <p:sldId id="274" r:id="rId16"/>
    <p:sldId id="277" r:id="rId17"/>
    <p:sldId id="280" r:id="rId18"/>
    <p:sldId id="279" r:id="rId19"/>
    <p:sldId id="281" r:id="rId20"/>
    <p:sldId id="282" r:id="rId21"/>
    <p:sldId id="296" r:id="rId22"/>
    <p:sldId id="284" r:id="rId23"/>
    <p:sldId id="285" r:id="rId24"/>
    <p:sldId id="288" r:id="rId25"/>
    <p:sldId id="287" r:id="rId26"/>
    <p:sldId id="289" r:id="rId27"/>
    <p:sldId id="290" r:id="rId28"/>
    <p:sldId id="291" r:id="rId29"/>
    <p:sldId id="292" r:id="rId30"/>
    <p:sldId id="295" r:id="rId3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7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494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BD772F-100A-4EEB-8945-F019FC6AA831}" type="datetimeFigureOut">
              <a:rPr lang="de-DE" smtClean="0"/>
              <a:t>24.10.2022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BF3F5C-FA55-4E75-806F-7C4FB73E698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7014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>
            <a:extLst>
              <a:ext uri="{FF2B5EF4-FFF2-40B4-BE49-F238E27FC236}">
                <a16:creationId xmlns:a16="http://schemas.microsoft.com/office/drawing/2014/main" id="{5A109576-34B5-4107-85E4-571934D26261}"/>
              </a:ext>
            </a:extLst>
          </p:cNvPr>
          <p:cNvSpPr/>
          <p:nvPr userDrawn="1"/>
        </p:nvSpPr>
        <p:spPr>
          <a:xfrm>
            <a:off x="5953432" y="1519084"/>
            <a:ext cx="6238568" cy="5338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5B5A5EEA-9B20-427E-809A-7174DC89A193}"/>
              </a:ext>
            </a:extLst>
          </p:cNvPr>
          <p:cNvSpPr/>
          <p:nvPr userDrawn="1"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67D2970-1623-48F0-BC6D-C08D25EFD3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1055" y="2760429"/>
            <a:ext cx="11249890" cy="949325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680EBF0-C66B-4B6A-846A-451926229B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1055" y="3878964"/>
            <a:ext cx="11249890" cy="11731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pic>
        <p:nvPicPr>
          <p:cNvPr id="8" name="Picture 2" descr="N:\Horizon_Projektphasen\3-Projektphase\Dissemination &amp; Exploitation\EU-Flagge.jpg">
            <a:extLst>
              <a:ext uri="{FF2B5EF4-FFF2-40B4-BE49-F238E27FC236}">
                <a16:creationId xmlns:a16="http://schemas.microsoft.com/office/drawing/2014/main" id="{FAE9C7CB-D744-42CD-838E-16D2B8FF430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29" y="6402879"/>
            <a:ext cx="517236" cy="35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4B9D5ECC-0706-44E8-94A3-6A3754FCEC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33" y="6394364"/>
            <a:ext cx="11322790" cy="441478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F3E1D181-9704-4773-98F9-D205CD657B37}"/>
              </a:ext>
            </a:extLst>
          </p:cNvPr>
          <p:cNvSpPr/>
          <p:nvPr userDrawn="1"/>
        </p:nvSpPr>
        <p:spPr>
          <a:xfrm>
            <a:off x="10474036" y="0"/>
            <a:ext cx="1717964" cy="949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2A86E4E2-7344-46C3-8B80-7DD9E41C78A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420" y="423056"/>
            <a:ext cx="4845159" cy="2192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9757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BA969C-FD89-43F1-9FBA-EC9C645EE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491C44F-A32D-4CC1-830B-8E28E9D432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13084A3-0910-4B86-81FE-C32862BE5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4th ISPMNA, 1st - 3rd November 2022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C53BDD6-4D61-4DCB-9B12-A39DE7551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BM_04: SoA of probabilistic PTS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CB6E297-B879-46C4-8552-A11D5388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FB64A37-7EC6-4F79-8430-5B8AEBA4325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67627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EE4208-83A7-4E58-A0EE-69B4A8846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709738"/>
            <a:ext cx="11569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67F76EE-69EC-4FDC-BB4B-A2075BF84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800" y="4589463"/>
            <a:ext cx="11569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8540778-A7E5-407A-A83A-9B3980E79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4th ISPMNA, 1st - 3rd November 2022</a:t>
            </a:r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579FB1D-832B-4443-B8EE-201A5986B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BM_04: SoA of probabilistic PTS</a:t>
            </a: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BFB9342-C8DD-478A-8FDB-06E2394E3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64A37-7EC6-4F79-8430-5B8AEBA432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1027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41F535-D8A4-4AE7-AFC2-8F70C122B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E1F4AED-8501-4207-995E-9DF036460A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4036" y="1825625"/>
            <a:ext cx="5705764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81A9C47-3E6C-486F-BF6F-EFB8CD9DF2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705763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3ADA40B-09B3-46FE-BF38-141DC6E64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4th ISPMNA, 1st - 3rd November 2022</a:t>
            </a:r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E82F895-6581-468C-BD39-150B7CBFA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BM_04: SoA of probabilistic PTS</a:t>
            </a:r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7384396-A412-4FB7-A59E-595AB9AF4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64A37-7EC6-4F79-8430-5B8AEBA432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4648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1D95CC-A4C3-4B12-BE6C-C19FBB89C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4062851-303B-48BF-BAD9-FB8695D3F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4th ISPMNA, 1st - 3rd November 2022</a:t>
            </a:r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6B3BC2F-E6FB-4E64-BE45-BF86B94E1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BM_04: SoA of probabilistic PTS</a:t>
            </a:r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D5CFCA3-BE0E-4B6C-95E5-41D9F23CA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64A37-7EC6-4F79-8430-5B8AEBA432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9053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D2C5F20-6BB0-4361-B866-8CA883491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4th ISPMNA, 1st - 3rd November 2022</a:t>
            </a:r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245F215-8062-4066-8BBB-53EACEB47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BM_04: SoA of probabilistic PTS</a:t>
            </a:r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030050E-8990-4F00-9C13-0CAD2F57E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64A37-7EC6-4F79-8430-5B8AEBA432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5496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4772512-0436-473A-AEBF-63C62D766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036" y="951345"/>
            <a:ext cx="11563928" cy="7393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9FDF9D7-95B4-433E-8F9E-AAAA07A9B6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4036" y="1825625"/>
            <a:ext cx="1156392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4820F6B-F15B-424E-A043-C093B209D0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1403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4th ISPMNA, 1st - 3rd November 2022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0CAEE19-987B-48FC-BB62-92098C1FC4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BM_04: SoA of probabilistic PTS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F35C46D-F4CE-4B21-A225-857F772F05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34764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B64A37-7EC6-4F79-8430-5B8AEBA43253}" type="slidenum">
              <a:rPr lang="de-DE" smtClean="0"/>
              <a:t>‹Nr.›</a:t>
            </a:fld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C0B5B8E7-F4B5-45B9-8B15-E522718424A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130" y="232065"/>
            <a:ext cx="1193340" cy="539893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AEC129FD-3A03-4230-A6FA-479BC78154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85" b="38486"/>
          <a:stretch/>
        </p:blipFill>
        <p:spPr>
          <a:xfrm>
            <a:off x="7286421" y="2374490"/>
            <a:ext cx="4905579" cy="4483510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314036" y="148135"/>
            <a:ext cx="1853092" cy="707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835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3"/>
        </a:buClr>
        <a:buFont typeface="Arial" panose="020B0604020202020204" pitchFamily="34" charset="0"/>
        <a:buChar char="•"/>
        <a:defRPr sz="2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apal-project.eu/news/latest-insights-into-possible-impacts-on-the-results-of-pressurised-thermal-shock-analyses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9E6F93-639E-4EE0-87A5-CE599F04A21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State-of-the-art of probabilistic PTS analysis</a:t>
            </a:r>
            <a:br>
              <a:rPr lang="en-US" dirty="0" smtClean="0"/>
            </a:br>
            <a:r>
              <a:rPr lang="en-US" dirty="0" smtClean="0"/>
              <a:t>(APAL‘s review)</a:t>
            </a:r>
            <a:endParaRPr lang="en-US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99A105F-9F40-4ADD-BCD4-BF46253471B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Presentation at </a:t>
            </a:r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ISPMNA</a:t>
            </a:r>
            <a:endParaRPr lang="en-US" dirty="0" smtClean="0"/>
          </a:p>
          <a:p>
            <a:r>
              <a:rPr lang="en-US" dirty="0" smtClean="0"/>
              <a:t>Ralf Tiete, Framatome GmbH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62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 for sampling of input data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14036" y="1825624"/>
            <a:ext cx="11563928" cy="4530725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Sampling a normal distributed value</a:t>
            </a:r>
          </a:p>
          <a:p>
            <a:pPr lvl="1"/>
            <a:r>
              <a:rPr lang="en-US" sz="2800" dirty="0" smtClean="0"/>
              <a:t>General: Box-Muller </a:t>
            </a:r>
            <a:r>
              <a:rPr lang="en-US" sz="2800" dirty="0"/>
              <a:t>transformation</a:t>
            </a:r>
          </a:p>
          <a:p>
            <a:pPr lvl="1"/>
            <a:r>
              <a:rPr lang="en-US" sz="2800" dirty="0" smtClean="0"/>
              <a:t>Also: </a:t>
            </a:r>
            <a:r>
              <a:rPr lang="en-US" sz="2800" dirty="0"/>
              <a:t>Forsythe’s method</a:t>
            </a:r>
          </a:p>
          <a:p>
            <a:r>
              <a:rPr lang="en-US" dirty="0" smtClean="0"/>
              <a:t>Sampling a log-normal distributed value is based on sampling the logarithm as normal distributed value</a:t>
            </a:r>
          </a:p>
          <a:p>
            <a:r>
              <a:rPr lang="en-US" dirty="0" smtClean="0"/>
              <a:t>Sampling from other distributions:</a:t>
            </a:r>
          </a:p>
          <a:p>
            <a:pPr lvl="1"/>
            <a:r>
              <a:rPr lang="en-US" dirty="0" smtClean="0"/>
              <a:t>Common: Inverse transform method, i.e. x = F</a:t>
            </a:r>
            <a:r>
              <a:rPr lang="en-US" baseline="30000" dirty="0" smtClean="0"/>
              <a:t>-1</a:t>
            </a:r>
            <a:r>
              <a:rPr lang="en-US" dirty="0" smtClean="0"/>
              <a:t>(p) with F(x) distribution function and p = U(0;1)</a:t>
            </a:r>
          </a:p>
          <a:p>
            <a:r>
              <a:rPr lang="en-US" dirty="0" smtClean="0"/>
              <a:t>Importance sampling: Sampling around the most probable point of failure (determined by FORM)</a:t>
            </a:r>
          </a:p>
          <a:p>
            <a:r>
              <a:rPr lang="en-US" dirty="0" smtClean="0"/>
              <a:t>Combination of epistemic and </a:t>
            </a:r>
            <a:r>
              <a:rPr lang="en-US" dirty="0" err="1" smtClean="0"/>
              <a:t>aleatory</a:t>
            </a:r>
            <a:r>
              <a:rPr lang="en-US" dirty="0" smtClean="0"/>
              <a:t> uncertainties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ampling of epistemic uncertainties and </a:t>
            </a:r>
            <a:r>
              <a:rPr lang="en-US" dirty="0" err="1" smtClean="0"/>
              <a:t>aleatory</a:t>
            </a:r>
            <a:r>
              <a:rPr lang="en-US" dirty="0" smtClean="0"/>
              <a:t> uncertainties (initiation and arrest) remain</a:t>
            </a:r>
          </a:p>
          <a:p>
            <a:pPr lvl="1"/>
            <a:r>
              <a:rPr lang="en-US" dirty="0" smtClean="0"/>
              <a:t>Numerical integration to combine epistemic and </a:t>
            </a:r>
            <a:r>
              <a:rPr lang="en-US" dirty="0" err="1" smtClean="0"/>
              <a:t>aleatory</a:t>
            </a:r>
            <a:r>
              <a:rPr lang="en-US" dirty="0" smtClean="0"/>
              <a:t> uncertainties</a:t>
            </a:r>
          </a:p>
          <a:p>
            <a:r>
              <a:rPr lang="en-US" dirty="0"/>
              <a:t>Latin hypercube sampling </a:t>
            </a:r>
            <a:r>
              <a:rPr lang="en-US" dirty="0" smtClean="0"/>
              <a:t>to </a:t>
            </a:r>
            <a:r>
              <a:rPr lang="en-US" dirty="0"/>
              <a:t>cover the whole range of input data (instead of random sampling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4th ISPMNA, 1st - 3rd November 2022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64A37-7EC6-4F79-8430-5B8AEBA43253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BM_04: SoA of probabilistic PTS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9852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</a:t>
            </a:r>
            <a:r>
              <a:rPr lang="en-US" dirty="0" smtClean="0"/>
              <a:t>parameters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exists a common understanding which kind of distribution to be used for which kind of </a:t>
            </a:r>
            <a:r>
              <a:rPr lang="en-US" dirty="0" smtClean="0"/>
              <a:t>data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4th ISPMNA, 1st - 3rd November 2022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64A37-7EC6-4F79-8430-5B8AEBA43253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599" y="2702504"/>
            <a:ext cx="10310121" cy="3609396"/>
          </a:xfrm>
          <a:prstGeom prst="rect">
            <a:avLst/>
          </a:prstGeom>
        </p:spPr>
      </p:pic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BM_04: SoA of probabilistic PTS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7467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Stress and temperature calculation (1/2)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Temperature </a:t>
            </a:r>
            <a:r>
              <a:rPr lang="en-GB" dirty="0"/>
              <a:t>and stress calculations are pre-processing assessments (3D or 1D) and it is common practice to transfer transient temperature and stress variation over wall thickness at relevant location to probabilistic fracture mechanics </a:t>
            </a:r>
          </a:p>
          <a:p>
            <a:r>
              <a:rPr lang="en-GB" dirty="0"/>
              <a:t>Complementary (and especially for nozzle cracks) elastic-plastic FE calculations with crack are used to determine </a:t>
            </a:r>
            <a:r>
              <a:rPr lang="en-GB" dirty="0" smtClean="0"/>
              <a:t>SIF</a:t>
            </a:r>
          </a:p>
          <a:p>
            <a:r>
              <a:rPr lang="en-US" dirty="0" smtClean="0"/>
              <a:t>SIF-Master </a:t>
            </a:r>
            <a:r>
              <a:rPr lang="en-US" dirty="0" smtClean="0"/>
              <a:t>(IPP):</a:t>
            </a:r>
          </a:p>
          <a:p>
            <a:pPr lvl="1"/>
            <a:r>
              <a:rPr lang="en-US" dirty="0" smtClean="0"/>
              <a:t>Use </a:t>
            </a:r>
            <a:r>
              <a:rPr lang="en-US" dirty="0" smtClean="0"/>
              <a:t>exact analytical expressions for the thick-walled cylinders </a:t>
            </a:r>
            <a:r>
              <a:rPr lang="en-US" dirty="0" smtClean="0"/>
              <a:t>in combination </a:t>
            </a:r>
            <a:r>
              <a:rPr lang="en-US" dirty="0" smtClean="0"/>
              <a:t>with “indirect</a:t>
            </a:r>
            <a:r>
              <a:rPr lang="en-US" dirty="0"/>
              <a:t>” solution method for the nonstationary temperature task in axisymmetric formulation with the method of further stress calculation (based on PVP2014-28997</a:t>
            </a:r>
            <a:r>
              <a:rPr lang="en-US" dirty="0" smtClean="0"/>
              <a:t>)</a:t>
            </a:r>
            <a:endParaRPr lang="en-US" dirty="0" smtClean="0"/>
          </a:p>
          <a:p>
            <a:pPr lvl="1"/>
            <a:r>
              <a:rPr lang="en-US" dirty="0" smtClean="0"/>
              <a:t>Accuracy of the model is improved by separate temperature calculations for “cold” plume and “hot” rest of the reactor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4th ISPMNA, 1st - 3rd November 2022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64A37-7EC6-4F79-8430-5B8AEBA43253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BM_04: SoA of probabilistic PTS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7246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Stress and temperature calculation (2/2)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Consideration of cold plume effect</a:t>
            </a:r>
          </a:p>
          <a:p>
            <a:pPr lvl="1"/>
            <a:r>
              <a:rPr lang="en-US" dirty="0" smtClean="0"/>
              <a:t>In general the consideration of cold plume effect is depending on the TH analysis performed and the resulting TH data used for stress and temperature calculation</a:t>
            </a:r>
          </a:p>
          <a:p>
            <a:pPr lvl="1"/>
            <a:r>
              <a:rPr lang="en-US" dirty="0" smtClean="0"/>
              <a:t>3D temperature and stress calculation and elastic-plastic FE with crack are appropriate to assess effect of cold plume</a:t>
            </a:r>
          </a:p>
          <a:p>
            <a:pPr lvl="2"/>
            <a:r>
              <a:rPr lang="en-US" dirty="0" smtClean="0"/>
              <a:t>Requirement: TH data from mixing code or from CFD</a:t>
            </a:r>
          </a:p>
          <a:p>
            <a:pPr lvl="1"/>
            <a:r>
              <a:rPr lang="en-US" dirty="0" smtClean="0"/>
              <a:t>1D temperature and stress calculation</a:t>
            </a:r>
          </a:p>
          <a:p>
            <a:pPr lvl="2"/>
            <a:r>
              <a:rPr lang="en-US" dirty="0" smtClean="0"/>
              <a:t> </a:t>
            </a:r>
            <a:r>
              <a:rPr lang="en-US" dirty="0"/>
              <a:t>U</a:t>
            </a:r>
            <a:r>
              <a:rPr lang="en-US" dirty="0" smtClean="0"/>
              <a:t>se of coolant temperature and HTC in cold plume from mixing calculations </a:t>
            </a:r>
            <a:br>
              <a:rPr lang="en-US" dirty="0" smtClean="0"/>
            </a:br>
            <a:r>
              <a:rPr lang="en-US" dirty="0" smtClean="0"/>
              <a:t>→ appropriate temperature for inside cold plume, but stresses below cold leg are not calculated appropriate</a:t>
            </a:r>
          </a:p>
          <a:p>
            <a:pPr lvl="1"/>
            <a:r>
              <a:rPr lang="en-US" dirty="0" smtClean="0"/>
              <a:t>SIF-Master (IPP): </a:t>
            </a:r>
          </a:p>
          <a:p>
            <a:pPr lvl="2"/>
            <a:r>
              <a:rPr lang="en-US" dirty="0" smtClean="0"/>
              <a:t>Separate temperature calculations for “cold” plume and “hot” rest of the reactor</a:t>
            </a:r>
          </a:p>
          <a:p>
            <a:pPr lvl="2"/>
            <a:r>
              <a:rPr lang="en-US" dirty="0" smtClean="0"/>
              <a:t>Stress task for the “hot” part is calculated. Obtained axial “hot” strain is used as a constant loading for stress calculations of cold plume </a:t>
            </a:r>
          </a:p>
          <a:p>
            <a:pPr lvl="1"/>
            <a:r>
              <a:rPr lang="en-US" dirty="0" smtClean="0"/>
              <a:t>Cold plume effect is evaluated by simplified formulations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4th ISPMNA, 1st - 3rd November 2022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64A37-7EC6-4F79-8430-5B8AEBA43253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BM_04: SoA of probabilistic PTS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7699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Events considered</a:t>
            </a:r>
            <a:endParaRPr lang="en-US" dirty="0"/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670980"/>
              </p:ext>
            </p:extLst>
          </p:nvPr>
        </p:nvGraphicFramePr>
        <p:xfrm>
          <a:off x="435838" y="1671638"/>
          <a:ext cx="10876593" cy="29460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3799">
                  <a:extLst>
                    <a:ext uri="{9D8B030D-6E8A-4147-A177-3AD203B41FA5}">
                      <a16:colId xmlns:a16="http://schemas.microsoft.com/office/drawing/2014/main" val="1278631524"/>
                    </a:ext>
                  </a:extLst>
                </a:gridCol>
                <a:gridCol w="1553799">
                  <a:extLst>
                    <a:ext uri="{9D8B030D-6E8A-4147-A177-3AD203B41FA5}">
                      <a16:colId xmlns:a16="http://schemas.microsoft.com/office/drawing/2014/main" val="854293784"/>
                    </a:ext>
                  </a:extLst>
                </a:gridCol>
                <a:gridCol w="1553799">
                  <a:extLst>
                    <a:ext uri="{9D8B030D-6E8A-4147-A177-3AD203B41FA5}">
                      <a16:colId xmlns:a16="http://schemas.microsoft.com/office/drawing/2014/main" val="2518701940"/>
                    </a:ext>
                  </a:extLst>
                </a:gridCol>
                <a:gridCol w="1553799">
                  <a:extLst>
                    <a:ext uri="{9D8B030D-6E8A-4147-A177-3AD203B41FA5}">
                      <a16:colId xmlns:a16="http://schemas.microsoft.com/office/drawing/2014/main" val="2539536181"/>
                    </a:ext>
                  </a:extLst>
                </a:gridCol>
                <a:gridCol w="1553799">
                  <a:extLst>
                    <a:ext uri="{9D8B030D-6E8A-4147-A177-3AD203B41FA5}">
                      <a16:colId xmlns:a16="http://schemas.microsoft.com/office/drawing/2014/main" val="244389602"/>
                    </a:ext>
                  </a:extLst>
                </a:gridCol>
                <a:gridCol w="1553799">
                  <a:extLst>
                    <a:ext uri="{9D8B030D-6E8A-4147-A177-3AD203B41FA5}">
                      <a16:colId xmlns:a16="http://schemas.microsoft.com/office/drawing/2014/main" val="3951851457"/>
                    </a:ext>
                  </a:extLst>
                </a:gridCol>
                <a:gridCol w="1553799">
                  <a:extLst>
                    <a:ext uri="{9D8B030D-6E8A-4147-A177-3AD203B41FA5}">
                      <a16:colId xmlns:a16="http://schemas.microsoft.com/office/drawing/2014/main" val="13819889"/>
                    </a:ext>
                  </a:extLst>
                </a:gridCol>
              </a:tblGrid>
              <a:tr h="513033">
                <a:tc>
                  <a:txBody>
                    <a:bodyPr/>
                    <a:lstStyle/>
                    <a:p>
                      <a:pPr algn="ctr"/>
                      <a:endParaRPr lang="en-US" sz="1600" noProof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>
                          <a:latin typeface="+mn-lt"/>
                        </a:rPr>
                        <a:t>Brittle</a:t>
                      </a:r>
                      <a:r>
                        <a:rPr lang="en-US" sz="1600" baseline="0" noProof="0" dirty="0" smtClean="0">
                          <a:latin typeface="+mn-lt"/>
                        </a:rPr>
                        <a:t> Initiation</a:t>
                      </a:r>
                      <a:endParaRPr lang="en-US" sz="1600" noProof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>
                          <a:latin typeface="+mn-lt"/>
                        </a:rPr>
                        <a:t>Ductile Initiation</a:t>
                      </a:r>
                      <a:endParaRPr lang="en-US" sz="1600" noProof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>
                          <a:latin typeface="+mn-lt"/>
                        </a:rPr>
                        <a:t>Ductile crack growth</a:t>
                      </a:r>
                      <a:endParaRPr lang="en-US" sz="1600" noProof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>
                          <a:latin typeface="+mn-lt"/>
                        </a:rPr>
                        <a:t>Crack Arrest</a:t>
                      </a:r>
                      <a:endParaRPr lang="en-US" sz="1600" noProof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>
                          <a:latin typeface="+mn-lt"/>
                        </a:rPr>
                        <a:t>Crack interaction</a:t>
                      </a:r>
                      <a:endParaRPr lang="en-US" sz="1600" noProof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>
                          <a:latin typeface="+mn-lt"/>
                        </a:rPr>
                        <a:t>WPS</a:t>
                      </a:r>
                      <a:endParaRPr lang="en-US" sz="1600" noProof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0111796"/>
                  </a:ext>
                </a:extLst>
              </a:tr>
              <a:tr h="328521"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>
                          <a:latin typeface="+mn-lt"/>
                        </a:rPr>
                        <a:t>PROVER</a:t>
                      </a:r>
                      <a:endParaRPr lang="en-US" sz="1600" noProof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>
                          <a:latin typeface="+mn-lt"/>
                        </a:rPr>
                        <a:t>yes</a:t>
                      </a:r>
                      <a:endParaRPr lang="en-US" sz="1600" noProof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>
                          <a:latin typeface="+mn-lt"/>
                        </a:rPr>
                        <a:t>yes</a:t>
                      </a:r>
                      <a:endParaRPr lang="en-US" sz="1600" noProof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>
                          <a:latin typeface="+mn-lt"/>
                        </a:rPr>
                        <a:t>no</a:t>
                      </a:r>
                      <a:endParaRPr lang="en-US" sz="1600" noProof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>
                          <a:latin typeface="+mn-lt"/>
                        </a:rPr>
                        <a:t>no</a:t>
                      </a:r>
                      <a:endParaRPr lang="en-US" sz="1600" noProof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>
                          <a:latin typeface="+mn-lt"/>
                        </a:rPr>
                        <a:t>no</a:t>
                      </a:r>
                      <a:endParaRPr lang="en-US" sz="1600" noProof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>
                          <a:latin typeface="+mn-lt"/>
                        </a:rPr>
                        <a:t>no</a:t>
                      </a:r>
                      <a:endParaRPr lang="en-US" sz="1600" noProof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9889851"/>
                  </a:ext>
                </a:extLst>
              </a:tr>
              <a:tr h="355241"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>
                          <a:latin typeface="+mn-lt"/>
                        </a:rPr>
                        <a:t>FAVOR</a:t>
                      </a:r>
                      <a:endParaRPr lang="en-US" sz="1600" noProof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>
                          <a:latin typeface="+mn-lt"/>
                        </a:rPr>
                        <a:t>yes</a:t>
                      </a:r>
                      <a:endParaRPr lang="en-US" sz="1600" noProof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>
                          <a:latin typeface="+mn-lt"/>
                        </a:rPr>
                        <a:t>yes</a:t>
                      </a:r>
                      <a:endParaRPr lang="en-US" sz="1600" noProof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>
                          <a:latin typeface="+mn-lt"/>
                        </a:rPr>
                        <a:t>yes </a:t>
                      </a:r>
                      <a:endParaRPr lang="en-US" sz="1600" noProof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>
                          <a:latin typeface="+mn-lt"/>
                        </a:rPr>
                        <a:t>yes </a:t>
                      </a:r>
                      <a:endParaRPr lang="en-US" sz="1600" noProof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>
                          <a:latin typeface="+mn-lt"/>
                        </a:rPr>
                        <a:t>no</a:t>
                      </a:r>
                      <a:r>
                        <a:rPr lang="en-US" sz="1600" baseline="0" noProof="0" dirty="0" smtClean="0">
                          <a:latin typeface="+mn-lt"/>
                        </a:rPr>
                        <a:t> </a:t>
                      </a:r>
                      <a:r>
                        <a:rPr lang="en-US" sz="1600" baseline="30000" noProof="0" dirty="0" smtClean="0">
                          <a:latin typeface="+mn-lt"/>
                        </a:rPr>
                        <a:t>(1)</a:t>
                      </a:r>
                      <a:endParaRPr lang="en-US" sz="1600" baseline="30000" noProof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>
                          <a:latin typeface="+mn-lt"/>
                        </a:rPr>
                        <a:t>yes </a:t>
                      </a:r>
                      <a:endParaRPr lang="en-US" sz="1600" noProof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8082852"/>
                  </a:ext>
                </a:extLst>
              </a:tr>
              <a:tr h="328521"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>
                          <a:latin typeface="+mn-lt"/>
                        </a:rPr>
                        <a:t>ISAAC</a:t>
                      </a:r>
                      <a:endParaRPr lang="en-US" sz="1600" noProof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>
                          <a:latin typeface="+mn-lt"/>
                        </a:rPr>
                        <a:t>yes</a:t>
                      </a:r>
                      <a:endParaRPr lang="en-US" sz="1600" noProof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>
                          <a:latin typeface="+mn-lt"/>
                        </a:rPr>
                        <a:t>yes</a:t>
                      </a:r>
                      <a:endParaRPr lang="en-US" sz="1600" noProof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>
                          <a:latin typeface="+mn-lt"/>
                        </a:rPr>
                        <a:t>yes</a:t>
                      </a:r>
                      <a:endParaRPr lang="en-US" sz="1600" noProof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>
                          <a:latin typeface="+mn-lt"/>
                        </a:rPr>
                        <a:t>no</a:t>
                      </a:r>
                      <a:endParaRPr lang="en-US" sz="1600" noProof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>
                          <a:latin typeface="+mn-lt"/>
                        </a:rPr>
                        <a:t>no</a:t>
                      </a:r>
                      <a:endParaRPr lang="en-US" sz="1600" noProof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>
                          <a:latin typeface="+mn-lt"/>
                        </a:rPr>
                        <a:t>no</a:t>
                      </a:r>
                      <a:endParaRPr lang="en-US" sz="1600" noProof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1340118"/>
                  </a:ext>
                </a:extLst>
              </a:tr>
              <a:tr h="328521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SIF-Master</a:t>
                      </a:r>
                      <a:endParaRPr lang="en-US" sz="1600" noProof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>
                          <a:latin typeface="+mn-lt"/>
                        </a:rPr>
                        <a:t>yes</a:t>
                      </a:r>
                      <a:endParaRPr lang="en-US" sz="1600" noProof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>
                          <a:latin typeface="+mn-lt"/>
                        </a:rPr>
                        <a:t>no</a:t>
                      </a:r>
                      <a:endParaRPr lang="en-US" sz="1600" noProof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>
                          <a:latin typeface="+mn-lt"/>
                        </a:rPr>
                        <a:t>no</a:t>
                      </a:r>
                      <a:endParaRPr lang="en-US" sz="1600" noProof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>
                          <a:latin typeface="+mn-lt"/>
                        </a:rPr>
                        <a:t>no</a:t>
                      </a:r>
                      <a:endParaRPr lang="en-US" sz="1600" noProof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>
                          <a:latin typeface="+mn-lt"/>
                        </a:rPr>
                        <a:t>no</a:t>
                      </a:r>
                      <a:endParaRPr lang="en-US" sz="1600" noProof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>
                          <a:latin typeface="+mn-lt"/>
                        </a:rPr>
                        <a:t>no</a:t>
                      </a:r>
                      <a:endParaRPr lang="en-US" sz="1600" noProof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021009"/>
                  </a:ext>
                </a:extLst>
              </a:tr>
              <a:tr h="328521"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>
                          <a:latin typeface="+mn-lt"/>
                        </a:rPr>
                        <a:t>FRA-G</a:t>
                      </a:r>
                      <a:r>
                        <a:rPr lang="en-US" sz="1600" baseline="0" noProof="0" dirty="0" smtClean="0">
                          <a:latin typeface="+mn-lt"/>
                        </a:rPr>
                        <a:t> in-house</a:t>
                      </a:r>
                      <a:endParaRPr lang="en-US" sz="1600" noProof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>
                          <a:latin typeface="+mn-lt"/>
                        </a:rPr>
                        <a:t>yes</a:t>
                      </a:r>
                      <a:endParaRPr lang="en-US" sz="1600" noProof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>
                          <a:latin typeface="+mn-lt"/>
                        </a:rPr>
                        <a:t>yes</a:t>
                      </a:r>
                      <a:endParaRPr lang="en-US" sz="1600" noProof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>
                          <a:latin typeface="+mn-lt"/>
                        </a:rPr>
                        <a:t>no</a:t>
                      </a:r>
                      <a:endParaRPr lang="en-US" sz="1600" noProof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>
                          <a:latin typeface="+mn-lt"/>
                        </a:rPr>
                        <a:t>yes</a:t>
                      </a:r>
                      <a:endParaRPr lang="en-US" sz="1600" noProof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>
                          <a:latin typeface="+mn-lt"/>
                        </a:rPr>
                        <a:t>no</a:t>
                      </a:r>
                      <a:endParaRPr lang="en-US" sz="1600" noProof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>
                          <a:latin typeface="+mn-lt"/>
                        </a:rPr>
                        <a:t>yes</a:t>
                      </a:r>
                      <a:endParaRPr lang="en-US" sz="1600" noProof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3303202"/>
                  </a:ext>
                </a:extLst>
              </a:tr>
              <a:tr h="328521"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>
                          <a:latin typeface="+mn-lt"/>
                        </a:rPr>
                        <a:t>PASCAL4</a:t>
                      </a:r>
                      <a:endParaRPr lang="en-US" sz="1600" noProof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>
                          <a:latin typeface="+mn-lt"/>
                        </a:rPr>
                        <a:t>yes</a:t>
                      </a:r>
                      <a:endParaRPr lang="en-US" sz="1600" noProof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>
                          <a:latin typeface="+mn-lt"/>
                        </a:rPr>
                        <a:t>yes</a:t>
                      </a:r>
                      <a:endParaRPr lang="en-US" sz="1600" noProof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>
                          <a:latin typeface="+mn-lt"/>
                        </a:rPr>
                        <a:t>yes</a:t>
                      </a:r>
                      <a:endParaRPr lang="en-US" sz="1600" noProof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>
                          <a:latin typeface="+mn-lt"/>
                        </a:rPr>
                        <a:t>yes</a:t>
                      </a:r>
                      <a:endParaRPr lang="en-US" sz="1600" noProof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>
                          <a:latin typeface="+mn-lt"/>
                        </a:rPr>
                        <a:t>no</a:t>
                      </a:r>
                      <a:endParaRPr lang="en-US" sz="1600" noProof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>
                          <a:latin typeface="+mn-lt"/>
                        </a:rPr>
                        <a:t>yes</a:t>
                      </a:r>
                      <a:endParaRPr lang="en-US" sz="1600" noProof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4134101"/>
                  </a:ext>
                </a:extLst>
              </a:tr>
              <a:tr h="328521"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>
                          <a:latin typeface="+mn-lt"/>
                        </a:rPr>
                        <a:t>PROST</a:t>
                      </a:r>
                      <a:endParaRPr lang="en-US" sz="1600" noProof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>
                          <a:latin typeface="+mn-lt"/>
                        </a:rPr>
                        <a:t>yes</a:t>
                      </a:r>
                      <a:endParaRPr lang="en-US" sz="1600" noProof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>
                          <a:latin typeface="+mn-lt"/>
                        </a:rPr>
                        <a:t>yes</a:t>
                      </a:r>
                      <a:endParaRPr lang="en-US" sz="1600" noProof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>
                          <a:latin typeface="+mn-lt"/>
                        </a:rPr>
                        <a:t>yes</a:t>
                      </a:r>
                      <a:endParaRPr lang="en-US" sz="1600" noProof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>
                          <a:latin typeface="+mn-lt"/>
                        </a:rPr>
                        <a:t>no</a:t>
                      </a:r>
                      <a:endParaRPr lang="en-US" sz="1600" noProof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>
                          <a:latin typeface="+mn-lt"/>
                        </a:rPr>
                        <a:t>no</a:t>
                      </a:r>
                      <a:endParaRPr lang="en-US" sz="1600" noProof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>
                          <a:latin typeface="+mn-lt"/>
                        </a:rPr>
                        <a:t>no</a:t>
                      </a:r>
                      <a:endParaRPr lang="en-US" sz="1600" noProof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6276236"/>
                  </a:ext>
                </a:extLst>
              </a:tr>
            </a:tbl>
          </a:graphicData>
        </a:graphic>
      </p:graphicFrame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4th ISPMNA, 1st - 3rd November 2022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64A37-7EC6-4F79-8430-5B8AEBA43253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7" name="Inhaltsplatzhalter 2"/>
          <p:cNvSpPr txBox="1">
            <a:spLocks/>
          </p:cNvSpPr>
          <p:nvPr/>
        </p:nvSpPr>
        <p:spPr>
          <a:xfrm>
            <a:off x="336335" y="4755494"/>
            <a:ext cx="11563928" cy="14630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Failure criteria:</a:t>
            </a:r>
          </a:p>
          <a:p>
            <a:pPr lvl="1"/>
            <a:r>
              <a:rPr lang="en-US" dirty="0" smtClean="0"/>
              <a:t>Initiation = Failure</a:t>
            </a:r>
          </a:p>
          <a:p>
            <a:pPr lvl="1"/>
            <a:r>
              <a:rPr lang="en-US" dirty="0" smtClean="0"/>
              <a:t>Through-wall cracking (usually 80%-90% of thickness) = Failure</a:t>
            </a:r>
          </a:p>
          <a:p>
            <a:pPr lvl="1"/>
            <a:r>
              <a:rPr lang="en-US" dirty="0" smtClean="0"/>
              <a:t>Plastic collapse (in addition to through-wall cracking) = Failure</a:t>
            </a:r>
          </a:p>
          <a:p>
            <a:pPr lvl="1"/>
            <a:endParaRPr lang="en-US" dirty="0"/>
          </a:p>
        </p:txBody>
      </p:sp>
      <p:sp>
        <p:nvSpPr>
          <p:cNvPr id="8" name="Textfeld 7"/>
          <p:cNvSpPr txBox="1"/>
          <p:nvPr/>
        </p:nvSpPr>
        <p:spPr>
          <a:xfrm>
            <a:off x="8264169" y="4652757"/>
            <a:ext cx="32644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(1): Chemistry re-sampling for multiple flaws</a:t>
            </a:r>
            <a:endParaRPr lang="en-US" sz="1200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BM_04: SoA of probabilistic PTS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9798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of flaws and SIF solutions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Common: Use of analytical </a:t>
            </a:r>
            <a:r>
              <a:rPr lang="en-US" dirty="0"/>
              <a:t>SIF solutions </a:t>
            </a:r>
            <a:r>
              <a:rPr lang="en-US" dirty="0" smtClean="0"/>
              <a:t>taking </a:t>
            </a:r>
            <a:r>
              <a:rPr lang="en-US" dirty="0"/>
              <a:t>into account stresses from linear-elastic FE calculations</a:t>
            </a:r>
          </a:p>
          <a:p>
            <a:r>
              <a:rPr lang="en-US" dirty="0"/>
              <a:t>Some </a:t>
            </a:r>
            <a:r>
              <a:rPr lang="en-US" dirty="0" smtClean="0"/>
              <a:t>Tools also include plastic correction (analytical)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4th ISPMNA, 1st - 3rd November 2022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64A37-7EC6-4F79-8430-5B8AEBA43253}" type="slidenum">
              <a:rPr lang="en-US" smtClean="0"/>
              <a:pPr/>
              <a:t>15</a:t>
            </a:fld>
            <a:endParaRPr lang="en-US" dirty="0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8433680"/>
              </p:ext>
            </p:extLst>
          </p:nvPr>
        </p:nvGraphicFramePr>
        <p:xfrm>
          <a:off x="1685636" y="3513614"/>
          <a:ext cx="7753986" cy="2355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38069">
                  <a:extLst>
                    <a:ext uri="{9D8B030D-6E8A-4147-A177-3AD203B41FA5}">
                      <a16:colId xmlns:a16="http://schemas.microsoft.com/office/drawing/2014/main" val="505415375"/>
                    </a:ext>
                  </a:extLst>
                </a:gridCol>
                <a:gridCol w="1938069">
                  <a:extLst>
                    <a:ext uri="{9D8B030D-6E8A-4147-A177-3AD203B41FA5}">
                      <a16:colId xmlns:a16="http://schemas.microsoft.com/office/drawing/2014/main" val="1972875240"/>
                    </a:ext>
                  </a:extLst>
                </a:gridCol>
                <a:gridCol w="1938924">
                  <a:extLst>
                    <a:ext uri="{9D8B030D-6E8A-4147-A177-3AD203B41FA5}">
                      <a16:colId xmlns:a16="http://schemas.microsoft.com/office/drawing/2014/main" val="3614456791"/>
                    </a:ext>
                  </a:extLst>
                </a:gridCol>
                <a:gridCol w="1938924">
                  <a:extLst>
                    <a:ext uri="{9D8B030D-6E8A-4147-A177-3AD203B41FA5}">
                      <a16:colId xmlns:a16="http://schemas.microsoft.com/office/drawing/2014/main" val="2695888862"/>
                    </a:ext>
                  </a:extLst>
                </a:gridCol>
              </a:tblGrid>
              <a:tr h="2944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Surface cracks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Underclad cracks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Embedded cracks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95894478"/>
                  </a:ext>
                </a:extLst>
              </a:tr>
              <a:tr h="2944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PROVER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no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yes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yes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94569689"/>
                  </a:ext>
                </a:extLst>
              </a:tr>
              <a:tr h="2944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FAVOR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yes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no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yes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1104321"/>
                  </a:ext>
                </a:extLst>
              </a:tr>
              <a:tr h="2944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ISAAC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yes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no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yes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06691921"/>
                  </a:ext>
                </a:extLst>
              </a:tr>
              <a:tr h="2944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SIF-Master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yes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yes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yes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4582400"/>
                  </a:ext>
                </a:extLst>
              </a:tr>
              <a:tr h="2944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FRA-G in-house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yes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yes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yes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9804841"/>
                  </a:ext>
                </a:extLst>
              </a:tr>
              <a:tr h="2944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PASCAL4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yes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yes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yes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94574647"/>
                  </a:ext>
                </a:extLst>
              </a:tr>
              <a:tr h="2944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PROST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yes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no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no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26302336"/>
                  </a:ext>
                </a:extLst>
              </a:tr>
            </a:tbl>
          </a:graphicData>
        </a:graphic>
      </p:graphicFrame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BM_04: SoA of probabilistic PTS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9449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Flaw distribution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14036" y="1825624"/>
            <a:ext cx="11563928" cy="453072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General approaches for size and orientation (all tools):</a:t>
            </a:r>
          </a:p>
          <a:p>
            <a:pPr lvl="1"/>
            <a:r>
              <a:rPr lang="en-US" dirty="0" smtClean="0"/>
              <a:t>Flaw depth: log-normal or exponential distribution</a:t>
            </a:r>
          </a:p>
          <a:p>
            <a:pPr lvl="1"/>
            <a:r>
              <a:rPr lang="en-US" dirty="0" smtClean="0"/>
              <a:t>Flaw length: log-normal or exponential distribution (Aspect ratio: log-normal or normal distributed)</a:t>
            </a:r>
          </a:p>
          <a:p>
            <a:pPr lvl="1"/>
            <a:r>
              <a:rPr lang="en-US" dirty="0" smtClean="0"/>
              <a:t>Orientation: Uniform (only relevant if multiple flaws are assessed)</a:t>
            </a:r>
          </a:p>
          <a:p>
            <a:r>
              <a:rPr lang="en-US" dirty="0" smtClean="0"/>
              <a:t>Flaw density:</a:t>
            </a:r>
          </a:p>
          <a:p>
            <a:pPr lvl="1"/>
            <a:r>
              <a:rPr lang="en-US" dirty="0" smtClean="0"/>
              <a:t>FAVOR:</a:t>
            </a:r>
          </a:p>
          <a:p>
            <a:pPr lvl="2"/>
            <a:r>
              <a:rPr lang="en-US" dirty="0" smtClean="0"/>
              <a:t>Surface cracks: Exponential distribution</a:t>
            </a:r>
          </a:p>
          <a:p>
            <a:pPr lvl="2"/>
            <a:r>
              <a:rPr lang="en-US" dirty="0" smtClean="0"/>
              <a:t>Embedded cracks: Poisson distribution (distinction between small and large embedded flaws in weld and base metal)</a:t>
            </a:r>
          </a:p>
          <a:p>
            <a:pPr lvl="1"/>
            <a:r>
              <a:rPr lang="en-US" dirty="0" smtClean="0"/>
              <a:t>Underclad cracks: Information are given in NUREG 1806, but no explicit distribution</a:t>
            </a:r>
          </a:p>
          <a:p>
            <a:r>
              <a:rPr lang="en-US" dirty="0" smtClean="0"/>
              <a:t>Use of “simulation tools” </a:t>
            </a:r>
            <a:r>
              <a:rPr lang="en-US" dirty="0" smtClean="0"/>
              <a:t>to </a:t>
            </a:r>
            <a:r>
              <a:rPr lang="en-US" dirty="0" smtClean="0"/>
              <a:t>generate </a:t>
            </a:r>
            <a:r>
              <a:rPr lang="en-US" dirty="0" smtClean="0"/>
              <a:t>distributions (size and/or density)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4th ISPMNA, 1st - 3rd November 2022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64A37-7EC6-4F79-8430-5B8AEBA43253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BM_04: SoA of probabilistic PTS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2039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4036" y="951345"/>
            <a:ext cx="11563928" cy="5275284"/>
          </a:xfrm>
        </p:spPr>
        <p:txBody>
          <a:bodyPr>
            <a:normAutofit/>
          </a:bodyPr>
          <a:lstStyle/>
          <a:p>
            <a:r>
              <a:rPr lang="de-DE" sz="6000" dirty="0" smtClean="0"/>
              <a:t>3. Additional Information</a:t>
            </a:r>
            <a:r>
              <a:rPr lang="de-DE" sz="8000" dirty="0"/>
              <a:t/>
            </a:r>
            <a:br>
              <a:rPr lang="de-DE" sz="8000" dirty="0"/>
            </a:br>
            <a:endParaRPr lang="en-US" sz="80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4th ISPMNA, 1st - 3rd November 2022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64A37-7EC6-4F79-8430-5B8AEBA43253}" type="slidenum">
              <a:rPr lang="de-DE" smtClean="0"/>
              <a:pPr/>
              <a:t>17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BM_04: SoA of probabilistic PTS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5812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Aleatory</a:t>
            </a:r>
            <a:r>
              <a:rPr lang="en-US" dirty="0" smtClean="0"/>
              <a:t> and epistemic uncertainty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Epistemic uncertainty is related to limited data and knowledge to describe the correct (unknown) value of a parameter</a:t>
            </a:r>
          </a:p>
          <a:p>
            <a:pPr lvl="1"/>
            <a:r>
              <a:rPr lang="en-US" dirty="0" smtClean="0"/>
              <a:t>Epistemic uncertainty can therefore be reduced by increasing the state of knowledge</a:t>
            </a:r>
          </a:p>
          <a:p>
            <a:pPr lvl="1"/>
            <a:r>
              <a:rPr lang="en-US" dirty="0" smtClean="0"/>
              <a:t>Epistemic uncertainty in material properties is mainly related to the limited number of available test material, constraint or implicit bias </a:t>
            </a:r>
          </a:p>
          <a:p>
            <a:r>
              <a:rPr lang="en-US" dirty="0" err="1" smtClean="0"/>
              <a:t>Aleatory</a:t>
            </a:r>
            <a:r>
              <a:rPr lang="en-US" dirty="0" smtClean="0"/>
              <a:t> uncertainty is due to the randomness of a process or parameter</a:t>
            </a:r>
          </a:p>
          <a:p>
            <a:pPr lvl="1"/>
            <a:r>
              <a:rPr lang="en-US" dirty="0" err="1" smtClean="0"/>
              <a:t>Aleatory</a:t>
            </a:r>
            <a:r>
              <a:rPr lang="en-US" dirty="0" smtClean="0"/>
              <a:t> uncertainty is irreducible and describes the randomness of the parameter</a:t>
            </a:r>
          </a:p>
          <a:p>
            <a:pPr lvl="1"/>
            <a:r>
              <a:rPr lang="en-US" dirty="0" smtClean="0"/>
              <a:t>In the scope of probabilistic fracture mechanics assessments, </a:t>
            </a:r>
            <a:r>
              <a:rPr lang="en-US" dirty="0" err="1" smtClean="0"/>
              <a:t>aleatory</a:t>
            </a:r>
            <a:r>
              <a:rPr lang="en-US" dirty="0" smtClean="0"/>
              <a:t> uncertainty is mostly related to material properties because of inhomogeneity or material variability</a:t>
            </a:r>
          </a:p>
          <a:p>
            <a:pPr lvl="1"/>
            <a:r>
              <a:rPr lang="en-US" dirty="0" smtClean="0"/>
              <a:t>FAVOR: </a:t>
            </a:r>
            <a:r>
              <a:rPr lang="en-US" dirty="0" err="1" smtClean="0"/>
              <a:t>Aleatory</a:t>
            </a:r>
            <a:r>
              <a:rPr lang="en-US" dirty="0" smtClean="0"/>
              <a:t> uncertainties (initiation and arrest) remain </a:t>
            </a:r>
            <a:br>
              <a:rPr lang="en-US" dirty="0" smtClean="0"/>
            </a:br>
            <a:r>
              <a:rPr lang="en-US" dirty="0" smtClean="0">
                <a:sym typeface="Wingdings" panose="05000000000000000000" pitchFamily="2" charset="2"/>
              </a:rPr>
              <a:t> Impact on CPI and CPF (mean value, tolerance bounds)</a:t>
            </a:r>
            <a:endParaRPr lang="en-US" dirty="0" smtClean="0"/>
          </a:p>
          <a:p>
            <a:pPr lvl="1"/>
            <a:r>
              <a:rPr lang="en-US" dirty="0" smtClean="0"/>
              <a:t>PASCAL v4: Numerical integration to combine epistemic and </a:t>
            </a:r>
            <a:r>
              <a:rPr lang="en-US" dirty="0" err="1" smtClean="0"/>
              <a:t>aleatory</a:t>
            </a:r>
            <a:r>
              <a:rPr lang="en-US" dirty="0" smtClean="0"/>
              <a:t> uncertainties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4th ISPMNA, 1st - 3rd November 2022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64A37-7EC6-4F79-8430-5B8AEBA43253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BM_04: SoA of probabilistic PTS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5727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Description of FORM/SORM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314036" y="1825625"/>
                <a:ext cx="6356730" cy="4351338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dirty="0" smtClean="0"/>
                  <a:t>Basics of first-order </a:t>
                </a:r>
                <a:r>
                  <a:rPr lang="en-US" dirty="0"/>
                  <a:t>and second-order reliability methods (FORM and SORM</a:t>
                </a:r>
                <a:r>
                  <a:rPr lang="en-US" dirty="0" smtClean="0"/>
                  <a:t>)</a:t>
                </a:r>
              </a:p>
              <a:p>
                <a:pPr lvl="1"/>
                <a:r>
                  <a:rPr lang="en-US" dirty="0" smtClean="0"/>
                  <a:t>Define the limit state function for failure in a standard normal space</a:t>
                </a:r>
              </a:p>
              <a:p>
                <a:pPr lvl="1"/>
                <a:r>
                  <a:rPr lang="de-DE" dirty="0" smtClean="0"/>
                  <a:t>Find </a:t>
                </a:r>
                <a:r>
                  <a:rPr lang="de-DE" dirty="0" err="1" smtClean="0"/>
                  <a:t>the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most</a:t>
                </a:r>
                <a:r>
                  <a:rPr lang="de-DE" dirty="0" smtClean="0"/>
                  <a:t> probable </a:t>
                </a:r>
                <a:r>
                  <a:rPr lang="de-DE" dirty="0" err="1" smtClean="0"/>
                  <a:t>point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for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failure</a:t>
                </a:r>
                <a:r>
                  <a:rPr lang="de-DE" dirty="0" smtClean="0"/>
                  <a:t> (i.e. </a:t>
                </a:r>
                <a:r>
                  <a:rPr lang="de-DE" dirty="0" err="1" smtClean="0"/>
                  <a:t>point</a:t>
                </a:r>
                <a:r>
                  <a:rPr lang="de-DE" dirty="0" smtClean="0"/>
                  <a:t> on </a:t>
                </a:r>
                <a:r>
                  <a:rPr lang="en-US" dirty="0"/>
                  <a:t>limit state function </a:t>
                </a:r>
                <a:r>
                  <a:rPr lang="en-US" dirty="0" smtClean="0"/>
                  <a:t>with closest distance to origin)</a:t>
                </a:r>
              </a:p>
              <a:p>
                <a:pPr lvl="1"/>
                <a:r>
                  <a:rPr lang="en-GB" dirty="0" smtClean="0"/>
                  <a:t>FORM: The failure </a:t>
                </a:r>
                <a:r>
                  <a:rPr lang="en-GB" dirty="0"/>
                  <a:t>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GB" dirty="0"/>
                  <a:t> can be computed by a Gaussian distribution function.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GB">
                          <a:latin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</m:oMath>
                  </m:oMathPara>
                </a14:m>
                <a:endParaRPr lang="de-DE" dirty="0" smtClean="0"/>
              </a:p>
              <a:p>
                <a:pPr lvl="1"/>
                <a:r>
                  <a:rPr lang="en-US" dirty="0" smtClean="0"/>
                  <a:t>SORM </a:t>
                </a:r>
                <a:r>
                  <a:rPr lang="en-US" dirty="0"/>
                  <a:t>also considers the local curvature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of the limit state function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 in the point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Φ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  <m:nary>
                        <m:naryPr>
                          <m:chr m:val="∏"/>
                          <m:limLoc m:val="undOvr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4036" y="1825625"/>
                <a:ext cx="6356730" cy="4351338"/>
              </a:xfrm>
              <a:blipFill>
                <a:blip r:embed="rId2"/>
                <a:stretch>
                  <a:fillRect l="-1344" t="-2661" r="-14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4th ISPMNA, 1st - 3rd November 2022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64A37-7EC6-4F79-8430-5B8AEBA43253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6" name="Grafik 5" descr="FORMSORM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618" y="1825625"/>
            <a:ext cx="4374560" cy="405402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BM_04: SoA of probabilistic PTS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4050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71965B-8EDE-4D3B-A259-9AFF99E24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C2565ED-50DD-42DD-AEFB-54CD2170DB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Introduction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Overview of tools for probabilistic PTS analysis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Additional information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Conclusions for definition of state-of-the-art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8CEBA08-8E2C-422B-A493-ED1A7FAC1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4th ISPMNA, 1st - 3rd November 2022</a:t>
            </a:r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55F5241-E3F8-4011-A2D5-07AF1CB24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64A37-7EC6-4F79-8430-5B8AEBA43253}" type="slidenum">
              <a:rPr lang="en-US" smtClean="0"/>
              <a:t>2</a:t>
            </a:fld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BM_04: SoA of probabilistic PTS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5913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Analytical formula to account for plume </a:t>
            </a:r>
            <a:r>
              <a:rPr lang="en-US" dirty="0" smtClean="0"/>
              <a:t>effect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314036" y="1825625"/>
                <a:ext cx="6507388" cy="4351338"/>
              </a:xfrm>
            </p:spPr>
            <p:txBody>
              <a:bodyPr/>
              <a:lstStyle/>
              <a:p>
                <a:r>
                  <a:rPr lang="en-US" dirty="0" smtClean="0"/>
                  <a:t>GRS and IPP use analytical solutions to account for plume effect</a:t>
                </a:r>
              </a:p>
              <a:p>
                <a:pPr lvl="1"/>
                <a:r>
                  <a:rPr lang="en-US" dirty="0"/>
                  <a:t>GRS solution: analytical formula can be given for the axial stress as a function of the radius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and angular coordinate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/>
                  <a:t>IPP solution: </a:t>
                </a:r>
                <a:r>
                  <a:rPr lang="en-US" dirty="0" smtClean="0"/>
                  <a:t>“</a:t>
                </a:r>
                <a:r>
                  <a:rPr lang="en-US" dirty="0"/>
                  <a:t>indirect” solution method for the nonstationary temperature task in axisymmetric </a:t>
                </a:r>
                <a:r>
                  <a:rPr lang="en-US" dirty="0" smtClean="0"/>
                  <a:t>formulation</a:t>
                </a:r>
                <a:endParaRPr lang="en-US" dirty="0"/>
              </a:p>
              <a:p>
                <a:r>
                  <a:rPr lang="en-US" dirty="0"/>
                  <a:t>S</a:t>
                </a:r>
                <a:r>
                  <a:rPr lang="en-US" dirty="0" smtClean="0"/>
                  <a:t>implified </a:t>
                </a:r>
                <a:r>
                  <a:rPr lang="en-US" dirty="0"/>
                  <a:t>analytical solution </a:t>
                </a:r>
                <a:r>
                  <a:rPr lang="en-US" dirty="0" smtClean="0"/>
                  <a:t>is also </a:t>
                </a:r>
                <a:r>
                  <a:rPr lang="en-US" dirty="0"/>
                  <a:t>given in IAEA </a:t>
                </a:r>
                <a:r>
                  <a:rPr lang="en-US" dirty="0" err="1"/>
                  <a:t>Tecdoc</a:t>
                </a:r>
                <a:r>
                  <a:rPr lang="en-US" dirty="0"/>
                  <a:t> 1627 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4036" y="1825625"/>
                <a:ext cx="6507388" cy="4351338"/>
              </a:xfrm>
              <a:blipFill>
                <a:blip r:embed="rId3"/>
                <a:stretch>
                  <a:fillRect l="-1687" t="-2241" r="-10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4th ISPMNA, 1st - 3rd November 2022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64A37-7EC6-4F79-8430-5B8AEBA43253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6" name="Grafik 5"/>
          <p:cNvPicPr/>
          <p:nvPr/>
        </p:nvPicPr>
        <p:blipFill>
          <a:blip r:embed="rId4"/>
          <a:stretch>
            <a:fillRect/>
          </a:stretch>
        </p:blipFill>
        <p:spPr>
          <a:xfrm>
            <a:off x="8476488" y="1690688"/>
            <a:ext cx="2158419" cy="2049208"/>
          </a:xfrm>
          <a:prstGeom prst="rect">
            <a:avLst/>
          </a:prstGeom>
        </p:spPr>
      </p:pic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BM_04: SoA of probabilistic PTS</a:t>
            </a:r>
            <a:endParaRPr lang="de-DE" dirty="0"/>
          </a:p>
        </p:txBody>
      </p:sp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5001596"/>
              </p:ext>
            </p:extLst>
          </p:nvPr>
        </p:nvGraphicFramePr>
        <p:xfrm>
          <a:off x="8084845" y="4220687"/>
          <a:ext cx="2979738" cy="176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Picture" r:id="rId5" imgW="3279443" imgH="1933932" progId="Word.Picture.8">
                  <p:embed/>
                </p:oleObj>
              </mc:Choice>
              <mc:Fallback>
                <p:oleObj name="Picture" r:id="rId5" imgW="3279443" imgH="1933932" progId="Word.Picture.8">
                  <p:embed/>
                  <p:pic>
                    <p:nvPicPr>
                      <p:cNvPr id="11" name="Objek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84845" y="4220687"/>
                        <a:ext cx="2979738" cy="1760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0261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benchmark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314036" y="1825625"/>
                <a:ext cx="5677189" cy="441325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Simple benchmark: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𝜎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rad>
                    </m:oMath>
                  </m:oMathPara>
                </a14:m>
                <a:endParaRPr lang="de-DE" dirty="0" smtClean="0"/>
              </a:p>
              <a:p>
                <a:pPr marL="0" indent="0">
                  <a:buNone/>
                </a:pPr>
                <a:r>
                  <a:rPr lang="de-DE" dirty="0"/>
                  <a:t> </a:t>
                </a:r>
                <a:r>
                  <a:rPr lang="de-DE" dirty="0" smtClean="0"/>
                  <a:t>  </a:t>
                </a:r>
                <a:r>
                  <a:rPr lang="en-US" sz="2200" dirty="0" smtClean="0"/>
                  <a:t>with </a:t>
                </a:r>
                <a:r>
                  <a:rPr lang="en-US" sz="2200" dirty="0" smtClean="0">
                    <a:latin typeface="Symbol" panose="05050102010706020507" pitchFamily="18" charset="2"/>
                  </a:rPr>
                  <a:t>s</a:t>
                </a:r>
                <a:r>
                  <a:rPr lang="en-US" sz="2200" dirty="0" smtClean="0"/>
                  <a:t> and a normally distributed</a:t>
                </a:r>
              </a:p>
              <a:p>
                <a:r>
                  <a:rPr lang="en-US" dirty="0" smtClean="0"/>
                  <a:t>Compare the functionality and the results of the different methods (Monte-Carlo, FORM and SORM)</a:t>
                </a:r>
              </a:p>
              <a:p>
                <a:r>
                  <a:rPr lang="en-US" dirty="0"/>
                  <a:t>In addition a convergence analysis and influence of random number generator has been applied</a:t>
                </a:r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4036" y="1825625"/>
                <a:ext cx="5677189" cy="4413250"/>
              </a:xfrm>
              <a:blipFill>
                <a:blip r:embed="rId2"/>
                <a:stretch>
                  <a:fillRect l="-1933" t="-22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4th ISPMNA, 1st - 3rd November 2022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64A37-7EC6-4F79-8430-5B8AEBA43253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6" name="Grafik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440" y="3414280"/>
            <a:ext cx="4965923" cy="3009324"/>
          </a:xfrm>
          <a:prstGeom prst="rect">
            <a:avLst/>
          </a:prstGeom>
          <a:noFill/>
        </p:spPr>
      </p:pic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BM_04: SoA of probabilistic PTS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7842151" y="3578981"/>
            <a:ext cx="314432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</a:rPr>
              <a:t>Repeating results due to limitation of random number generator</a:t>
            </a:r>
          </a:p>
        </p:txBody>
      </p:sp>
      <p:pic>
        <p:nvPicPr>
          <p:cNvPr id="11" name="Grafik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440" y="533400"/>
            <a:ext cx="4965923" cy="2880880"/>
          </a:xfrm>
          <a:prstGeom prst="rect">
            <a:avLst/>
          </a:prstGeom>
          <a:noFill/>
        </p:spPr>
      </p:pic>
      <p:sp>
        <p:nvSpPr>
          <p:cNvPr id="13" name="Textfeld 12"/>
          <p:cNvSpPr txBox="1"/>
          <p:nvPr/>
        </p:nvSpPr>
        <p:spPr>
          <a:xfrm>
            <a:off x="7699566" y="1570024"/>
            <a:ext cx="3144322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1"/>
                </a:solidFill>
              </a:rPr>
              <a:t>Comparison and Convergence of different methods</a:t>
            </a:r>
          </a:p>
          <a:p>
            <a:r>
              <a:rPr lang="en-US" sz="1600" dirty="0" smtClean="0">
                <a:solidFill>
                  <a:schemeClr val="accent1"/>
                </a:solidFill>
              </a:rPr>
              <a:t>FORM/SORM less exact for higher probabilities</a:t>
            </a:r>
            <a:endParaRPr lang="en-US" sz="1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57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4036" y="951345"/>
            <a:ext cx="11563928" cy="5275284"/>
          </a:xfrm>
        </p:spPr>
        <p:txBody>
          <a:bodyPr>
            <a:normAutofit/>
          </a:bodyPr>
          <a:lstStyle/>
          <a:p>
            <a:r>
              <a:rPr lang="en-US" sz="6000" dirty="0" smtClean="0"/>
              <a:t>4. Conclusions for definition of </a:t>
            </a:r>
            <a:br>
              <a:rPr lang="en-US" sz="6000" dirty="0" smtClean="0"/>
            </a:br>
            <a:r>
              <a:rPr lang="en-US" sz="6000" dirty="0" smtClean="0"/>
              <a:t>state-of-the-art</a:t>
            </a:r>
            <a:r>
              <a:rPr lang="en-US" sz="8000" dirty="0" smtClean="0"/>
              <a:t/>
            </a:r>
            <a:br>
              <a:rPr lang="en-US" sz="8000" dirty="0" smtClean="0"/>
            </a:br>
            <a:endParaRPr lang="en-US" sz="80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4th ISPMNA, 1st - 3rd November 2022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64A37-7EC6-4F79-8430-5B8AEBA43253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BM_04: SoA of probabilistic PTS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7139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 for probabilistic PTS analysis (1/2)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Common practice to use Monte-Carlo method for calculation of probability </a:t>
            </a:r>
          </a:p>
          <a:p>
            <a:pPr lvl="1"/>
            <a:r>
              <a:rPr lang="en-US" dirty="0" smtClean="0"/>
              <a:t>All uncertainties are sampled </a:t>
            </a:r>
            <a:br>
              <a:rPr lang="en-US" dirty="0" smtClean="0"/>
            </a:b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>
                <a:sym typeface="Wingdings" panose="05000000000000000000" pitchFamily="2" charset="2"/>
              </a:rPr>
              <a:t>E</a:t>
            </a:r>
            <a:r>
              <a:rPr lang="en-US" dirty="0" smtClean="0"/>
              <a:t>ach MC run gives either “failure” or “non-failure”</a:t>
            </a:r>
          </a:p>
          <a:p>
            <a:pPr lvl="1"/>
            <a:r>
              <a:rPr lang="en-US" dirty="0" smtClean="0"/>
              <a:t>Fracture </a:t>
            </a:r>
            <a:r>
              <a:rPr lang="en-US" dirty="0"/>
              <a:t>toughness and arrest toughness are not sampled, they remain as distribution (due to </a:t>
            </a:r>
            <a:r>
              <a:rPr lang="en-US" dirty="0" err="1"/>
              <a:t>aleatory</a:t>
            </a:r>
            <a:r>
              <a:rPr lang="en-US" dirty="0"/>
              <a:t> </a:t>
            </a:r>
            <a:r>
              <a:rPr lang="en-US" dirty="0" smtClean="0"/>
              <a:t>uncertainties)</a:t>
            </a:r>
            <a:br>
              <a:rPr lang="en-US" dirty="0" smtClean="0"/>
            </a:b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/>
              <a:t>Mean value and standard </a:t>
            </a:r>
            <a:r>
              <a:rPr lang="en-US" dirty="0" smtClean="0"/>
              <a:t>deviation </a:t>
            </a:r>
            <a:r>
              <a:rPr lang="en-US" dirty="0"/>
              <a:t>of </a:t>
            </a:r>
            <a:r>
              <a:rPr lang="en-US" dirty="0" smtClean="0"/>
              <a:t>probability </a:t>
            </a:r>
            <a:r>
              <a:rPr lang="en-US" dirty="0"/>
              <a:t>related to </a:t>
            </a:r>
            <a:r>
              <a:rPr lang="en-US" dirty="0" err="1"/>
              <a:t>aleatory</a:t>
            </a:r>
            <a:r>
              <a:rPr lang="en-US" dirty="0"/>
              <a:t> </a:t>
            </a:r>
            <a:r>
              <a:rPr lang="en-US" dirty="0" smtClean="0"/>
              <a:t>uncertainties </a:t>
            </a:r>
            <a:br>
              <a:rPr lang="en-US" dirty="0" smtClean="0"/>
            </a:br>
            <a:r>
              <a:rPr lang="en-US" dirty="0" smtClean="0"/>
              <a:t>(It </a:t>
            </a:r>
            <a:r>
              <a:rPr lang="en-US" dirty="0"/>
              <a:t>should be mentioned, that the standard deviation related to these </a:t>
            </a:r>
            <a:r>
              <a:rPr lang="en-US" dirty="0" err="1"/>
              <a:t>aleatory</a:t>
            </a:r>
            <a:r>
              <a:rPr lang="en-US" dirty="0"/>
              <a:t> uncertainties is not an indicator for the convergence of the Monte-Carlo method</a:t>
            </a:r>
          </a:p>
          <a:p>
            <a:r>
              <a:rPr lang="en-US" dirty="0"/>
              <a:t>Convergence of the Monte-Carlo method is an important issue that needs to be addressed as it provides information on how accurate the result is</a:t>
            </a:r>
          </a:p>
          <a:p>
            <a:pPr lvl="1"/>
            <a:r>
              <a:rPr lang="en-US" dirty="0" smtClean="0"/>
              <a:t>It </a:t>
            </a:r>
            <a:r>
              <a:rPr lang="en-US" dirty="0"/>
              <a:t>is recommended to address the convergence of a Monte-Carlo method by a quantification of the coefficient of variation, and/or standard error</a:t>
            </a:r>
          </a:p>
          <a:p>
            <a:r>
              <a:rPr lang="en-US" dirty="0"/>
              <a:t>Appropriate random number generator is needed to ensure an adequate result not impacted by the limitation of the sequence of random numbers</a:t>
            </a:r>
          </a:p>
          <a:p>
            <a:pPr lvl="1"/>
            <a:r>
              <a:rPr lang="en-US" dirty="0"/>
              <a:t>Commonly used is the </a:t>
            </a:r>
            <a:r>
              <a:rPr lang="en-US" dirty="0" err="1"/>
              <a:t>Mersenne</a:t>
            </a:r>
            <a:r>
              <a:rPr lang="en-US" dirty="0"/>
              <a:t> Twister Algorithm and other self-made algorithms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4th ISPMNA, 1st - 3rd November 2022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64A37-7EC6-4F79-8430-5B8AEBA43253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BM_04: SoA of probabilistic PTS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8997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 for probabilistic PTS analysis (2/2)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FORM and SORM are commonly used probability estimation methods</a:t>
            </a:r>
          </a:p>
          <a:p>
            <a:pPr lvl="1"/>
            <a:r>
              <a:rPr lang="en-US" dirty="0" smtClean="0"/>
              <a:t>Calculation of initiation or failure probability</a:t>
            </a:r>
          </a:p>
          <a:p>
            <a:pPr lvl="1"/>
            <a:r>
              <a:rPr lang="en-US" dirty="0" smtClean="0"/>
              <a:t>Sensitivity study to quantify the impact of different input data</a:t>
            </a:r>
          </a:p>
          <a:p>
            <a:pPr lvl="1"/>
            <a:r>
              <a:rPr lang="en-US" dirty="0" smtClean="0"/>
              <a:t>Importance Sampling</a:t>
            </a:r>
          </a:p>
          <a:p>
            <a:r>
              <a:rPr lang="en-US" dirty="0" smtClean="0"/>
              <a:t>If FORM/SORM is used for calculation of probability of initiation or failure for PTS analysis, some inherent uncertainties due to the method remain:</a:t>
            </a:r>
          </a:p>
          <a:p>
            <a:pPr lvl="1"/>
            <a:r>
              <a:rPr lang="en-US" dirty="0" smtClean="0"/>
              <a:t>Error in finding most probable point</a:t>
            </a:r>
          </a:p>
          <a:p>
            <a:pPr lvl="1"/>
            <a:r>
              <a:rPr lang="en-US" dirty="0" smtClean="0"/>
              <a:t>Goodness of first-order or second-order approximation</a:t>
            </a:r>
          </a:p>
          <a:p>
            <a:pPr lvl="1"/>
            <a:r>
              <a:rPr lang="en-US" dirty="0" smtClean="0"/>
              <a:t>Transformation into standard normal space by inverse sampling</a:t>
            </a:r>
          </a:p>
          <a:p>
            <a:pPr lvl="1"/>
            <a:r>
              <a:rPr lang="en-US" dirty="0" smtClean="0"/>
              <a:t>Approximation for limit state function with no closed solution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4th ISPMNA, 1st - 3rd November 2022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64A37-7EC6-4F79-8430-5B8AEBA43253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BM_04: SoA of probabilistic PTS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0767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 for sampling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14036" y="1825624"/>
            <a:ext cx="11563928" cy="4530725"/>
          </a:xfrm>
        </p:spPr>
        <p:txBody>
          <a:bodyPr>
            <a:normAutofit fontScale="92500"/>
          </a:bodyPr>
          <a:lstStyle/>
          <a:p>
            <a:r>
              <a:rPr lang="en-GB" dirty="0"/>
              <a:t>For sampling of data </a:t>
            </a:r>
            <a:r>
              <a:rPr lang="en-GB" dirty="0" smtClean="0"/>
              <a:t>the </a:t>
            </a:r>
            <a:r>
              <a:rPr lang="en-GB" dirty="0"/>
              <a:t>following methods are commonly used:</a:t>
            </a:r>
            <a:endParaRPr lang="en-US" dirty="0"/>
          </a:p>
          <a:p>
            <a:pPr lvl="1"/>
            <a:r>
              <a:rPr lang="en-GB" dirty="0"/>
              <a:t>Sampling from (standard) normal distribution: Box-Muller transformation </a:t>
            </a:r>
            <a:endParaRPr lang="en-US" dirty="0"/>
          </a:p>
          <a:p>
            <a:pPr lvl="1"/>
            <a:r>
              <a:rPr lang="en-GB" dirty="0"/>
              <a:t>Sampling from log-normal distribution: Sampling the logarithm as normal distributed value</a:t>
            </a:r>
            <a:endParaRPr lang="en-US" dirty="0"/>
          </a:p>
          <a:p>
            <a:pPr lvl="1"/>
            <a:r>
              <a:rPr lang="en-GB" dirty="0"/>
              <a:t>Sampling from arbitrary distribution: Inverse transform method, i.e. x = F</a:t>
            </a:r>
            <a:r>
              <a:rPr lang="en-GB" baseline="30000" dirty="0"/>
              <a:t>-1</a:t>
            </a:r>
            <a:r>
              <a:rPr lang="en-GB" dirty="0"/>
              <a:t>(p) with F(x) distribution function and p = U(0;1) uniformly distributed between 0 and </a:t>
            </a:r>
            <a:r>
              <a:rPr lang="en-GB" dirty="0" smtClean="0"/>
              <a:t>1</a:t>
            </a:r>
          </a:p>
          <a:p>
            <a:r>
              <a:rPr lang="en-GB" dirty="0"/>
              <a:t>In order to ensure a representative covering of all possible sets of distributed input data, sampling methods like Latin hypercube sampling or orthogonal sampling can be </a:t>
            </a:r>
            <a:r>
              <a:rPr lang="en-GB" dirty="0" smtClean="0"/>
              <a:t>used</a:t>
            </a:r>
          </a:p>
          <a:p>
            <a:pPr lvl="1"/>
            <a:r>
              <a:rPr lang="en-GB" dirty="0"/>
              <a:t>This becomes important, when the number of distributed input data is large and both </a:t>
            </a:r>
            <a:r>
              <a:rPr lang="en-GB" dirty="0" err="1"/>
              <a:t>aleatory</a:t>
            </a:r>
            <a:r>
              <a:rPr lang="en-GB" dirty="0"/>
              <a:t> and epistemic uncertainties are considered</a:t>
            </a:r>
            <a:endParaRPr lang="en-GB" dirty="0" smtClean="0"/>
          </a:p>
          <a:p>
            <a:pPr lvl="1"/>
            <a:r>
              <a:rPr lang="en-GB" dirty="0"/>
              <a:t>For typical probabilistic PTS analysis with more than 10</a:t>
            </a:r>
            <a:r>
              <a:rPr lang="en-GB" baseline="30000" dirty="0"/>
              <a:t>6</a:t>
            </a:r>
            <a:r>
              <a:rPr lang="en-GB" dirty="0"/>
              <a:t> Monte-Carlo runs and less than 10 sampled input data, a random sampling is </a:t>
            </a:r>
            <a:r>
              <a:rPr lang="en-GB" dirty="0" smtClean="0"/>
              <a:t>sufficient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4th ISPMNA, 1st - 3rd November 2022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64A37-7EC6-4F79-8430-5B8AEBA43253}" type="slidenum">
              <a:rPr lang="de-DE" smtClean="0"/>
              <a:pPr/>
              <a:t>25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BM_04: SoA of probabilistic PTS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7097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Events considered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/>
              <a:t>It is obvious that brittle crack initiation </a:t>
            </a:r>
            <a:r>
              <a:rPr lang="en-GB" dirty="0" smtClean="0"/>
              <a:t>is </a:t>
            </a:r>
            <a:r>
              <a:rPr lang="en-GB" dirty="0"/>
              <a:t>always considered as </a:t>
            </a:r>
            <a:r>
              <a:rPr lang="en-GB" dirty="0" smtClean="0"/>
              <a:t>“main” event</a:t>
            </a:r>
          </a:p>
          <a:p>
            <a:pPr lvl="1"/>
            <a:r>
              <a:rPr lang="en-GB" dirty="0" smtClean="0"/>
              <a:t>Without crack arrest, </a:t>
            </a:r>
            <a:r>
              <a:rPr lang="en-GB" dirty="0"/>
              <a:t>inherent safety margin in the RPV failure </a:t>
            </a:r>
            <a:r>
              <a:rPr lang="en-GB" dirty="0" smtClean="0"/>
              <a:t>probability exists</a:t>
            </a:r>
          </a:p>
          <a:p>
            <a:r>
              <a:rPr lang="en-GB" dirty="0" smtClean="0"/>
              <a:t>For an appropriate determination of RPV failure probability, it </a:t>
            </a:r>
            <a:r>
              <a:rPr lang="en-GB" dirty="0"/>
              <a:t>is common practice to assess crack arrest and possible re-initiation after </a:t>
            </a:r>
            <a:r>
              <a:rPr lang="en-GB" dirty="0" smtClean="0"/>
              <a:t>arrest</a:t>
            </a:r>
          </a:p>
          <a:p>
            <a:pPr lvl="1"/>
            <a:r>
              <a:rPr lang="en-GB" dirty="0" smtClean="0"/>
              <a:t>RPV failure = </a:t>
            </a:r>
            <a:r>
              <a:rPr lang="en-GB" dirty="0"/>
              <a:t>crack reaches a pre-defined fraction of the RPV </a:t>
            </a:r>
            <a:r>
              <a:rPr lang="en-GB" dirty="0" smtClean="0"/>
              <a:t>wall</a:t>
            </a:r>
          </a:p>
          <a:p>
            <a:pPr lvl="1"/>
            <a:r>
              <a:rPr lang="en-GB" dirty="0" smtClean="0"/>
              <a:t>The </a:t>
            </a:r>
            <a:r>
              <a:rPr lang="en-GB" dirty="0"/>
              <a:t>use of an appropriate pre-defined fraction should be verified (e.g. instability of remaining ligament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Common </a:t>
            </a:r>
            <a:r>
              <a:rPr lang="en-GB" dirty="0"/>
              <a:t>understanding that a value in the range of 75% to 90% is appropriate for PTS </a:t>
            </a:r>
            <a:r>
              <a:rPr lang="en-GB" dirty="0" smtClean="0"/>
              <a:t>assessment</a:t>
            </a:r>
          </a:p>
          <a:p>
            <a:pPr lvl="1"/>
            <a:r>
              <a:rPr lang="en-GB" dirty="0" smtClean="0"/>
              <a:t>Some tools use </a:t>
            </a:r>
            <a:r>
              <a:rPr lang="en-GB" dirty="0"/>
              <a:t>net-section collapse of the remaining ligament directly in addition to the use of a pre-defined fraction of the RPV </a:t>
            </a:r>
            <a:r>
              <a:rPr lang="en-GB" dirty="0" smtClean="0"/>
              <a:t>wall</a:t>
            </a:r>
          </a:p>
          <a:p>
            <a:r>
              <a:rPr lang="en-GB" dirty="0"/>
              <a:t>Although a potential ductile fracture initiation might be of minor importance for a PTS analysis, it should also be taken in </a:t>
            </a:r>
            <a:r>
              <a:rPr lang="en-GB" dirty="0" smtClean="0"/>
              <a:t>account</a:t>
            </a:r>
          </a:p>
          <a:p>
            <a:pPr lvl="1"/>
            <a:r>
              <a:rPr lang="en-GB" dirty="0" smtClean="0"/>
              <a:t>It becomes </a:t>
            </a:r>
            <a:r>
              <a:rPr lang="en-GB" dirty="0"/>
              <a:t>more important when crack arrest is considered, because crack re-initiation may occur in warmer regions of the RPV </a:t>
            </a:r>
            <a:r>
              <a:rPr lang="en-GB" dirty="0" smtClean="0"/>
              <a:t>wall</a:t>
            </a:r>
          </a:p>
          <a:p>
            <a:pPr lvl="1"/>
            <a:r>
              <a:rPr lang="en-GB" dirty="0"/>
              <a:t>C</a:t>
            </a:r>
            <a:r>
              <a:rPr lang="en-GB" dirty="0" smtClean="0"/>
              <a:t>onsideration </a:t>
            </a:r>
            <a:r>
              <a:rPr lang="en-GB" dirty="0"/>
              <a:t>should be done either by explicitly considering ductile fracture initiation as an event in the probabilistic </a:t>
            </a:r>
            <a:r>
              <a:rPr lang="en-GB" dirty="0" smtClean="0"/>
              <a:t>approach </a:t>
            </a:r>
            <a:r>
              <a:rPr lang="en-GB" dirty="0"/>
              <a:t>or by a case-specific evaluation of relevance of ductile fracture initiation by a deterministic approach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4th ISPMNA, 1st - 3rd November 2022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64A37-7EC6-4F79-8430-5B8AEBA43253}" type="slidenum">
              <a:rPr lang="de-DE" smtClean="0"/>
              <a:pPr/>
              <a:t>26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BM_04: SoA of probabilistic PTS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7661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Fracture mechanics models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For probabilistic PTS analysis it is common practice to use the well-established fracture mechanics models from deterministic </a:t>
            </a:r>
            <a:r>
              <a:rPr lang="en-GB" dirty="0" smtClean="0"/>
              <a:t>analysis, especially</a:t>
            </a:r>
          </a:p>
          <a:p>
            <a:pPr lvl="1"/>
            <a:r>
              <a:rPr lang="en-GB" dirty="0"/>
              <a:t>stress intensity factor solutions </a:t>
            </a:r>
            <a:endParaRPr lang="en-GB" dirty="0" smtClean="0"/>
          </a:p>
          <a:p>
            <a:pPr lvl="1"/>
            <a:r>
              <a:rPr lang="en-GB" dirty="0" smtClean="0"/>
              <a:t>limit </a:t>
            </a:r>
            <a:r>
              <a:rPr lang="en-GB" dirty="0"/>
              <a:t>load analysis for cracked structures </a:t>
            </a:r>
            <a:endParaRPr lang="en-GB" dirty="0" smtClean="0"/>
          </a:p>
          <a:p>
            <a:pPr lvl="1"/>
            <a:r>
              <a:rPr lang="en-GB" dirty="0" smtClean="0"/>
              <a:t>ductile </a:t>
            </a:r>
            <a:r>
              <a:rPr lang="en-GB" dirty="0"/>
              <a:t>crack </a:t>
            </a:r>
            <a:r>
              <a:rPr lang="en-GB" dirty="0" smtClean="0"/>
              <a:t>growth</a:t>
            </a:r>
          </a:p>
          <a:p>
            <a:r>
              <a:rPr lang="en-GB" dirty="0"/>
              <a:t>It is common understanding that several solutions are adequate for the case of interest, but with different amount of inherent margin</a:t>
            </a:r>
            <a:endParaRPr lang="en-GB" dirty="0" smtClean="0"/>
          </a:p>
          <a:p>
            <a:r>
              <a:rPr lang="en-GB" dirty="0"/>
              <a:t>Fracture mechanics models like brittle or ductile fracture initiation or crack arrest are more or less related to the distributions used for the </a:t>
            </a:r>
            <a:r>
              <a:rPr lang="en-GB" dirty="0" smtClean="0"/>
              <a:t>material properties</a:t>
            </a:r>
          </a:p>
          <a:p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4th ISPMNA, 1st - 3rd November 2022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64A37-7EC6-4F79-8430-5B8AEBA43253}" type="slidenum">
              <a:rPr lang="de-DE" smtClean="0"/>
              <a:pPr/>
              <a:t>27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BM_04: SoA of probabilistic PTS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8536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4036" y="925219"/>
            <a:ext cx="11563928" cy="739343"/>
          </a:xfrm>
        </p:spPr>
        <p:txBody>
          <a:bodyPr/>
          <a:lstStyle/>
          <a:p>
            <a:r>
              <a:rPr lang="en-US" dirty="0" smtClean="0"/>
              <a:t>Treatment of loading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Temperature and stress calculations (3D or 1D) are usually pre-processing assessments for probabilistic </a:t>
            </a:r>
            <a:r>
              <a:rPr lang="en-GB" dirty="0" smtClean="0"/>
              <a:t>PTS</a:t>
            </a:r>
          </a:p>
          <a:p>
            <a:r>
              <a:rPr lang="en-GB" dirty="0"/>
              <a:t>Most tools are assessing a single location of the RPV (e.g. core weld) with a representative stress and temperature </a:t>
            </a:r>
            <a:r>
              <a:rPr lang="en-GB" dirty="0" smtClean="0"/>
              <a:t>distribution</a:t>
            </a:r>
          </a:p>
          <a:p>
            <a:r>
              <a:rPr lang="en-GB" dirty="0" smtClean="0"/>
              <a:t>It is possible uses to combine several loading regions of the RPV by </a:t>
            </a:r>
            <a:r>
              <a:rPr lang="en-GB" dirty="0"/>
              <a:t>post-processing </a:t>
            </a:r>
            <a:endParaRPr lang="en-GB" dirty="0" smtClean="0"/>
          </a:p>
          <a:p>
            <a:r>
              <a:rPr lang="en-GB" dirty="0"/>
              <a:t>The consideration of cold plume effect for probabilistic PTS analysis is done in many different </a:t>
            </a:r>
            <a:r>
              <a:rPr lang="en-GB" dirty="0" smtClean="0"/>
              <a:t>ways</a:t>
            </a:r>
          </a:p>
          <a:p>
            <a:pPr lvl="1"/>
            <a:r>
              <a:rPr lang="en-GB" dirty="0" smtClean="0"/>
              <a:t>For 1D FE: Temperature input for inside plume </a:t>
            </a:r>
            <a:r>
              <a:rPr lang="en-GB" dirty="0" smtClean="0">
                <a:sym typeface="Wingdings" panose="05000000000000000000" pitchFamily="2" charset="2"/>
              </a:rPr>
              <a:t> appropriate temperature, but non-conservative stresses</a:t>
            </a:r>
          </a:p>
          <a:p>
            <a:pPr lvl="1"/>
            <a:r>
              <a:rPr lang="en-GB" dirty="0" smtClean="0">
                <a:sym typeface="Wingdings" panose="05000000000000000000" pitchFamily="2" charset="2"/>
              </a:rPr>
              <a:t>Simplified formula for stresses (requirement: appropriate temperature for inside plume)</a:t>
            </a:r>
            <a:endParaRPr lang="en-GB" dirty="0">
              <a:sym typeface="Wingdings" panose="05000000000000000000" pitchFamily="2" charset="2"/>
            </a:endParaRPr>
          </a:p>
          <a:p>
            <a:pPr lvl="1"/>
            <a:r>
              <a:rPr lang="en-GB" dirty="0">
                <a:sym typeface="Wingdings" panose="05000000000000000000" pitchFamily="2" charset="2"/>
              </a:rPr>
              <a:t>3D FE: Temperature and HTC is mapped from 3D TH data  appropriate temperature and stresses</a:t>
            </a:r>
          </a:p>
          <a:p>
            <a:pPr lvl="1"/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4th ISPMNA, 1st - 3rd November 2022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64A37-7EC6-4F79-8430-5B8AEBA43253}" type="slidenum">
              <a:rPr lang="de-DE" smtClean="0"/>
              <a:pPr/>
              <a:t>28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BM_04: SoA of probabilistic PTS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563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Distributed Parameters and flaw distribution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most relevant input data there exists a common understanding which kind of distribution to be used for which kind of data</a:t>
            </a:r>
          </a:p>
          <a:p>
            <a:r>
              <a:rPr lang="en-US" dirty="0" smtClean="0"/>
              <a:t>Concerning postulated flaws it is common practice to assess inner surface (trough clad), embedded and/or underclad cracks</a:t>
            </a:r>
          </a:p>
          <a:p>
            <a:r>
              <a:rPr lang="en-US" dirty="0" smtClean="0"/>
              <a:t>A common understanding exists for flaw size distributions</a:t>
            </a:r>
          </a:p>
          <a:p>
            <a:r>
              <a:rPr lang="en-US" dirty="0" smtClean="0"/>
              <a:t>An explicitly assessment of multiple flaws is possible with some tools, although an assessment will be possible anyway by post-processing  </a:t>
            </a:r>
          </a:p>
          <a:p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4th ISPMNA, 1st - 3rd November 2022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64A37-7EC6-4F79-8430-5B8AEBA43253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BM_04: SoA of probabilistic PTS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0028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4036" y="951345"/>
            <a:ext cx="11563928" cy="5275284"/>
          </a:xfrm>
        </p:spPr>
        <p:txBody>
          <a:bodyPr>
            <a:normAutofit/>
          </a:bodyPr>
          <a:lstStyle/>
          <a:p>
            <a:r>
              <a:rPr lang="de-DE" sz="6000" dirty="0" smtClean="0"/>
              <a:t>1. </a:t>
            </a:r>
            <a:r>
              <a:rPr lang="de-DE" sz="6000" dirty="0" err="1" smtClean="0"/>
              <a:t>Introduction</a:t>
            </a:r>
            <a:endParaRPr lang="en-US" sz="60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4th ISPMNA, 1st - 3rd November 2022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64A37-7EC6-4F79-8430-5B8AEBA43253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BM_04: SoA of probabilistic PTS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2782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4036" y="951345"/>
            <a:ext cx="11563928" cy="2523375"/>
          </a:xfrm>
        </p:spPr>
        <p:txBody>
          <a:bodyPr>
            <a:normAutofit/>
          </a:bodyPr>
          <a:lstStyle/>
          <a:p>
            <a:r>
              <a:rPr lang="en-US" sz="6000" dirty="0" smtClean="0"/>
              <a:t>Thanks for your attention and now time for questions…</a:t>
            </a:r>
            <a:endParaRPr lang="en-US" sz="80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4th ISPMNA, 1st - 3rd November 2022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64A37-7EC6-4F79-8430-5B8AEBA43253}" type="slidenum">
              <a:rPr lang="de-DE" smtClean="0"/>
              <a:pPr/>
              <a:t>30</a:t>
            </a:fld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3"/>
          <a:stretch/>
        </p:blipFill>
        <p:spPr>
          <a:xfrm>
            <a:off x="777768" y="2978216"/>
            <a:ext cx="3007505" cy="3378134"/>
          </a:xfrm>
          <a:prstGeom prst="rect">
            <a:avLst/>
          </a:prstGeom>
        </p:spPr>
      </p:pic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BM_04: SoA of probabilistic PTS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0678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71965B-8EDE-4D3B-A259-9AFF99E24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(1/3)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C2565ED-50DD-42DD-AEFB-54CD2170DB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036" y="1825625"/>
            <a:ext cx="11563928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APAL: Advanced PTS Analysis for LTO</a:t>
            </a:r>
          </a:p>
          <a:p>
            <a:pPr lvl="1"/>
            <a:r>
              <a:rPr lang="de-DE" dirty="0" smtClean="0"/>
              <a:t>Duration: </a:t>
            </a:r>
            <a:r>
              <a:rPr lang="de-DE" dirty="0" err="1" smtClean="0"/>
              <a:t>Oct</a:t>
            </a:r>
            <a:r>
              <a:rPr lang="de-DE" dirty="0" smtClean="0"/>
              <a:t>. 2020 – Sept. 2024</a:t>
            </a:r>
          </a:p>
          <a:p>
            <a:pPr lvl="1"/>
            <a:r>
              <a:rPr lang="de-DE" dirty="0" smtClean="0"/>
              <a:t>16 </a:t>
            </a:r>
            <a:r>
              <a:rPr lang="de-DE" dirty="0" err="1" smtClean="0"/>
              <a:t>partner</a:t>
            </a:r>
            <a:r>
              <a:rPr lang="de-DE" dirty="0" smtClean="0"/>
              <a:t> (</a:t>
            </a:r>
            <a:r>
              <a:rPr lang="en-GB" dirty="0"/>
              <a:t>14 European + 2 international </a:t>
            </a:r>
            <a:r>
              <a:rPr lang="en-GB" dirty="0" smtClean="0"/>
              <a:t>partner)</a:t>
            </a:r>
          </a:p>
          <a:p>
            <a:pPr lvl="1"/>
            <a:r>
              <a:rPr lang="en-GB" dirty="0" smtClean="0"/>
              <a:t>5 technical WPs</a:t>
            </a:r>
          </a:p>
          <a:p>
            <a:r>
              <a:rPr lang="en-US" dirty="0" smtClean="0"/>
              <a:t>Objective: </a:t>
            </a:r>
            <a:r>
              <a:rPr lang="en-GB" dirty="0" smtClean="0"/>
              <a:t>Development of </a:t>
            </a:r>
            <a:r>
              <a:rPr lang="en-GB" dirty="0"/>
              <a:t>a guideline for advanced PTS Analysis in the scope of long-term operation (LTO</a:t>
            </a:r>
            <a:r>
              <a:rPr lang="en-GB" dirty="0" smtClean="0"/>
              <a:t>)</a:t>
            </a:r>
          </a:p>
          <a:p>
            <a:pPr lvl="1"/>
            <a:r>
              <a:rPr lang="en-GB" sz="2800" dirty="0" smtClean="0"/>
              <a:t>Increase acceptance of advanced methods (like probabilistic assessment)</a:t>
            </a:r>
          </a:p>
          <a:p>
            <a:pPr lvl="1"/>
            <a:r>
              <a:rPr lang="en-GB" sz="2800" dirty="0" smtClean="0"/>
              <a:t>Quantification of impact (by deterministic and probabilistic approach) of</a:t>
            </a:r>
          </a:p>
          <a:p>
            <a:pPr lvl="2"/>
            <a:r>
              <a:rPr lang="en-GB" sz="2400" dirty="0" smtClean="0"/>
              <a:t>Identified LTO improvements</a:t>
            </a:r>
          </a:p>
          <a:p>
            <a:pPr lvl="2"/>
            <a:r>
              <a:rPr lang="en-GB" sz="2400" dirty="0" smtClean="0"/>
              <a:t>TH uncertainties</a:t>
            </a:r>
          </a:p>
          <a:p>
            <a:pPr lvl="2"/>
            <a:r>
              <a:rPr lang="en-GB" sz="2400" dirty="0" smtClean="0"/>
              <a:t>Advanced methods</a:t>
            </a:r>
          </a:p>
          <a:p>
            <a:pPr lvl="1"/>
            <a:r>
              <a:rPr lang="en-GB" sz="2800" dirty="0" smtClean="0"/>
              <a:t>Summarize </a:t>
            </a:r>
            <a:r>
              <a:rPr lang="en-US" sz="2800" dirty="0" smtClean="0"/>
              <a:t>recommendations and conclusions from performed benchmarks</a:t>
            </a:r>
            <a:endParaRPr lang="en-US" sz="2800" dirty="0" smtClean="0"/>
          </a:p>
          <a:p>
            <a:endParaRPr lang="en-US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8CEBA08-8E2C-422B-A493-ED1A7FAC1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4th ISPMNA, 1st - 3rd November 2022</a:t>
            </a:r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55F5241-E3F8-4011-A2D5-07AF1CB24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64A37-7EC6-4F79-8430-5B8AEBA43253}" type="slidenum">
              <a:rPr lang="en-US" smtClean="0"/>
              <a:t>4</a:t>
            </a:fld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BM_04: SoA of probabilistic PTS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1781" y="951345"/>
            <a:ext cx="4616184" cy="2223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13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71965B-8EDE-4D3B-A259-9AFF99E24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(2/3)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C2565ED-50DD-42DD-AEFB-54CD2170DB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ask </a:t>
            </a:r>
            <a:r>
              <a:rPr lang="en-US" dirty="0" smtClean="0"/>
              <a:t>1.4: State-of-the-art of probabilistic PTS analysis</a:t>
            </a:r>
          </a:p>
          <a:p>
            <a:pPr lvl="1"/>
            <a:r>
              <a:rPr lang="en-US" dirty="0" smtClean="0"/>
              <a:t>Collection of experience on probabilistic PTS analysis and on tools and software currently used for probabilistic </a:t>
            </a:r>
            <a:r>
              <a:rPr lang="en-US" dirty="0" smtClean="0"/>
              <a:t>assessments</a:t>
            </a:r>
          </a:p>
          <a:p>
            <a:pPr lvl="1"/>
            <a:r>
              <a:rPr lang="en-US" dirty="0" smtClean="0"/>
              <a:t>Additional </a:t>
            </a:r>
            <a:r>
              <a:rPr lang="en-US" dirty="0" smtClean="0"/>
              <a:t>information provided for better understanding of specific topics and methods</a:t>
            </a:r>
          </a:p>
          <a:p>
            <a:pPr lvl="1"/>
            <a:r>
              <a:rPr lang="en-US" dirty="0" smtClean="0"/>
              <a:t>Simple benchmark performance to illustrate some issues when dealing with probabilistic PTS analysis</a:t>
            </a:r>
          </a:p>
          <a:p>
            <a:pPr lvl="1"/>
            <a:r>
              <a:rPr lang="en-US" dirty="0" smtClean="0"/>
              <a:t>Recommendations and conclusions as well as possible improvements for use of probabilistic PTS analysis</a:t>
            </a:r>
            <a:endParaRPr lang="en-US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8CEBA08-8E2C-422B-A493-ED1A7FAC1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4th ISPMNA, 1st - 3rd November 2022</a:t>
            </a:r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55F5241-E3F8-4011-A2D5-07AF1CB24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64A37-7EC6-4F79-8430-5B8AEBA43253}" type="slidenum">
              <a:rPr lang="en-US" smtClean="0"/>
              <a:t>5</a:t>
            </a:fld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BM_04: SoA of probabilistic PTS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3582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71965B-8EDE-4D3B-A259-9AFF99E24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(3/3)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C2565ED-50DD-42DD-AEFB-54CD2170DB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036" y="1825625"/>
            <a:ext cx="6330604" cy="4351338"/>
          </a:xfrm>
        </p:spPr>
        <p:txBody>
          <a:bodyPr/>
          <a:lstStyle/>
          <a:p>
            <a:r>
              <a:rPr lang="en-US" dirty="0" smtClean="0"/>
              <a:t>Detailed information are provided in WP1 public summary report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u="sng" dirty="0" smtClean="0">
                <a:hlinkClick r:id="rId2"/>
              </a:rPr>
              <a:t>https://apal-project.eu/news/latest-insights-into-possible-impacts-on-the-results-of-pressurised-thermal-shock-analyses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8CEBA08-8E2C-422B-A493-ED1A7FAC1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4th ISPMNA, 1st - 3rd November 2022</a:t>
            </a:r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55F5241-E3F8-4011-A2D5-07AF1CB24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64A37-7EC6-4F79-8430-5B8AEBA43253}" type="slidenum">
              <a:rPr lang="en-US" smtClean="0"/>
              <a:t>6</a:t>
            </a:fld>
            <a:endParaRPr lang="en-US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2207" y="862149"/>
            <a:ext cx="4151408" cy="574721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BM_04: SoA of probabilistic PTS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1400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4036" y="951345"/>
            <a:ext cx="11563928" cy="5275284"/>
          </a:xfrm>
        </p:spPr>
        <p:txBody>
          <a:bodyPr>
            <a:normAutofit/>
          </a:bodyPr>
          <a:lstStyle/>
          <a:p>
            <a:r>
              <a:rPr lang="de-DE" sz="6000" dirty="0"/>
              <a:t>2</a:t>
            </a:r>
            <a:r>
              <a:rPr lang="de-DE" sz="6000" dirty="0" smtClean="0"/>
              <a:t>. </a:t>
            </a:r>
            <a:r>
              <a:rPr lang="de-DE" sz="6000" dirty="0" err="1" smtClean="0"/>
              <a:t>Overview</a:t>
            </a:r>
            <a:r>
              <a:rPr lang="de-DE" sz="6000" dirty="0" smtClean="0"/>
              <a:t> </a:t>
            </a:r>
            <a:r>
              <a:rPr lang="de-DE" sz="6000" dirty="0" err="1" smtClean="0"/>
              <a:t>of</a:t>
            </a:r>
            <a:r>
              <a:rPr lang="de-DE" sz="6000" dirty="0" smtClean="0"/>
              <a:t> </a:t>
            </a:r>
            <a:r>
              <a:rPr lang="de-DE" sz="6000" dirty="0" err="1" smtClean="0"/>
              <a:t>tools</a:t>
            </a:r>
            <a:r>
              <a:rPr lang="de-DE" sz="6000" dirty="0" smtClean="0"/>
              <a:t> </a:t>
            </a:r>
            <a:r>
              <a:rPr lang="de-DE" sz="6000" dirty="0" err="1" smtClean="0"/>
              <a:t>for</a:t>
            </a:r>
            <a:r>
              <a:rPr lang="de-DE" sz="6000" dirty="0" smtClean="0"/>
              <a:t> </a:t>
            </a:r>
            <a:r>
              <a:rPr lang="de-DE" sz="6000" dirty="0" err="1" smtClean="0"/>
              <a:t>probabilisitc</a:t>
            </a:r>
            <a:r>
              <a:rPr lang="de-DE" sz="6000" dirty="0" smtClean="0"/>
              <a:t> </a:t>
            </a:r>
            <a:r>
              <a:rPr lang="de-DE" sz="6000" dirty="0"/>
              <a:t>PTS </a:t>
            </a:r>
            <a:r>
              <a:rPr lang="de-DE" sz="6000" dirty="0" err="1"/>
              <a:t>analysis</a:t>
            </a:r>
            <a:r>
              <a:rPr lang="de-DE" sz="8000" dirty="0"/>
              <a:t/>
            </a:r>
            <a:br>
              <a:rPr lang="de-DE" sz="8000" dirty="0"/>
            </a:br>
            <a:endParaRPr lang="en-US" sz="80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4th ISPMNA, 1st - 3rd November 2022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64A37-7EC6-4F79-8430-5B8AEBA43253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BM_04: SoA of probabilistic PTS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9284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and tools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Software and tools used by different partner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4th ISPMNA, 1st - 3rd November 2022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64A37-7EC6-4F79-8430-5B8AEBA43253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7907117"/>
              </p:ext>
            </p:extLst>
          </p:nvPr>
        </p:nvGraphicFramePr>
        <p:xfrm>
          <a:off x="1146174" y="2402231"/>
          <a:ext cx="9225734" cy="37747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3096">
                  <a:extLst>
                    <a:ext uri="{9D8B030D-6E8A-4147-A177-3AD203B41FA5}">
                      <a16:colId xmlns:a16="http://schemas.microsoft.com/office/drawing/2014/main" val="663758555"/>
                    </a:ext>
                  </a:extLst>
                </a:gridCol>
                <a:gridCol w="2597092">
                  <a:extLst>
                    <a:ext uri="{9D8B030D-6E8A-4147-A177-3AD203B41FA5}">
                      <a16:colId xmlns:a16="http://schemas.microsoft.com/office/drawing/2014/main" val="2544801156"/>
                    </a:ext>
                  </a:extLst>
                </a:gridCol>
                <a:gridCol w="5045546">
                  <a:extLst>
                    <a:ext uri="{9D8B030D-6E8A-4147-A177-3AD203B41FA5}">
                      <a16:colId xmlns:a16="http://schemas.microsoft.com/office/drawing/2014/main" val="737093449"/>
                    </a:ext>
                  </a:extLst>
                </a:gridCol>
              </a:tblGrid>
              <a:tr h="2903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Partner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Tool/Software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Remark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69037049"/>
                  </a:ext>
                </a:extLst>
              </a:tr>
              <a:tr h="2903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UJV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PROVER (in-house)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Based on FAVOR and adjusted for VVER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2215254"/>
                  </a:ext>
                </a:extLst>
              </a:tr>
              <a:tr h="2903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FRA-G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In-House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modular based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04954035"/>
                  </a:ext>
                </a:extLst>
              </a:tr>
              <a:tr h="2903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PSI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FAVOR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v16.1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37973216"/>
                  </a:ext>
                </a:extLst>
              </a:tr>
              <a:tr h="2903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IPP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SIF-Master (in-house)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new version under development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34970898"/>
                  </a:ext>
                </a:extLst>
              </a:tr>
              <a:tr h="2903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KIWA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ISAAC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>
                          <a:effectLst/>
                        </a:rPr>
                        <a:t>Probabilistic part = in-house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54693852"/>
                  </a:ext>
                </a:extLst>
              </a:tr>
              <a:tr h="2903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Tecnatom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FAVOR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v16.1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95102787"/>
                  </a:ext>
                </a:extLst>
              </a:tr>
              <a:tr h="2903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BZN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In-House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under development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93040832"/>
                  </a:ext>
                </a:extLst>
              </a:tr>
              <a:tr h="2903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JSI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FAVOR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v16.1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51025390"/>
                  </a:ext>
                </a:extLst>
              </a:tr>
              <a:tr h="2903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IRSN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In-House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under development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45782550"/>
                  </a:ext>
                </a:extLst>
              </a:tr>
              <a:tr h="2903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OCI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FAVOR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v16.1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73853382"/>
                  </a:ext>
                </a:extLst>
              </a:tr>
              <a:tr h="2903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JAEA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PASCAL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>
                          <a:effectLst/>
                        </a:rPr>
                        <a:t>v4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43817350"/>
                  </a:ext>
                </a:extLst>
              </a:tr>
              <a:tr h="2903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GRS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PROST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64376299"/>
                  </a:ext>
                </a:extLst>
              </a:tr>
            </a:tbl>
          </a:graphicData>
        </a:graphic>
      </p:graphicFrame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BM_04: SoA of probabilistic PTS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9056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 for calculation of probability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14036" y="1825625"/>
            <a:ext cx="5263803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Most </a:t>
            </a:r>
            <a:r>
              <a:rPr lang="en-US" dirty="0"/>
              <a:t>tools use Monte-Carlo method</a:t>
            </a:r>
          </a:p>
          <a:p>
            <a:pPr lvl="1"/>
            <a:r>
              <a:rPr lang="en-US" dirty="0"/>
              <a:t>General: Each Monte-Carlo run gives “0” or “1” and finally </a:t>
            </a:r>
            <a:r>
              <a:rPr lang="en-US" dirty="0" smtClean="0"/>
              <a:t>CPI </a:t>
            </a:r>
            <a:r>
              <a:rPr lang="en-US" dirty="0"/>
              <a:t>= Initiation Events / </a:t>
            </a:r>
            <a:r>
              <a:rPr lang="en-US" dirty="0" smtClean="0"/>
              <a:t>#MC runs </a:t>
            </a:r>
          </a:p>
          <a:p>
            <a:pPr lvl="1"/>
            <a:r>
              <a:rPr lang="en-US" dirty="0" smtClean="0"/>
              <a:t>FAVOR/PROVER</a:t>
            </a:r>
            <a:r>
              <a:rPr lang="en-US" dirty="0"/>
              <a:t>: Each Monte-Carlo run gives probability of initiation </a:t>
            </a:r>
            <a:r>
              <a:rPr lang="en-US" dirty="0" smtClean="0"/>
              <a:t>CPI </a:t>
            </a:r>
            <a:r>
              <a:rPr lang="en-US" dirty="0"/>
              <a:t>= </a:t>
            </a:r>
            <a:r>
              <a:rPr lang="en-US" dirty="0" err="1"/>
              <a:t>max</a:t>
            </a:r>
            <a:r>
              <a:rPr lang="en-US" baseline="-25000" dirty="0" err="1"/>
              <a:t>t</a:t>
            </a:r>
            <a:r>
              <a:rPr lang="en-US" dirty="0"/>
              <a:t> </a:t>
            </a:r>
            <a:r>
              <a:rPr lang="en-US" dirty="0" err="1"/>
              <a:t>cpi</a:t>
            </a:r>
            <a:r>
              <a:rPr lang="en-US" dirty="0"/>
              <a:t>(t), because fracture toughness remains as </a:t>
            </a:r>
            <a:r>
              <a:rPr lang="en-US" dirty="0" smtClean="0"/>
              <a:t>distribution (due to </a:t>
            </a:r>
            <a:r>
              <a:rPr lang="en-US" dirty="0" err="1" smtClean="0"/>
              <a:t>aleatory</a:t>
            </a:r>
            <a:r>
              <a:rPr lang="en-US" dirty="0" smtClean="0"/>
              <a:t> uncertainty)</a:t>
            </a:r>
          </a:p>
          <a:p>
            <a:r>
              <a:rPr lang="en-US" dirty="0" smtClean="0"/>
              <a:t>Some tools use: </a:t>
            </a:r>
          </a:p>
          <a:p>
            <a:pPr lvl="1"/>
            <a:r>
              <a:rPr lang="en-US" dirty="0" smtClean="0"/>
              <a:t>FORM/SORM</a:t>
            </a:r>
          </a:p>
          <a:p>
            <a:pPr lvl="1"/>
            <a:r>
              <a:rPr lang="en-US" dirty="0" smtClean="0"/>
              <a:t>MC with importance sampling</a:t>
            </a:r>
            <a:endParaRPr lang="en-US" dirty="0"/>
          </a:p>
          <a:p>
            <a:r>
              <a:rPr lang="en-US" dirty="0"/>
              <a:t>Convergence criterion for Monte-Carlo are not given explicitly</a:t>
            </a:r>
          </a:p>
          <a:p>
            <a:pPr lvl="1"/>
            <a:r>
              <a:rPr lang="en-US" dirty="0"/>
              <a:t>Application of FAVOR/PROVER: Evaluation of mean/quantile value</a:t>
            </a:r>
          </a:p>
          <a:p>
            <a:endParaRPr lang="en-US" dirty="0" smtClean="0"/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4th ISPMNA, 1st - 3rd November 2022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64A37-7EC6-4F79-8430-5B8AEBA43253}" type="slidenum">
              <a:rPr lang="de-DE" smtClean="0"/>
              <a:pPr/>
              <a:t>9</a:t>
            </a:fld>
            <a:endParaRPr lang="de-DE" dirty="0"/>
          </a:p>
        </p:txBody>
      </p:sp>
      <p:pic>
        <p:nvPicPr>
          <p:cNvPr id="6" name="Picture 2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71" t="31245" r="8799" b="42040"/>
          <a:stretch/>
        </p:blipFill>
        <p:spPr bwMode="auto">
          <a:xfrm>
            <a:off x="9093616" y="1623436"/>
            <a:ext cx="2898556" cy="24460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4"/>
          <p:cNvPicPr/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113" y="1690687"/>
            <a:ext cx="3447196" cy="44862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BM_04: SoA of probabilistic PTS</a:t>
            </a:r>
            <a:endParaRPr lang="de-DE" dirty="0"/>
          </a:p>
        </p:txBody>
      </p:sp>
      <p:pic>
        <p:nvPicPr>
          <p:cNvPr id="9" name="Picture 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3616" y="4271709"/>
            <a:ext cx="2980852" cy="2272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3230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PAL">
  <a:themeElements>
    <a:clrScheme name="APAL">
      <a:dk1>
        <a:srgbClr val="262626"/>
      </a:dk1>
      <a:lt1>
        <a:srgbClr val="FFFFFF"/>
      </a:lt1>
      <a:dk2>
        <a:srgbClr val="595959"/>
      </a:dk2>
      <a:lt2>
        <a:srgbClr val="D8D8D8"/>
      </a:lt2>
      <a:accent1>
        <a:srgbClr val="1F4395"/>
      </a:accent1>
      <a:accent2>
        <a:srgbClr val="BFD7EA"/>
      </a:accent2>
      <a:accent3>
        <a:srgbClr val="EB5C63"/>
      </a:accent3>
      <a:accent4>
        <a:srgbClr val="BFD7EA"/>
      </a:accent4>
      <a:accent5>
        <a:srgbClr val="BFD7EA"/>
      </a:accent5>
      <a:accent6>
        <a:srgbClr val="D8D8D8"/>
      </a:accent6>
      <a:hlink>
        <a:srgbClr val="EB5C63"/>
      </a:hlink>
      <a:folHlink>
        <a:srgbClr val="59595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2827</Words>
  <Application>Microsoft Office PowerPoint</Application>
  <PresentationFormat>Breitbild</PresentationFormat>
  <Paragraphs>398</Paragraphs>
  <Slides>30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30</vt:i4>
      </vt:variant>
    </vt:vector>
  </HeadingPairs>
  <TitlesOfParts>
    <vt:vector size="41" baseType="lpstr">
      <vt:lpstr>Malgun Gothic</vt:lpstr>
      <vt:lpstr>Arial</vt:lpstr>
      <vt:lpstr>Calibri</vt:lpstr>
      <vt:lpstr>Calibri Light</vt:lpstr>
      <vt:lpstr>Cambria Math</vt:lpstr>
      <vt:lpstr>MS Mincho</vt:lpstr>
      <vt:lpstr>Symbol</vt:lpstr>
      <vt:lpstr>Times New Roman</vt:lpstr>
      <vt:lpstr>Wingdings</vt:lpstr>
      <vt:lpstr>APAL</vt:lpstr>
      <vt:lpstr>Picture</vt:lpstr>
      <vt:lpstr>State-of-the-art of probabilistic PTS analysis (APAL‘s review)</vt:lpstr>
      <vt:lpstr>Content</vt:lpstr>
      <vt:lpstr>1. Introduction</vt:lpstr>
      <vt:lpstr>Introduction (1/3)</vt:lpstr>
      <vt:lpstr>Introduction (2/3)</vt:lpstr>
      <vt:lpstr>Introduction (3/3)</vt:lpstr>
      <vt:lpstr>2. Overview of tools for probabilisitc PTS analysis </vt:lpstr>
      <vt:lpstr>Software and tools</vt:lpstr>
      <vt:lpstr>Methods for calculation of probability</vt:lpstr>
      <vt:lpstr>Methods for sampling of input data</vt:lpstr>
      <vt:lpstr>Distributed parameters</vt:lpstr>
      <vt:lpstr>Stress and temperature calculation (1/2)</vt:lpstr>
      <vt:lpstr>Stress and temperature calculation (2/2)</vt:lpstr>
      <vt:lpstr>Events considered</vt:lpstr>
      <vt:lpstr>Type of flaws and SIF solutions</vt:lpstr>
      <vt:lpstr>Flaw distribution</vt:lpstr>
      <vt:lpstr>3. Additional Information </vt:lpstr>
      <vt:lpstr>Aleatory and epistemic uncertainty</vt:lpstr>
      <vt:lpstr>Description of FORM/SORM</vt:lpstr>
      <vt:lpstr>Analytical formula to account for plume effect</vt:lpstr>
      <vt:lpstr>Simple benchmark</vt:lpstr>
      <vt:lpstr>4. Conclusions for definition of  state-of-the-art </vt:lpstr>
      <vt:lpstr>Methods for probabilistic PTS analysis (1/2)</vt:lpstr>
      <vt:lpstr>Methods for probabilistic PTS analysis (2/2)</vt:lpstr>
      <vt:lpstr>Methods for sampling</vt:lpstr>
      <vt:lpstr>Events considered</vt:lpstr>
      <vt:lpstr>Fracture mechanics models</vt:lpstr>
      <vt:lpstr>Treatment of loading</vt:lpstr>
      <vt:lpstr>Distributed Parameters and flaw distribution</vt:lpstr>
      <vt:lpstr>Thanks for your attention and now time for questions…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Eurice Mitarbeiter</dc:creator>
  <cp:lastModifiedBy>TIETE Ralf (FRA-DTI)</cp:lastModifiedBy>
  <cp:revision>64</cp:revision>
  <dcterms:created xsi:type="dcterms:W3CDTF">2020-10-09T08:53:29Z</dcterms:created>
  <dcterms:modified xsi:type="dcterms:W3CDTF">2022-10-24T08:45:44Z</dcterms:modified>
</cp:coreProperties>
</file>