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</p:sldMasterIdLst>
  <p:notesMasterIdLst>
    <p:notesMasterId r:id="rId23"/>
  </p:notesMasterIdLst>
  <p:sldIdLst>
    <p:sldId id="261" r:id="rId6"/>
    <p:sldId id="262" r:id="rId7"/>
    <p:sldId id="263" r:id="rId8"/>
    <p:sldId id="279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5" r:id="rId21"/>
    <p:sldId id="280" r:id="rId22"/>
  </p:sldIdLst>
  <p:sldSz cx="9144000" cy="5143500" type="screen16x9"/>
  <p:notesSz cx="6858000" cy="9144000"/>
  <p:defaultTextStyle>
    <a:defPPr>
      <a:defRPr lang="en-GB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437"/>
    <a:srgbClr val="781622"/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4DB58-A361-4703-A4FF-8C3BC941B6F8}" v="8" dt="2022-10-25T09:28:4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7320" autoAdjust="0"/>
  </p:normalViewPr>
  <p:slideViewPr>
    <p:cSldViewPr>
      <p:cViewPr varScale="1">
        <p:scale>
          <a:sx n="126" d="100"/>
          <a:sy n="126" d="100"/>
        </p:scale>
        <p:origin x="1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046A1F-43AA-47C9-8B87-388DEDC14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F8FA-1B76-41CE-BF6C-9694DC57FA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A9ED54-D017-4152-8CF7-544481F79349}" type="datetimeFigureOut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84FAC2-0532-4C61-86CA-4F3F10995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4B9A7E-6129-407A-819F-0FF6FBFE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ED9FE-449F-42AF-B768-2CC5F52B61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01FFB-2ECA-4AAC-9969-F23E11147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AF4970-C372-42C6-A6F1-E4B8A651A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5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4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4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0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7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6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8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6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8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5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5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2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F4970-C372-42C6-A6F1-E4B8A651A99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CFB2-E2B4-4646-9115-40BA2ACD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B2EB-AE2F-445F-A05F-3E81FA31DEBD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AAE7-0F7E-49C3-A1F9-87527C06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CAEC5-6679-4A49-BE84-D4D5594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1874-5F2E-4305-BC3D-7DA2E42B5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2E628B-4C36-4D3B-AE8C-09A9C3EB577F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D94636F-A58B-45CD-B940-8C771C2A32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B9C6-1EDE-4A18-89BE-B30F3BC9B4CA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3D9D702-23D8-4544-9096-C37DAE9A61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F64C701-0C95-4697-B79D-0E0DE6B6B6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741-D621-461E-8789-B3D1D1775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7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D514299-81F8-431D-AD93-FF4E52C487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E033-E65E-4599-9856-BB304914D0EA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BE89C51-6CDF-49FD-954D-0EC2FAB175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AB55E82-1CF9-438C-A85F-280471856E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0EC5-501E-41CF-A733-B263B2C1C4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1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88B13-3E5B-4C83-8946-C0DD04BF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701C-8D5C-4DB2-A75B-51D719A67517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28B06-DBC2-4253-B4A7-38750E43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BBB88-2BF3-4442-9A74-B6A727C9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3FC8-31E4-4C39-8579-FF2ECEE969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08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DF85D-5F30-49DA-A793-978C239B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CE9A-D92A-456A-8AFE-0D8C04F325A5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66BC3-9D58-42F0-A2FC-BEB076E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581F-F54D-46B3-8635-4E556262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BA0F-47EB-4C3A-B619-EFDB85E21D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4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A01590-E7D1-4FE8-BCB8-F7F984B06E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4A84-2DB5-4F51-903F-680539BCBB18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980753-8463-412A-843C-1188C15F62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9F4F53-13FC-4F21-A65A-F5E961D12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FE3B-D467-4A9F-A2B7-D2BCFF2583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9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438F12-694B-4D79-B6F4-FC53AC34E6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0DDD-BDCA-4137-9DB3-94DCA905FCB3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FB6A48-C4A8-41D6-838F-66179807A9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AD5021-E744-4E4B-AC46-8E2FA32314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B9EC-4D65-4089-9D06-D987530D0F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73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6D798B-FDA6-4E72-95A0-5D155A72767F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4F56EC9-660B-4FC7-BF00-7455515233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C753-9EAD-40FE-B68A-FC85A0B13035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646CA9-6C50-479D-A1F9-C6004E78D5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4F8B42-4E6D-43FC-A195-2B41A138BD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45CB-65EE-4C5B-BA5F-C5AE51F16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1EB81F-7C46-4E89-B77A-57D7A908F0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86A9-9539-4B61-99A7-1A3B677B8FB1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CAE4B5-C081-4119-ABC3-3FF3D6F136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4945E2-F321-4533-82EA-DF0AEB6CFF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9D83-09C6-4F36-AF70-22731DF87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8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3CA1B4-6B3A-485C-B448-640B80AF43F4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643AA7-2FC7-4AA3-BCF2-0299F85794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C6CE82-ECAC-4731-A905-C7342DFE58B6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109B30-C8DA-4A51-A0E2-A1EEDB8B4C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71ED28-F6A3-4FEE-869C-E5C8DA93F8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33DF68-CAAB-482C-AC83-9E3FFDB812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8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8FEAA9-FD54-4097-9480-6F296AA88B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1618B3-62B1-4FA7-8EFC-D67A79D0A5DA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D3F3BD-8972-4DD4-B4B5-993A32B3D2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FDE053-3B08-4595-816A-1BDAB4ED9A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48D53B-1521-41A4-847C-609C044F22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5C85-972C-411E-BDF1-48F1D6E0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0726-A1E4-4C75-8138-2734C32AD47A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25B6-03FA-4626-A674-DC0A68F4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BC94-B12A-4677-BD45-7280CF0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BADD-343D-4827-A613-D471C7FF0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7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BCDAE2F-64F6-47C9-AC99-ABFCD1665D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A693-D191-4548-A590-7AF2DF0AE0A1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5D84D8-CEDD-4034-ACC1-336FA59F1F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C6FD2F-1A67-4B98-AE9E-05AA9AB287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88B7-10D3-41E4-BD70-45C12949D5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65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E161A0-727D-4EF7-8468-45E7183AC9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47AA-B0E8-42B9-A9CD-4B809F32C5E8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4A010D-197A-4E29-88F1-10DE2F63E7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9557E-7337-4C43-85E5-32D9FCA30C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128B-16CC-431D-90CA-9F05317950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90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158640-BDC7-4E7F-89B7-BC506A9E72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C452-B466-438F-9C47-C241F09E1F6B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D257DC-321D-46D5-89CC-F07A3101E4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4B4283-B0FA-4277-BA6F-C55375FEA9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58A5-1E32-48C2-8E01-D1893A6105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28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60D436-29B2-4037-A959-CE3D95C81E07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44540A3-84BB-445A-8EC3-537E504A09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A868-9A3C-488A-A47F-53DBDE62ABA0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109FEFB-A8FC-4C6E-9D40-6AD0CA2C20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22BEF5B-15C4-480B-9656-1F3D2ED77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FFC3-888A-40D9-BAE4-E416F9670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2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D23580-17D6-4EFB-A726-CF63321D88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DF0-FACD-4A3C-BD91-76E641D0004A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3DC8DB-2F40-46E5-9D86-4AEC913AB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AE6435-9912-492D-B754-179D86E669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E7A2-D35C-4740-8422-450A7D19E2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25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A52B-F691-434D-9389-4D71D84E8A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B6FE-B2A1-49FA-9A13-13A413EF8313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4AAA-AD76-4201-BD26-E0D0C385F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695-DAA4-4E78-AF54-692C080683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6FF4-2AD3-4EE9-9C04-CB247B9359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0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7E8432-2168-49EA-BED1-D26A075F26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44EB-8F01-49A0-9F1C-83813D920F8E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AE74C7-3A6D-46FD-B99B-A4C867267E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7B76B-97C2-48C7-A4C3-11E735F67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9FB7-2219-42AA-895F-E2EC89A1B0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5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4B316C0-FD9C-4A9E-A1DF-7BC8AA3B0E40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55089D-82FB-4376-91A2-D7F08879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CD47-F35E-4E71-9E6F-CF61F5C1AD43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B9EE21-B3D8-437D-B360-C5A12BA7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E0F65E-7B02-4989-AF42-FA52F25B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B008-6963-4669-910A-110967695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CCE3A-A3BA-4137-860D-0B61CDC92B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02FF-411D-4E23-AA58-FC53AB4817F3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C98E3-711C-4A9C-B870-6433E62EB6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D9555-F86A-41DA-AF3F-E3E2D22F7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5336-BD15-4000-9A0C-C48E3176E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7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F631244-FC5F-4F45-A19F-DC7A7AD7B170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5867A9-4D80-4270-B057-4ACD31D9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22B976-B70E-4B80-A36E-9DBD643C3489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BF421-8DF3-4BA9-B2AF-3B758E5A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725F6D-A53F-40A6-8105-F48152F5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906EB9-4F7E-4507-9A79-65EDC82CA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0E8C2-8E84-430D-ABE7-EF0595702E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7C50B6-550D-40C5-B4B6-E28B8ADE5A6E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83928-A10C-4211-9548-0EEC9C2FB2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E0E6DD-F1E3-46F8-858E-5D98682F18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1CFDE5-2B12-4F31-B5FF-A2751C92F1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8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FEE0EC-A563-4E36-84BA-0729B510B3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773-178F-40B0-9479-93408D0E3140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F6527-2C10-4F77-817B-8CB7B1EABB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A41382-F0BE-4B39-8CC5-FB13BB50E9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291F-5052-4F27-94CC-3F9C6F29B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77D4-54DA-4CF2-B1B2-D2235F90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01AC-B3AD-4CB0-8662-8BA8ECA28B10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12B89-B683-4091-AC26-65F477F4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126CF-4C39-4C79-8068-D4327DFC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6199-7C77-4BF9-8E75-6B5307167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CA10D-30DE-4ACF-86D6-A247820D86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D8E9-426F-4936-A7D1-4D12712B5BC2}" type="datetime1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5BAC7-4EE2-4E37-A627-80F3DC5651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B6947-FCCA-4AA8-9AE7-135EB1222A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10CA-38B2-479B-A67C-4D59DEE0C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67591B-15D0-4D38-807A-87C9742D5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B0B563D-B2B6-46C5-B1EB-562F5A07F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9018E-20B4-46B2-AED5-E182BA4DF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F0F13-1FF0-4877-B6A3-F61FB7619A83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F8F0C-FF8D-488D-95C0-3DD820D8C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E157-1431-4BEA-A619-734A445A2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2CBBE2-392A-48B1-B726-5345B8289D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821EB3F-3C82-4541-95BB-F7019901F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96E693D-EB00-4E09-9776-4CE4B5812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D0773-1CAB-416A-9952-A613FF427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724907-D443-4C52-BC83-AC2A7BB18274}" type="datetime1">
              <a:rPr lang="en-GB"/>
              <a:pPr>
                <a:defRPr/>
              </a:pPr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E8DAE-51AE-4306-B3DC-1E684F050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2665-077A-4E45-9875-B630A0C34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F63B-1719-46AD-B82F-650730CCCF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39" r:id="rId2"/>
    <p:sldLayoutId id="2147483860" r:id="rId3"/>
    <p:sldLayoutId id="2147483861" r:id="rId4"/>
    <p:sldLayoutId id="2147483862" r:id="rId5"/>
    <p:sldLayoutId id="2147483863" r:id="rId6"/>
    <p:sldLayoutId id="2147483840" r:id="rId7"/>
    <p:sldLayoutId id="2147483841" r:id="rId8"/>
    <p:sldLayoutId id="2147483842" r:id="rId9"/>
    <p:sldLayoutId id="2147483864" r:id="rId10"/>
    <p:sldLayoutId id="2147483843" r:id="rId11"/>
    <p:sldLayoutId id="2147483844" r:id="rId12"/>
    <p:sldLayoutId id="2147483845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CD22-7712-4871-A838-B9084CC5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598400"/>
            <a:ext cx="6361440" cy="1101600"/>
          </a:xfrm>
        </p:spPr>
        <p:txBody>
          <a:bodyPr/>
          <a:lstStyle/>
          <a:p>
            <a:r>
              <a:rPr lang="en-GB" sz="2400" dirty="0"/>
              <a:t>Surrogate Modelling and Uncertainty Quantification of Crystal Plasticity Finite Element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64CD0-E1BC-4188-96E2-4A4A918D3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769918"/>
            <a:ext cx="5259600" cy="1314000"/>
          </a:xfrm>
        </p:spPr>
        <p:txBody>
          <a:bodyPr/>
          <a:lstStyle/>
          <a:p>
            <a:r>
              <a:rPr lang="en-US" altLang="en-US" sz="1400" dirty="0"/>
              <a:t>Hugh Dorward</a:t>
            </a:r>
          </a:p>
          <a:p>
            <a:r>
              <a:rPr lang="en-US" altLang="en-US" sz="1400" dirty="0"/>
              <a:t>Matthew Peel</a:t>
            </a:r>
          </a:p>
          <a:p>
            <a:r>
              <a:rPr lang="en-US" altLang="en-US" sz="1400" dirty="0"/>
              <a:t>Mahmoud Mostafavi</a:t>
            </a:r>
          </a:p>
          <a:p>
            <a:r>
              <a:rPr lang="en-US" altLang="en-US" sz="1400" i="1" dirty="0"/>
              <a:t>University of Bristol, Department of Mechanical Engineering</a:t>
            </a:r>
          </a:p>
          <a:p>
            <a:endParaRPr lang="en-GB" sz="1400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215A91C-2D23-E720-4913-BA282026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1510"/>
            <a:ext cx="2160240" cy="540905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CE2155C5-F7B5-3E22-A3B2-30B73456F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9707"/>
            <a:ext cx="576064" cy="5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F30CDA55-9EF3-A245-7ECC-B0937CCC8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4385" b="13770"/>
          <a:stretch/>
        </p:blipFill>
        <p:spPr>
          <a:xfrm>
            <a:off x="323528" y="1001514"/>
            <a:ext cx="994172" cy="994172"/>
          </a:xfrm>
          <a:prstGeom prst="rect">
            <a:avLst/>
          </a:prstGeom>
        </p:spPr>
      </p:pic>
      <p:pic>
        <p:nvPicPr>
          <p:cNvPr id="10" name="Picture 9" descr="A picture containing box&#10;&#10;Description automatically generated">
            <a:extLst>
              <a:ext uri="{FF2B5EF4-FFF2-40B4-BE49-F238E27FC236}">
                <a16:creationId xmlns:a16="http://schemas.microsoft.com/office/drawing/2014/main" id="{B922B555-14C2-4112-0D0B-C835D13A1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5073" r="26502" b="18843"/>
          <a:stretch/>
        </p:blipFill>
        <p:spPr>
          <a:xfrm>
            <a:off x="426521" y="3723878"/>
            <a:ext cx="936104" cy="936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surrogate</a:t>
            </a:r>
          </a:p>
        </p:txBody>
      </p:sp>
      <p:pic>
        <p:nvPicPr>
          <p:cNvPr id="6" name="Picture 5" descr="A picture containing box&#10;&#10;Description automatically generated">
            <a:extLst>
              <a:ext uri="{FF2B5EF4-FFF2-40B4-BE49-F238E27FC236}">
                <a16:creationId xmlns:a16="http://schemas.microsoft.com/office/drawing/2014/main" id="{81686C56-B0E2-14E7-03F9-8901E8A5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3" t="5073" r="21212" b="18308"/>
          <a:stretch/>
        </p:blipFill>
        <p:spPr>
          <a:xfrm>
            <a:off x="323528" y="1995686"/>
            <a:ext cx="1115486" cy="936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E47F7C-2188-2471-F4B7-01CBA8D71D99}"/>
              </a:ext>
            </a:extLst>
          </p:cNvPr>
          <p:cNvSpPr txBox="1"/>
          <p:nvPr/>
        </p:nvSpPr>
        <p:spPr>
          <a:xfrm>
            <a:off x="678549" y="287478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.</a:t>
            </a:r>
          </a:p>
          <a:p>
            <a:pPr algn="ctr"/>
            <a:r>
              <a:rPr lang="en-GB" sz="1600" b="1" dirty="0"/>
              <a:t>.</a:t>
            </a:r>
          </a:p>
          <a:p>
            <a:pPr algn="ctr"/>
            <a:r>
              <a:rPr lang="en-GB" sz="1600" b="1" dirty="0"/>
              <a:t>.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88BE39AA-DB6D-9B6F-F841-5B59DB7AC50E}"/>
              </a:ext>
            </a:extLst>
          </p:cNvPr>
          <p:cNvSpPr/>
          <p:nvPr/>
        </p:nvSpPr>
        <p:spPr>
          <a:xfrm>
            <a:off x="1475656" y="1131590"/>
            <a:ext cx="432048" cy="3528392"/>
          </a:xfrm>
          <a:prstGeom prst="rightBrace">
            <a:avLst>
              <a:gd name="adj1" fmla="val 112685"/>
              <a:gd name="adj2" fmla="val 4892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Chart, scatter chart&#10;&#10;Description automatically generated">
            <a:extLst>
              <a:ext uri="{FF2B5EF4-FFF2-40B4-BE49-F238E27FC236}">
                <a16:creationId xmlns:a16="http://schemas.microsoft.com/office/drawing/2014/main" id="{B9CBB726-0CA9-99B4-68FC-5333F3B09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95" y="1563638"/>
            <a:ext cx="2453005" cy="24530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209EA1-540D-1A00-E136-4D8316BEE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620950"/>
            <a:ext cx="1654895" cy="2538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B5C988-09E8-C721-06C0-650E92A47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335660"/>
            <a:ext cx="1699042" cy="409364"/>
          </a:xfrm>
          <a:prstGeom prst="rect">
            <a:avLst/>
          </a:prstGeom>
        </p:spPr>
      </p:pic>
      <p:pic>
        <p:nvPicPr>
          <p:cNvPr id="43" name="Picture 42" descr="Chart, scatter chart&#10;&#10;Description automatically generated">
            <a:extLst>
              <a:ext uri="{FF2B5EF4-FFF2-40B4-BE49-F238E27FC236}">
                <a16:creationId xmlns:a16="http://schemas.microsoft.com/office/drawing/2014/main" id="{D6D385A5-A3DC-4C55-F52C-5503ABBF7F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2" y="2734018"/>
            <a:ext cx="2141988" cy="2141988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BB430D96-E9C7-21CB-295D-21498C653890}"/>
              </a:ext>
            </a:extLst>
          </p:cNvPr>
          <p:cNvSpPr/>
          <p:nvPr/>
        </p:nvSpPr>
        <p:spPr>
          <a:xfrm>
            <a:off x="4355976" y="2643758"/>
            <a:ext cx="288032" cy="1668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C2CD575-324D-CDD6-FCDE-059E3BDA9F07}"/>
              </a:ext>
            </a:extLst>
          </p:cNvPr>
          <p:cNvSpPr/>
          <p:nvPr/>
        </p:nvSpPr>
        <p:spPr>
          <a:xfrm rot="5400000">
            <a:off x="5231476" y="2081060"/>
            <a:ext cx="288032" cy="1668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4CF8064C-C3B2-3B57-FEEF-120677939EF7}"/>
              </a:ext>
            </a:extLst>
          </p:cNvPr>
          <p:cNvSpPr/>
          <p:nvPr/>
        </p:nvSpPr>
        <p:spPr>
          <a:xfrm rot="18550641">
            <a:off x="6060421" y="3340983"/>
            <a:ext cx="144016" cy="378713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E15CF-72B3-F6A6-E8CE-29CB41EF06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42" y="210570"/>
            <a:ext cx="2517502" cy="209791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77EFE2C-E4CF-E696-FA03-796FA2028F8E}"/>
              </a:ext>
            </a:extLst>
          </p:cNvPr>
          <p:cNvSpPr/>
          <p:nvPr/>
        </p:nvSpPr>
        <p:spPr>
          <a:xfrm rot="19125743">
            <a:off x="6321995" y="2271470"/>
            <a:ext cx="288032" cy="16682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0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Separating aleatoric and epistemic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two important types of uncertainty involved with the model:</a:t>
            </a:r>
          </a:p>
          <a:p>
            <a:r>
              <a:rPr lang="en-GB" dirty="0"/>
              <a:t>Aleatoric uncertainty:</a:t>
            </a:r>
          </a:p>
          <a:p>
            <a:pPr lvl="1"/>
            <a:r>
              <a:rPr lang="en-GB" i="1" dirty="0"/>
              <a:t>Due to statistical variation between the RVEs</a:t>
            </a:r>
          </a:p>
          <a:p>
            <a:pPr lvl="1"/>
            <a:r>
              <a:rPr lang="en-GB" i="1" dirty="0"/>
              <a:t>Equivalent to random noise one would expect to see in physical experiment</a:t>
            </a:r>
          </a:p>
          <a:p>
            <a:pPr lvl="1"/>
            <a:endParaRPr lang="en-GB" i="1" dirty="0"/>
          </a:p>
          <a:p>
            <a:r>
              <a:rPr lang="en-GB" dirty="0"/>
              <a:t>Epistemic uncertainty:</a:t>
            </a:r>
          </a:p>
          <a:p>
            <a:pPr lvl="1"/>
            <a:r>
              <a:rPr lang="en-GB" i="1" dirty="0"/>
              <a:t>Uncertainty in the model itself</a:t>
            </a:r>
          </a:p>
          <a:p>
            <a:pPr lvl="1"/>
            <a:r>
              <a:rPr lang="en-GB" i="1" dirty="0"/>
              <a:t>An estimate for the epistemic model uncertainty is captured in the covariance matrix of the Gaussian process</a:t>
            </a:r>
          </a:p>
          <a:p>
            <a:pPr lvl="1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7238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D9E4C4-7278-7F54-6D02-DBEB5BC4F0C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76136" y="1555502"/>
                <a:ext cx="2520000" cy="2888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SzPct val="85000"/>
                  <a:buFont typeface="Wingdings" panose="05000000000000000000" pitchFamily="2" charset="2"/>
                  <a:buChar char="§"/>
                  <a:defRPr sz="21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SzPct val="85000"/>
                  <a:buFont typeface="Wingdings" panose="05000000000000000000" pitchFamily="2" charset="2"/>
                  <a:buChar char="Ø"/>
                  <a:defRPr sz="15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Courier New" panose="02070309020205020404" pitchFamily="49" charset="0"/>
                  <a:buChar char="o"/>
                  <a:defRPr sz="13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u="sng" dirty="0"/>
                  <a:t>For homoscedastic noise:</a:t>
                </a:r>
              </a:p>
              <a:p>
                <a:pPr marL="0" indent="0">
                  <a:buNone/>
                </a:pPr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pPr marL="0" indent="0">
                  <a:buNone/>
                </a:pPr>
                <a:endParaRPr lang="en-GB" sz="1400" dirty="0"/>
              </a:p>
              <a:p>
                <a:pPr marL="0" indent="0">
                  <a:buNone/>
                </a:pPr>
                <a:endParaRPr lang="en-GB" sz="1400" u="sng" dirty="0"/>
              </a:p>
              <a:p>
                <a:r>
                  <a:rPr lang="en-GB" sz="1400" u="sng" dirty="0"/>
                  <a:t>For heteroscedastic noise:</a:t>
                </a:r>
              </a:p>
              <a:p>
                <a:pPr marL="0" indent="0">
                  <a:buNone/>
                </a:pPr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1400" b="1" dirty="0"/>
              </a:p>
              <a:p>
                <a:pPr marL="0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D9E4C4-7278-7F54-6D02-DBEB5BC4F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136" y="1555502"/>
                <a:ext cx="2520000" cy="2888456"/>
              </a:xfrm>
              <a:prstGeom prst="rect">
                <a:avLst/>
              </a:prstGeom>
              <a:blipFill>
                <a:blip r:embed="rId3"/>
                <a:stretch>
                  <a:fillRect t="-10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C1537A9-890D-B9BD-7858-3D7BDA73C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2888456" cy="2888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C28238-C0AD-A387-E619-59E91599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6" y="268114"/>
            <a:ext cx="3122415" cy="2230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018D13-8EAA-17A8-A0F9-FF5465823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88" y="2571750"/>
            <a:ext cx="3122415" cy="22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57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&amp; inverse uncertainty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3769152" cy="2888456"/>
          </a:xfrm>
        </p:spPr>
        <p:txBody>
          <a:bodyPr/>
          <a:lstStyle/>
          <a:p>
            <a:r>
              <a:rPr lang="en-GB" sz="1400" dirty="0"/>
              <a:t>Propagating uncertainty through the surrogate model to account for aleatoric and epistemic uncertainty is much quicker than evaluating the finite element model.</a:t>
            </a:r>
          </a:p>
          <a:p>
            <a:endParaRPr lang="en-GB" sz="1400" dirty="0"/>
          </a:p>
          <a:p>
            <a:r>
              <a:rPr lang="en-GB" sz="1400" dirty="0"/>
              <a:t>The separation of uncertainties allows relatively simple evaluation of inverse statistical problems.</a:t>
            </a:r>
          </a:p>
          <a:p>
            <a:endParaRPr lang="en-GB" sz="1400" dirty="0"/>
          </a:p>
          <a:p>
            <a:r>
              <a:rPr lang="en-GB" sz="1400" dirty="0"/>
              <a:t>I.e. – aleatoric uncertainty allows quantification in the confidence of a certain outcome.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FDFAA32-0723-E304-8FF2-87B105FE54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7499" r="5856" b="2753"/>
          <a:stretch/>
        </p:blipFill>
        <p:spPr>
          <a:xfrm>
            <a:off x="4139952" y="1268016"/>
            <a:ext cx="4896544" cy="31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F74F84A-F41C-46A6-1A9D-CC353DBFC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47" y="770930"/>
            <a:ext cx="3923487" cy="392348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88931B-E437-911D-A743-F3EF42E048EB}"/>
              </a:ext>
            </a:extLst>
          </p:cNvPr>
          <p:cNvSpPr txBox="1"/>
          <p:nvPr/>
        </p:nvSpPr>
        <p:spPr>
          <a:xfrm>
            <a:off x="6489016" y="241543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?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64D781F-43B1-A06B-7CC3-1B180C8DD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" y="770930"/>
            <a:ext cx="3923487" cy="3923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probabilistic inverse problem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7C80155-F8E8-2B06-92FA-AC1C931AF4F4}"/>
              </a:ext>
            </a:extLst>
          </p:cNvPr>
          <p:cNvSpPr/>
          <p:nvPr/>
        </p:nvSpPr>
        <p:spPr>
          <a:xfrm rot="10800000">
            <a:off x="4139952" y="2643758"/>
            <a:ext cx="648072" cy="216024"/>
          </a:xfrm>
          <a:prstGeom prst="leftArrow">
            <a:avLst/>
          </a:prstGeom>
          <a:solidFill>
            <a:srgbClr val="A91F2E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7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C916ADC-8F20-D986-CD50-C067CA029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7534"/>
            <a:ext cx="4032448" cy="4032448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EC1762A-0CE9-E74F-1883-611756F16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9" y="627533"/>
            <a:ext cx="4032447" cy="4032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probabilistic inverse problem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37221D4-DC1D-D32E-530D-EF66EFA3B212}"/>
              </a:ext>
            </a:extLst>
          </p:cNvPr>
          <p:cNvSpPr/>
          <p:nvPr/>
        </p:nvSpPr>
        <p:spPr>
          <a:xfrm rot="10800000">
            <a:off x="4139952" y="2427734"/>
            <a:ext cx="648072" cy="216024"/>
          </a:xfrm>
          <a:prstGeom prst="leftArrow">
            <a:avLst/>
          </a:prstGeom>
          <a:solidFill>
            <a:srgbClr val="A91F2E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92E3F0E-4C11-670F-3F42-97088970481A}"/>
              </a:ext>
            </a:extLst>
          </p:cNvPr>
          <p:cNvSpPr/>
          <p:nvPr/>
        </p:nvSpPr>
        <p:spPr>
          <a:xfrm>
            <a:off x="4139952" y="2715766"/>
            <a:ext cx="648072" cy="216024"/>
          </a:xfrm>
          <a:prstGeom prst="leftArrow">
            <a:avLst/>
          </a:prstGeom>
          <a:solidFill>
            <a:srgbClr val="A91F2E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GB" sz="2000" dirty="0"/>
              <a:t>This example demonstrates the power of surrogate modelling methods:</a:t>
            </a:r>
          </a:p>
          <a:p>
            <a:pPr lvl="1">
              <a:spcAft>
                <a:spcPts val="800"/>
              </a:spcAft>
            </a:pPr>
            <a:r>
              <a:rPr lang="en-GB" sz="1600" dirty="0"/>
              <a:t>Can solve problems that would be computationally prohibitive</a:t>
            </a:r>
          </a:p>
          <a:p>
            <a:pPr lvl="1">
              <a:spcAft>
                <a:spcPts val="800"/>
              </a:spcAft>
            </a:pPr>
            <a:r>
              <a:rPr lang="en-GB" sz="1600" dirty="0"/>
              <a:t>Allows thorough treatment of uncertainties</a:t>
            </a:r>
          </a:p>
          <a:p>
            <a:pPr lvl="1">
              <a:spcAft>
                <a:spcPts val="800"/>
              </a:spcAft>
            </a:pPr>
            <a:endParaRPr lang="en-GB" sz="1600" dirty="0">
              <a:solidFill>
                <a:srgbClr val="FF0000"/>
              </a:solidFill>
            </a:endParaRPr>
          </a:p>
          <a:p>
            <a:pPr>
              <a:spcAft>
                <a:spcPts val="800"/>
              </a:spcAft>
            </a:pPr>
            <a:r>
              <a:rPr lang="en-GB" sz="2000" dirty="0"/>
              <a:t>Future work: </a:t>
            </a:r>
          </a:p>
          <a:p>
            <a:pPr lvl="1">
              <a:spcAft>
                <a:spcPts val="800"/>
              </a:spcAft>
            </a:pPr>
            <a:r>
              <a:rPr lang="en-GB" sz="1600" dirty="0"/>
              <a:t>Calibration of crystal plasticity model parameters under uncertainty</a:t>
            </a:r>
          </a:p>
          <a:p>
            <a:pPr lvl="1">
              <a:spcAft>
                <a:spcPts val="800"/>
              </a:spcAft>
            </a:pPr>
            <a:r>
              <a:rPr lang="en-GB" sz="1600" dirty="0"/>
              <a:t>Surrogate modelling applications to bridge the </a:t>
            </a:r>
            <a:r>
              <a:rPr lang="en-GB" sz="1600" dirty="0" err="1"/>
              <a:t>lengthscale</a:t>
            </a:r>
            <a:r>
              <a:rPr lang="en-GB" sz="1600" dirty="0"/>
              <a:t> between material microstructure and macroscopic response</a:t>
            </a:r>
          </a:p>
        </p:txBody>
      </p:sp>
    </p:spTree>
    <p:extLst>
      <p:ext uri="{BB962C8B-B14F-4D97-AF65-F5344CB8AC3E}">
        <p14:creationId xmlns:p14="http://schemas.microsoft.com/office/powerpoint/2010/main" val="363381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2FC49-81C4-45BA-B182-094FAC987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0" y="1563638"/>
            <a:ext cx="5259600" cy="2451890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  <a:p>
            <a:endParaRPr lang="en-GB" dirty="0"/>
          </a:p>
          <a:p>
            <a:r>
              <a:rPr lang="en-GB" i="1" dirty="0"/>
              <a:t>hugh.dorward@bristol.ac.uk</a:t>
            </a:r>
          </a:p>
        </p:txBody>
      </p:sp>
    </p:spTree>
    <p:extLst>
      <p:ext uri="{BB962C8B-B14F-4D97-AF65-F5344CB8AC3E}">
        <p14:creationId xmlns:p14="http://schemas.microsoft.com/office/powerpoint/2010/main" val="257780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and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Surrogate modelling process and approaches.</a:t>
            </a:r>
          </a:p>
          <a:p>
            <a:pPr>
              <a:spcBef>
                <a:spcPts val="1200"/>
              </a:spcBef>
            </a:pPr>
            <a:r>
              <a:rPr lang="en-GB" dirty="0"/>
              <a:t>Surrogate modelling applications.</a:t>
            </a:r>
          </a:p>
          <a:p>
            <a:pPr>
              <a:spcBef>
                <a:spcPts val="1200"/>
              </a:spcBef>
            </a:pPr>
            <a:r>
              <a:rPr lang="en-GB" dirty="0"/>
              <a:t>Applications to crystal plasticity finite element modelling.</a:t>
            </a:r>
          </a:p>
          <a:p>
            <a:pPr>
              <a:spcBef>
                <a:spcPts val="1200"/>
              </a:spcBef>
            </a:pPr>
            <a:r>
              <a:rPr lang="en-GB" dirty="0"/>
              <a:t>Illustrative example – grain size effect of polycrystals: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Creating the surrogate model.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Leveraging the model for forward and inverse uncertainty quantification.</a:t>
            </a:r>
          </a:p>
          <a:p>
            <a:pPr>
              <a:spcBef>
                <a:spcPts val="1200"/>
              </a:spcBef>
            </a:pPr>
            <a:r>
              <a:rPr lang="en-GB" dirty="0"/>
              <a:t>Concluding remarks.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82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47614"/>
            <a:ext cx="8402400" cy="28884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Probabilistic methods can allow detailed quantification of uncertainties in plant design.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This can have applications across the design including structural integrity, thermal hydraulics, fuel modelling.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Surrogate models are one such method. They allow less computationally expensive evaluation of models while accounting for different sources of uncertainty in the prediction.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060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surrogate modelling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D2144-7195-95ED-F821-52EDCCE0B140}"/>
              </a:ext>
            </a:extLst>
          </p:cNvPr>
          <p:cNvSpPr txBox="1"/>
          <p:nvPr/>
        </p:nvSpPr>
        <p:spPr>
          <a:xfrm>
            <a:off x="720122" y="2330985"/>
            <a:ext cx="1367647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Input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00576-FCAE-5DEF-079E-DAECD3AE9A5F}"/>
                  </a:ext>
                </a:extLst>
              </p:cNvPr>
              <p:cNvSpPr txBox="1"/>
              <p:nvPr/>
            </p:nvSpPr>
            <p:spPr>
              <a:xfrm>
                <a:off x="720122" y="2629411"/>
                <a:ext cx="1367647" cy="878443"/>
              </a:xfrm>
              <a:prstGeom prst="round2SameRect">
                <a:avLst>
                  <a:gd name="adj1" fmla="val 0"/>
                  <a:gd name="adj2" fmla="val 8079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00576-FCAE-5DEF-079E-DAECD3AE9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2" y="2629411"/>
                <a:ext cx="1367647" cy="878443"/>
              </a:xfrm>
              <a:prstGeom prst="round2SameRect">
                <a:avLst>
                  <a:gd name="adj1" fmla="val 0"/>
                  <a:gd name="adj2" fmla="val 807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E7D1FC-11FE-2748-9732-4BAA8941A753}"/>
              </a:ext>
            </a:extLst>
          </p:cNvPr>
          <p:cNvSpPr txBox="1"/>
          <p:nvPr/>
        </p:nvSpPr>
        <p:spPr>
          <a:xfrm>
            <a:off x="3249410" y="1269162"/>
            <a:ext cx="1367647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Complex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731AE0-036A-19D5-E9F5-5109C576E58E}"/>
                  </a:ext>
                </a:extLst>
              </p:cNvPr>
              <p:cNvSpPr txBox="1"/>
              <p:nvPr/>
            </p:nvSpPr>
            <p:spPr>
              <a:xfrm>
                <a:off x="3249409" y="1559668"/>
                <a:ext cx="1367647" cy="258128"/>
              </a:xfrm>
              <a:prstGeom prst="round2SameRect">
                <a:avLst>
                  <a:gd name="adj1" fmla="val 0"/>
                  <a:gd name="adj2" fmla="val 17706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1000" b="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731AE0-036A-19D5-E9F5-5109C576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09" y="1559668"/>
                <a:ext cx="1367647" cy="258128"/>
              </a:xfrm>
              <a:prstGeom prst="round2SameRect">
                <a:avLst>
                  <a:gd name="adj1" fmla="val 0"/>
                  <a:gd name="adj2" fmla="val 1770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02C88CE-C66E-F028-ECC7-25E92A0E8066}"/>
              </a:ext>
            </a:extLst>
          </p:cNvPr>
          <p:cNvSpPr txBox="1"/>
          <p:nvPr/>
        </p:nvSpPr>
        <p:spPr>
          <a:xfrm>
            <a:off x="6156664" y="1401718"/>
            <a:ext cx="1367647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Output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85BFD0-2A44-1E0B-3ED6-EA319F807DB9}"/>
                  </a:ext>
                </a:extLst>
              </p:cNvPr>
              <p:cNvSpPr txBox="1"/>
              <p:nvPr/>
            </p:nvSpPr>
            <p:spPr>
              <a:xfrm>
                <a:off x="6156663" y="1692224"/>
                <a:ext cx="1367647" cy="878443"/>
              </a:xfrm>
              <a:prstGeom prst="round2SameRect">
                <a:avLst>
                  <a:gd name="adj1" fmla="val 0"/>
                  <a:gd name="adj2" fmla="val 8079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85BFD0-2A44-1E0B-3ED6-EA319F80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663" y="1692224"/>
                <a:ext cx="1367647" cy="878443"/>
              </a:xfrm>
              <a:prstGeom prst="round2SameRect">
                <a:avLst>
                  <a:gd name="adj1" fmla="val 0"/>
                  <a:gd name="adj2" fmla="val 807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D1D5755-B712-D3D8-8703-A8EA13B20262}"/>
              </a:ext>
            </a:extLst>
          </p:cNvPr>
          <p:cNvSpPr txBox="1"/>
          <p:nvPr/>
        </p:nvSpPr>
        <p:spPr>
          <a:xfrm>
            <a:off x="3249411" y="4020219"/>
            <a:ext cx="1367647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75321C-3BED-5580-AC00-1E6AA2B3E4B3}"/>
                  </a:ext>
                </a:extLst>
              </p:cNvPr>
              <p:cNvSpPr txBox="1"/>
              <p:nvPr/>
            </p:nvSpPr>
            <p:spPr>
              <a:xfrm>
                <a:off x="3249410" y="4318296"/>
                <a:ext cx="1367647" cy="269668"/>
              </a:xfrm>
              <a:prstGeom prst="round2SameRect">
                <a:avLst>
                  <a:gd name="adj1" fmla="val 0"/>
                  <a:gd name="adj2" fmla="val 19082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10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75321C-3BED-5580-AC00-1E6AA2B3E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10" y="4318296"/>
                <a:ext cx="1367647" cy="269668"/>
              </a:xfrm>
              <a:prstGeom prst="round2SameRect">
                <a:avLst>
                  <a:gd name="adj1" fmla="val 0"/>
                  <a:gd name="adj2" fmla="val 1908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A5B6C97-43A3-A4D4-B6E9-F53EB4871B8F}"/>
              </a:ext>
            </a:extLst>
          </p:cNvPr>
          <p:cNvSpPr txBox="1"/>
          <p:nvPr/>
        </p:nvSpPr>
        <p:spPr>
          <a:xfrm>
            <a:off x="6118810" y="3267439"/>
            <a:ext cx="1439112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Predicted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51A16A-BA90-EDC0-9095-6D9B85998471}"/>
                  </a:ext>
                </a:extLst>
              </p:cNvPr>
              <p:cNvSpPr txBox="1"/>
              <p:nvPr/>
            </p:nvSpPr>
            <p:spPr>
              <a:xfrm>
                <a:off x="6118810" y="3565515"/>
                <a:ext cx="1439112" cy="878443"/>
              </a:xfrm>
              <a:prstGeom prst="round2SameRect">
                <a:avLst>
                  <a:gd name="adj1" fmla="val 0"/>
                  <a:gd name="adj2" fmla="val 870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:r>
                  <a:rPr lang="en-GB" sz="1000" i="1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51A16A-BA90-EDC0-9095-6D9B8599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10" y="3565515"/>
                <a:ext cx="1439112" cy="878443"/>
              </a:xfrm>
              <a:prstGeom prst="round2SameRect">
                <a:avLst>
                  <a:gd name="adj1" fmla="val 0"/>
                  <a:gd name="adj2" fmla="val 8701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E557EACB-0A2F-4071-66BD-B163251E73CB}"/>
              </a:ext>
            </a:extLst>
          </p:cNvPr>
          <p:cNvSpPr/>
          <p:nvPr/>
        </p:nvSpPr>
        <p:spPr>
          <a:xfrm rot="16200000">
            <a:off x="2341201" y="897473"/>
            <a:ext cx="1102313" cy="21960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66698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6" name="Arrow: Circular 15">
            <a:extLst>
              <a:ext uri="{FF2B5EF4-FFF2-40B4-BE49-F238E27FC236}">
                <a16:creationId xmlns:a16="http://schemas.microsoft.com/office/drawing/2014/main" id="{ACA650A4-8AC7-E698-3C77-25190CAB2932}"/>
              </a:ext>
            </a:extLst>
          </p:cNvPr>
          <p:cNvSpPr/>
          <p:nvPr/>
        </p:nvSpPr>
        <p:spPr>
          <a:xfrm rot="5400000" flipV="1">
            <a:off x="2341202" y="2809585"/>
            <a:ext cx="1102313" cy="21960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66698"/>
              <a:gd name="adj5" fmla="val 12500"/>
            </a:avLst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id="{F78B256F-4CD2-0979-B71F-5F7479D2A969}"/>
              </a:ext>
            </a:extLst>
          </p:cNvPr>
          <p:cNvSpPr/>
          <p:nvPr/>
        </p:nvSpPr>
        <p:spPr>
          <a:xfrm rot="3543604" flipV="1">
            <a:off x="4999276" y="2660947"/>
            <a:ext cx="1102313" cy="21960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66698"/>
              <a:gd name="adj5" fmla="val 12500"/>
            </a:avLst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3F07D93F-4529-CA65-7FF4-A50315F71480}"/>
              </a:ext>
            </a:extLst>
          </p:cNvPr>
          <p:cNvSpPr/>
          <p:nvPr/>
        </p:nvSpPr>
        <p:spPr>
          <a:xfrm rot="18056396">
            <a:off x="4973059" y="1084881"/>
            <a:ext cx="1102313" cy="219600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66698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2991CD-3E45-3CC7-6A18-15EA5253A624}"/>
              </a:ext>
            </a:extLst>
          </p:cNvPr>
          <p:cNvSpPr txBox="1"/>
          <p:nvPr/>
        </p:nvSpPr>
        <p:spPr>
          <a:xfrm>
            <a:off x="3262518" y="2740770"/>
            <a:ext cx="1367647" cy="280928"/>
          </a:xfrm>
          <a:prstGeom prst="roundRect">
            <a:avLst/>
          </a:prstGeom>
          <a:solidFill>
            <a:srgbClr val="A91F2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Training Data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28F96FC-5CA9-155C-EF3B-015286A84351}"/>
              </a:ext>
            </a:extLst>
          </p:cNvPr>
          <p:cNvSpPr/>
          <p:nvPr/>
        </p:nvSpPr>
        <p:spPr>
          <a:xfrm rot="5400000">
            <a:off x="3713052" y="2160041"/>
            <a:ext cx="469399" cy="27086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00BAAEE-EE05-211D-AA2C-23548F83B863}"/>
              </a:ext>
            </a:extLst>
          </p:cNvPr>
          <p:cNvSpPr/>
          <p:nvPr/>
        </p:nvSpPr>
        <p:spPr>
          <a:xfrm rot="5400000">
            <a:off x="3711641" y="3379563"/>
            <a:ext cx="469399" cy="270863"/>
          </a:xfrm>
          <a:prstGeom prst="rightArrow">
            <a:avLst/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55C72093-9D5D-2C94-B5E7-72F726E63C96}"/>
              </a:ext>
            </a:extLst>
          </p:cNvPr>
          <p:cNvSpPr/>
          <p:nvPr/>
        </p:nvSpPr>
        <p:spPr>
          <a:xfrm rot="5400000">
            <a:off x="7458301" y="2615875"/>
            <a:ext cx="710211" cy="77090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257472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DACBAB72-A3D1-7302-C34F-DA5DC676E3A7}"/>
              </a:ext>
            </a:extLst>
          </p:cNvPr>
          <p:cNvSpPr/>
          <p:nvPr/>
        </p:nvSpPr>
        <p:spPr>
          <a:xfrm rot="16200000" flipV="1">
            <a:off x="7458300" y="2615873"/>
            <a:ext cx="710213" cy="77090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56393"/>
              <a:gd name="adj5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273862-FA0C-49B9-52F3-8805236DC8EA}"/>
              </a:ext>
            </a:extLst>
          </p:cNvPr>
          <p:cNvSpPr txBox="1"/>
          <p:nvPr/>
        </p:nvSpPr>
        <p:spPr>
          <a:xfrm>
            <a:off x="8236525" y="2888083"/>
            <a:ext cx="907475" cy="20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Validation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D3E822-145C-9774-BBDA-2320825B0A38}"/>
              </a:ext>
            </a:extLst>
          </p:cNvPr>
          <p:cNvSpPr txBox="1"/>
          <p:nvPr/>
        </p:nvSpPr>
        <p:spPr>
          <a:xfrm>
            <a:off x="4206257" y="2061255"/>
            <a:ext cx="1473579" cy="33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Training from </a:t>
            </a:r>
            <a:r>
              <a:rPr lang="en-GB" sz="1050" i="1" dirty="0"/>
              <a:t>N </a:t>
            </a:r>
            <a:r>
              <a:rPr lang="en-GB" sz="1050" dirty="0"/>
              <a:t>model evaluations</a:t>
            </a:r>
          </a:p>
        </p:txBody>
      </p:sp>
    </p:spTree>
    <p:extLst>
      <p:ext uri="{BB962C8B-B14F-4D97-AF65-F5344CB8AC3E}">
        <p14:creationId xmlns:p14="http://schemas.microsoft.com/office/powerpoint/2010/main" val="304205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surrogate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Linear models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Polynomial models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Support vector regression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Neural networks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Random forest regression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Gaussian process regression/Kriging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30EC6A1-4049-0FE2-6B45-57EF3EF94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0322"/>
            <a:ext cx="1392122" cy="1242966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ADB66FD-4426-6D8A-76B5-2536AFA9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851555"/>
            <a:ext cx="2215577" cy="1476128"/>
          </a:xfrm>
          <a:prstGeom prst="rect">
            <a:avLst/>
          </a:prstGeom>
        </p:spPr>
      </p:pic>
      <p:pic>
        <p:nvPicPr>
          <p:cNvPr id="10" name="Picture 9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0EB8BA50-F1C0-C087-B154-2FC341F170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50966" b="25801"/>
          <a:stretch/>
        </p:blipFill>
        <p:spPr>
          <a:xfrm>
            <a:off x="6813076" y="1626066"/>
            <a:ext cx="1960123" cy="1634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0D16C8-F2E3-0B7A-4966-CC4F89C91293}"/>
              </a:ext>
            </a:extLst>
          </p:cNvPr>
          <p:cNvSpPr txBox="1"/>
          <p:nvPr/>
        </p:nvSpPr>
        <p:spPr>
          <a:xfrm>
            <a:off x="4422360" y="2219961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Linear regression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22A78-B3E3-287B-8A7E-9A8CBDAB1250}"/>
              </a:ext>
            </a:extLst>
          </p:cNvPr>
          <p:cNvSpPr txBox="1"/>
          <p:nvPr/>
        </p:nvSpPr>
        <p:spPr>
          <a:xfrm>
            <a:off x="4644008" y="3724458"/>
            <a:ext cx="2144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Example neural network architecture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14B08-7971-AF35-B764-3E0B7BCBC3D3}"/>
              </a:ext>
            </a:extLst>
          </p:cNvPr>
          <p:cNvSpPr txBox="1"/>
          <p:nvPr/>
        </p:nvSpPr>
        <p:spPr>
          <a:xfrm>
            <a:off x="6628865" y="3254126"/>
            <a:ext cx="214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Example decision tree, the building block of random forest algorithms</a:t>
            </a:r>
          </a:p>
        </p:txBody>
      </p:sp>
    </p:spTree>
    <p:extLst>
      <p:ext uri="{BB962C8B-B14F-4D97-AF65-F5344CB8AC3E}">
        <p14:creationId xmlns:p14="http://schemas.microsoft.com/office/powerpoint/2010/main" val="234363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65165C3-929E-A111-F348-CF39C6C2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2" y="3911340"/>
            <a:ext cx="795492" cy="703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9F964B-5DF0-F27A-5AF1-22E580FAEF11}"/>
              </a:ext>
            </a:extLst>
          </p:cNvPr>
          <p:cNvSpPr txBox="1"/>
          <p:nvPr/>
        </p:nvSpPr>
        <p:spPr>
          <a:xfrm>
            <a:off x="5652624" y="3923100"/>
            <a:ext cx="1367647" cy="721578"/>
          </a:xfrm>
          <a:prstGeom prst="round2SameRect">
            <a:avLst>
              <a:gd name="adj1" fmla="val 0"/>
              <a:gd name="adj2" fmla="val 807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i="1" dirty="0"/>
          </a:p>
          <a:p>
            <a:pPr algn="ctr"/>
            <a:endParaRPr lang="en-GB" sz="1000" i="1" dirty="0"/>
          </a:p>
          <a:p>
            <a:pPr algn="ctr"/>
            <a:endParaRPr lang="en-GB" sz="1000" i="1" dirty="0"/>
          </a:p>
          <a:p>
            <a:pPr algn="ctr"/>
            <a:endParaRPr lang="en-GB" sz="10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3293286" cy="2888456"/>
          </a:xfrm>
        </p:spPr>
        <p:txBody>
          <a:bodyPr/>
          <a:lstStyle/>
          <a:p>
            <a:r>
              <a:rPr lang="en-GB" sz="2000" dirty="0"/>
              <a:t>Uncertainty quantification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dirty="0"/>
              <a:t>Calibration</a:t>
            </a:r>
          </a:p>
          <a:p>
            <a:endParaRPr lang="en-GB" sz="2000" dirty="0"/>
          </a:p>
          <a:p>
            <a:r>
              <a:rPr lang="en-GB" sz="2000" dirty="0"/>
              <a:t>Bridging modelling length scales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90088-9048-1496-A031-86EA86033E13}"/>
              </a:ext>
            </a:extLst>
          </p:cNvPr>
          <p:cNvGrpSpPr/>
          <p:nvPr/>
        </p:nvGrpSpPr>
        <p:grpSpPr>
          <a:xfrm>
            <a:off x="3784658" y="1995686"/>
            <a:ext cx="1367647" cy="1208832"/>
            <a:chOff x="4788024" y="1769268"/>
            <a:chExt cx="1367647" cy="12088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5C827B-5110-D70D-3413-E39090E787C3}"/>
                </a:ext>
              </a:extLst>
            </p:cNvPr>
            <p:cNvSpPr txBox="1"/>
            <p:nvPr/>
          </p:nvSpPr>
          <p:spPr>
            <a:xfrm>
              <a:off x="4788024" y="1769268"/>
              <a:ext cx="1367647" cy="435590"/>
            </a:xfrm>
            <a:prstGeom prst="round2SameRect">
              <a:avLst/>
            </a:prstGeom>
            <a:solidFill>
              <a:srgbClr val="A91F2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</a:rPr>
                <a:t>Input Random Variables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8A5CF5-FA87-BF91-9FBD-0926331F99A2}"/>
                </a:ext>
              </a:extLst>
            </p:cNvPr>
            <p:cNvSpPr txBox="1"/>
            <p:nvPr/>
          </p:nvSpPr>
          <p:spPr>
            <a:xfrm>
              <a:off x="4788024" y="2256522"/>
              <a:ext cx="1367647" cy="721578"/>
            </a:xfrm>
            <a:prstGeom prst="round2SameRect">
              <a:avLst>
                <a:gd name="adj1" fmla="val 0"/>
                <a:gd name="adj2" fmla="val 8079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208646-5AE8-1A28-0AA5-DD3D72AC6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t="46106" r="81609" b="35450"/>
            <a:stretch/>
          </p:blipFill>
          <p:spPr>
            <a:xfrm>
              <a:off x="4860032" y="2355726"/>
              <a:ext cx="576065" cy="4320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1C5332-EAA1-BD20-BCEB-D2342714C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t="46106" r="81609" b="35450"/>
            <a:stretch/>
          </p:blipFill>
          <p:spPr>
            <a:xfrm>
              <a:off x="5508103" y="2355726"/>
              <a:ext cx="576065" cy="4320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4892A3-A2CC-A857-CC3E-0825231B150B}"/>
                    </a:ext>
                  </a:extLst>
                </p:cNvPr>
                <p:cNvSpPr txBox="1"/>
                <p:nvPr/>
              </p:nvSpPr>
              <p:spPr>
                <a:xfrm>
                  <a:off x="4963616" y="2724022"/>
                  <a:ext cx="36889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4892A3-A2CC-A857-CC3E-0825231B1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616" y="2724022"/>
                  <a:ext cx="368895" cy="230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71C53F-EAF4-1202-C6A8-D0E89672BCAF}"/>
                    </a:ext>
                  </a:extLst>
                </p:cNvPr>
                <p:cNvSpPr txBox="1"/>
                <p:nvPr/>
              </p:nvSpPr>
              <p:spPr>
                <a:xfrm>
                  <a:off x="5628675" y="2724022"/>
                  <a:ext cx="36889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71C53F-EAF4-1202-C6A8-D0E89672B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675" y="2724022"/>
                  <a:ext cx="368895" cy="230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E1E1C8-85C0-0AE4-A856-404194604109}"/>
              </a:ext>
            </a:extLst>
          </p:cNvPr>
          <p:cNvSpPr txBox="1"/>
          <p:nvPr/>
        </p:nvSpPr>
        <p:spPr>
          <a:xfrm>
            <a:off x="5652625" y="2283718"/>
            <a:ext cx="1367647" cy="266194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99380-5FCA-C935-6B0D-B3CFB1EE9815}"/>
                  </a:ext>
                </a:extLst>
              </p:cNvPr>
              <p:cNvSpPr txBox="1"/>
              <p:nvPr/>
            </p:nvSpPr>
            <p:spPr>
              <a:xfrm>
                <a:off x="5652624" y="2581795"/>
                <a:ext cx="1367647" cy="269668"/>
              </a:xfrm>
              <a:prstGeom prst="round2SameRect">
                <a:avLst>
                  <a:gd name="adj1" fmla="val 0"/>
                  <a:gd name="adj2" fmla="val 19082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sz="1000" b="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99380-5FCA-C935-6B0D-B3CFB1EE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24" y="2581795"/>
                <a:ext cx="1367647" cy="269668"/>
              </a:xfrm>
              <a:prstGeom prst="round2SameRect">
                <a:avLst>
                  <a:gd name="adj1" fmla="val 0"/>
                  <a:gd name="adj2" fmla="val 1908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F97FB89-F38C-12BA-26D3-C964491BF1C0}"/>
              </a:ext>
            </a:extLst>
          </p:cNvPr>
          <p:cNvGrpSpPr/>
          <p:nvPr/>
        </p:nvGrpSpPr>
        <p:grpSpPr>
          <a:xfrm>
            <a:off x="7524833" y="1995686"/>
            <a:ext cx="1367647" cy="1208832"/>
            <a:chOff x="7524833" y="1995686"/>
            <a:chExt cx="1367647" cy="12088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063931-3CF1-6B42-90CA-10245ABA07DB}"/>
                </a:ext>
              </a:extLst>
            </p:cNvPr>
            <p:cNvSpPr txBox="1"/>
            <p:nvPr/>
          </p:nvSpPr>
          <p:spPr>
            <a:xfrm>
              <a:off x="7524833" y="1995686"/>
              <a:ext cx="1367647" cy="435590"/>
            </a:xfrm>
            <a:prstGeom prst="round2SameRect">
              <a:avLst/>
            </a:prstGeom>
            <a:solidFill>
              <a:srgbClr val="A91F2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</a:rPr>
                <a:t>Output Response PDF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D5E467-23DD-2B8F-C3A3-9B9361D97D9D}"/>
                </a:ext>
              </a:extLst>
            </p:cNvPr>
            <p:cNvSpPr txBox="1"/>
            <p:nvPr/>
          </p:nvSpPr>
          <p:spPr>
            <a:xfrm>
              <a:off x="7524833" y="2482940"/>
              <a:ext cx="1367647" cy="721578"/>
            </a:xfrm>
            <a:prstGeom prst="round2SameRect">
              <a:avLst>
                <a:gd name="adj1" fmla="val 0"/>
                <a:gd name="adj2" fmla="val 8079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  <a:p>
              <a:pPr algn="ctr"/>
              <a:endParaRPr lang="en-GB" sz="1000" i="1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BF4CC9-0889-9D4A-0ABB-FB29EC387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" t="46106" r="81609" b="35450"/>
            <a:stretch/>
          </p:blipFill>
          <p:spPr>
            <a:xfrm>
              <a:off x="7956375" y="2582144"/>
              <a:ext cx="576065" cy="4320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FEEF97-448C-3E4E-F119-427D752916B5}"/>
                    </a:ext>
                  </a:extLst>
                </p:cNvPr>
                <p:cNvSpPr txBox="1"/>
                <p:nvPr/>
              </p:nvSpPr>
              <p:spPr>
                <a:xfrm>
                  <a:off x="8059959" y="2950440"/>
                  <a:ext cx="36889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9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sz="9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FEEF97-448C-3E4E-F119-427D75291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959" y="2950440"/>
                  <a:ext cx="368895" cy="230832"/>
                </a:xfrm>
                <a:prstGeom prst="rect">
                  <a:avLst/>
                </a:prstGeom>
                <a:blipFill>
                  <a:blip r:embed="rId8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4A0595-9DB7-588A-BFE7-14EBA3CD29E8}"/>
              </a:ext>
            </a:extLst>
          </p:cNvPr>
          <p:cNvSpPr/>
          <p:nvPr/>
        </p:nvSpPr>
        <p:spPr>
          <a:xfrm>
            <a:off x="5296321" y="2571750"/>
            <a:ext cx="284295" cy="142572"/>
          </a:xfrm>
          <a:prstGeom prst="rightArrow">
            <a:avLst/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B3F4102-4CCE-27BB-0F5B-8D6B7A56359B}"/>
              </a:ext>
            </a:extLst>
          </p:cNvPr>
          <p:cNvSpPr/>
          <p:nvPr/>
        </p:nvSpPr>
        <p:spPr>
          <a:xfrm>
            <a:off x="7168025" y="2571750"/>
            <a:ext cx="284295" cy="142572"/>
          </a:xfrm>
          <a:prstGeom prst="rightArrow">
            <a:avLst/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2538655-D963-87D4-5241-1952215A017E}"/>
              </a:ext>
            </a:extLst>
          </p:cNvPr>
          <p:cNvSpPr/>
          <p:nvPr/>
        </p:nvSpPr>
        <p:spPr>
          <a:xfrm rot="16200000">
            <a:off x="6205536" y="3074660"/>
            <a:ext cx="284295" cy="142572"/>
          </a:xfrm>
          <a:prstGeom prst="rightArrow">
            <a:avLst/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6E8B62-2D6E-5FDE-FDE3-F49F9529101D}"/>
              </a:ext>
            </a:extLst>
          </p:cNvPr>
          <p:cNvSpPr txBox="1"/>
          <p:nvPr/>
        </p:nvSpPr>
        <p:spPr>
          <a:xfrm>
            <a:off x="5652624" y="3435846"/>
            <a:ext cx="1367647" cy="435590"/>
          </a:xfrm>
          <a:prstGeom prst="round2SameRect">
            <a:avLst/>
          </a:prstGeom>
          <a:solidFill>
            <a:srgbClr val="A91F2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Computational Model</a:t>
            </a: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197BA06B-7ADD-E8D2-05E2-626BC220EB38}"/>
              </a:ext>
            </a:extLst>
          </p:cNvPr>
          <p:cNvSpPr/>
          <p:nvPr/>
        </p:nvSpPr>
        <p:spPr>
          <a:xfrm rot="16200000" flipV="1">
            <a:off x="6307236" y="511130"/>
            <a:ext cx="1102313" cy="2772031"/>
          </a:xfrm>
          <a:prstGeom prst="circularArrow">
            <a:avLst>
              <a:gd name="adj1" fmla="val 5582"/>
              <a:gd name="adj2" fmla="val 1142319"/>
              <a:gd name="adj3" fmla="val 20457680"/>
              <a:gd name="adj4" fmla="val 16743593"/>
              <a:gd name="adj5" fmla="val 8578"/>
            </a:avLst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879111C1-4B5E-9357-D2AC-6570BC949499}"/>
              </a:ext>
            </a:extLst>
          </p:cNvPr>
          <p:cNvSpPr/>
          <p:nvPr/>
        </p:nvSpPr>
        <p:spPr>
          <a:xfrm rot="14477712" flipV="1">
            <a:off x="4319959" y="756692"/>
            <a:ext cx="1102313" cy="2772031"/>
          </a:xfrm>
          <a:prstGeom prst="circularArrow">
            <a:avLst>
              <a:gd name="adj1" fmla="val 5582"/>
              <a:gd name="adj2" fmla="val 1142319"/>
              <a:gd name="adj3" fmla="val 20457680"/>
              <a:gd name="adj4" fmla="val 17291243"/>
              <a:gd name="adj5" fmla="val 8578"/>
            </a:avLst>
          </a:prstGeom>
          <a:solidFill>
            <a:srgbClr val="C62437"/>
          </a:solidFill>
          <a:ln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FA8C5-04C2-D4A4-3665-C0CC9B20FD8A}"/>
              </a:ext>
            </a:extLst>
          </p:cNvPr>
          <p:cNvSpPr txBox="1"/>
          <p:nvPr/>
        </p:nvSpPr>
        <p:spPr>
          <a:xfrm>
            <a:off x="5832418" y="1219551"/>
            <a:ext cx="907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26374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Crystal plasticity finite element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26C1-FC62-ADBB-FF19-EC0576A6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/>
              <a:t>Mesoscale model which accounts for the microstructure of a material.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Promising for developing accurate predictions particularly for applications such as weld microstructures.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However, models can be very computationally expensive and simulations are typically limited to small volumes of material.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Therefore, promising for a large number of surrogate modelling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97803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Crystal plasticity finite element modelling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11EB60B-136A-0100-0B34-65614928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29891"/>
            <a:ext cx="2134862" cy="2077963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A827330B-F485-B8E0-C5D0-3A7A4B8C55AF}"/>
              </a:ext>
            </a:extLst>
          </p:cNvPr>
          <p:cNvSpPr/>
          <p:nvPr/>
        </p:nvSpPr>
        <p:spPr>
          <a:xfrm rot="5400000">
            <a:off x="2937596" y="1685874"/>
            <a:ext cx="792088" cy="69163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9590AEE-3AAA-00D0-193C-A6F26A441C55}"/>
              </a:ext>
            </a:extLst>
          </p:cNvPr>
          <p:cNvSpPr/>
          <p:nvPr/>
        </p:nvSpPr>
        <p:spPr>
          <a:xfrm rot="5400000">
            <a:off x="3513661" y="1685874"/>
            <a:ext cx="792088" cy="691634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27C126E0-246C-77C5-E790-F5B7DB040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6" y="1534845"/>
            <a:ext cx="3509124" cy="10026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55F98EA-28D2-BC65-3A3E-3361F35747E7}"/>
              </a:ext>
            </a:extLst>
          </p:cNvPr>
          <p:cNvSpPr/>
          <p:nvPr/>
        </p:nvSpPr>
        <p:spPr>
          <a:xfrm>
            <a:off x="1331640" y="2859782"/>
            <a:ext cx="144016" cy="144016"/>
          </a:xfrm>
          <a:prstGeom prst="ellipse">
            <a:avLst/>
          </a:prstGeom>
          <a:noFill/>
          <a:ln w="19050">
            <a:solidFill>
              <a:srgbClr val="78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1FAC0A-AEF2-3655-7145-77AC9DE08089}"/>
              </a:ext>
            </a:extLst>
          </p:cNvPr>
          <p:cNvCxnSpPr/>
          <p:nvPr/>
        </p:nvCxnSpPr>
        <p:spPr>
          <a:xfrm flipV="1">
            <a:off x="1475656" y="2139702"/>
            <a:ext cx="1368152" cy="792088"/>
          </a:xfrm>
          <a:prstGeom prst="straightConnector1">
            <a:avLst/>
          </a:prstGeom>
          <a:ln w="19050">
            <a:solidFill>
              <a:srgbClr val="781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EAEE60-9E82-8597-EBCB-22DDBE9F3B74}"/>
              </a:ext>
            </a:extLst>
          </p:cNvPr>
          <p:cNvSpPr/>
          <p:nvPr/>
        </p:nvSpPr>
        <p:spPr>
          <a:xfrm>
            <a:off x="3448319" y="2008830"/>
            <a:ext cx="115569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9DDE21-45C9-BFAB-5781-9246A457B9B6}"/>
              </a:ext>
            </a:extLst>
          </p:cNvPr>
          <p:cNvSpPr/>
          <p:nvPr/>
        </p:nvSpPr>
        <p:spPr>
          <a:xfrm>
            <a:off x="5264076" y="1534845"/>
            <a:ext cx="3509124" cy="1002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7B4D1C-3AF8-11E0-F88C-A0CF435ABEFB}"/>
              </a:ext>
            </a:extLst>
          </p:cNvPr>
          <p:cNvCxnSpPr>
            <a:cxnSpLocks/>
          </p:cNvCxnSpPr>
          <p:nvPr/>
        </p:nvCxnSpPr>
        <p:spPr>
          <a:xfrm flipH="1">
            <a:off x="3563888" y="1534844"/>
            <a:ext cx="1700188" cy="468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0985F7-E1AA-4FA5-C0F9-7A381F80FEEA}"/>
              </a:ext>
            </a:extLst>
          </p:cNvPr>
          <p:cNvCxnSpPr>
            <a:cxnSpLocks/>
          </p:cNvCxnSpPr>
          <p:nvPr/>
        </p:nvCxnSpPr>
        <p:spPr>
          <a:xfrm flipH="1" flipV="1">
            <a:off x="3545284" y="2054549"/>
            <a:ext cx="1718792" cy="481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4F73CD-B65D-C648-52EE-FE3228C016B6}"/>
              </a:ext>
            </a:extLst>
          </p:cNvPr>
          <p:cNvCxnSpPr>
            <a:cxnSpLocks/>
          </p:cNvCxnSpPr>
          <p:nvPr/>
        </p:nvCxnSpPr>
        <p:spPr>
          <a:xfrm flipV="1">
            <a:off x="5868144" y="1275606"/>
            <a:ext cx="0" cy="1260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451366-BF16-0FE7-25DD-F801306EC2EF}"/>
              </a:ext>
            </a:extLst>
          </p:cNvPr>
          <p:cNvCxnSpPr>
            <a:cxnSpLocks/>
          </p:cNvCxnSpPr>
          <p:nvPr/>
        </p:nvCxnSpPr>
        <p:spPr>
          <a:xfrm flipV="1">
            <a:off x="6372200" y="1275606"/>
            <a:ext cx="0" cy="1260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0DA96A-3C02-641B-1B96-23D8901AF0A3}"/>
              </a:ext>
            </a:extLst>
          </p:cNvPr>
          <p:cNvSpPr txBox="1"/>
          <p:nvPr/>
        </p:nvSpPr>
        <p:spPr>
          <a:xfrm>
            <a:off x="5220072" y="1218114"/>
            <a:ext cx="8063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659C9E-A949-B470-CAE0-2C67C9F5E1CA}"/>
              </a:ext>
            </a:extLst>
          </p:cNvPr>
          <p:cNvSpPr txBox="1"/>
          <p:nvPr/>
        </p:nvSpPr>
        <p:spPr>
          <a:xfrm>
            <a:off x="5860752" y="1229262"/>
            <a:ext cx="8063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3BB187-2862-F666-CFD5-2C0503F704F7}"/>
              </a:ext>
            </a:extLst>
          </p:cNvPr>
          <p:cNvSpPr txBox="1"/>
          <p:nvPr/>
        </p:nvSpPr>
        <p:spPr>
          <a:xfrm>
            <a:off x="7236296" y="2584698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baseline="30000" dirty="0"/>
              <a:t>2</a:t>
            </a:r>
            <a:r>
              <a:rPr lang="en-GB" sz="800" i="1" dirty="0"/>
              <a:t>Mokhtarishirazabad et al.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CA609-0FF6-01A0-0AF7-4C97B7299465}"/>
              </a:ext>
            </a:extLst>
          </p:cNvPr>
          <p:cNvSpPr txBox="1"/>
          <p:nvPr/>
        </p:nvSpPr>
        <p:spPr>
          <a:xfrm>
            <a:off x="6393764" y="1219669"/>
            <a:ext cx="13263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Fusion zone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A30854-F851-F06A-A882-1AC69E4F237E}"/>
              </a:ext>
            </a:extLst>
          </p:cNvPr>
          <p:cNvSpPr txBox="1"/>
          <p:nvPr/>
        </p:nvSpPr>
        <p:spPr>
          <a:xfrm>
            <a:off x="2411760" y="444395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Nuclear Regulatory Commission, 1975. Reactor safety study-an assessment of accident risks in US commercial nuclear power plant.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WASH-1400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Mokhtarishirazabad, M., Simpson, C., </a:t>
            </a:r>
            <a:r>
              <a:rPr lang="en-GB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Kabra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Horne, G., Palmer, I., </a:t>
            </a:r>
            <a:r>
              <a:rPr lang="en-GB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Moffat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Truman, C., Knowles, D. and Mostafavi, M., 2021. Evaluation of fracture toughness and residual stress in AISI 316L electron beam welds.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Fatigue &amp; Fracture of Engineering Materials &amp; Structures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44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(8), pp.2015-2032.</a:t>
            </a:r>
          </a:p>
          <a:p>
            <a:pPr marL="228600" indent="-228600">
              <a:buFont typeface="+mj-lt"/>
              <a:buAutoNum type="arabicPeriod"/>
            </a:pPr>
            <a:endParaRPr lang="en-GB" sz="400" i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DC167C-161D-11F5-DCF3-9675404B9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441" y="3201173"/>
            <a:ext cx="1002932" cy="977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7EEB4-C3A9-4B14-6924-CE10CB05C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810" y="3207949"/>
            <a:ext cx="1008599" cy="979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FC369-E5BF-A1CF-8502-A6FBAD182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0530" y="3214878"/>
            <a:ext cx="969248" cy="96402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4FC052-AB40-C840-01CE-6D6AB63188B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6263907" y="2277412"/>
            <a:ext cx="410548" cy="923761"/>
          </a:xfrm>
          <a:prstGeom prst="straightConnector1">
            <a:avLst/>
          </a:prstGeom>
          <a:ln w="19050">
            <a:solidFill>
              <a:srgbClr val="781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A91AD4-EA39-5B7F-1289-5C8E3B268915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5041110" y="2275706"/>
            <a:ext cx="999062" cy="932243"/>
          </a:xfrm>
          <a:prstGeom prst="straightConnector1">
            <a:avLst/>
          </a:prstGeom>
          <a:ln w="19050">
            <a:solidFill>
              <a:srgbClr val="781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28E324-FA91-A5E1-BB63-154400C4846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835154" y="2268930"/>
            <a:ext cx="1754379" cy="945948"/>
          </a:xfrm>
          <a:prstGeom prst="straightConnector1">
            <a:avLst/>
          </a:prstGeom>
          <a:ln w="19050">
            <a:solidFill>
              <a:srgbClr val="7816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2CE484-F34B-1BC9-0EE3-D22ED1CE6CD2}"/>
              </a:ext>
            </a:extLst>
          </p:cNvPr>
          <p:cNvSpPr txBox="1"/>
          <p:nvPr/>
        </p:nvSpPr>
        <p:spPr>
          <a:xfrm>
            <a:off x="150501" y="3477657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baseline="30000" dirty="0"/>
              <a:t>1</a:t>
            </a:r>
            <a:r>
              <a:rPr lang="en-GB" sz="800" i="1" dirty="0"/>
              <a:t>WASH-1400 report 1975</a:t>
            </a:r>
          </a:p>
        </p:txBody>
      </p:sp>
    </p:spTree>
    <p:extLst>
      <p:ext uri="{BB962C8B-B14F-4D97-AF65-F5344CB8AC3E}">
        <p14:creationId xmlns:p14="http://schemas.microsoft.com/office/powerpoint/2010/main" val="362730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001D-10B4-E8C2-1F3A-5F43D27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Illustrative example – the grain size effect in a polycrystal 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826C1-FC62-ADBB-FF19-EC0576A64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200"/>
                  </a:spcAft>
                </a:pPr>
                <a:r>
                  <a:rPr lang="en-GB" sz="2000" dirty="0"/>
                  <a:t>The grain size effect on the yield strength is well described by the Hall-Petch relationship:</a:t>
                </a:r>
              </a:p>
              <a:p>
                <a:pPr marL="0" indent="0">
                  <a:spcAft>
                    <a:spcPts val="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>
                  <a:spcAft>
                    <a:spcPts val="200"/>
                  </a:spcAft>
                </a:pPr>
                <a:r>
                  <a:rPr lang="en-GB" sz="2000" dirty="0"/>
                  <a:t>Strain gradient crystal plasticity is able to inherently account for this effect.</a:t>
                </a:r>
              </a:p>
              <a:p>
                <a:pPr>
                  <a:spcAft>
                    <a:spcPts val="200"/>
                  </a:spcAft>
                </a:pPr>
                <a:r>
                  <a:rPr lang="en-GB" sz="2000" dirty="0"/>
                  <a:t>A surrogate model of this crystal plasticity model is developed relating grain size to yield stress.</a:t>
                </a:r>
              </a:p>
              <a:p>
                <a:pPr>
                  <a:spcAft>
                    <a:spcPts val="200"/>
                  </a:spcAft>
                </a:pPr>
                <a:r>
                  <a:rPr lang="en-GB" sz="2000" dirty="0"/>
                  <a:t>This example demonstrates how uncertainty can be treated within a surrogate modelling framework.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B826C1-FC62-ADBB-FF19-EC0576A64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3" t="-2114" b="-17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73741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1F9DA122-9E5D-491F-8891-F8721B4DBD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8CF241A90FF499F246F937C358300" ma:contentTypeVersion="11" ma:contentTypeDescription="Create a new document." ma:contentTypeScope="" ma:versionID="836ad242ca9545bfe1122b5e7ca6d959">
  <xsd:schema xmlns:xsd="http://www.w3.org/2001/XMLSchema" xmlns:xs="http://www.w3.org/2001/XMLSchema" xmlns:p="http://schemas.microsoft.com/office/2006/metadata/properties" xmlns:ns2="096f1adb-ea5a-4dff-ab2b-a4fd43da3d8e" xmlns:ns3="cee1e4d5-1e4f-4724-9d5e-788c2c993551" targetNamespace="http://schemas.microsoft.com/office/2006/metadata/properties" ma:root="true" ma:fieldsID="48828f5a5a871997f9ef6f5ea1617bb5" ns2:_="" ns3:_="">
    <xsd:import namespace="096f1adb-ea5a-4dff-ab2b-a4fd43da3d8e"/>
    <xsd:import namespace="cee1e4d5-1e4f-4724-9d5e-788c2c993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f1adb-ea5a-4dff-ab2b-a4fd43da3d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1e4d5-1e4f-4724-9d5e-788c2c993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3EBB3-8FD1-45A9-8FD2-83737F659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f1adb-ea5a-4dff-ab2b-a4fd43da3d8e"/>
    <ds:schemaRef ds:uri="cee1e4d5-1e4f-4724-9d5e-788c2c993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EAD6AE-3030-4B91-A867-DE2646C07A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96f1adb-ea5a-4dff-ab2b-a4fd43da3d8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ee1e4d5-1e4f-4724-9d5e-788c2c9935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1200A-9BD4-4DA6-BBA5-BF0EED0C42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On-screen Show (16:9)</PresentationFormat>
  <Paragraphs>153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Rockwell</vt:lpstr>
      <vt:lpstr>Wingdings</vt:lpstr>
      <vt:lpstr>University of Bristol (Main URL)</vt:lpstr>
      <vt:lpstr>University of Bristol (Custom URL)</vt:lpstr>
      <vt:lpstr>Surrogate Modelling and Uncertainty Quantification of Crystal Plasticity Finite Element Simulations</vt:lpstr>
      <vt:lpstr>Introduction and outline</vt:lpstr>
      <vt:lpstr>Some context</vt:lpstr>
      <vt:lpstr>The surrogate modelling process</vt:lpstr>
      <vt:lpstr>Types of surrogate</vt:lpstr>
      <vt:lpstr>Applications</vt:lpstr>
      <vt:lpstr>Crystal plasticity finite element modelling</vt:lpstr>
      <vt:lpstr>Crystal plasticity finite element modelling</vt:lpstr>
      <vt:lpstr>Illustrative example – the grain size effect in a polycrystal RVE</vt:lpstr>
      <vt:lpstr>Constructing the surrogate</vt:lpstr>
      <vt:lpstr>Separating aleatoric and epistemic uncertainty</vt:lpstr>
      <vt:lpstr>Latent model</vt:lpstr>
      <vt:lpstr>Forward &amp; inverse uncertainty quantification</vt:lpstr>
      <vt:lpstr>General probabilistic inverse problem</vt:lpstr>
      <vt:lpstr>General probabilistic inverse problem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Trueman</dc:creator>
  <cp:lastModifiedBy>Hugh Dorward</cp:lastModifiedBy>
  <cp:revision>13</cp:revision>
  <dcterms:created xsi:type="dcterms:W3CDTF">2021-08-08T18:41:04Z</dcterms:created>
  <dcterms:modified xsi:type="dcterms:W3CDTF">2022-10-25T09:38:54Z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0x0101001F18CF241A90FF499F246F937C358300</vt:lpwstr>
  </property>
</Properties>
</file>