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30"/>
  </p:notesMasterIdLst>
  <p:sldIdLst>
    <p:sldId id="343" r:id="rId2"/>
    <p:sldId id="1497" r:id="rId3"/>
    <p:sldId id="1481" r:id="rId4"/>
    <p:sldId id="1482" r:id="rId5"/>
    <p:sldId id="1483" r:id="rId6"/>
    <p:sldId id="1498" r:id="rId7"/>
    <p:sldId id="1484" r:id="rId8"/>
    <p:sldId id="1499" r:id="rId9"/>
    <p:sldId id="1486" r:id="rId10"/>
    <p:sldId id="1506" r:id="rId11"/>
    <p:sldId id="1512" r:id="rId12"/>
    <p:sldId id="1488" r:id="rId13"/>
    <p:sldId id="1515" r:id="rId14"/>
    <p:sldId id="1489" r:id="rId15"/>
    <p:sldId id="1492" r:id="rId16"/>
    <p:sldId id="1491" r:id="rId17"/>
    <p:sldId id="1490" r:id="rId18"/>
    <p:sldId id="1487" r:id="rId19"/>
    <p:sldId id="1543" r:id="rId20"/>
    <p:sldId id="1544" r:id="rId21"/>
    <p:sldId id="1530" r:id="rId22"/>
    <p:sldId id="1538" r:id="rId23"/>
    <p:sldId id="1531" r:id="rId24"/>
    <p:sldId id="1535" r:id="rId25"/>
    <p:sldId id="1528" r:id="rId26"/>
    <p:sldId id="1548" r:id="rId27"/>
    <p:sldId id="1545" r:id="rId28"/>
    <p:sldId id="150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FF"/>
    <a:srgbClr val="CCFFCC"/>
    <a:srgbClr val="990000"/>
    <a:srgbClr val="CC00CC"/>
    <a:srgbClr val="CCFF99"/>
    <a:srgbClr val="FFCC99"/>
    <a:srgbClr val="FF3399"/>
    <a:srgbClr val="CC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2" autoAdjust="0"/>
    <p:restoredTop sz="94595" autoAdjust="0"/>
  </p:normalViewPr>
  <p:slideViewPr>
    <p:cSldViewPr snapToGrid="0" snapToObjects="1">
      <p:cViewPr varScale="1">
        <p:scale>
          <a:sx n="110" d="100"/>
          <a:sy n="110" d="100"/>
        </p:scale>
        <p:origin x="133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-5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3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4AEFB-EA68-B144-AD8F-FB44BA64435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88A18-BDA8-B64D-B305-A05748513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8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13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01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90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61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56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46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9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2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01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105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56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02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764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508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222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611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339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99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652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132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89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26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7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62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95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388A18-BDA8-B64D-B305-A05748513D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6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alterna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11275" y="3706388"/>
            <a:ext cx="6521717" cy="567074"/>
          </a:xfrm>
        </p:spPr>
        <p:txBody>
          <a:bodyPr>
            <a:normAutofit/>
          </a:bodyPr>
          <a:lstStyle>
            <a:lvl1pPr marL="0" marR="0" indent="0" algn="ctr" defTabSz="685766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baseline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Add Event / Session Title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2EE811-4C43-184C-BBC0-D37453FFEA64}"/>
              </a:ext>
            </a:extLst>
          </p:cNvPr>
          <p:cNvSpPr txBox="1"/>
          <p:nvPr userDrawn="1"/>
        </p:nvSpPr>
        <p:spPr>
          <a:xfrm>
            <a:off x="0" y="0"/>
            <a:ext cx="9144001" cy="104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75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A99D902-9D01-5D41-AE79-77F16F3C64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954" y="422625"/>
            <a:ext cx="4727865" cy="2151185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2559AB-72D6-5145-831C-9C281D37C3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0874" y="4869525"/>
            <a:ext cx="6521450" cy="640521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Your name here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2FF9433F-56EA-F945-9F67-F699983D1C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0874" y="5805003"/>
            <a:ext cx="6521450" cy="430213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October 26-27, 2021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3CFAA51-1414-D44A-9D41-7DF4707E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84925" y="128588"/>
            <a:ext cx="2608263" cy="18065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BC3EE0-F202-0E42-809E-2C6971A06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18507"/>
            <a:ext cx="9144000" cy="351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50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5FEB878-48A7-6745-934C-529F44F919B6}"/>
              </a:ext>
            </a:extLst>
          </p:cNvPr>
          <p:cNvSpPr txBox="1"/>
          <p:nvPr userDrawn="1"/>
        </p:nvSpPr>
        <p:spPr>
          <a:xfrm>
            <a:off x="-1" y="0"/>
            <a:ext cx="9144001" cy="180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5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94E14F-090A-8A40-99FB-12D706307971}"/>
              </a:ext>
            </a:extLst>
          </p:cNvPr>
          <p:cNvSpPr txBox="1"/>
          <p:nvPr userDrawn="1"/>
        </p:nvSpPr>
        <p:spPr>
          <a:xfrm>
            <a:off x="0" y="5058000"/>
            <a:ext cx="9144001" cy="180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99276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-1" y="5"/>
            <a:ext cx="9144001" cy="1500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375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8EC72AE-E297-9444-BBD2-EF610B3E335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1396694"/>
            <a:ext cx="7886700" cy="478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DA65148-3AB5-6848-B63D-179DC900C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4595"/>
            <a:ext cx="7886700" cy="13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698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200"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425592" y="6299794"/>
            <a:ext cx="29282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b="0" i="0" dirty="0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-1" y="5"/>
            <a:ext cx="9144001" cy="1500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375" dirty="0"/>
          </a:p>
        </p:txBody>
      </p:sp>
    </p:spTree>
    <p:extLst>
      <p:ext uri="{BB962C8B-B14F-4D97-AF65-F5344CB8AC3E}">
        <p14:creationId xmlns:p14="http://schemas.microsoft.com/office/powerpoint/2010/main" val="185426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96694"/>
            <a:ext cx="3886200" cy="4780269"/>
          </a:xfrm>
        </p:spPr>
        <p:txBody>
          <a:bodyPr/>
          <a:lstStyle>
            <a:lvl1pPr>
              <a:defRPr b="0" i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96694"/>
            <a:ext cx="3886200" cy="4780269"/>
          </a:xfrm>
        </p:spPr>
        <p:txBody>
          <a:bodyPr/>
          <a:lstStyle>
            <a:lvl1pPr>
              <a:defRPr b="0" i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" y="5"/>
            <a:ext cx="9144001" cy="1500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375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3BB7B8D-8456-A044-A106-EE25F78F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4595"/>
            <a:ext cx="7886700" cy="13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97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85111"/>
            <a:ext cx="3868340" cy="510516"/>
          </a:xfrm>
        </p:spPr>
        <p:txBody>
          <a:bodyPr anchor="b"/>
          <a:lstStyle>
            <a:lvl1pPr marL="0" indent="0">
              <a:buNone/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28800"/>
            <a:ext cx="3868340" cy="4360863"/>
          </a:xfrm>
        </p:spPr>
        <p:txBody>
          <a:bodyPr/>
          <a:lstStyle>
            <a:lvl1pPr>
              <a:defRPr b="0" i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2" y="1185111"/>
            <a:ext cx="3887391" cy="510516"/>
          </a:xfrm>
        </p:spPr>
        <p:txBody>
          <a:bodyPr anchor="b"/>
          <a:lstStyle>
            <a:lvl1pPr marL="0" indent="0">
              <a:buNone/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28800"/>
            <a:ext cx="3887391" cy="4360863"/>
          </a:xfrm>
        </p:spPr>
        <p:txBody>
          <a:bodyPr/>
          <a:lstStyle>
            <a:lvl1pPr>
              <a:defRPr b="0" i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" y="5"/>
            <a:ext cx="9144001" cy="1500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375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77DCBBC9-7A75-3942-A721-20FEAA74C218}"/>
              </a:ext>
            </a:extLst>
          </p:cNvPr>
          <p:cNvSpPr txBox="1">
            <a:spLocks/>
          </p:cNvSpPr>
          <p:nvPr userDrawn="1"/>
        </p:nvSpPr>
        <p:spPr>
          <a:xfrm>
            <a:off x="628650" y="-54595"/>
            <a:ext cx="7886700" cy="13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bg1"/>
                </a:solidFill>
                <a:latin typeface="Myriad Pro Semibold" panose="020B0503030403020204" pitchFamily="34" charset="0"/>
                <a:ea typeface="+mj-ea"/>
                <a:cs typeface="+mj-cs"/>
              </a:defRPr>
            </a:lvl1pPr>
          </a:lstStyle>
          <a:p>
            <a:r>
              <a:rPr lang="en-US" sz="4000" b="0" i="0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949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96694"/>
            <a:ext cx="4629150" cy="4464361"/>
          </a:xfrm>
        </p:spPr>
        <p:txBody>
          <a:bodyPr/>
          <a:lstStyle>
            <a:lvl1pPr>
              <a:defRPr sz="2400" b="0" i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396694"/>
            <a:ext cx="2949178" cy="4472294"/>
          </a:xfr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1" y="5"/>
            <a:ext cx="9144001" cy="1500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375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6016C35-5F6D-FD4D-99F0-16C452E89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4595"/>
            <a:ext cx="7886700" cy="13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396694"/>
            <a:ext cx="4629150" cy="4464361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4E2649-6A7F-1D42-88B9-0F53AAFFA4B0}"/>
              </a:ext>
            </a:extLst>
          </p:cNvPr>
          <p:cNvSpPr txBox="1">
            <a:spLocks/>
          </p:cNvSpPr>
          <p:nvPr userDrawn="1"/>
        </p:nvSpPr>
        <p:spPr>
          <a:xfrm>
            <a:off x="629841" y="320040"/>
            <a:ext cx="7886700" cy="11247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7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>
                <a:solidFill>
                  <a:schemeClr val="bg1"/>
                </a:solidFill>
                <a:latin typeface="Myriad Pro Light" charset="0"/>
                <a:ea typeface="Myriad Pro Light" charset="0"/>
                <a:cs typeface="Myriad Pro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147765E-E6E0-2743-A523-50A6C18F02FE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629841" y="1396694"/>
            <a:ext cx="2949178" cy="4472294"/>
          </a:xfrm>
        </p:spPr>
        <p:txBody>
          <a:bodyPr/>
          <a:lstStyle>
            <a:lvl1pPr marL="0" indent="0">
              <a:buNone/>
              <a:defRPr sz="12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E8B405F-016F-B240-9D91-8E9FC3CF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4595"/>
            <a:ext cx="7886700" cy="13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458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-1" y="5"/>
            <a:ext cx="9144001" cy="1500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375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21B564F-F8A9-7C48-8B34-A1CB2D40C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4595"/>
            <a:ext cx="7886700" cy="13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22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5FEB878-48A7-6745-934C-529F44F919B6}"/>
              </a:ext>
            </a:extLst>
          </p:cNvPr>
          <p:cNvSpPr txBox="1"/>
          <p:nvPr userDrawn="1"/>
        </p:nvSpPr>
        <p:spPr>
          <a:xfrm>
            <a:off x="-1" y="0"/>
            <a:ext cx="9144001" cy="180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62743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F081BBD3-055D-984E-A4B2-24D6087BE740}"/>
              </a:ext>
            </a:extLst>
          </p:cNvPr>
          <p:cNvSpPr txBox="1"/>
          <p:nvPr userDrawn="1"/>
        </p:nvSpPr>
        <p:spPr>
          <a:xfrm>
            <a:off x="0" y="975"/>
            <a:ext cx="9144004" cy="6858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sz="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96694"/>
            <a:ext cx="7886700" cy="4780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5344E6-35D8-A44E-B1B7-9F722984D6EF}"/>
              </a:ext>
            </a:extLst>
          </p:cNvPr>
          <p:cNvSpPr txBox="1"/>
          <p:nvPr userDrawn="1"/>
        </p:nvSpPr>
        <p:spPr>
          <a:xfrm>
            <a:off x="0" y="6446520"/>
            <a:ext cx="9144000" cy="4114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en-US" sz="750" dirty="0">
                <a:solidFill>
                  <a:schemeClr val="bg1"/>
                </a:solidFill>
              </a:rPr>
              <a:t>     </a:t>
            </a:r>
            <a:r>
              <a:rPr lang="en-US" sz="1100" dirty="0">
                <a:solidFill>
                  <a:schemeClr val="bg1"/>
                </a:solidFill>
              </a:rPr>
              <a:t>ISPMNA 2022 – CD-02</a:t>
            </a:r>
            <a:r>
              <a:rPr lang="en-US" sz="75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333695" y="6537960"/>
            <a:ext cx="476612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5905291-C2B4-B048-8055-3D10E87A7C28}" type="slidenum">
              <a:rPr lang="en-U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BE6F998-D7DD-4BDB-BD4F-B07DB7CE2F8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229598" y="6464806"/>
            <a:ext cx="793719" cy="377620"/>
            <a:chOff x="8141939" y="6287995"/>
            <a:chExt cx="816580" cy="38849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B0CECEE-3449-5246-BAA6-213C9D093058}"/>
                </a:ext>
              </a:extLst>
            </p:cNvPr>
            <p:cNvSpPr txBox="1"/>
            <p:nvPr userDrawn="1"/>
          </p:nvSpPr>
          <p:spPr>
            <a:xfrm>
              <a:off x="8141939" y="6287995"/>
              <a:ext cx="816580" cy="388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800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0AA26D7-C293-7D46-9936-7873EC035F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59359" y="6309397"/>
              <a:ext cx="588478" cy="350442"/>
            </a:xfrm>
            <a:prstGeom prst="rect">
              <a:avLst/>
            </a:prstGeom>
          </p:spPr>
        </p:pic>
      </p:grp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1CB11352-1FF5-D744-B9A1-693846B1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820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4" r:id="rId8"/>
    <p:sldLayoutId id="2147483658" r:id="rId9"/>
    <p:sldLayoutId id="2147483661" r:id="rId10"/>
  </p:sldLayoutIdLst>
  <p:hf hdr="0" ftr="0" dt="0"/>
  <p:txStyles>
    <p:titleStyle>
      <a:lvl1pPr algn="ctr" defTabSz="685766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42" indent="-171442" algn="l" defTabSz="685766" rtl="0" eaLnBrk="1" latinLnBrk="0" hangingPunct="1">
        <a:lnSpc>
          <a:spcPct val="100000"/>
        </a:lnSpc>
        <a:spcBef>
          <a:spcPts val="75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25" indent="-171442" algn="l" defTabSz="685766" rtl="0" eaLnBrk="1" latinLnBrk="0" hangingPunct="1">
        <a:lnSpc>
          <a:spcPct val="100000"/>
        </a:lnSpc>
        <a:spcBef>
          <a:spcPts val="375"/>
        </a:spcBef>
        <a:buFont typeface="Arial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07" indent="-171442" algn="l" defTabSz="685766" rtl="0" eaLnBrk="1" latinLnBrk="0" hangingPunct="1">
        <a:lnSpc>
          <a:spcPct val="10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090" indent="-171442" algn="l" defTabSz="685766" rtl="0" eaLnBrk="1" latinLnBrk="0" hangingPunct="1">
        <a:lnSpc>
          <a:spcPct val="10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2974" indent="-171442" algn="l" defTabSz="685766" rtl="0" eaLnBrk="1" latinLnBrk="0" hangingPunct="1">
        <a:lnSpc>
          <a:spcPct val="10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1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4.emf"/><Relationship Id="rId4" Type="http://schemas.openxmlformats.org/officeDocument/2006/relationships/image" Target="../media/image4.png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4.png"/><Relationship Id="rId9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0.wmf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9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image" Target="../media/image35.wmf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4.png"/><Relationship Id="rId9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43.wmf"/><Relationship Id="rId7" Type="http://schemas.openxmlformats.org/officeDocument/2006/relationships/image" Target="../media/image15.png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11" Type="http://schemas.openxmlformats.org/officeDocument/2006/relationships/image" Target="../media/image38.wmf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42.wmf"/><Relationship Id="rId4" Type="http://schemas.openxmlformats.org/officeDocument/2006/relationships/image" Target="../media/image4.png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5.png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4.png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5.png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9.wmf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40.bin"/><Relationship Id="rId4" Type="http://schemas.openxmlformats.org/officeDocument/2006/relationships/image" Target="../media/image4.png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4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55.emf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57.emf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10" Type="http://schemas.openxmlformats.org/officeDocument/2006/relationships/image" Target="../media/image6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4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10" Type="http://schemas.openxmlformats.org/officeDocument/2006/relationships/image" Target="../media/image59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emf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openxmlformats.org/officeDocument/2006/relationships/image" Target="../media/image6.wmf"/><Relationship Id="rId5" Type="http://schemas.openxmlformats.org/officeDocument/2006/relationships/image" Target="../media/image7.emf"/><Relationship Id="rId10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CB62C5B-47DD-AD4A-920D-C9425D2F0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685800"/>
          </a:xfrm>
        </p:spPr>
        <p:txBody>
          <a:bodyPr anchor="ctr" anchorCtr="1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Fourth International Symposium on </a:t>
            </a:r>
          </a:p>
          <a:p>
            <a:pPr>
              <a:spcBef>
                <a:spcPts val="0"/>
              </a:spcBef>
            </a:pPr>
            <a:r>
              <a:rPr lang="en-US" dirty="0"/>
              <a:t>Probabilistic Methodologies for Nuclear Applications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4CF011-0552-4E4D-8C86-4386BC907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82880"/>
            <a:ext cx="5852160" cy="3200400"/>
          </a:xfrm>
        </p:spPr>
        <p:txBody>
          <a:bodyPr lIns="0" rIns="0" anchor="ctr" anchorCtr="1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Hybrid Probabilistic Model for Resistance of Pressure Tube Material in Canadian Nuclear Reactors to Crack Initiation due to Hydrided Region Overloads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406035-2173-6B45-82AB-890EB9148F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566160"/>
            <a:ext cx="9144000" cy="1371600"/>
          </a:xfrm>
        </p:spPr>
        <p:txBody>
          <a:bodyPr anchor="ctr" anchorCtr="1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Leonid Gutkin and Doug Scarth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Kinectrics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Toronto, Ontario, Canada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5647B-9C5F-8241-BEF6-0006236DBC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5758078"/>
            <a:ext cx="9144000" cy="685800"/>
          </a:xfrm>
        </p:spPr>
        <p:txBody>
          <a:bodyPr anchor="ctr" anchorCtr="1"/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tx2"/>
                </a:solidFill>
              </a:rPr>
              <a:t>Leicester, UK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tx2"/>
                </a:solidFill>
              </a:rPr>
              <a:t> Novem</a:t>
            </a:r>
            <a:r>
              <a:rPr lang="en-US" sz="2000" b="1" dirty="0">
                <a:solidFill>
                  <a:schemeClr val="tx2"/>
                </a:solidFill>
              </a:rPr>
              <a:t>ber 1 - 3, 2022</a:t>
            </a:r>
          </a:p>
        </p:txBody>
      </p:sp>
      <p:pic>
        <p:nvPicPr>
          <p:cNvPr id="7" name="Picture 20" descr="KinectricsLogo">
            <a:extLst>
              <a:ext uri="{FF2B5EF4-FFF2-40B4-BE49-F238E27FC236}">
                <a16:creationId xmlns:a16="http://schemas.microsoft.com/office/drawing/2014/main" id="{E25BB8E4-3D5F-4B65-A76F-1547AE968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720" y="3611880"/>
            <a:ext cx="9334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04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Analytical Framework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287F6C-A9CA-49F1-AA84-337EE229E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Dual process-zone approach</a:t>
            </a:r>
            <a:endParaRPr lang="en-US" altLang="en-US" b="1" kern="0" dirty="0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6812C5-779F-4DD1-A2E9-5D9BFD9DABA6}"/>
              </a:ext>
            </a:extLst>
          </p:cNvPr>
          <p:cNvGrpSpPr/>
          <p:nvPr/>
        </p:nvGrpSpPr>
        <p:grpSpPr>
          <a:xfrm>
            <a:off x="914400" y="1188720"/>
            <a:ext cx="7315200" cy="5120640"/>
            <a:chOff x="914400" y="1188720"/>
            <a:chExt cx="7315200" cy="5120640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04FCB6A2-8783-41FF-9BFF-F8F96B208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7360" y="1188720"/>
              <a:ext cx="5669280" cy="1463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0"/>
            <a:lstStyle>
              <a:lvl1pPr marL="446088" indent="-446088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0000FF"/>
                </a:buClr>
                <a:buSzPct val="9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800080"/>
                </a:buClr>
                <a:buSzPct val="125000"/>
                <a:buChar char="•"/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marL="630238" indent="-630238" eaLnBrk="1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DE8400"/>
                </a:buClr>
                <a:buSzPct val="60000"/>
                <a:buFontTx/>
                <a:buNone/>
              </a:pPr>
              <a:r>
                <a:rPr lang="en-US" altLang="en-US" sz="2000" b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CA" altLang="en-US" sz="2000" b="1" dirty="0">
                  <a:latin typeface="Times New Roman" pitchFamily="18" charset="0"/>
                </a:rPr>
                <a:t>wo flaw-tip displacements in a hydrided region</a:t>
              </a:r>
              <a:r>
                <a:rPr lang="en-US" altLang="en-US" sz="1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000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en-CA" altLang="en-US" sz="2000" b="1" dirty="0">
                  <a:latin typeface="Times New Roman" pitchFamily="18" charset="0"/>
                </a:rPr>
                <a:t> </a:t>
              </a:r>
            </a:p>
            <a:p>
              <a:pPr marL="574675" indent="-287338" eaLnBrk="1" hangingPunct="1">
                <a:lnSpc>
                  <a:spcPct val="95000"/>
                </a:lnSpc>
                <a:spcBef>
                  <a:spcPts val="300"/>
                </a:spcBef>
                <a:spcAft>
                  <a:spcPct val="0"/>
                </a:spcAft>
                <a:buClrTx/>
                <a:buFont typeface="Wingdings" pitchFamily="2" charset="2"/>
                <a:buChar char="§"/>
                <a:tabLst>
                  <a:tab pos="1141413" algn="l"/>
                </a:tabLst>
              </a:pPr>
              <a:r>
                <a:rPr lang="en-US" altLang="en-US" sz="2200" b="1" i="1" dirty="0">
                  <a:latin typeface="Times New Roman" pitchFamily="18" charset="0"/>
                </a:rPr>
                <a:t>v</a:t>
              </a:r>
              <a:r>
                <a:rPr lang="en-CA" altLang="en-US" sz="1800" b="1" i="1" baseline="-20000" dirty="0">
                  <a:latin typeface="Times New Roman" pitchFamily="18" charset="0"/>
                </a:rPr>
                <a:t>hf </a:t>
              </a:r>
              <a:r>
                <a:rPr lang="en-CA" altLang="en-US" sz="2000" b="1" dirty="0">
                  <a:latin typeface="Times New Roman" pitchFamily="18" charset="0"/>
                </a:rPr>
                <a:t>:	displacement due to hydride formation</a:t>
              </a:r>
            </a:p>
            <a:p>
              <a:pPr marL="574675" indent="-287338" defTabSz="879475" eaLnBrk="1" hangingPunct="1">
                <a:lnSpc>
                  <a:spcPct val="95000"/>
                </a:lnSpc>
                <a:spcBef>
                  <a:spcPts val="0"/>
                </a:spcBef>
                <a:spcAft>
                  <a:spcPct val="0"/>
                </a:spcAft>
                <a:buClrTx/>
                <a:buFont typeface="Wingdings" pitchFamily="2" charset="2"/>
                <a:buChar char="§"/>
                <a:tabLst>
                  <a:tab pos="1141413" algn="l"/>
                </a:tabLst>
              </a:pPr>
              <a:r>
                <a:rPr lang="en-US" altLang="en-US" sz="2200" b="1" i="1" dirty="0">
                  <a:latin typeface="Times New Roman" pitchFamily="18" charset="0"/>
                </a:rPr>
                <a:t>v</a:t>
              </a:r>
              <a:r>
                <a:rPr lang="en-CA" altLang="en-US" sz="1800" b="1" i="1" baseline="-20000" dirty="0">
                  <a:latin typeface="Times New Roman" pitchFamily="18" charset="0"/>
                </a:rPr>
                <a:t>ml </a:t>
              </a:r>
              <a:r>
                <a:rPr lang="en-CA" altLang="en-US" sz="2000" b="1" dirty="0">
                  <a:latin typeface="Times New Roman" pitchFamily="18" charset="0"/>
                </a:rPr>
                <a:t>:	displacement due to plastic deformation 		of Zr-2.5Nb matrix ligaments</a:t>
              </a:r>
            </a:p>
          </p:txBody>
        </p:sp>
        <p:graphicFrame>
          <p:nvGraphicFramePr>
            <p:cNvPr id="7" name="Object 5">
              <a:extLst>
                <a:ext uri="{FF2B5EF4-FFF2-40B4-BE49-F238E27FC236}">
                  <a16:creationId xmlns:a16="http://schemas.microsoft.com/office/drawing/2014/main" id="{70FA6796-8B3D-44E2-A5EE-7DD224BF1F1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3583272"/>
                </p:ext>
              </p:extLst>
            </p:nvPr>
          </p:nvGraphicFramePr>
          <p:xfrm>
            <a:off x="2014538" y="2755900"/>
            <a:ext cx="5114925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68" name="Equation" r:id="rId5" imgW="2666880" imgH="406080" progId="Equation.DSMT4">
                    <p:embed/>
                  </p:oleObj>
                </mc:Choice>
                <mc:Fallback>
                  <p:oleObj name="Equation" r:id="rId5" imgW="2666880" imgH="406080" progId="Equation.DSMT4">
                    <p:embed/>
                    <p:pic>
                      <p:nvPicPr>
                        <p:cNvPr id="56" name="Object 5">
                          <a:extLst>
                            <a:ext uri="{FF2B5EF4-FFF2-40B4-BE49-F238E27FC236}">
                              <a16:creationId xmlns:a16="http://schemas.microsoft.com/office/drawing/2014/main" id="{8CD06E3C-5C6F-4F62-9F9F-897FF4D71EF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4538" y="2755900"/>
                          <a:ext cx="5114925" cy="768350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19050">
                          <a:solidFill>
                            <a:srgbClr val="99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5">
              <a:extLst>
                <a:ext uri="{FF2B5EF4-FFF2-40B4-BE49-F238E27FC236}">
                  <a16:creationId xmlns:a16="http://schemas.microsoft.com/office/drawing/2014/main" id="{16FA1C2C-242C-4D7A-A13A-FB9BD2990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4400" y="5943600"/>
              <a:ext cx="7315200" cy="3657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lIns="89297" tIns="44649" rIns="89297" bIns="44649" anchor="ctr" anchorCtr="1"/>
            <a:lstStyle>
              <a:lvl1pPr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0000FF"/>
                </a:buClr>
                <a:buSzPct val="9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800080"/>
                </a:buClr>
                <a:buSzPct val="125000"/>
                <a:buChar char="•"/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defTabSz="893763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defTabSz="893763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defTabSz="893763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defTabSz="893763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CA" altLang="en-US" sz="1800" b="0" dirty="0">
                  <a:solidFill>
                    <a:srgbClr val="660066"/>
                  </a:solidFill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en-CA" altLang="en-US" sz="1600" b="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CA" altLang="en-US" sz="1700" b="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Dual process-zone approach originally </a:t>
              </a:r>
              <a:r>
                <a:rPr lang="en-CA" altLang="en-US" sz="17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develop</a:t>
              </a:r>
              <a:r>
                <a:rPr lang="en-CA" altLang="en-US" sz="1700" b="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ed by Professor E. Smith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F5D893C-DCC5-481B-B0EF-6B90818D48C1}"/>
                </a:ext>
              </a:extLst>
            </p:cNvPr>
            <p:cNvGrpSpPr/>
            <p:nvPr/>
          </p:nvGrpSpPr>
          <p:grpSpPr>
            <a:xfrm>
              <a:off x="1258888" y="3749040"/>
              <a:ext cx="6624637" cy="1983802"/>
              <a:chOff x="139067" y="4053205"/>
              <a:chExt cx="6624637" cy="1983802"/>
            </a:xfrm>
          </p:grpSpPr>
          <p:graphicFrame>
            <p:nvGraphicFramePr>
              <p:cNvPr id="9" name="Object 8">
                <a:extLst>
                  <a:ext uri="{FF2B5EF4-FFF2-40B4-BE49-F238E27FC236}">
                    <a16:creationId xmlns:a16="http://schemas.microsoft.com/office/drawing/2014/main" id="{43113875-51A8-4A53-82E1-CBB0A66E059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0842196"/>
                  </p:ext>
                </p:extLst>
              </p:nvPr>
            </p:nvGraphicFramePr>
            <p:xfrm>
              <a:off x="139067" y="4757103"/>
              <a:ext cx="6624637" cy="822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869" name="Equation" r:id="rId7" imgW="3682800" imgH="457200" progId="Equation.DSMT4">
                      <p:embed/>
                    </p:oleObj>
                  </mc:Choice>
                  <mc:Fallback>
                    <p:oleObj name="Equation" r:id="rId7" imgW="3682800" imgH="457200" progId="Equation.DSMT4">
                      <p:embed/>
                      <p:pic>
                        <p:nvPicPr>
                          <p:cNvPr id="8" name="Object 7">
                            <a:extLst>
                              <a:ext uri="{FF2B5EF4-FFF2-40B4-BE49-F238E27FC236}">
                                <a16:creationId xmlns:a16="http://schemas.microsoft.com/office/drawing/2014/main" id="{98B283E4-AAED-4C3D-8C73-505A092DE03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067" y="4757103"/>
                            <a:ext cx="6624637" cy="822325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95000"/>
                            </a:schemeClr>
                          </a:solidFill>
                          <a:ln w="1905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AutoShape 47">
                <a:extLst>
                  <a:ext uri="{FF2B5EF4-FFF2-40B4-BE49-F238E27FC236}">
                    <a16:creationId xmlns:a16="http://schemas.microsoft.com/office/drawing/2014/main" id="{8A9DA88A-5245-42E6-9AA1-D26103C1B4E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714819" y="4053205"/>
                <a:ext cx="4297680" cy="548640"/>
              </a:xfrm>
              <a:prstGeom prst="borderCallout2">
                <a:avLst>
                  <a:gd name="adj1" fmla="val 49343"/>
                  <a:gd name="adj2" fmla="val -24"/>
                  <a:gd name="adj3" fmla="val 49343"/>
                  <a:gd name="adj4" fmla="val -3567"/>
                  <a:gd name="adj5" fmla="val 149724"/>
                  <a:gd name="adj6" fmla="val -8896"/>
                </a:avLst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rgbClr val="990000"/>
                </a:solidFill>
                <a:miter lim="800000"/>
                <a:headEnd/>
                <a:tailEnd type="diamon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7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threshold stress for DHC initiation under sustained operation (constant applied loads)</a:t>
                </a:r>
                <a:endParaRPr lang="en-CA" altLang="en-US" sz="1700" b="1" spc="-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Line Callout 2 1">
                <a:extLst>
                  <a:ext uri="{FF2B5EF4-FFF2-40B4-BE49-F238E27FC236}">
                    <a16:creationId xmlns:a16="http://schemas.microsoft.com/office/drawing/2014/main" id="{BB25A3AD-EE28-45B4-ACF2-2F01815B503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623379" y="5709225"/>
                <a:ext cx="3931920" cy="327782"/>
              </a:xfrm>
              <a:prstGeom prst="borderCallout2">
                <a:avLst>
                  <a:gd name="adj1" fmla="val 50190"/>
                  <a:gd name="adj2" fmla="val -917"/>
                  <a:gd name="adj3" fmla="val 50190"/>
                  <a:gd name="adj4" fmla="val -14514"/>
                  <a:gd name="adj5" fmla="val -57740"/>
                  <a:gd name="adj6" fmla="val -19396"/>
                </a:avLst>
              </a:prstGeom>
              <a:solidFill>
                <a:schemeClr val="bg1">
                  <a:lumMod val="85000"/>
                </a:schemeClr>
              </a:solidFill>
              <a:ln w="19050" algn="ctr">
                <a:solidFill>
                  <a:schemeClr val="tx1"/>
                </a:solidFill>
                <a:round/>
                <a:headEnd/>
                <a:tailEnd type="diamond" w="med" len="med"/>
              </a:ln>
            </p:spPr>
            <p:txBody>
              <a:bodyPr wrap="square" anchor="ctr" anchorCtr="1">
                <a:spAutoFit/>
              </a:bodyPr>
              <a:lstStyle>
                <a:lvl1pPr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9"/>
                  </a:buBlip>
                  <a:defRPr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chemeClr val="accent2"/>
                  </a:buClr>
                  <a:buSzPct val="50000"/>
                  <a:buFont typeface="Wingdings" pitchFamily="2" charset="2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5000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4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CA" altLang="en-US" sz="1700" b="1" dirty="0">
                    <a:latin typeface="Times New Roman" pitchFamily="18" charset="0"/>
                    <a:cs typeface="Times New Roman" pitchFamily="18" charset="0"/>
                  </a:rPr>
                  <a:t>applied stress during hydride formation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5276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Analytical Framework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287F6C-A9CA-49F1-AA84-337EE229E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Baseline model formulation</a:t>
            </a:r>
            <a:endParaRPr lang="en-US" altLang="en-US" b="1" kern="0" dirty="0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D81CC8-9D84-4A99-9827-CDCAC97FD44A}"/>
              </a:ext>
            </a:extLst>
          </p:cNvPr>
          <p:cNvGrpSpPr/>
          <p:nvPr/>
        </p:nvGrpSpPr>
        <p:grpSpPr>
          <a:xfrm>
            <a:off x="1646761" y="1463675"/>
            <a:ext cx="5858304" cy="1828165"/>
            <a:chOff x="1537747" y="2151381"/>
            <a:chExt cx="5858304" cy="1828165"/>
          </a:xfrm>
        </p:grpSpPr>
        <p:graphicFrame>
          <p:nvGraphicFramePr>
            <p:cNvPr id="6" name="Object 12">
              <a:extLst>
                <a:ext uri="{FF2B5EF4-FFF2-40B4-BE49-F238E27FC236}">
                  <a16:creationId xmlns:a16="http://schemas.microsoft.com/office/drawing/2014/main" id="{6F7ED2BA-6B57-457E-9971-2209AEE7AD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6094079"/>
                </p:ext>
              </p:extLst>
            </p:nvPr>
          </p:nvGraphicFramePr>
          <p:xfrm>
            <a:off x="2954226" y="2151381"/>
            <a:ext cx="4441825" cy="96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3" name="Equation" r:id="rId5" imgW="2209680" imgH="482400" progId="Equation.DSMT4">
                    <p:embed/>
                  </p:oleObj>
                </mc:Choice>
                <mc:Fallback>
                  <p:oleObj name="Equation" r:id="rId5" imgW="2209680" imgH="482400" progId="Equation.DSMT4">
                    <p:embed/>
                    <p:pic>
                      <p:nvPicPr>
                        <p:cNvPr id="6" name="Object 12">
                          <a:extLst>
                            <a:ext uri="{FF2B5EF4-FFF2-40B4-BE49-F238E27FC236}">
                              <a16:creationId xmlns:a16="http://schemas.microsoft.com/office/drawing/2014/main" id="{6F7ED2BA-6B57-457E-9971-2209AEE7AD9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4226" y="2151381"/>
                          <a:ext cx="4441825" cy="965200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AutoShape 47">
              <a:extLst>
                <a:ext uri="{FF2B5EF4-FFF2-40B4-BE49-F238E27FC236}">
                  <a16:creationId xmlns:a16="http://schemas.microsoft.com/office/drawing/2014/main" id="{908E91FB-D640-4119-B898-0F9DF9BCFB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852016" y="3659506"/>
              <a:ext cx="3603625" cy="3200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-370848"/>
                <a:gd name="adj6" fmla="val -22619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rgbClr val="0000FF"/>
              </a:solidFill>
              <a:miter lim="800000"/>
              <a:headEnd/>
              <a:tailEnd type="diamond"/>
            </a:ln>
            <a:effectLst/>
          </p:spPr>
          <p:txBody>
            <a:bodyPr anchor="ctr" anchorCtr="0"/>
            <a:lstStyle/>
            <a:p>
              <a:pPr algn="ctr">
                <a:lnSpc>
                  <a:spcPct val="90000"/>
                </a:lnSpc>
                <a:defRPr/>
              </a:pPr>
              <a:r>
                <a:rPr lang="en-CA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overload crack initiation exponent</a:t>
              </a:r>
              <a:endParaRPr lang="en-CA" altLang="en-US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AutoShape 47">
              <a:extLst>
                <a:ext uri="{FF2B5EF4-FFF2-40B4-BE49-F238E27FC236}">
                  <a16:creationId xmlns:a16="http://schemas.microsoft.com/office/drawing/2014/main" id="{9CE668A4-5844-47FC-A8B6-E747E234F0A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537747" y="3248026"/>
              <a:ext cx="3687398" cy="3200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-119654"/>
                <a:gd name="adj6" fmla="val -14499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rgbClr val="0000FF"/>
              </a:solidFill>
              <a:miter lim="800000"/>
              <a:headEnd/>
              <a:tailEnd type="diamond"/>
            </a:ln>
            <a:effectLst/>
          </p:spPr>
          <p:txBody>
            <a:bodyPr anchor="ctr" anchorCtr="0"/>
            <a:lstStyle/>
            <a:p>
              <a:pPr algn="ctr">
                <a:lnSpc>
                  <a:spcPct val="90000"/>
                </a:lnSpc>
                <a:defRPr/>
              </a:pPr>
              <a:r>
                <a:rPr lang="en-CA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overload crack initiation coefficient</a:t>
              </a:r>
              <a:endParaRPr lang="en-CA" altLang="en-US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7079D7D-2419-4BE1-A2B4-C6AD7EEEBC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664685"/>
              </p:ext>
            </p:extLst>
          </p:nvPr>
        </p:nvGraphicFramePr>
        <p:xfrm>
          <a:off x="1282700" y="5029200"/>
          <a:ext cx="65770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4" name="Equation" r:id="rId7" imgW="3657600" imgH="457200" progId="Equation.DSMT4">
                  <p:embed/>
                </p:oleObj>
              </mc:Choice>
              <mc:Fallback>
                <p:oleObj name="Equation" r:id="rId7" imgW="3657600" imgH="457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3113875-51A8-4A53-82E1-CBB0A66E05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5029200"/>
                        <a:ext cx="6577013" cy="8223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023E5FB-70A7-41CC-8CBE-504E859C7A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794950"/>
              </p:ext>
            </p:extLst>
          </p:nvPr>
        </p:nvGraphicFramePr>
        <p:xfrm>
          <a:off x="914400" y="3749040"/>
          <a:ext cx="727392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5" name="Equation" r:id="rId9" imgW="3797280" imgH="431640" progId="Equation.DSMT4">
                  <p:embed/>
                </p:oleObj>
              </mc:Choice>
              <mc:Fallback>
                <p:oleObj name="Equation" r:id="rId9" imgW="3797280" imgH="431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BF386A9-9A6E-4F64-BEB7-1CD6F894B6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49040"/>
                        <a:ext cx="7273925" cy="8207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2764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Analytical Framework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53CE96D-D59C-4710-8D9B-5F097EBF4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Overload crack initiation exponent</a:t>
            </a:r>
            <a:endParaRPr lang="en-US" altLang="en-US" b="1" kern="0" dirty="0">
              <a:solidFill>
                <a:srgbClr val="0000FF"/>
              </a:solidFill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44E6AB-F371-41A1-8EE6-5F20769D03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1280159"/>
            <a:ext cx="7316419" cy="5044288"/>
          </a:xfrm>
          <a:prstGeom prst="rect">
            <a:avLst/>
          </a:prstGeom>
        </p:spPr>
      </p:pic>
      <p:sp>
        <p:nvSpPr>
          <p:cNvPr id="11" name="AutoShape 47">
            <a:extLst>
              <a:ext uri="{FF2B5EF4-FFF2-40B4-BE49-F238E27FC236}">
                <a16:creationId xmlns:a16="http://schemas.microsoft.com/office/drawing/2014/main" id="{4114DA3D-8F72-4C7E-AE41-C665536BE228}"/>
              </a:ext>
            </a:extLst>
          </p:cNvPr>
          <p:cNvSpPr>
            <a:spLocks/>
          </p:cNvSpPr>
          <p:nvPr/>
        </p:nvSpPr>
        <p:spPr bwMode="auto">
          <a:xfrm flipH="1">
            <a:off x="1863632" y="1479292"/>
            <a:ext cx="2194560" cy="320040"/>
          </a:xfrm>
          <a:prstGeom prst="borderCallout2">
            <a:avLst>
              <a:gd name="adj1" fmla="val 49343"/>
              <a:gd name="adj2" fmla="val -2050"/>
              <a:gd name="adj3" fmla="val 49343"/>
              <a:gd name="adj4" fmla="val -12078"/>
              <a:gd name="adj5" fmla="val 136127"/>
              <a:gd name="adj6" fmla="val -17594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 type="diamond"/>
          </a:ln>
          <a:effectLst/>
        </p:spPr>
        <p:txBody>
          <a:bodyPr anchor="ctr" anchorCtr="0"/>
          <a:lstStyle/>
          <a:p>
            <a:pPr algn="ctr">
              <a:lnSpc>
                <a:spcPct val="90000"/>
              </a:lnSpc>
              <a:defRPr/>
            </a:pPr>
            <a:r>
              <a:rPr lang="en-CA" altLang="en-US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rate of change</a:t>
            </a:r>
          </a:p>
        </p:txBody>
      </p:sp>
      <p:sp>
        <p:nvSpPr>
          <p:cNvPr id="13" name="AutoShape 47">
            <a:extLst>
              <a:ext uri="{FF2B5EF4-FFF2-40B4-BE49-F238E27FC236}">
                <a16:creationId xmlns:a16="http://schemas.microsoft.com/office/drawing/2014/main" id="{8D9E7420-D2DA-453C-A31C-7B98C5A5D005}"/>
              </a:ext>
            </a:extLst>
          </p:cNvPr>
          <p:cNvSpPr>
            <a:spLocks/>
          </p:cNvSpPr>
          <p:nvPr/>
        </p:nvSpPr>
        <p:spPr bwMode="auto">
          <a:xfrm>
            <a:off x="4959528" y="4819028"/>
            <a:ext cx="2286000" cy="320040"/>
          </a:xfrm>
          <a:prstGeom prst="borderCallout2">
            <a:avLst>
              <a:gd name="adj1" fmla="val 49343"/>
              <a:gd name="adj2" fmla="val -2050"/>
              <a:gd name="adj3" fmla="val 49343"/>
              <a:gd name="adj4" fmla="val -12078"/>
              <a:gd name="adj5" fmla="val -57070"/>
              <a:gd name="adj6" fmla="val -17975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 type="diamond"/>
          </a:ln>
          <a:effectLst/>
        </p:spPr>
        <p:txBody>
          <a:bodyPr anchor="ctr" anchorCtr="0"/>
          <a:lstStyle/>
          <a:p>
            <a:pPr algn="ctr">
              <a:lnSpc>
                <a:spcPct val="90000"/>
              </a:lnSpc>
              <a:defRPr/>
            </a:pPr>
            <a:r>
              <a:rPr lang="en-CA" altLang="en-US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rate of change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78EBB16-8C9C-4EC9-A148-A5C7BDB7C5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134974"/>
              </p:ext>
            </p:extLst>
          </p:nvPr>
        </p:nvGraphicFramePr>
        <p:xfrm>
          <a:off x="6523932" y="2470150"/>
          <a:ext cx="1562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1" name="Equation" r:id="rId6" imgW="1041120" imgH="482400" progId="Equation.DSMT4">
                  <p:embed/>
                </p:oleObj>
              </mc:Choice>
              <mc:Fallback>
                <p:oleObj name="Equation" r:id="rId6" imgW="1041120" imgH="4824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989E9FA-0111-4D74-8250-6004128467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932" y="2470150"/>
                        <a:ext cx="1562100" cy="7239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43D7B67-E3EF-4779-84B3-08DD3C039F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177174"/>
              </p:ext>
            </p:extLst>
          </p:nvPr>
        </p:nvGraphicFramePr>
        <p:xfrm>
          <a:off x="6543252" y="3400696"/>
          <a:ext cx="154278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2" name="Equation" r:id="rId8" imgW="1028520" imgH="482400" progId="Equation.DSMT4">
                  <p:embed/>
                </p:oleObj>
              </mc:Choice>
              <mc:Fallback>
                <p:oleObj name="Equation" r:id="rId8" imgW="102852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27B6842-6D22-4DC4-96F9-4ECAC4282D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252" y="3400696"/>
                        <a:ext cx="1542780" cy="7236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 w="1905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28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Empirical Sub-Models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287F6C-A9CA-49F1-AA84-337EE229E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Scope and hierarchy</a:t>
            </a:r>
            <a:endParaRPr lang="en-US" altLang="en-US" b="1" kern="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11" name="Rectangle 75">
            <a:extLst>
              <a:ext uri="{FF2B5EF4-FFF2-40B4-BE49-F238E27FC236}">
                <a16:creationId xmlns:a16="http://schemas.microsoft.com/office/drawing/2014/main" id="{295BC0C5-C1CC-4AAF-85C3-7C01EFFD1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" y="2011680"/>
            <a:ext cx="8046720" cy="10058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lIns="45720" tIns="44649" rIns="45720" bIns="44649" anchor="ctr" anchorCtr="1"/>
          <a:lstStyle>
            <a:lvl1pPr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CA" altLang="en-US" sz="2000" b="1" dirty="0">
                <a:latin typeface="Arial" pitchFamily="34" charset="0"/>
                <a:cs typeface="Arial" pitchFamily="34" charset="0"/>
              </a:rPr>
              <a:t>Empirical sub-models to adapt dual process-zone approach to </a:t>
            </a:r>
            <a:r>
              <a:rPr lang="en-CA" altLang="en-US" sz="2000" b="1" spc="-20" dirty="0">
                <a:latin typeface="Arial" pitchFamily="34" charset="0"/>
                <a:cs typeface="Arial" pitchFamily="34" charset="0"/>
              </a:rPr>
              <a:t>broad range of </a:t>
            </a:r>
            <a:r>
              <a:rPr lang="en-US" altLang="en-US" sz="2000" b="1" spc="-20" dirty="0">
                <a:latin typeface="Arial" pitchFamily="34" charset="0"/>
                <a:cs typeface="Arial" pitchFamily="34" charset="0"/>
              </a:rPr>
              <a:t>flaw geometries, hydride formation conditions and evaluation temperatures</a:t>
            </a:r>
            <a:endParaRPr lang="en-CA" altLang="en-US" sz="2000" b="1" spc="-2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75">
            <a:extLst>
              <a:ext uri="{FF2B5EF4-FFF2-40B4-BE49-F238E27FC236}">
                <a16:creationId xmlns:a16="http://schemas.microsoft.com/office/drawing/2014/main" id="{38377EC7-516F-4559-90ED-83BBB82A4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" y="1188720"/>
            <a:ext cx="786384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660066"/>
            </a:solidFill>
          </a:ln>
        </p:spPr>
        <p:txBody>
          <a:bodyPr lIns="45720" tIns="44649" rIns="45720" bIns="44649" anchor="ctr" anchorCtr="1"/>
          <a:lstStyle>
            <a:lvl1pPr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Currently, mechanistic understanding is not sufficient to develop an entirely analytical model for overload resistance</a:t>
            </a:r>
            <a:endParaRPr lang="en-CA" altLang="en-US" sz="2000" b="1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8AC1FC9-BD35-4709-AF61-9CA5FD2FEBC2}"/>
              </a:ext>
            </a:extLst>
          </p:cNvPr>
          <p:cNvGrpSpPr/>
          <p:nvPr/>
        </p:nvGrpSpPr>
        <p:grpSpPr>
          <a:xfrm>
            <a:off x="731520" y="3200400"/>
            <a:ext cx="7680960" cy="3108960"/>
            <a:chOff x="731520" y="3200400"/>
            <a:chExt cx="7680960" cy="3108960"/>
          </a:xfrm>
        </p:grpSpPr>
        <p:sp>
          <p:nvSpPr>
            <p:cNvPr id="14" name="TextBox 20">
              <a:extLst>
                <a:ext uri="{FF2B5EF4-FFF2-40B4-BE49-F238E27FC236}">
                  <a16:creationId xmlns:a16="http://schemas.microsoft.com/office/drawing/2014/main" id="{14883723-3D83-43D3-9054-2AD7A7D5E0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3200400"/>
              <a:ext cx="7315200" cy="457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tIns="72000" bIns="72000" anchor="ctr">
              <a:no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CA" altLang="en-US" sz="2000" spc="-20" dirty="0">
                  <a:latin typeface="Arial" pitchFamily="34" charset="0"/>
                  <a:cs typeface="Arial" pitchFamily="34" charset="0"/>
                </a:rPr>
                <a:t>Overload resistance at arbitrary temperature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5244339-0C55-4A9E-99B4-85813EB980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4480" y="5029200"/>
              <a:ext cx="0" cy="105156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09A3ABC-5D26-4C87-A613-B3431729AF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7400" y="5029200"/>
              <a:ext cx="0" cy="411480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9A580BE-366E-4A24-9DC8-DB85AAE5AE09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2400300" y="5086895"/>
              <a:ext cx="0" cy="685800"/>
            </a:xfrm>
            <a:prstGeom prst="straightConnector1">
              <a:avLst/>
            </a:prstGeom>
            <a:ln w="25400">
              <a:solidFill>
                <a:srgbClr val="0000FF"/>
              </a:solidFill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5A61D50-F373-46E8-916B-38D233190A8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920240" y="5715000"/>
              <a:ext cx="0" cy="73152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1BF0DF0-9D26-4EB1-81DA-30A617E766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43600" y="4389120"/>
              <a:ext cx="0" cy="822960"/>
            </a:xfrm>
            <a:prstGeom prst="straightConnector1">
              <a:avLst/>
            </a:prstGeom>
            <a:ln w="25400">
              <a:solidFill>
                <a:srgbClr val="0000FF"/>
              </a:solidFill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A1F2F61-DE95-47D3-9844-BF27C47E31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80960" y="4389120"/>
              <a:ext cx="0" cy="1463040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8B4FCDDE-CF91-445C-8621-54D83EA4EF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20239" y="3657600"/>
              <a:ext cx="0" cy="914400"/>
            </a:xfrm>
            <a:prstGeom prst="straightConnector1">
              <a:avLst/>
            </a:prstGeom>
            <a:ln w="25400">
              <a:solidFill>
                <a:srgbClr val="CC00CC"/>
              </a:solidFill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4DFAA7BA-9389-4D03-AB22-6E4F24E704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35633" y="3657600"/>
              <a:ext cx="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oval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20">
              <a:extLst>
                <a:ext uri="{FF2B5EF4-FFF2-40B4-BE49-F238E27FC236}">
                  <a16:creationId xmlns:a16="http://schemas.microsoft.com/office/drawing/2014/main" id="{AFF3E627-C812-4A37-B37B-2C8A1B301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200" y="5212080"/>
              <a:ext cx="438912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square" tIns="72000" bIns="72000" anchor="ctr">
              <a:no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CA" altLang="en-US" sz="2000" spc="-2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Effects of flaw geometry</a:t>
              </a:r>
            </a:p>
          </p:txBody>
        </p:sp>
        <p:sp>
          <p:nvSpPr>
            <p:cNvPr id="23" name="TextBox 20">
              <a:extLst>
                <a:ext uri="{FF2B5EF4-FFF2-40B4-BE49-F238E27FC236}">
                  <a16:creationId xmlns:a16="http://schemas.microsoft.com/office/drawing/2014/main" id="{ED9CB0E2-87D5-4A07-B690-94EE923A5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931920"/>
              <a:ext cx="6126480" cy="4572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square" tIns="72000" bIns="72000" anchor="ctr">
              <a:no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CA" altLang="en-US" sz="2000" spc="-2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Overload resistance at low reference temperature</a:t>
              </a:r>
            </a:p>
          </p:txBody>
        </p:sp>
        <p:sp>
          <p:nvSpPr>
            <p:cNvPr id="18" name="TextBox 20">
              <a:extLst>
                <a:ext uri="{FF2B5EF4-FFF2-40B4-BE49-F238E27FC236}">
                  <a16:creationId xmlns:a16="http://schemas.microsoft.com/office/drawing/2014/main" id="{308B4AE8-665A-49F1-B774-B55E2803F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520" y="4572000"/>
              <a:ext cx="420624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rgbClr val="CC00CC"/>
              </a:solidFill>
              <a:miter lim="800000"/>
              <a:headEnd/>
              <a:tailEnd/>
            </a:ln>
          </p:spPr>
          <p:txBody>
            <a:bodyPr wrap="square" tIns="72000" bIns="72000" anchor="ctr">
              <a:no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CA" altLang="en-US" sz="2000" spc="-20" dirty="0">
                  <a:solidFill>
                    <a:srgbClr val="CC00CC"/>
                  </a:solidFill>
                  <a:latin typeface="Arial" pitchFamily="34" charset="0"/>
                  <a:cs typeface="Arial" pitchFamily="34" charset="0"/>
                </a:rPr>
                <a:t>Effect of evaluation temperature</a:t>
              </a:r>
            </a:p>
          </p:txBody>
        </p:sp>
        <p:sp>
          <p:nvSpPr>
            <p:cNvPr id="16" name="TextBox 20">
              <a:extLst>
                <a:ext uri="{FF2B5EF4-FFF2-40B4-BE49-F238E27FC236}">
                  <a16:creationId xmlns:a16="http://schemas.microsoft.com/office/drawing/2014/main" id="{AD94EB9C-0937-4D42-B261-A1D525FAA5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5852160"/>
              <a:ext cx="6126480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square" lIns="0" tIns="72000" rIns="0" bIns="72000" anchor="ctr">
              <a:no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CA" altLang="en-US" sz="2000" spc="-2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Effects of hydride formation conditions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9706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Empirical Sub-Models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0DD917F-29F3-49A1-8498-6BC314927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Hydride non-ratchetting factor for DHC initiation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376A1AD-A8C2-472B-8BF0-16D77638AB68}"/>
              </a:ext>
            </a:extLst>
          </p:cNvPr>
          <p:cNvGrpSpPr/>
          <p:nvPr/>
        </p:nvGrpSpPr>
        <p:grpSpPr>
          <a:xfrm>
            <a:off x="822960" y="1280160"/>
            <a:ext cx="7407821" cy="5047932"/>
            <a:chOff x="822960" y="1280160"/>
            <a:chExt cx="7407821" cy="504793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8C4BAD02-EB6C-451A-97A8-5CA5A03EF081}"/>
                </a:ext>
              </a:extLst>
            </p:cNvPr>
            <p:cNvGrpSpPr/>
            <p:nvPr/>
          </p:nvGrpSpPr>
          <p:grpSpPr>
            <a:xfrm>
              <a:off x="1005840" y="1280160"/>
              <a:ext cx="7223760" cy="2240280"/>
              <a:chOff x="1371600" y="822960"/>
              <a:chExt cx="7223760" cy="2240280"/>
            </a:xfrm>
          </p:grpSpPr>
          <p:graphicFrame>
            <p:nvGraphicFramePr>
              <p:cNvPr id="5" name="Object 7">
                <a:extLst>
                  <a:ext uri="{FF2B5EF4-FFF2-40B4-BE49-F238E27FC236}">
                    <a16:creationId xmlns:a16="http://schemas.microsoft.com/office/drawing/2014/main" id="{B82D04A2-A41F-40B7-B903-4EA728221B7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3995596"/>
                  </p:ext>
                </p:extLst>
              </p:nvPr>
            </p:nvGraphicFramePr>
            <p:xfrm>
              <a:off x="3085148" y="1463675"/>
              <a:ext cx="2997200" cy="684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69" name="Equation" r:id="rId5" imgW="1663560" imgH="380880" progId="Equation.DSMT4">
                      <p:embed/>
                    </p:oleObj>
                  </mc:Choice>
                  <mc:Fallback>
                    <p:oleObj name="Equation" r:id="rId5" imgW="1663560" imgH="380880" progId="Equation.DSMT4">
                      <p:embed/>
                      <p:pic>
                        <p:nvPicPr>
                          <p:cNvPr id="24" name="Object 7">
                            <a:extLst>
                              <a:ext uri="{FF2B5EF4-FFF2-40B4-BE49-F238E27FC236}">
                                <a16:creationId xmlns:a16="http://schemas.microsoft.com/office/drawing/2014/main" id="{419DF4A1-B5F0-4451-B94D-F76F0EC826C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85148" y="1463675"/>
                            <a:ext cx="2997200" cy="684213"/>
                          </a:xfrm>
                          <a:prstGeom prst="rect">
                            <a:avLst/>
                          </a:prstGeom>
                          <a:solidFill>
                            <a:srgbClr val="FFFFCC"/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" name="AutoShape 47">
                <a:extLst>
                  <a:ext uri="{FF2B5EF4-FFF2-40B4-BE49-F238E27FC236}">
                    <a16:creationId xmlns:a16="http://schemas.microsoft.com/office/drawing/2014/main" id="{99C60772-97A6-4720-8188-69C29DD9BD1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828800" y="822960"/>
                <a:ext cx="2926080" cy="457200"/>
              </a:xfrm>
              <a:prstGeom prst="borderCallout2">
                <a:avLst>
                  <a:gd name="adj1" fmla="val 49343"/>
                  <a:gd name="adj2" fmla="val -1122"/>
                  <a:gd name="adj3" fmla="val 49343"/>
                  <a:gd name="adj4" fmla="val -9295"/>
                  <a:gd name="adj5" fmla="val 167029"/>
                  <a:gd name="adj6" fmla="val -15935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chemeClr val="tx2">
                    <a:lumMod val="60000"/>
                    <a:lumOff val="40000"/>
                  </a:schemeClr>
                </a:solidFill>
                <a:miter lim="800000"/>
                <a:headEnd/>
                <a:tailEnd type="diamon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hydride non-ratchetting factor for DHC initiation </a:t>
                </a:r>
                <a:endParaRPr lang="en-CA" altLang="en-US" sz="1600" b="1" spc="-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AutoShape 47">
                <a:extLst>
                  <a:ext uri="{FF2B5EF4-FFF2-40B4-BE49-F238E27FC236}">
                    <a16:creationId xmlns:a16="http://schemas.microsoft.com/office/drawing/2014/main" id="{128D3F50-6FBA-49F6-A1F6-4681E1092B8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371600" y="2331720"/>
                <a:ext cx="2882946" cy="731520"/>
              </a:xfrm>
              <a:prstGeom prst="borderCallout2">
                <a:avLst>
                  <a:gd name="adj1" fmla="val 49343"/>
                  <a:gd name="adj2" fmla="val -842"/>
                  <a:gd name="adj3" fmla="val 49343"/>
                  <a:gd name="adj4" fmla="val -8500"/>
                  <a:gd name="adj5" fmla="val -44158"/>
                  <a:gd name="adj6" fmla="val -10569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990000"/>
                </a:solidFill>
                <a:miter lim="800000"/>
                <a:headEnd/>
                <a:tailEnd type="diamon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 anchorCtr="1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threshold stress for DHC initiation under ratchetting hydride formation conditions </a:t>
                </a:r>
                <a:r>
                  <a:rPr lang="en-CA" altLang="en-US" sz="1600" b="0" dirty="0">
                    <a:solidFill>
                      <a:srgbClr val="990033"/>
                    </a:solidFill>
                    <a:latin typeface="Times New Roman" pitchFamily="18" charset="0"/>
                    <a:cs typeface="Times New Roman" pitchFamily="18" charset="0"/>
                  </a:rPr>
                  <a:t>*</a:t>
                </a:r>
                <a:endParaRPr lang="en-CA" altLang="en-US" sz="1600" b="1" spc="-3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AutoShape 47">
                <a:extLst>
                  <a:ext uri="{FF2B5EF4-FFF2-40B4-BE49-F238E27FC236}">
                    <a16:creationId xmlns:a16="http://schemas.microsoft.com/office/drawing/2014/main" id="{693798E4-488F-42DE-A44B-0EF4C89803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6480" y="2468880"/>
                <a:ext cx="2468880" cy="548640"/>
              </a:xfrm>
              <a:prstGeom prst="borderCallout2">
                <a:avLst>
                  <a:gd name="adj1" fmla="val 49343"/>
                  <a:gd name="adj2" fmla="val -939"/>
                  <a:gd name="adj3" fmla="val 49343"/>
                  <a:gd name="adj4" fmla="val -12078"/>
                  <a:gd name="adj5" fmla="val -111909"/>
                  <a:gd name="adj6" fmla="val -17419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C00000"/>
                </a:solidFill>
                <a:miter lim="800000"/>
                <a:headEnd/>
                <a:tailEnd type="diamon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CA" altLang="en-US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NR</a:t>
                </a: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= 0: ratchetting</a:t>
                </a:r>
              </a:p>
              <a:p>
                <a:pPr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CA" altLang="en-US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NR</a:t>
                </a: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= 1: non-ratchetting</a:t>
                </a:r>
              </a:p>
            </p:txBody>
          </p:sp>
        </p:grpSp>
        <p:sp>
          <p:nvSpPr>
            <p:cNvPr id="9" name="Rectangle 75">
              <a:extLst>
                <a:ext uri="{FF2B5EF4-FFF2-40B4-BE49-F238E27FC236}">
                  <a16:creationId xmlns:a16="http://schemas.microsoft.com/office/drawing/2014/main" id="{18EE3B35-D339-4183-8886-EC98BA466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60" y="6008052"/>
              <a:ext cx="4389120" cy="32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lIns="0" tIns="44649" rIns="0" bIns="44649" anchor="ctr" anchorCtr="1"/>
            <a:lstStyle>
              <a:lvl1pPr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0000FF"/>
                </a:buClr>
                <a:buSzPct val="90000"/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800080"/>
                </a:buClr>
                <a:buSzPct val="125000"/>
                <a:buChar char="•"/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defTabSz="893763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defTabSz="893763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defTabSz="893763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defTabSz="893763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defTabSz="893763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CA" altLang="en-US" sz="1800" b="0" dirty="0">
                  <a:solidFill>
                    <a:srgbClr val="990033"/>
                  </a:solidFill>
                  <a:latin typeface="Times New Roman" pitchFamily="18" charset="0"/>
                  <a:cs typeface="Times New Roman" pitchFamily="18" charset="0"/>
                </a:rPr>
                <a:t>*</a:t>
              </a:r>
              <a:r>
                <a:rPr lang="en-CA" altLang="en-US" sz="1600" b="0" dirty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CA" altLang="en-US" sz="1800" b="0" dirty="0">
                  <a:latin typeface="Arial" pitchFamily="34" charset="0"/>
                  <a:cs typeface="Arial" pitchFamily="34" charset="0"/>
                </a:rPr>
                <a:t>A</a:t>
              </a:r>
              <a:r>
                <a:rPr lang="en-CA" altLang="en-US" sz="1800" dirty="0">
                  <a:latin typeface="Arial" pitchFamily="34" charset="0"/>
                  <a:cs typeface="Arial" pitchFamily="34" charset="0"/>
                </a:rPr>
                <a:t>nalytical process-zone model (Slide 9)</a:t>
              </a:r>
              <a:endParaRPr lang="en-CA" altLang="en-US" sz="1600" b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Down Arrow 13">
              <a:extLst>
                <a:ext uri="{FF2B5EF4-FFF2-40B4-BE49-F238E27FC236}">
                  <a16:creationId xmlns:a16="http://schemas.microsoft.com/office/drawing/2014/main" id="{5402ADFE-B465-46FD-96EB-49827AA93ED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619082" y="2560320"/>
              <a:ext cx="411299" cy="1627632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7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CA" alt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20E7105-8F0D-40A6-A084-320E9F489EFA}"/>
                </a:ext>
              </a:extLst>
            </p:cNvPr>
            <p:cNvGrpSpPr/>
            <p:nvPr/>
          </p:nvGrpSpPr>
          <p:grpSpPr>
            <a:xfrm>
              <a:off x="1341582" y="3749040"/>
              <a:ext cx="6889199" cy="2553335"/>
              <a:chOff x="1341582" y="3749040"/>
              <a:chExt cx="6889199" cy="2553335"/>
            </a:xfrm>
          </p:grpSpPr>
          <p:graphicFrame>
            <p:nvGraphicFramePr>
              <p:cNvPr id="10" name="Object 13">
                <a:extLst>
                  <a:ext uri="{FF2B5EF4-FFF2-40B4-BE49-F238E27FC236}">
                    <a16:creationId xmlns:a16="http://schemas.microsoft.com/office/drawing/2014/main" id="{D68D1C70-273B-4620-A3F6-27C9B07E2B5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72326202"/>
                  </p:ext>
                </p:extLst>
              </p:nvPr>
            </p:nvGraphicFramePr>
            <p:xfrm>
              <a:off x="2676684" y="4206240"/>
              <a:ext cx="3079750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70" name="Equation" r:id="rId8" imgW="1739880" imgH="495000" progId="Equation.DSMT4">
                      <p:embed/>
                    </p:oleObj>
                  </mc:Choice>
                  <mc:Fallback>
                    <p:oleObj name="Equation" r:id="rId8" imgW="1739880" imgH="495000" progId="Equation.DSMT4">
                      <p:embed/>
                      <p:pic>
                        <p:nvPicPr>
                          <p:cNvPr id="55" name="Object 13">
                            <a:extLst>
                              <a:ext uri="{FF2B5EF4-FFF2-40B4-BE49-F238E27FC236}">
                                <a16:creationId xmlns:a16="http://schemas.microsoft.com/office/drawing/2014/main" id="{BCE37AF7-9D35-4ABE-9E66-10A418D820B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76684" y="4206240"/>
                            <a:ext cx="3079750" cy="876300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 w="19050">
                            <a:solidFill>
                              <a:srgbClr val="002060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AutoShape 47">
                <a:extLst>
                  <a:ext uri="{FF2B5EF4-FFF2-40B4-BE49-F238E27FC236}">
                    <a16:creationId xmlns:a16="http://schemas.microsoft.com/office/drawing/2014/main" id="{2D424A63-B157-4077-BA18-2027489BDC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0381" y="5212080"/>
                <a:ext cx="3200400" cy="365760"/>
              </a:xfrm>
              <a:prstGeom prst="borderCallout2">
                <a:avLst>
                  <a:gd name="adj1" fmla="val 49343"/>
                  <a:gd name="adj2" fmla="val -836"/>
                  <a:gd name="adj3" fmla="val 49343"/>
                  <a:gd name="adj4" fmla="val -6614"/>
                  <a:gd name="adj5" fmla="val -53448"/>
                  <a:gd name="adj6" fmla="val -11317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chemeClr val="tx1"/>
                </a:solidFill>
                <a:miter lim="800000"/>
                <a:headEnd/>
                <a:tailEnd type="diamon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 anchorCtr="1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equivalent hydrogen concentration</a:t>
                </a:r>
                <a:endParaRPr lang="en-CA" altLang="en-US" sz="1600" b="1" spc="-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2" name="Object 13">
                <a:extLst>
                  <a:ext uri="{FF2B5EF4-FFF2-40B4-BE49-F238E27FC236}">
                    <a16:creationId xmlns:a16="http://schemas.microsoft.com/office/drawing/2014/main" id="{14C40E17-804E-4F9C-B34D-C22802313F6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12376154"/>
                  </p:ext>
                </p:extLst>
              </p:nvPr>
            </p:nvGraphicFramePr>
            <p:xfrm>
              <a:off x="5486400" y="5734050"/>
              <a:ext cx="2438400" cy="568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71" name="Equation" r:id="rId10" imgW="1523880" imgH="355320" progId="Equation.DSMT4">
                      <p:embed/>
                    </p:oleObj>
                  </mc:Choice>
                  <mc:Fallback>
                    <p:oleObj name="Equation" r:id="rId10" imgW="1523880" imgH="355320" progId="Equation.DSMT4">
                      <p:embed/>
                      <p:pic>
                        <p:nvPicPr>
                          <p:cNvPr id="10" name="Object 13">
                            <a:extLst>
                              <a:ext uri="{FF2B5EF4-FFF2-40B4-BE49-F238E27FC236}">
                                <a16:creationId xmlns:a16="http://schemas.microsoft.com/office/drawing/2014/main" id="{D68D1C70-273B-4620-A3F6-27C9B07E2B5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86400" y="5734050"/>
                            <a:ext cx="2438400" cy="568325"/>
                          </a:xfrm>
                          <a:prstGeom prst="rect">
                            <a:avLst/>
                          </a:prstGeom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n w="19050">
                            <a:solidFill>
                              <a:srgbClr val="002060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AutoShape 47">
                <a:extLst>
                  <a:ext uri="{FF2B5EF4-FFF2-40B4-BE49-F238E27FC236}">
                    <a16:creationId xmlns:a16="http://schemas.microsoft.com/office/drawing/2014/main" id="{2BF4AEC2-2C77-4D1D-948E-CD3B750E12A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341582" y="5212080"/>
                <a:ext cx="2350634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12078"/>
                  <a:gd name="adj5" fmla="val -100607"/>
                  <a:gd name="adj6" fmla="val -16014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800080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0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rate-of-change parameter</a:t>
                </a:r>
              </a:p>
            </p:txBody>
          </p:sp>
          <p:sp>
            <p:nvSpPr>
              <p:cNvPr id="17" name="AutoShape 47">
                <a:extLst>
                  <a:ext uri="{FF2B5EF4-FFF2-40B4-BE49-F238E27FC236}">
                    <a16:creationId xmlns:a16="http://schemas.microsoft.com/office/drawing/2014/main" id="{F2370840-A1D3-48C0-B8CC-5EE971CB7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1006" y="3749040"/>
                <a:ext cx="1645920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12078"/>
                  <a:gd name="adj5" fmla="val 160619"/>
                  <a:gd name="adj6" fmla="val -15275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800080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0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shape parameter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6669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Empirical Sub-Models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0DD917F-29F3-49A1-8498-6BC314927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Overload crack initiation exponent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D44E07-2145-47AF-9ECC-51BC84A878A7}"/>
              </a:ext>
            </a:extLst>
          </p:cNvPr>
          <p:cNvGrpSpPr/>
          <p:nvPr/>
        </p:nvGrpSpPr>
        <p:grpSpPr>
          <a:xfrm>
            <a:off x="914400" y="1463675"/>
            <a:ext cx="7505700" cy="4519631"/>
            <a:chOff x="914400" y="1463675"/>
            <a:chExt cx="7505700" cy="4519631"/>
          </a:xfrm>
        </p:grpSpPr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3989E9FA-0111-4D74-8250-60041284671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3680160"/>
                </p:ext>
              </p:extLst>
            </p:nvPr>
          </p:nvGraphicFramePr>
          <p:xfrm>
            <a:off x="6858000" y="2799821"/>
            <a:ext cx="1562100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81" name="Equation" r:id="rId5" imgW="1041120" imgH="482400" progId="Equation.DSMT4">
                    <p:embed/>
                  </p:oleObj>
                </mc:Choice>
                <mc:Fallback>
                  <p:oleObj name="Equation" r:id="rId5" imgW="1041120" imgH="48240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19A8BB2F-7F7F-415C-83C7-7EDEBF11445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2799821"/>
                          <a:ext cx="1562100" cy="72390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527B6842-6D22-4DC4-96F9-4ECAC4282DE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7027411"/>
                </p:ext>
              </p:extLst>
            </p:nvPr>
          </p:nvGraphicFramePr>
          <p:xfrm>
            <a:off x="6877320" y="4741863"/>
            <a:ext cx="1542780" cy="72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82" name="Equation" r:id="rId7" imgW="1028520" imgH="482400" progId="Equation.DSMT4">
                    <p:embed/>
                  </p:oleObj>
                </mc:Choice>
                <mc:Fallback>
                  <p:oleObj name="Equation" r:id="rId7" imgW="1028520" imgH="48240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1F63BD86-7AB3-497A-A519-2A14CAB07F4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7320" y="4741863"/>
                          <a:ext cx="1542780" cy="72360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1838F00D-D208-4B55-98E2-83B3A68290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3629629"/>
                </p:ext>
              </p:extLst>
            </p:nvPr>
          </p:nvGraphicFramePr>
          <p:xfrm>
            <a:off x="6896100" y="1828800"/>
            <a:ext cx="1524000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83" name="Equation" r:id="rId9" imgW="1015920" imgH="482400" progId="Equation.DSMT4">
                    <p:embed/>
                  </p:oleObj>
                </mc:Choice>
                <mc:Fallback>
                  <p:oleObj name="Equation" r:id="rId9" imgW="1015920" imgH="48240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3989E9FA-0111-4D74-8250-60041284671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6100" y="1828800"/>
                          <a:ext cx="1524000" cy="72390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15EA367F-0F86-4A02-93C8-2CDCFC0D6F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669999"/>
                </p:ext>
              </p:extLst>
            </p:nvPr>
          </p:nvGraphicFramePr>
          <p:xfrm>
            <a:off x="6858000" y="3770842"/>
            <a:ext cx="1562100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284" name="Equation" r:id="rId11" imgW="1041120" imgH="482400" progId="Equation.DSMT4">
                    <p:embed/>
                  </p:oleObj>
                </mc:Choice>
                <mc:Fallback>
                  <p:oleObj name="Equation" r:id="rId11" imgW="1041120" imgH="48240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527B6842-6D22-4DC4-96F9-4ECAC4282DE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3770842"/>
                          <a:ext cx="1562100" cy="72390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69BEED2-8FFF-4193-86D0-0B853F6589FD}"/>
                </a:ext>
              </a:extLst>
            </p:cNvPr>
            <p:cNvGrpSpPr/>
            <p:nvPr/>
          </p:nvGrpSpPr>
          <p:grpSpPr>
            <a:xfrm>
              <a:off x="914400" y="1463675"/>
              <a:ext cx="5029200" cy="4519631"/>
              <a:chOff x="914400" y="1463675"/>
              <a:chExt cx="5029200" cy="4519631"/>
            </a:xfrm>
          </p:grpSpPr>
          <p:sp>
            <p:nvSpPr>
              <p:cNvPr id="22" name="Rectangle 3">
                <a:extLst>
                  <a:ext uri="{FF2B5EF4-FFF2-40B4-BE49-F238E27FC236}">
                    <a16:creationId xmlns:a16="http://schemas.microsoft.com/office/drawing/2014/main" id="{97723757-159B-4F76-970F-4FFE399092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43200" y="3202893"/>
                <a:ext cx="3200400" cy="9418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ln w="0">
                <a:noFill/>
                <a:miter lim="800000"/>
                <a:headEnd/>
                <a:tailEnd/>
              </a:ln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112713" lvl="0">
                  <a:buClr>
                    <a:srgbClr val="0000FF"/>
                  </a:buClr>
                  <a:defRPr/>
                </a:pPr>
                <a:r>
                  <a:rPr lang="en-US" altLang="en-US" sz="1400" b="1" kern="0" spc="-1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hydride formation factor</a:t>
                </a:r>
                <a:endParaRPr kumimoji="0" lang="en-US" altLang="en-US" sz="1400" b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A3BE71E6-5F85-4208-8B0A-6797B9FC424A}"/>
                  </a:ext>
                </a:extLst>
              </p:cNvPr>
              <p:cNvGrpSpPr/>
              <p:nvPr/>
            </p:nvGrpSpPr>
            <p:grpSpPr>
              <a:xfrm>
                <a:off x="1188720" y="1463675"/>
                <a:ext cx="4531360" cy="1520825"/>
                <a:chOff x="1188720" y="1359535"/>
                <a:chExt cx="4531360" cy="1520825"/>
              </a:xfrm>
            </p:grpSpPr>
            <p:graphicFrame>
              <p:nvGraphicFramePr>
                <p:cNvPr id="12" name="Object 6">
                  <a:extLst>
                    <a:ext uri="{FF2B5EF4-FFF2-40B4-BE49-F238E27FC236}">
                      <a16:creationId xmlns:a16="http://schemas.microsoft.com/office/drawing/2014/main" id="{13082D4D-511E-4FFE-B38A-F2183CE6656D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615645890"/>
                    </p:ext>
                  </p:extLst>
                </p:nvPr>
              </p:nvGraphicFramePr>
              <p:xfrm>
                <a:off x="2468880" y="1359535"/>
                <a:ext cx="3251200" cy="10064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5285" name="Equation" r:id="rId13" imgW="2031840" imgH="609480" progId="Equation.DSMT4">
                        <p:embed/>
                      </p:oleObj>
                    </mc:Choice>
                    <mc:Fallback>
                      <p:oleObj name="Equation" r:id="rId13" imgW="2031840" imgH="609480" progId="Equation.DSMT4">
                        <p:embed/>
                        <p:pic>
                          <p:nvPicPr>
                            <p:cNvPr id="48" name="Object 6">
                              <a:extLst>
                                <a:ext uri="{FF2B5EF4-FFF2-40B4-BE49-F238E27FC236}">
                                  <a16:creationId xmlns:a16="http://schemas.microsoft.com/office/drawing/2014/main" id="{DE979294-57BE-4CAC-BDC4-99655A504D82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468880" y="1359535"/>
                              <a:ext cx="3251200" cy="1006475"/>
                            </a:xfrm>
                            <a:prstGeom prst="rect">
                              <a:avLst/>
                            </a:prstGeom>
                            <a:solidFill>
                              <a:srgbClr val="CCFFFF"/>
                            </a:solidFill>
                            <a:ln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" name="AutoShape 47">
                  <a:extLst>
                    <a:ext uri="{FF2B5EF4-FFF2-40B4-BE49-F238E27FC236}">
                      <a16:creationId xmlns:a16="http://schemas.microsoft.com/office/drawing/2014/main" id="{F2358531-1E38-4934-8D1B-337BCF830D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188720" y="2560320"/>
                  <a:ext cx="2651760" cy="320040"/>
                </a:xfrm>
                <a:prstGeom prst="borderCallout2">
                  <a:avLst>
                    <a:gd name="adj1" fmla="val 49343"/>
                    <a:gd name="adj2" fmla="val -2050"/>
                    <a:gd name="adj3" fmla="val 49343"/>
                    <a:gd name="adj4" fmla="val -12078"/>
                    <a:gd name="adj5" fmla="val -103327"/>
                    <a:gd name="adj6" fmla="val -15846"/>
                  </a:avLst>
                </a:prstGeom>
                <a:solidFill>
                  <a:schemeClr val="bg1">
                    <a:lumMod val="95000"/>
                  </a:schemeClr>
                </a:solidFill>
                <a:ln w="19050">
                  <a:solidFill>
                    <a:srgbClr val="800080"/>
                  </a:solidFill>
                  <a:miter lim="800000"/>
                  <a:headEnd/>
                  <a:tailEnd type="diamond"/>
                </a:ln>
                <a:effectLst/>
              </p:spPr>
              <p:txBody>
                <a:bodyPr anchor="ctr" anchorCtr="0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en-CA" altLang="en-US" sz="1600" b="1" spc="-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rate-of-change parameter</a:t>
                  </a:r>
                </a:p>
              </p:txBody>
            </p: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A2FB751B-B87E-41D2-A5E6-E222CB3A7D9E}"/>
                  </a:ext>
                </a:extLst>
              </p:cNvPr>
              <p:cNvGrpSpPr/>
              <p:nvPr/>
            </p:nvGrpSpPr>
            <p:grpSpPr>
              <a:xfrm>
                <a:off x="914400" y="3552825"/>
                <a:ext cx="4995545" cy="2430481"/>
                <a:chOff x="914400" y="3448685"/>
                <a:chExt cx="4995545" cy="2430481"/>
              </a:xfrm>
            </p:grpSpPr>
            <p:graphicFrame>
              <p:nvGraphicFramePr>
                <p:cNvPr id="14" name="Object 7">
                  <a:extLst>
                    <a:ext uri="{FF2B5EF4-FFF2-40B4-BE49-F238E27FC236}">
                      <a16:creationId xmlns:a16="http://schemas.microsoft.com/office/drawing/2014/main" id="{6F8E20A5-15E5-4D8B-81A9-DB8BE9B7D521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109496899"/>
                    </p:ext>
                  </p:extLst>
                </p:nvPr>
              </p:nvGraphicFramePr>
              <p:xfrm>
                <a:off x="3017520" y="3448685"/>
                <a:ext cx="2892425" cy="54451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5286" name="Equation" r:id="rId15" imgW="1752480" imgH="330120" progId="Equation.DSMT4">
                        <p:embed/>
                      </p:oleObj>
                    </mc:Choice>
                    <mc:Fallback>
                      <p:oleObj name="Equation" r:id="rId15" imgW="1752480" imgH="330120" progId="Equation.DSMT4">
                        <p:embed/>
                        <p:pic>
                          <p:nvPicPr>
                            <p:cNvPr id="50" name="Object 7">
                              <a:extLst>
                                <a:ext uri="{FF2B5EF4-FFF2-40B4-BE49-F238E27FC236}">
                                  <a16:creationId xmlns:a16="http://schemas.microsoft.com/office/drawing/2014/main" id="{FFC6F639-974F-49A9-BBDC-8CA38B7AAFA2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17520" y="3448685"/>
                              <a:ext cx="2892425" cy="544513"/>
                            </a:xfrm>
                            <a:prstGeom prst="rect">
                              <a:avLst/>
                            </a:prstGeom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n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AutoShape 47">
                  <a:extLst>
                    <a:ext uri="{FF2B5EF4-FFF2-40B4-BE49-F238E27FC236}">
                      <a16:creationId xmlns:a16="http://schemas.microsoft.com/office/drawing/2014/main" id="{FF1645BC-EC57-4BE0-806D-123B27C1A3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914400" y="4190841"/>
                  <a:ext cx="2743200" cy="320040"/>
                </a:xfrm>
                <a:prstGeom prst="borderCallout2">
                  <a:avLst>
                    <a:gd name="adj1" fmla="val 49343"/>
                    <a:gd name="adj2" fmla="val -2050"/>
                    <a:gd name="adj3" fmla="val 49343"/>
                    <a:gd name="adj4" fmla="val -12078"/>
                    <a:gd name="adj5" fmla="val -95164"/>
                    <a:gd name="adj6" fmla="val -17040"/>
                  </a:avLst>
                </a:prstGeom>
                <a:solidFill>
                  <a:schemeClr val="bg1">
                    <a:lumMod val="95000"/>
                  </a:schemeClr>
                </a:solidFill>
                <a:ln w="19050">
                  <a:solidFill>
                    <a:srgbClr val="800080"/>
                  </a:solidFill>
                  <a:miter lim="800000"/>
                  <a:headEnd/>
                  <a:tailEnd type="diamond"/>
                </a:ln>
                <a:effectLst/>
              </p:spPr>
              <p:txBody>
                <a:bodyPr anchor="ctr" anchorCtr="0"/>
                <a:lstStyle/>
                <a:p>
                  <a:pPr algn="ctr">
                    <a:lnSpc>
                      <a:spcPct val="90000"/>
                    </a:lnSpc>
                    <a:defRPr/>
                  </a:pPr>
                  <a:r>
                    <a:rPr lang="en-CA" altLang="en-US" sz="1600" b="1" spc="-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rate-of-change parameter</a:t>
                  </a:r>
                </a:p>
              </p:txBody>
            </p:sp>
            <p:sp>
              <p:nvSpPr>
                <p:cNvPr id="11" name="AutoShape 47">
                  <a:extLst>
                    <a:ext uri="{FF2B5EF4-FFF2-40B4-BE49-F238E27FC236}">
                      <a16:creationId xmlns:a16="http://schemas.microsoft.com/office/drawing/2014/main" id="{52012D16-2EDF-4D88-AA55-259246EE64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645920" y="5330526"/>
                  <a:ext cx="3291840" cy="548640"/>
                </a:xfrm>
                <a:prstGeom prst="borderCallout2">
                  <a:avLst>
                    <a:gd name="adj1" fmla="val 49343"/>
                    <a:gd name="adj2" fmla="val -2050"/>
                    <a:gd name="adj3" fmla="val 49343"/>
                    <a:gd name="adj4" fmla="val -6121"/>
                    <a:gd name="adj5" fmla="val -263091"/>
                    <a:gd name="adj6" fmla="val -13692"/>
                  </a:avLst>
                </a:prstGeom>
                <a:solidFill>
                  <a:schemeClr val="bg1">
                    <a:lumMod val="95000"/>
                  </a:schemeClr>
                </a:solidFill>
                <a:ln w="19050">
                  <a:solidFill>
                    <a:srgbClr val="C00000"/>
                  </a:solidFill>
                  <a:miter lim="800000"/>
                  <a:headEnd/>
                  <a:tailEnd type="diamond"/>
                </a:ln>
                <a:effectLst/>
              </p:spPr>
              <p:txBody>
                <a:bodyPr anchor="ctr" anchorCtr="1"/>
                <a:lstStyle/>
                <a:p>
                  <a:pPr algn="ctr">
                    <a:lnSpc>
                      <a:spcPct val="80000"/>
                    </a:lnSpc>
                    <a:defRPr/>
                  </a:pPr>
                  <a:r>
                    <a:rPr lang="en-CA" altLang="en-US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number of non-ratchetting thermal cycles since flaw formation</a:t>
                  </a:r>
                  <a:endParaRPr lang="en-CA" altLang="en-US" sz="1600" b="1" spc="-30" dirty="0">
                    <a:solidFill>
                      <a:srgbClr val="99003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AutoShape 47">
                  <a:extLst>
                    <a:ext uri="{FF2B5EF4-FFF2-40B4-BE49-F238E27FC236}">
                      <a16:creationId xmlns:a16="http://schemas.microsoft.com/office/drawing/2014/main" id="{83B64975-956E-439E-ABD6-1D001DB705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1645920" y="4646383"/>
                  <a:ext cx="2529840" cy="548640"/>
                </a:xfrm>
                <a:prstGeom prst="borderCallout2">
                  <a:avLst>
                    <a:gd name="adj1" fmla="val 49343"/>
                    <a:gd name="adj2" fmla="val -939"/>
                    <a:gd name="adj3" fmla="val 49343"/>
                    <a:gd name="adj4" fmla="val -12078"/>
                    <a:gd name="adj5" fmla="val -138893"/>
                    <a:gd name="adj6" fmla="val -19829"/>
                  </a:avLst>
                </a:prstGeom>
                <a:solidFill>
                  <a:schemeClr val="bg1">
                    <a:lumMod val="95000"/>
                  </a:schemeClr>
                </a:solidFill>
                <a:ln w="19050">
                  <a:solidFill>
                    <a:srgbClr val="C00000"/>
                  </a:solidFill>
                  <a:miter lim="800000"/>
                  <a:headEnd/>
                  <a:tailEnd type="diamon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 anchorCtr="1"/>
                <a:lstStyle/>
                <a:p>
                  <a:pPr>
                    <a:defRPr/>
                  </a:pPr>
                  <a:r>
                    <a:rPr lang="en-CA" altLang="en-US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</a:t>
                  </a:r>
                  <a:r>
                    <a:rPr lang="en-CA" altLang="en-US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NR</a:t>
                  </a:r>
                  <a:r>
                    <a:rPr lang="en-CA" altLang="en-US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 = 0: ratchetting</a:t>
                  </a:r>
                </a:p>
                <a:p>
                  <a:pPr>
                    <a:defRPr/>
                  </a:pPr>
                  <a:r>
                    <a:rPr lang="en-CA" altLang="en-US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</a:t>
                  </a:r>
                  <a:r>
                    <a:rPr lang="en-CA" altLang="en-US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NR</a:t>
                  </a:r>
                  <a:r>
                    <a:rPr lang="en-CA" altLang="en-US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 = 1: non-ratchetting</a:t>
                  </a:r>
                </a:p>
              </p:txBody>
            </p:sp>
          </p:grpSp>
          <p:sp>
            <p:nvSpPr>
              <p:cNvPr id="13" name="Down Arrow 13">
                <a:extLst>
                  <a:ext uri="{FF2B5EF4-FFF2-40B4-BE49-F238E27FC236}">
                    <a16:creationId xmlns:a16="http://schemas.microsoft.com/office/drawing/2014/main" id="{DACE2D26-52F2-470B-882F-3C5AEDFF38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937760" y="2435860"/>
                <a:ext cx="411299" cy="1097280"/>
              </a:xfrm>
              <a:prstGeom prst="downArrow">
                <a:avLst>
                  <a:gd name="adj1" fmla="val 50000"/>
                  <a:gd name="adj2" fmla="val 49997"/>
                </a:avLst>
              </a:prstGeom>
              <a:solidFill>
                <a:schemeClr val="bg1">
                  <a:lumMod val="75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17"/>
                  </a:buBlip>
                  <a:defRPr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chemeClr val="accent2"/>
                  </a:buClr>
                  <a:buSzPct val="50000"/>
                  <a:buFont typeface="Wingdings" pitchFamily="2" charset="2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5000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4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CA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1402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Empirical Sub-Models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0DD917F-29F3-49A1-8498-6BC314927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Overload crack initiation coefficient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2B66C88-1F31-4B91-822D-5AAF0F381CDC}"/>
              </a:ext>
            </a:extLst>
          </p:cNvPr>
          <p:cNvGrpSpPr/>
          <p:nvPr/>
        </p:nvGrpSpPr>
        <p:grpSpPr>
          <a:xfrm>
            <a:off x="914400" y="1371600"/>
            <a:ext cx="7315200" cy="4814887"/>
            <a:chOff x="914400" y="1371600"/>
            <a:chExt cx="7315200" cy="4814887"/>
          </a:xfrm>
        </p:grpSpPr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C31ED6E5-6503-438D-A987-5A4D70EEF03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38969362"/>
                </p:ext>
              </p:extLst>
            </p:nvPr>
          </p:nvGraphicFramePr>
          <p:xfrm>
            <a:off x="3749040" y="1371600"/>
            <a:ext cx="3452813" cy="585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78" name="Equation" r:id="rId5" imgW="2031840" imgH="355320" progId="Equation.DSMT4">
                    <p:embed/>
                  </p:oleObj>
                </mc:Choice>
                <mc:Fallback>
                  <p:oleObj name="Equation" r:id="rId5" imgW="2031840" imgH="35532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0BB6B0C4-5480-4471-B5B4-90FA0CDB806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9040" y="1371600"/>
                          <a:ext cx="3452813" cy="585788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Down Arrow 13">
              <a:extLst>
                <a:ext uri="{FF2B5EF4-FFF2-40B4-BE49-F238E27FC236}">
                  <a16:creationId xmlns:a16="http://schemas.microsoft.com/office/drawing/2014/main" id="{139497AA-A8DD-4A66-847C-30B133E2E6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633422" y="1911667"/>
              <a:ext cx="411299" cy="73152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7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CA" altLang="en-US" dirty="0"/>
            </a:p>
          </p:txBody>
        </p:sp>
        <p:sp>
          <p:nvSpPr>
            <p:cNvPr id="11" name="Down Arrow 13">
              <a:extLst>
                <a:ext uri="{FF2B5EF4-FFF2-40B4-BE49-F238E27FC236}">
                  <a16:creationId xmlns:a16="http://schemas.microsoft.com/office/drawing/2014/main" id="{95855436-86B8-4781-884F-F665CB85936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669280" y="1911667"/>
              <a:ext cx="411299" cy="237744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7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CA" altLang="en-US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4483A98-C5A6-4D30-BEC8-3F179D8DC730}"/>
                </a:ext>
              </a:extLst>
            </p:cNvPr>
            <p:cNvGrpSpPr/>
            <p:nvPr/>
          </p:nvGrpSpPr>
          <p:grpSpPr>
            <a:xfrm>
              <a:off x="1828800" y="3977639"/>
              <a:ext cx="6326959" cy="2208848"/>
              <a:chOff x="1828800" y="3977639"/>
              <a:chExt cx="6326959" cy="2208848"/>
            </a:xfrm>
          </p:grpSpPr>
          <p:sp>
            <p:nvSpPr>
              <p:cNvPr id="23" name="Rectangle 3">
                <a:extLst>
                  <a:ext uri="{FF2B5EF4-FFF2-40B4-BE49-F238E27FC236}">
                    <a16:creationId xmlns:a16="http://schemas.microsoft.com/office/drawing/2014/main" id="{DA08580B-A5B9-4945-8713-095A80C048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5127" y="3977639"/>
                <a:ext cx="2770632" cy="9418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ln w="0">
                <a:noFill/>
                <a:miter lim="800000"/>
                <a:headEnd/>
                <a:tailEnd/>
              </a:ln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687388" lvl="0">
                  <a:buClr>
                    <a:srgbClr val="0000FF"/>
                  </a:buClr>
                  <a:defRPr/>
                </a:pPr>
                <a:r>
                  <a:rPr lang="en-US" altLang="en-US" sz="1400" b="1" kern="0" spc="-1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hydride formation factor</a:t>
                </a:r>
                <a:endParaRPr kumimoji="0" lang="en-US" altLang="en-US" sz="1400" b="1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10" name="Object 9">
                <a:extLst>
                  <a:ext uri="{FF2B5EF4-FFF2-40B4-BE49-F238E27FC236}">
                    <a16:creationId xmlns:a16="http://schemas.microsoft.com/office/drawing/2014/main" id="{E796B895-06E1-48C6-8215-9E49B8E338C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31882390"/>
                  </p:ext>
                </p:extLst>
              </p:nvPr>
            </p:nvGraphicFramePr>
            <p:xfrm>
              <a:off x="5572125" y="4306888"/>
              <a:ext cx="2387600" cy="5857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079" name="Equation" r:id="rId8" imgW="1447560" imgH="355320" progId="Equation.DSMT4">
                      <p:embed/>
                    </p:oleObj>
                  </mc:Choice>
                  <mc:Fallback>
                    <p:oleObj name="Equation" r:id="rId8" imgW="1447560" imgH="355320" progId="Equation.DSMT4">
                      <p:embed/>
                      <p:pic>
                        <p:nvPicPr>
                          <p:cNvPr id="47" name="Object 46">
                            <a:extLst>
                              <a:ext uri="{FF2B5EF4-FFF2-40B4-BE49-F238E27FC236}">
                                <a16:creationId xmlns:a16="http://schemas.microsoft.com/office/drawing/2014/main" id="{5C247CCC-DAC6-4541-AEE8-9AF219C66AF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72125" y="4306888"/>
                            <a:ext cx="2387600" cy="585787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AutoShape 47">
                <a:extLst>
                  <a:ext uri="{FF2B5EF4-FFF2-40B4-BE49-F238E27FC236}">
                    <a16:creationId xmlns:a16="http://schemas.microsoft.com/office/drawing/2014/main" id="{925F8B24-8A2A-4873-A9D2-AE5B0FF3F7F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754880" y="5866447"/>
                <a:ext cx="2394488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12078"/>
                  <a:gd name="adj5" fmla="val -391763"/>
                  <a:gd name="adj6" fmla="val -23448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800080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0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rate-of-change parameter</a:t>
                </a:r>
              </a:p>
            </p:txBody>
          </p:sp>
          <p:sp>
            <p:nvSpPr>
              <p:cNvPr id="6" name="AutoShape 47">
                <a:extLst>
                  <a:ext uri="{FF2B5EF4-FFF2-40B4-BE49-F238E27FC236}">
                    <a16:creationId xmlns:a16="http://schemas.microsoft.com/office/drawing/2014/main" id="{B19E6C8C-6279-4919-86C8-AACAC3FC825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828800" y="5445786"/>
                <a:ext cx="4754880" cy="320040"/>
              </a:xfrm>
              <a:prstGeom prst="borderCallout2">
                <a:avLst>
                  <a:gd name="adj1" fmla="val 49343"/>
                  <a:gd name="adj2" fmla="val -585"/>
                  <a:gd name="adj3" fmla="val 49343"/>
                  <a:gd name="adj4" fmla="val -6950"/>
                  <a:gd name="adj5" fmla="val -208528"/>
                  <a:gd name="adj6" fmla="val -11321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C00000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1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index of stress reduction prior to hydride formation</a:t>
                </a:r>
                <a:endParaRPr lang="en-CA" altLang="en-US" sz="1600" b="1" spc="-30" dirty="0">
                  <a:solidFill>
                    <a:srgbClr val="9900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5971DDE-88BA-4FB1-9593-964CC650C9A4}"/>
                </a:ext>
              </a:extLst>
            </p:cNvPr>
            <p:cNvGrpSpPr/>
            <p:nvPr/>
          </p:nvGrpSpPr>
          <p:grpSpPr>
            <a:xfrm>
              <a:off x="914400" y="1425742"/>
              <a:ext cx="4609192" cy="3756930"/>
              <a:chOff x="914400" y="1425742"/>
              <a:chExt cx="4609192" cy="3756930"/>
            </a:xfrm>
          </p:grpSpPr>
          <p:sp>
            <p:nvSpPr>
              <p:cNvPr id="24" name="Rectangle 3">
                <a:extLst>
                  <a:ext uri="{FF2B5EF4-FFF2-40B4-BE49-F238E27FC236}">
                    <a16:creationId xmlns:a16="http://schemas.microsoft.com/office/drawing/2014/main" id="{8F200EA6-6D05-4C70-9244-CEF1A84CE2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54512" y="2331720"/>
                <a:ext cx="4069080" cy="115214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  <a:alpha val="20000"/>
                </a:schemeClr>
              </a:solidFill>
              <a:ln w="0">
                <a:noFill/>
                <a:miter lim="800000"/>
                <a:headEnd/>
                <a:tailEnd/>
              </a:ln>
            </p:spPr>
            <p:txBody>
              <a:bodyPr vert="horz" wrap="square" lIns="0" tIns="45720" rIns="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1314450" lvl="0">
                  <a:buClr>
                    <a:srgbClr val="0000FF"/>
                  </a:buClr>
                  <a:defRPr/>
                </a:pPr>
                <a:r>
                  <a:rPr lang="en-US" altLang="en-US" sz="1400" b="1" kern="0" spc="-1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flaw geometry factor</a:t>
                </a:r>
                <a:endParaRPr kumimoji="0" lang="en-US" altLang="en-US" sz="1400" b="1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12" name="Object 11">
                <a:extLst>
                  <a:ext uri="{FF2B5EF4-FFF2-40B4-BE49-F238E27FC236}">
                    <a16:creationId xmlns:a16="http://schemas.microsoft.com/office/drawing/2014/main" id="{C9B76F6B-7978-4F9E-AA82-0288AA73EA8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72121469"/>
                  </p:ext>
                </p:extLst>
              </p:nvPr>
            </p:nvGraphicFramePr>
            <p:xfrm>
              <a:off x="1498427" y="2661475"/>
              <a:ext cx="3990975" cy="800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080" name="Equation" r:id="rId10" imgW="2349360" imgH="482400" progId="Equation.DSMT4">
                      <p:embed/>
                    </p:oleObj>
                  </mc:Choice>
                  <mc:Fallback>
                    <p:oleObj name="Equation" r:id="rId10" imgW="2349360" imgH="482400" progId="Equation.DSMT4">
                      <p:embed/>
                      <p:pic>
                        <p:nvPicPr>
                          <p:cNvPr id="45" name="Object 44">
                            <a:extLst>
                              <a:ext uri="{FF2B5EF4-FFF2-40B4-BE49-F238E27FC236}">
                                <a16:creationId xmlns:a16="http://schemas.microsoft.com/office/drawing/2014/main" id="{A06600A8-ECD2-4F63-B3F4-9BB874AF7CC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98427" y="2661475"/>
                            <a:ext cx="3990975" cy="800100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AutoShape 47">
                <a:extLst>
                  <a:ext uri="{FF2B5EF4-FFF2-40B4-BE49-F238E27FC236}">
                    <a16:creationId xmlns:a16="http://schemas.microsoft.com/office/drawing/2014/main" id="{17080022-A524-4F05-A0D6-EAFF174833E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14400" y="2252864"/>
                <a:ext cx="1115584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12078"/>
                  <a:gd name="adj5" fmla="val 201657"/>
                  <a:gd name="adj6" fmla="val -3694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0000FF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1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flaw depth</a:t>
                </a:r>
                <a:endParaRPr lang="en-CA" altLang="en-US" sz="1600" b="1" spc="-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AutoShape 47">
                <a:extLst>
                  <a:ext uri="{FF2B5EF4-FFF2-40B4-BE49-F238E27FC236}">
                    <a16:creationId xmlns:a16="http://schemas.microsoft.com/office/drawing/2014/main" id="{AEAEC501-8764-4D1A-B248-2598350998C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137850" y="1837008"/>
                <a:ext cx="1117578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12078"/>
                  <a:gd name="adj5" fmla="val 333358"/>
                  <a:gd name="adj6" fmla="val -1698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0000FF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1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flaw length</a:t>
                </a:r>
                <a:endParaRPr lang="en-CA" altLang="en-US" sz="1600" b="1" spc="-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AutoShape 47">
                <a:extLst>
                  <a:ext uri="{FF2B5EF4-FFF2-40B4-BE49-F238E27FC236}">
                    <a16:creationId xmlns:a16="http://schemas.microsoft.com/office/drawing/2014/main" id="{9EDA74E8-157D-49D1-986B-E87BAC4CC3E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341582" y="4031529"/>
                <a:ext cx="2350634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12078"/>
                  <a:gd name="adj5" fmla="val -247546"/>
                  <a:gd name="adj6" fmla="val -26758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800080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0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rate-of-change parameter</a:t>
                </a:r>
              </a:p>
            </p:txBody>
          </p:sp>
          <p:sp>
            <p:nvSpPr>
              <p:cNvPr id="17" name="AutoShape 47">
                <a:extLst>
                  <a:ext uri="{FF2B5EF4-FFF2-40B4-BE49-F238E27FC236}">
                    <a16:creationId xmlns:a16="http://schemas.microsoft.com/office/drawing/2014/main" id="{E39648BA-ECF3-4552-9C06-29F7F6C847F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621742" y="4862632"/>
                <a:ext cx="1659408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12078"/>
                  <a:gd name="adj5" fmla="val -549584"/>
                  <a:gd name="adj6" fmla="val -50090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800080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0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shape parameter</a:t>
                </a:r>
              </a:p>
            </p:txBody>
          </p:sp>
          <p:sp>
            <p:nvSpPr>
              <p:cNvPr id="8" name="AutoShape 47">
                <a:extLst>
                  <a:ext uri="{FF2B5EF4-FFF2-40B4-BE49-F238E27FC236}">
                    <a16:creationId xmlns:a16="http://schemas.microsoft.com/office/drawing/2014/main" id="{02D89DF9-075B-4DD7-8901-ACAB1412894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668641" y="4443918"/>
                <a:ext cx="2513806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6911"/>
                  <a:gd name="adj5" fmla="val -379342"/>
                  <a:gd name="adj6" fmla="val -24331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0000FF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1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stress concentration factor</a:t>
                </a:r>
                <a:endParaRPr lang="en-CA" altLang="en-US" sz="1600" b="1" spc="-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AutoShape 47">
                <a:extLst>
                  <a:ext uri="{FF2B5EF4-FFF2-40B4-BE49-F238E27FC236}">
                    <a16:creationId xmlns:a16="http://schemas.microsoft.com/office/drawing/2014/main" id="{3B95A788-BD86-46B9-8992-610F659F5813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1707342" y="3619140"/>
                <a:ext cx="1631310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12078"/>
                  <a:gd name="adj5" fmla="val -116933"/>
                  <a:gd name="adj6" fmla="val -24922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800080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0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offset parameter</a:t>
                </a:r>
              </a:p>
            </p:txBody>
          </p:sp>
          <p:sp>
            <p:nvSpPr>
              <p:cNvPr id="7" name="AutoShape 47">
                <a:extLst>
                  <a:ext uri="{FF2B5EF4-FFF2-40B4-BE49-F238E27FC236}">
                    <a16:creationId xmlns:a16="http://schemas.microsoft.com/office/drawing/2014/main" id="{E1D00494-0C3E-4CA0-9EA0-877199E1E55F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914400" y="1425742"/>
                <a:ext cx="1528263" cy="320040"/>
              </a:xfrm>
              <a:prstGeom prst="borderCallout2">
                <a:avLst>
                  <a:gd name="adj1" fmla="val 49343"/>
                  <a:gd name="adj2" fmla="val -2050"/>
                  <a:gd name="adj3" fmla="val 49343"/>
                  <a:gd name="adj4" fmla="val -12078"/>
                  <a:gd name="adj5" fmla="val 461250"/>
                  <a:gd name="adj6" fmla="val -4643"/>
                </a:avLst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0000FF"/>
                </a:solidFill>
                <a:miter lim="800000"/>
                <a:headEnd/>
                <a:tailEnd type="diamond"/>
              </a:ln>
              <a:effectLst/>
            </p:spPr>
            <p:txBody>
              <a:bodyPr lIns="0" rIns="0" anchor="ctr" anchorCtr="1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flaw root radius</a:t>
                </a:r>
                <a:endParaRPr lang="en-CA" altLang="en-US" sz="1600" b="1" spc="-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" name="AutoShape 47">
              <a:extLst>
                <a:ext uri="{FF2B5EF4-FFF2-40B4-BE49-F238E27FC236}">
                  <a16:creationId xmlns:a16="http://schemas.microsoft.com/office/drawing/2014/main" id="{DDA470F7-5B69-453F-8A0A-FDC757CE13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7348" y="2252864"/>
              <a:ext cx="1232252" cy="517768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-71489"/>
                <a:gd name="adj6" fmla="val -15275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rgbClr val="FF3399"/>
              </a:solidFill>
              <a:miter lim="800000"/>
              <a:headEnd/>
              <a:tailEnd type="diamond"/>
            </a:ln>
            <a:effectLst/>
          </p:spPr>
          <p:txBody>
            <a:bodyPr lIns="0" rIns="0" anchor="ctr" anchorCtr="0"/>
            <a:lstStyle/>
            <a:p>
              <a:pPr algn="ctr">
                <a:lnSpc>
                  <a:spcPct val="90000"/>
                </a:lnSpc>
                <a:defRPr/>
              </a:pPr>
              <a:r>
                <a:rPr lang="en-CA" altLang="en-US" sz="1600" b="1" spc="-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temperature factor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6302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Empirical Sub-Models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1765B42-E716-434F-A16C-559394C50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Temperature factor for overload resistance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9D88F73-E0D8-4197-85D2-98A2629AAF5D}"/>
              </a:ext>
            </a:extLst>
          </p:cNvPr>
          <p:cNvGrpSpPr/>
          <p:nvPr/>
        </p:nvGrpSpPr>
        <p:grpSpPr>
          <a:xfrm>
            <a:off x="661897" y="1239838"/>
            <a:ext cx="7820205" cy="5069522"/>
            <a:chOff x="661897" y="1239838"/>
            <a:chExt cx="7820205" cy="5069522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5CBB931-F922-4058-823F-15DAE51A08DC}"/>
                </a:ext>
              </a:extLst>
            </p:cNvPr>
            <p:cNvGrpSpPr/>
            <p:nvPr/>
          </p:nvGrpSpPr>
          <p:grpSpPr>
            <a:xfrm>
              <a:off x="661897" y="1239838"/>
              <a:ext cx="5876063" cy="4054743"/>
              <a:chOff x="661897" y="1239838"/>
              <a:chExt cx="5876063" cy="4054743"/>
            </a:xfrm>
          </p:grpSpPr>
          <p:sp>
            <p:nvSpPr>
              <p:cNvPr id="25" name="Rectangle 3">
                <a:extLst>
                  <a:ext uri="{FF2B5EF4-FFF2-40B4-BE49-F238E27FC236}">
                    <a16:creationId xmlns:a16="http://schemas.microsoft.com/office/drawing/2014/main" id="{A4BDA8C2-E4DF-4FA0-AD43-B793361EAC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2025" y="3840480"/>
                <a:ext cx="5208417" cy="145410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0" tIns="45720" rIns="0" bIns="45720" numCol="1" anchor="b" anchorCtr="1" compatLnSpc="1">
                <a:prstTxWarp prst="textNoShape">
                  <a:avLst/>
                </a:prstTxWarp>
              </a:bodyPr>
              <a:lstStyle/>
              <a:p>
                <a:pPr marR="0" lvl="0" algn="ctr" defTabSz="914400" rtl="0" eaLnBrk="1" fontAlgn="base" latinLnBrk="0" hangingPunct="1">
                  <a:lnSpc>
                    <a:spcPct val="90000"/>
                  </a:lnSpc>
                  <a:spcAft>
                    <a:spcPct val="0"/>
                  </a:spcAft>
                  <a:buClr>
                    <a:srgbClr val="0000FF"/>
                  </a:buClr>
                  <a:buSzTx/>
                  <a:tabLst/>
                  <a:defRPr/>
                </a:pPr>
                <a:r>
                  <a:rPr lang="en-CA" altLang="en-US" b="1" i="1" kern="0" spc="-10" dirty="0" err="1">
                    <a:latin typeface="Times New Roman" pitchFamily="18" charset="0"/>
                    <a:ea typeface="MS PGothic" pitchFamily="34" charset="-128"/>
                    <a:cs typeface="Times New Roman" panose="02020603050405020304" pitchFamily="18" charset="0"/>
                  </a:rPr>
                  <a:t>Q</a:t>
                </a:r>
                <a:r>
                  <a:rPr lang="en-CA" altLang="en-US" sz="1600" b="1" i="1" kern="0" spc="-10" baseline="-20000" dirty="0" err="1">
                    <a:latin typeface="Times New Roman" pitchFamily="18" charset="0"/>
                    <a:ea typeface="MS PGothic" pitchFamily="34" charset="-128"/>
                    <a:cs typeface="Times New Roman" panose="02020603050405020304" pitchFamily="18" charset="0"/>
                  </a:rPr>
                  <a:t>hfT</a:t>
                </a:r>
                <a:r>
                  <a:rPr kumimoji="0" lang="en-CA" altLang="en-US" b="1" i="0" u="none" strike="noStrike" kern="0" cap="none" spc="-1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MS PGothic" pitchFamily="34" charset="-128"/>
                    <a:cs typeface="ＭＳ Ｐゴシック" pitchFamily="-65" charset="-128"/>
                  </a:rPr>
                  <a:t> </a:t>
                </a:r>
                <a:r>
                  <a:rPr lang="en-CA" altLang="en-US" sz="1600" b="1" kern="0" spc="-10" dirty="0"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represent</a:t>
                </a:r>
                <a:r>
                  <a:rPr kumimoji="0" lang="en-CA" altLang="en-US" sz="1600" b="1" i="0" u="none" strike="noStrike" kern="0" cap="none" spc="-1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MS PGothic" pitchFamily="34" charset="-128"/>
                    <a:cs typeface="Arial" panose="020B0604020202020204" pitchFamily="34" charset="0"/>
                  </a:rPr>
                  <a:t>s effect of hydride formation conditions and DHC initiation resistance on temperature factor</a:t>
                </a:r>
                <a:endParaRPr kumimoji="0" lang="en-US" altLang="en-US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27" name="Rectangle 3">
                <a:extLst>
                  <a:ext uri="{FF2B5EF4-FFF2-40B4-BE49-F238E27FC236}">
                    <a16:creationId xmlns:a16="http://schemas.microsoft.com/office/drawing/2014/main" id="{1BCF3A10-EBBA-4A9D-B311-4B5096AB9E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3320" y="2286000"/>
                <a:ext cx="2834640" cy="1108950"/>
              </a:xfrm>
              <a:prstGeom prst="rect">
                <a:avLst/>
              </a:prstGeom>
              <a:solidFill>
                <a:srgbClr val="FFC000">
                  <a:alpha val="20000"/>
                </a:srgbClr>
              </a:solidFill>
              <a:ln w="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914400" lvl="0" algn="ctr">
                  <a:lnSpc>
                    <a:spcPct val="90000"/>
                  </a:lnSpc>
                  <a:buClr>
                    <a:srgbClr val="0000FF"/>
                  </a:buClr>
                  <a:defRPr/>
                </a:pPr>
                <a:r>
                  <a:rPr lang="en-US" altLang="en-US" sz="1500" b="1" kern="0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high reference temperature</a:t>
                </a:r>
                <a:endParaRPr kumimoji="0" lang="en-US" altLang="en-US" sz="1500" b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Rectangle 3">
                <a:extLst>
                  <a:ext uri="{FF2B5EF4-FFF2-40B4-BE49-F238E27FC236}">
                    <a16:creationId xmlns:a16="http://schemas.microsoft.com/office/drawing/2014/main" id="{3E5A2479-0C1B-4AE9-A7F2-43932C6782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1897" y="2423160"/>
                <a:ext cx="2763181" cy="1037907"/>
              </a:xfrm>
              <a:prstGeom prst="rect">
                <a:avLst/>
              </a:prstGeom>
              <a:solidFill>
                <a:srgbClr val="CCFF99">
                  <a:alpha val="20000"/>
                </a:srgbClr>
              </a:solidFill>
              <a:ln w="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>
                  <a:buClr>
                    <a:srgbClr val="0000FF"/>
                  </a:buClr>
                  <a:defRPr/>
                </a:pPr>
                <a:r>
                  <a:rPr lang="en-US" altLang="en-US" sz="1500" b="1" kern="0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kumimoji="0" lang="en-US" altLang="en-US" sz="1500" b="1" u="none" strike="noStrike" kern="0" cap="none" spc="-1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ower</a:t>
                </a:r>
                <a:r>
                  <a:rPr kumimoji="0" lang="en-US" altLang="en-US" sz="1500" b="1" u="none" strike="noStrike" kern="0" cap="none" spc="-1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-law coefficient</a:t>
                </a:r>
                <a:endParaRPr kumimoji="0" lang="en-US" altLang="en-US" sz="1500" b="1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6" name="Object 13">
                <a:extLst>
                  <a:ext uri="{FF2B5EF4-FFF2-40B4-BE49-F238E27FC236}">
                    <a16:creationId xmlns:a16="http://schemas.microsoft.com/office/drawing/2014/main" id="{8D773E2F-191A-466A-B900-46EB3FAC97B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1314909"/>
                  </p:ext>
                </p:extLst>
              </p:nvPr>
            </p:nvGraphicFramePr>
            <p:xfrm>
              <a:off x="2197100" y="1239838"/>
              <a:ext cx="2990850" cy="7889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450" name="Equation" r:id="rId5" imgW="1612800" imgH="457200" progId="Equation.DSMT4">
                      <p:embed/>
                    </p:oleObj>
                  </mc:Choice>
                  <mc:Fallback>
                    <p:oleObj name="Equation" r:id="rId5" imgW="1612800" imgH="457200" progId="Equation.DSMT4">
                      <p:embed/>
                      <p:pic>
                        <p:nvPicPr>
                          <p:cNvPr id="5" name="Object 13">
                            <a:extLst>
                              <a:ext uri="{FF2B5EF4-FFF2-40B4-BE49-F238E27FC236}">
                                <a16:creationId xmlns:a16="http://schemas.microsoft.com/office/drawing/2014/main" id="{A950537C-FB10-4583-B9A1-E2616E8DFF1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97100" y="1239838"/>
                            <a:ext cx="2990850" cy="788987"/>
                          </a:xfrm>
                          <a:prstGeom prst="rect">
                            <a:avLst/>
                          </a:prstGeom>
                          <a:solidFill>
                            <a:srgbClr val="FFCCFF"/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Down Arrow 13">
                <a:extLst>
                  <a:ext uri="{FF2B5EF4-FFF2-40B4-BE49-F238E27FC236}">
                    <a16:creationId xmlns:a16="http://schemas.microsoft.com/office/drawing/2014/main" id="{4A051E04-AE74-4C21-81E5-320E13E35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3200" y="2011680"/>
                <a:ext cx="411299" cy="822960"/>
              </a:xfrm>
              <a:prstGeom prst="downArrow">
                <a:avLst>
                  <a:gd name="adj1" fmla="val 50000"/>
                  <a:gd name="adj2" fmla="val 49997"/>
                </a:avLst>
              </a:prstGeom>
              <a:solidFill>
                <a:schemeClr val="bg1">
                  <a:lumMod val="75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7"/>
                  </a:buBlip>
                  <a:defRPr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chemeClr val="accent2"/>
                  </a:buClr>
                  <a:buSzPct val="50000"/>
                  <a:buFont typeface="Wingdings" pitchFamily="2" charset="2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5000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4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CA" altLang="en-US" dirty="0"/>
              </a:p>
            </p:txBody>
          </p:sp>
          <p:sp>
            <p:nvSpPr>
              <p:cNvPr id="8" name="Down Arrow 13">
                <a:extLst>
                  <a:ext uri="{FF2B5EF4-FFF2-40B4-BE49-F238E27FC236}">
                    <a16:creationId xmlns:a16="http://schemas.microsoft.com/office/drawing/2014/main" id="{E7369336-CE1F-4A5A-81A1-545465030D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206240" y="2011680"/>
                <a:ext cx="411299" cy="822960"/>
              </a:xfrm>
              <a:prstGeom prst="downArrow">
                <a:avLst>
                  <a:gd name="adj1" fmla="val 50000"/>
                  <a:gd name="adj2" fmla="val 49997"/>
                </a:avLst>
              </a:prstGeom>
              <a:solidFill>
                <a:schemeClr val="bg1">
                  <a:lumMod val="75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7"/>
                  </a:buBlip>
                  <a:defRPr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chemeClr val="accent2"/>
                  </a:buClr>
                  <a:buSzPct val="50000"/>
                  <a:buFont typeface="Wingdings" pitchFamily="2" charset="2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5000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4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CA" altLang="en-US" dirty="0"/>
              </a:p>
            </p:txBody>
          </p:sp>
          <p:graphicFrame>
            <p:nvGraphicFramePr>
              <p:cNvPr id="9" name="Object 6">
                <a:extLst>
                  <a:ext uri="{FF2B5EF4-FFF2-40B4-BE49-F238E27FC236}">
                    <a16:creationId xmlns:a16="http://schemas.microsoft.com/office/drawing/2014/main" id="{F26A7B47-5D70-42CF-AC8F-9099B870D3D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12648739"/>
                  </p:ext>
                </p:extLst>
              </p:nvPr>
            </p:nvGraphicFramePr>
            <p:xfrm>
              <a:off x="704850" y="2743200"/>
              <a:ext cx="2678113" cy="7127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451" name="Equation" r:id="rId8" imgW="1574640" imgH="419040" progId="Equation.DSMT4">
                      <p:embed/>
                    </p:oleObj>
                  </mc:Choice>
                  <mc:Fallback>
                    <p:oleObj name="Equation" r:id="rId8" imgW="1574640" imgH="419040" progId="Equation.DSMT4">
                      <p:embed/>
                      <p:pic>
                        <p:nvPicPr>
                          <p:cNvPr id="8" name="Object 6">
                            <a:extLst>
                              <a:ext uri="{FF2B5EF4-FFF2-40B4-BE49-F238E27FC236}">
                                <a16:creationId xmlns:a16="http://schemas.microsoft.com/office/drawing/2014/main" id="{4AD5969B-C842-4DA8-9242-D68E3E1F413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4850" y="2743200"/>
                            <a:ext cx="2678113" cy="712788"/>
                          </a:xfrm>
                          <a:prstGeom prst="rect">
                            <a:avLst/>
                          </a:prstGeom>
                          <a:solidFill>
                            <a:srgbClr val="CCFFCC"/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9">
                <a:extLst>
                  <a:ext uri="{FF2B5EF4-FFF2-40B4-BE49-F238E27FC236}">
                    <a16:creationId xmlns:a16="http://schemas.microsoft.com/office/drawing/2014/main" id="{8E80DC77-763F-4DAB-A2C1-49BA65E36F7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01460101"/>
                  </p:ext>
                </p:extLst>
              </p:nvPr>
            </p:nvGraphicFramePr>
            <p:xfrm>
              <a:off x="3727450" y="2789238"/>
              <a:ext cx="2778125" cy="622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452" name="Equation" r:id="rId10" imgW="1587240" imgH="355320" progId="Equation.DSMT4">
                      <p:embed/>
                    </p:oleObj>
                  </mc:Choice>
                  <mc:Fallback>
                    <p:oleObj name="Equation" r:id="rId10" imgW="1587240" imgH="355320" progId="Equation.DSMT4">
                      <p:embed/>
                      <p:pic>
                        <p:nvPicPr>
                          <p:cNvPr id="9" name="Object 8">
                            <a:extLst>
                              <a:ext uri="{FF2B5EF4-FFF2-40B4-BE49-F238E27FC236}">
                                <a16:creationId xmlns:a16="http://schemas.microsoft.com/office/drawing/2014/main" id="{62FB662F-E311-4472-8401-177F153088B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7450" y="2789238"/>
                            <a:ext cx="2778125" cy="622300"/>
                          </a:xfrm>
                          <a:prstGeom prst="rect">
                            <a:avLst/>
                          </a:prstGeom>
                          <a:solidFill>
                            <a:srgbClr val="FFC000"/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Down Arrow 13">
                <a:extLst>
                  <a:ext uri="{FF2B5EF4-FFF2-40B4-BE49-F238E27FC236}">
                    <a16:creationId xmlns:a16="http://schemas.microsoft.com/office/drawing/2014/main" id="{96F5745A-CB96-4224-81C3-E051D358B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2743200" y="3429000"/>
                <a:ext cx="411299" cy="548640"/>
              </a:xfrm>
              <a:prstGeom prst="downArrow">
                <a:avLst>
                  <a:gd name="adj1" fmla="val 50000"/>
                  <a:gd name="adj2" fmla="val 49997"/>
                </a:avLst>
              </a:prstGeom>
              <a:solidFill>
                <a:schemeClr val="bg1">
                  <a:lumMod val="75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7"/>
                  </a:buBlip>
                  <a:defRPr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chemeClr val="accent2"/>
                  </a:buClr>
                  <a:buSzPct val="50000"/>
                  <a:buFont typeface="Wingdings" pitchFamily="2" charset="2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5000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4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CA" altLang="en-US" dirty="0"/>
              </a:p>
            </p:txBody>
          </p:sp>
          <p:sp>
            <p:nvSpPr>
              <p:cNvPr id="12" name="Down Arrow 13">
                <a:extLst>
                  <a:ext uri="{FF2B5EF4-FFF2-40B4-BE49-F238E27FC236}">
                    <a16:creationId xmlns:a16="http://schemas.microsoft.com/office/drawing/2014/main" id="{F8573150-1153-41E9-A677-05053D9FA7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206240" y="3383280"/>
                <a:ext cx="411299" cy="594360"/>
              </a:xfrm>
              <a:prstGeom prst="downArrow">
                <a:avLst>
                  <a:gd name="adj1" fmla="val 50000"/>
                  <a:gd name="adj2" fmla="val 49997"/>
                </a:avLst>
              </a:prstGeom>
              <a:solidFill>
                <a:schemeClr val="bg1">
                  <a:lumMod val="75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7"/>
                  </a:buBlip>
                  <a:defRPr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chemeClr val="accent2"/>
                  </a:buClr>
                  <a:buSzPct val="50000"/>
                  <a:buFont typeface="Wingdings" pitchFamily="2" charset="2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5000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4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CA" altLang="en-US" dirty="0"/>
              </a:p>
            </p:txBody>
          </p:sp>
          <p:graphicFrame>
            <p:nvGraphicFramePr>
              <p:cNvPr id="13" name="Object 12">
                <a:extLst>
                  <a:ext uri="{FF2B5EF4-FFF2-40B4-BE49-F238E27FC236}">
                    <a16:creationId xmlns:a16="http://schemas.microsoft.com/office/drawing/2014/main" id="{6AA1E5A8-38F0-44D1-BCAF-E81C55AC834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9434722"/>
                  </p:ext>
                </p:extLst>
              </p:nvPr>
            </p:nvGraphicFramePr>
            <p:xfrm>
              <a:off x="2032000" y="3911600"/>
              <a:ext cx="3302000" cy="841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453" name="Equation" r:id="rId12" imgW="1942920" imgH="495000" progId="Equation.DSMT4">
                      <p:embed/>
                    </p:oleObj>
                  </mc:Choice>
                  <mc:Fallback>
                    <p:oleObj name="Equation" r:id="rId12" imgW="1942920" imgH="495000" progId="Equation.DSMT4">
                      <p:embed/>
                      <p:pic>
                        <p:nvPicPr>
                          <p:cNvPr id="12" name="Object 11">
                            <a:extLst>
                              <a:ext uri="{FF2B5EF4-FFF2-40B4-BE49-F238E27FC236}">
                                <a16:creationId xmlns:a16="http://schemas.microsoft.com/office/drawing/2014/main" id="{D4AA6DB6-6750-4183-8EF9-18C30A2D79B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32000" y="3911600"/>
                            <a:ext cx="3302000" cy="841375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812D72-F732-4CEE-B955-32778111C2E7}"/>
                </a:ext>
              </a:extLst>
            </p:cNvPr>
            <p:cNvGrpSpPr/>
            <p:nvPr/>
          </p:nvGrpSpPr>
          <p:grpSpPr>
            <a:xfrm>
              <a:off x="6887906" y="1371600"/>
              <a:ext cx="1594196" cy="3657600"/>
              <a:chOff x="7025066" y="1600200"/>
              <a:chExt cx="1594196" cy="36576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AD26D71-86CC-455B-BCCA-490B67CA60B3}"/>
                  </a:ext>
                </a:extLst>
              </p:cNvPr>
              <p:cNvSpPr/>
              <p:nvPr/>
            </p:nvSpPr>
            <p:spPr>
              <a:xfrm>
                <a:off x="7025066" y="1600200"/>
                <a:ext cx="1594196" cy="36576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B939ABA8-C424-4A7D-8E91-AB1737811876}"/>
                  </a:ext>
                </a:extLst>
              </p:cNvPr>
              <p:cNvGrpSpPr/>
              <p:nvPr/>
            </p:nvGrpSpPr>
            <p:grpSpPr>
              <a:xfrm>
                <a:off x="7125335" y="1703388"/>
                <a:ext cx="1419225" cy="3475037"/>
                <a:chOff x="7125335" y="1703388"/>
                <a:chExt cx="1419225" cy="3475037"/>
              </a:xfrm>
            </p:grpSpPr>
            <p:graphicFrame>
              <p:nvGraphicFramePr>
                <p:cNvPr id="17" name="Object 16">
                  <a:extLst>
                    <a:ext uri="{FF2B5EF4-FFF2-40B4-BE49-F238E27FC236}">
                      <a16:creationId xmlns:a16="http://schemas.microsoft.com/office/drawing/2014/main" id="{770FCD07-DE66-4061-9447-145F7B2F51F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476498184"/>
                    </p:ext>
                  </p:extLst>
                </p:nvPr>
              </p:nvGraphicFramePr>
              <p:xfrm>
                <a:off x="7211060" y="1703388"/>
                <a:ext cx="1273175" cy="3873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0454" name="Equation" r:id="rId14" imgW="711000" imgH="215640" progId="Equation.DSMT4">
                        <p:embed/>
                      </p:oleObj>
                    </mc:Choice>
                    <mc:Fallback>
                      <p:oleObj name="Equation" r:id="rId14" imgW="711000" imgH="215640" progId="Equation.DSMT4">
                        <p:embed/>
                        <p:pic>
                          <p:nvPicPr>
                            <p:cNvPr id="17" name="Object 16">
                              <a:extLst>
                                <a:ext uri="{FF2B5EF4-FFF2-40B4-BE49-F238E27FC236}">
                                  <a16:creationId xmlns:a16="http://schemas.microsoft.com/office/drawing/2014/main" id="{E46DA73E-C35F-44CF-9BE2-F31B74886A28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211060" y="1703388"/>
                              <a:ext cx="1273175" cy="387350"/>
                            </a:xfrm>
                            <a:prstGeom prst="rect">
                              <a:avLst/>
                            </a:prstGeom>
                            <a:solidFill>
                              <a:srgbClr val="FFCCFF"/>
                            </a:solidFill>
                            <a:ln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8" name="Down Arrow 13">
                  <a:extLst>
                    <a:ext uri="{FF2B5EF4-FFF2-40B4-BE49-F238E27FC236}">
                      <a16:creationId xmlns:a16="http://schemas.microsoft.com/office/drawing/2014/main" id="{9C81BD5D-4D59-4AFE-8E0D-5CAA7C0F60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7635240" y="2057400"/>
                  <a:ext cx="411299" cy="640080"/>
                </a:xfrm>
                <a:prstGeom prst="downArrow">
                  <a:avLst>
                    <a:gd name="adj1" fmla="val 50000"/>
                    <a:gd name="adj2" fmla="val 49997"/>
                  </a:avLst>
                </a:prstGeom>
                <a:solidFill>
                  <a:schemeClr val="bg1">
                    <a:lumMod val="75000"/>
                  </a:schemeClr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0000"/>
                    <a:buBlip>
                      <a:blip r:embed="rId7"/>
                    </a:buBlip>
                    <a:defRPr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chemeClr val="accent2"/>
                    </a:buClr>
                    <a:buSzPct val="50000"/>
                    <a:buFont typeface="Wingdings" pitchFamily="2" charset="2"/>
                    <a:buBlip>
                      <a:blip r:embed="rId4"/>
                    </a:buBlip>
                    <a:defRPr sz="16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1F54BF"/>
                    </a:buClr>
                    <a:buSzPct val="65000"/>
                    <a:buBlip>
                      <a:blip r:embed="rId4"/>
                    </a:buBlip>
                    <a:defRPr sz="16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4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CA" altLang="en-US" dirty="0"/>
                </a:p>
              </p:txBody>
            </p:sp>
            <p:graphicFrame>
              <p:nvGraphicFramePr>
                <p:cNvPr id="19" name="Object 18">
                  <a:extLst>
                    <a:ext uri="{FF2B5EF4-FFF2-40B4-BE49-F238E27FC236}">
                      <a16:creationId xmlns:a16="http://schemas.microsoft.com/office/drawing/2014/main" id="{DA8204FB-78CB-4F35-960B-5A88BF67D952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05810626"/>
                    </p:ext>
                  </p:extLst>
                </p:nvPr>
              </p:nvGraphicFramePr>
              <p:xfrm>
                <a:off x="7222173" y="2617788"/>
                <a:ext cx="1249362" cy="3873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0455" name="Equation" r:id="rId16" imgW="698400" imgH="215640" progId="Equation.DSMT4">
                        <p:embed/>
                      </p:oleObj>
                    </mc:Choice>
                    <mc:Fallback>
                      <p:oleObj name="Equation" r:id="rId16" imgW="698400" imgH="215640" progId="Equation.DSMT4">
                        <p:embed/>
                        <p:pic>
                          <p:nvPicPr>
                            <p:cNvPr id="19" name="Object 18">
                              <a:extLst>
                                <a:ext uri="{FF2B5EF4-FFF2-40B4-BE49-F238E27FC236}">
                                  <a16:creationId xmlns:a16="http://schemas.microsoft.com/office/drawing/2014/main" id="{DB7A43B9-A4B4-4320-96DE-BB381704BFDF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222173" y="2617788"/>
                              <a:ext cx="1249362" cy="387350"/>
                            </a:xfrm>
                            <a:prstGeom prst="rect">
                              <a:avLst/>
                            </a:prstGeom>
                            <a:solidFill>
                              <a:srgbClr val="CCFFCC"/>
                            </a:solidFill>
                            <a:ln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0" name="Down Arrow 13">
                  <a:extLst>
                    <a:ext uri="{FF2B5EF4-FFF2-40B4-BE49-F238E27FC236}">
                      <a16:creationId xmlns:a16="http://schemas.microsoft.com/office/drawing/2014/main" id="{558C2FAE-DC95-4AEA-AB8C-CF3E4561DD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7635240" y="2971800"/>
                  <a:ext cx="411299" cy="640080"/>
                </a:xfrm>
                <a:prstGeom prst="downArrow">
                  <a:avLst>
                    <a:gd name="adj1" fmla="val 50000"/>
                    <a:gd name="adj2" fmla="val 49997"/>
                  </a:avLst>
                </a:prstGeom>
                <a:solidFill>
                  <a:schemeClr val="bg1">
                    <a:lumMod val="75000"/>
                  </a:schemeClr>
                </a:solidFill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0000"/>
                    <a:buBlip>
                      <a:blip r:embed="rId7"/>
                    </a:buBlip>
                    <a:defRPr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chemeClr val="accent2"/>
                    </a:buClr>
                    <a:buSzPct val="50000"/>
                    <a:buFont typeface="Wingdings" pitchFamily="2" charset="2"/>
                    <a:buBlip>
                      <a:blip r:embed="rId4"/>
                    </a:buBlip>
                    <a:defRPr sz="16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1F54BF"/>
                    </a:buClr>
                    <a:buSzPct val="65000"/>
                    <a:buBlip>
                      <a:blip r:embed="rId4"/>
                    </a:buBlip>
                    <a:defRPr sz="16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4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CA" altLang="en-US" dirty="0"/>
                </a:p>
              </p:txBody>
            </p:sp>
            <p:graphicFrame>
              <p:nvGraphicFramePr>
                <p:cNvPr id="21" name="Object 20">
                  <a:extLst>
                    <a:ext uri="{FF2B5EF4-FFF2-40B4-BE49-F238E27FC236}">
                      <a16:creationId xmlns:a16="http://schemas.microsoft.com/office/drawing/2014/main" id="{36C9714B-2EF7-4281-A132-3E3DD5339DB9}"/>
                    </a:ext>
                  </a:extLst>
                </p:cNvPr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435501224"/>
                    </p:ext>
                  </p:extLst>
                </p:nvPr>
              </p:nvGraphicFramePr>
              <p:xfrm>
                <a:off x="7150735" y="3520440"/>
                <a:ext cx="1393825" cy="4222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0456" name="Equation" r:id="rId18" imgW="774360" imgH="228600" progId="Equation.DSMT4">
                        <p:embed/>
                      </p:oleObj>
                    </mc:Choice>
                    <mc:Fallback>
                      <p:oleObj name="Equation" r:id="rId18" imgW="774360" imgH="228600" progId="Equation.DSMT4">
                        <p:embed/>
                        <p:pic>
                          <p:nvPicPr>
                            <p:cNvPr id="21" name="Object 20">
                              <a:extLst>
                                <a:ext uri="{FF2B5EF4-FFF2-40B4-BE49-F238E27FC236}">
                                  <a16:creationId xmlns:a16="http://schemas.microsoft.com/office/drawing/2014/main" id="{BA394713-E468-455B-B538-139E1E9445BD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50735" y="3520440"/>
                              <a:ext cx="1393825" cy="422275"/>
                            </a:xfrm>
                            <a:prstGeom prst="rect">
                              <a:avLst/>
                            </a:prstGeom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n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2" name="Down Arrow 13">
                  <a:extLst>
                    <a:ext uri="{FF2B5EF4-FFF2-40B4-BE49-F238E27FC236}">
                      <a16:creationId xmlns:a16="http://schemas.microsoft.com/office/drawing/2014/main" id="{40FF9E8E-5827-4C49-B771-DCD9384AD0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7635240" y="3886200"/>
                  <a:ext cx="411299" cy="640080"/>
                </a:xfrm>
                <a:prstGeom prst="downArrow">
                  <a:avLst>
                    <a:gd name="adj1" fmla="val 50000"/>
                    <a:gd name="adj2" fmla="val 49997"/>
                  </a:avLst>
                </a:prstGeom>
                <a:solidFill>
                  <a:schemeClr val="bg1">
                    <a:lumMod val="75000"/>
                  </a:schemeClr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0000"/>
                    <a:buBlip>
                      <a:blip r:embed="rId7"/>
                    </a:buBlip>
                    <a:defRPr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chemeClr val="accent2"/>
                    </a:buClr>
                    <a:buSzPct val="50000"/>
                    <a:buFont typeface="Wingdings" pitchFamily="2" charset="2"/>
                    <a:buBlip>
                      <a:blip r:embed="rId4"/>
                    </a:buBlip>
                    <a:defRPr sz="16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1F54BF"/>
                    </a:buClr>
                    <a:buSzPct val="65000"/>
                    <a:buBlip>
                      <a:blip r:embed="rId4"/>
                    </a:buBlip>
                    <a:defRPr sz="16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4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15000"/>
                    </a:spcBef>
                    <a:spcAft>
                      <a:spcPct val="15000"/>
                    </a:spcAft>
                    <a:buClr>
                      <a:srgbClr val="DE8400"/>
                    </a:buClr>
                    <a:buSzPct val="65000"/>
                    <a:buBlip>
                      <a:blip r:embed="rId4"/>
                    </a:buBlip>
                    <a:defRPr sz="1200">
                      <a:solidFill>
                        <a:schemeClr val="tx1"/>
                      </a:solidFill>
                      <a:latin typeface="Tahoma" pitchFamily="34" charset="0"/>
                      <a:ea typeface="ＭＳ Ｐゴシック" pitchFamily="34" charset="-128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CA" altLang="en-US" dirty="0"/>
                </a:p>
              </p:txBody>
            </p:sp>
            <p:graphicFrame>
              <p:nvGraphicFramePr>
                <p:cNvPr id="23" name="Object 22">
                  <a:extLst>
                    <a:ext uri="{FF2B5EF4-FFF2-40B4-BE49-F238E27FC236}">
                      <a16:creationId xmlns:a16="http://schemas.microsoft.com/office/drawing/2014/main" id="{10113BD1-C48B-44A9-985F-BF2E597885A1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88132187"/>
                    </p:ext>
                  </p:extLst>
                </p:nvPr>
              </p:nvGraphicFramePr>
              <p:xfrm>
                <a:off x="7125335" y="4424363"/>
                <a:ext cx="1409700" cy="75406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0457" name="Equation" r:id="rId20" imgW="787320" imgH="419040" progId="Equation.DSMT4">
                        <p:embed/>
                      </p:oleObj>
                    </mc:Choice>
                    <mc:Fallback>
                      <p:oleObj name="Equation" r:id="rId20" imgW="787320" imgH="419040" progId="Equation.DSMT4">
                        <p:embed/>
                        <p:pic>
                          <p:nvPicPr>
                            <p:cNvPr id="23" name="Object 22">
                              <a:extLst>
                                <a:ext uri="{FF2B5EF4-FFF2-40B4-BE49-F238E27FC236}">
                                  <a16:creationId xmlns:a16="http://schemas.microsoft.com/office/drawing/2014/main" id="{B8AEB7B8-17A6-479F-8114-C109E636D575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25335" y="4424363"/>
                              <a:ext cx="1409700" cy="754062"/>
                            </a:xfrm>
                            <a:prstGeom prst="rect">
                              <a:avLst/>
                            </a:prstGeom>
                            <a:solidFill>
                              <a:schemeClr val="bg1">
                                <a:lumMod val="85000"/>
                              </a:schemeClr>
                            </a:solidFill>
                            <a:ln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28" name="Rectangle 3">
              <a:extLst>
                <a:ext uri="{FF2B5EF4-FFF2-40B4-BE49-F238E27FC236}">
                  <a16:creationId xmlns:a16="http://schemas.microsoft.com/office/drawing/2014/main" id="{2B1F523E-414B-4705-AA70-B797846564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943600"/>
              <a:ext cx="621792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90000"/>
                </a:lnSpc>
                <a:spcAft>
                  <a:spcPct val="0"/>
                </a:spcAft>
                <a:buClr>
                  <a:srgbClr val="0000FF"/>
                </a:buClr>
                <a:buSzTx/>
                <a:tabLst/>
                <a:defRPr/>
              </a:pPr>
              <a:r>
                <a:rPr lang="en-CA" altLang="en-US" sz="2000" b="1" i="1" kern="0" spc="-10" dirty="0">
                  <a:solidFill>
                    <a:srgbClr val="660066"/>
                  </a:solidFill>
                  <a:latin typeface="Times New Roman" pitchFamily="18" charset="0"/>
                  <a:ea typeface="MS PGothic" pitchFamily="34" charset="-128"/>
                  <a:cs typeface="Times New Roman" panose="02020603050405020304" pitchFamily="18" charset="0"/>
                </a:rPr>
                <a:t>B</a:t>
              </a:r>
              <a:r>
                <a:rPr kumimoji="0" lang="en-CA" altLang="en-US" b="1" i="1" u="none" strike="noStrike" kern="0" cap="none" spc="-10" normalizeH="0" baseline="-2000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MS PGothic" pitchFamily="34" charset="-128"/>
                  <a:cs typeface="ＭＳ Ｐゴシック" pitchFamily="-65" charset="-128"/>
                </a:rPr>
                <a:t>T</a:t>
              </a:r>
              <a:r>
                <a:rPr kumimoji="0" lang="el-GR" altLang="en-US" b="1" i="1" u="none" strike="noStrike" kern="0" cap="none" spc="-10" normalizeH="0" baseline="-2000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itchFamily="34" charset="-128"/>
                  <a:cs typeface="Times New Roman" panose="02020603050405020304" pitchFamily="18" charset="0"/>
                </a:rPr>
                <a:t>Θ</a:t>
              </a:r>
              <a:r>
                <a:rPr kumimoji="0" lang="en-US" altLang="en-US" b="1" i="1" u="none" strike="noStrike" kern="0" cap="none" spc="-10" normalizeH="0" baseline="-2000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itchFamily="34" charset="-128"/>
                  <a:cs typeface="Times New Roman" panose="02020603050405020304" pitchFamily="18" charset="0"/>
                </a:rPr>
                <a:t> </a:t>
              </a:r>
              <a:r>
                <a:rPr kumimoji="0" lang="en-CA" altLang="en-US" sz="1700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,</a:t>
              </a:r>
              <a:r>
                <a:rPr kumimoji="0" lang="en-CA" altLang="en-US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 </a:t>
              </a:r>
              <a:r>
                <a:rPr lang="en-CA" altLang="en-US" sz="2000" b="1" i="1" kern="0" spc="-10" dirty="0">
                  <a:solidFill>
                    <a:srgbClr val="660066"/>
                  </a:solidFill>
                  <a:latin typeface="Times New Roman" pitchFamily="18" charset="0"/>
                  <a:ea typeface="MS PGothic" pitchFamily="34" charset="-128"/>
                  <a:cs typeface="Times New Roman" panose="02020603050405020304" pitchFamily="18" charset="0"/>
                </a:rPr>
                <a:t>B</a:t>
              </a:r>
              <a:r>
                <a:rPr kumimoji="0" lang="en-CA" altLang="en-US" b="1" i="1" u="none" strike="noStrike" kern="0" cap="none" spc="-10" normalizeH="0" baseline="-2000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MS PGothic" pitchFamily="34" charset="-128"/>
                  <a:cs typeface="ＭＳ Ｐゴシック" pitchFamily="-65" charset="-128"/>
                </a:rPr>
                <a:t>TZ</a:t>
              </a:r>
              <a:r>
                <a:rPr kumimoji="0" lang="en-CA" altLang="en-US" sz="2000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 </a:t>
              </a:r>
              <a:r>
                <a:rPr kumimoji="0" lang="en-CA" altLang="en-US" sz="1700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and</a:t>
              </a:r>
              <a:r>
                <a:rPr kumimoji="0" lang="en-CA" altLang="en-US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 </a:t>
              </a:r>
              <a:r>
                <a:rPr lang="en-CA" altLang="en-US" sz="2000" b="1" i="1" kern="0" spc="-10" dirty="0">
                  <a:solidFill>
                    <a:srgbClr val="660066"/>
                  </a:solidFill>
                  <a:latin typeface="Times New Roman" pitchFamily="18" charset="0"/>
                  <a:ea typeface="MS PGothic" pitchFamily="34" charset="-128"/>
                  <a:cs typeface="Times New Roman" panose="02020603050405020304" pitchFamily="18" charset="0"/>
                </a:rPr>
                <a:t>T</a:t>
              </a:r>
              <a:r>
                <a:rPr kumimoji="0" lang="en-CA" altLang="en-US" sz="1800" b="1" i="1" u="none" strike="noStrike" kern="0" cap="none" spc="-10" normalizeH="0" baseline="-2000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Times New Roman" pitchFamily="18" charset="0"/>
                  <a:ea typeface="MS PGothic" pitchFamily="34" charset="-128"/>
                  <a:cs typeface="ＭＳ Ｐゴシック" pitchFamily="-65" charset="-128"/>
                </a:rPr>
                <a:t>Z0</a:t>
              </a:r>
              <a:r>
                <a:rPr kumimoji="0" lang="en-CA" altLang="en-US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 </a:t>
              </a:r>
              <a:r>
                <a:rPr kumimoji="0" lang="en-CA" altLang="en-US" sz="1700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are parameters for temperature factor</a:t>
              </a:r>
              <a:endParaRPr kumimoji="0" lang="en-US" alt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29" name="Rectangle 3">
              <a:extLst>
                <a:ext uri="{FF2B5EF4-FFF2-40B4-BE49-F238E27FC236}">
                  <a16:creationId xmlns:a16="http://schemas.microsoft.com/office/drawing/2014/main" id="{BA3E8445-FDDC-4327-BFA3-161E6746BF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486400"/>
              <a:ext cx="621792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vert="horz" wrap="square" lIns="0" tIns="45720" rIns="0" bIns="45720" numCol="1" anchor="ctr" anchorCtr="0" compatLnSpc="1">
              <a:prstTxWarp prst="textNoShape">
                <a:avLst/>
              </a:prstTxWarp>
            </a:bodyPr>
            <a:lstStyle/>
            <a:p>
              <a:pPr marR="0" lvl="0" algn="ctr" defTabSz="914400" rtl="0" eaLnBrk="1" fontAlgn="base" latinLnBrk="0" hangingPunct="1">
                <a:lnSpc>
                  <a:spcPct val="90000"/>
                </a:lnSpc>
                <a:spcAft>
                  <a:spcPct val="0"/>
                </a:spcAft>
                <a:buClr>
                  <a:srgbClr val="0000FF"/>
                </a:buClr>
                <a:buSzTx/>
                <a:tabLst/>
                <a:defRPr/>
              </a:pPr>
              <a:r>
                <a:rPr lang="en-CA" altLang="en-US" sz="2000" b="1" i="1" kern="0" spc="-10" dirty="0">
                  <a:latin typeface="Times New Roman" pitchFamily="18" charset="0"/>
                  <a:ea typeface="MS PGothic" pitchFamily="34" charset="-128"/>
                  <a:cs typeface="Times New Roman" panose="02020603050405020304" pitchFamily="18" charset="0"/>
                </a:rPr>
                <a:t>T</a:t>
              </a:r>
              <a:r>
                <a:rPr kumimoji="0" lang="en-CA" altLang="en-US" sz="1800" b="1" i="1" u="none" strike="noStrike" kern="0" cap="none" spc="-10" normalizeH="0" baseline="-2000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MS PGothic" pitchFamily="34" charset="-128"/>
                  <a:cs typeface="ＭＳ Ｐゴシック" pitchFamily="-65" charset="-128"/>
                </a:rPr>
                <a:t>L</a:t>
              </a:r>
              <a:r>
                <a:rPr kumimoji="0" lang="en-CA" altLang="en-US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 </a:t>
              </a:r>
              <a:r>
                <a:rPr kumimoji="0" lang="en-CA" altLang="en-US" sz="1700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is low reference temperature (</a:t>
              </a:r>
              <a:r>
                <a:rPr kumimoji="0" lang="en-CA" altLang="en-US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MS PGothic" pitchFamily="34" charset="-128"/>
                  <a:cs typeface="Times New Roman" panose="02020603050405020304" pitchFamily="18" charset="0"/>
                </a:rPr>
                <a:t>=</a:t>
              </a:r>
              <a:r>
                <a:rPr kumimoji="0" lang="en-CA" altLang="en-US" sz="1700" b="1" i="0" u="none" strike="noStrike" kern="0" cap="none" spc="-1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 room temperature) </a:t>
              </a:r>
              <a:endParaRPr kumimoji="0" lang="en-US" altLang="en-US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1134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Hybrid Probabilistic Model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C7B6FE2-5B90-4369-8B41-3AE89756F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Model structure</a:t>
            </a:r>
            <a:endParaRPr lang="en-US" altLang="en-US" b="1" kern="0" dirty="0">
              <a:solidFill>
                <a:srgbClr val="0000FF"/>
              </a:solidFill>
              <a:cs typeface="Times New Roman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CDB7D27-A426-4FAA-8744-A195DEDC83CC}"/>
              </a:ext>
            </a:extLst>
          </p:cNvPr>
          <p:cNvGrpSpPr/>
          <p:nvPr/>
        </p:nvGrpSpPr>
        <p:grpSpPr>
          <a:xfrm>
            <a:off x="457200" y="1188720"/>
            <a:ext cx="8233954" cy="5120640"/>
            <a:chOff x="457200" y="1188720"/>
            <a:chExt cx="8233954" cy="512064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388107E-6C76-43CE-8FD2-33AD13759D62}"/>
                </a:ext>
              </a:extLst>
            </p:cNvPr>
            <p:cNvSpPr txBox="1"/>
            <p:nvPr/>
          </p:nvSpPr>
          <p:spPr>
            <a:xfrm>
              <a:off x="457200" y="3387814"/>
              <a:ext cx="8229600" cy="246888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12700">
              <a:solidFill>
                <a:schemeClr val="tx1"/>
              </a:solidFill>
              <a:prstDash val="lgDash"/>
            </a:ln>
          </p:spPr>
          <p:txBody>
            <a:bodyPr wrap="square" rtlCol="0" anchor="b" anchorCtr="0">
              <a:noAutofit/>
            </a:bodyPr>
            <a:lstStyle/>
            <a:p>
              <a:pPr marL="2743200" algn="r"/>
              <a:r>
                <a:rPr lang="en-US" sz="1600" b="1" i="1" dirty="0"/>
                <a:t>effects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4F406C3-AEE8-47C8-84E6-7EA4A92B06AA}"/>
                </a:ext>
              </a:extLst>
            </p:cNvPr>
            <p:cNvSpPr txBox="1"/>
            <p:nvPr/>
          </p:nvSpPr>
          <p:spPr>
            <a:xfrm>
              <a:off x="461554" y="1938528"/>
              <a:ext cx="8229600" cy="1444752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12700">
              <a:solidFill>
                <a:schemeClr val="tx1"/>
              </a:solidFill>
              <a:prstDash val="lgDash"/>
            </a:ln>
          </p:spPr>
          <p:txBody>
            <a:bodyPr wrap="square" rtlCol="0">
              <a:noAutofit/>
            </a:bodyPr>
            <a:lstStyle/>
            <a:p>
              <a:pPr marL="2743200" algn="r"/>
              <a:r>
                <a:rPr lang="en-US" sz="1600" b="1" i="1" dirty="0">
                  <a:solidFill>
                    <a:srgbClr val="660066"/>
                  </a:solidFill>
                </a:rPr>
                <a:t>sub-models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C34D11B-883C-47A4-B4EB-CBB186C0C252}"/>
                </a:ext>
              </a:extLst>
            </p:cNvPr>
            <p:cNvGrpSpPr/>
            <p:nvPr/>
          </p:nvGrpSpPr>
          <p:grpSpPr>
            <a:xfrm>
              <a:off x="550818" y="6035040"/>
              <a:ext cx="7998822" cy="274320"/>
              <a:chOff x="550818" y="6035040"/>
              <a:chExt cx="7998822" cy="274320"/>
            </a:xfrm>
          </p:grpSpPr>
          <p:sp>
            <p:nvSpPr>
              <p:cNvPr id="22" name="TextBox 20">
                <a:extLst>
                  <a:ext uri="{FF2B5EF4-FFF2-40B4-BE49-F238E27FC236}">
                    <a16:creationId xmlns:a16="http://schemas.microsoft.com/office/drawing/2014/main" id="{07E76E56-816F-41CA-B4FF-707487BCD1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818" y="6035040"/>
                <a:ext cx="457200" cy="274320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tIns="72000" bIns="72000" anchor="ctr">
                <a:no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  <a:defRPr/>
                </a:pPr>
                <a:endParaRPr lang="en-CA" altLang="en-US" sz="1000" spc="-2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0">
                <a:extLst>
                  <a:ext uri="{FF2B5EF4-FFF2-40B4-BE49-F238E27FC236}">
                    <a16:creationId xmlns:a16="http://schemas.microsoft.com/office/drawing/2014/main" id="{A97B6D41-764B-4174-8B4D-910145A156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6080" y="6035040"/>
                <a:ext cx="457200" cy="27432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tIns="72000" bIns="72000" anchor="ctr">
                <a:no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  <a:defRPr/>
                </a:pPr>
                <a:endParaRPr lang="en-CA" altLang="en-US" sz="1000" spc="-2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Box 20">
                <a:extLst>
                  <a:ext uri="{FF2B5EF4-FFF2-40B4-BE49-F238E27FC236}">
                    <a16:creationId xmlns:a16="http://schemas.microsoft.com/office/drawing/2014/main" id="{061805F1-D7D2-4FAA-9393-78FDDACA5D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3600" y="6035040"/>
                <a:ext cx="457200" cy="274320"/>
              </a:xfrm>
              <a:prstGeom prst="rect">
                <a:avLst/>
              </a:prstGeom>
              <a:solidFill>
                <a:srgbClr val="CCFF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tIns="72000" bIns="72000" anchor="ctr">
                <a:no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  <a:defRPr/>
                </a:pPr>
                <a:endParaRPr lang="en-CA" altLang="en-US" sz="1000" spc="-2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Rectangle 75">
                <a:extLst>
                  <a:ext uri="{FF2B5EF4-FFF2-40B4-BE49-F238E27FC236}">
                    <a16:creationId xmlns:a16="http://schemas.microsoft.com/office/drawing/2014/main" id="{3C0740C0-4724-4B00-93CD-30CFE47F6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1560" y="6035040"/>
                <a:ext cx="1554480" cy="27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lIns="89297" tIns="44649" rIns="89297" bIns="44649" anchor="ctr" anchorCtr="1"/>
              <a:lstStyle>
                <a:lvl1pPr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0000FF"/>
                  </a:buClr>
                  <a:buSzPct val="90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800080"/>
                  </a:buClr>
                  <a:buSzPct val="125000"/>
                  <a:buChar char="•"/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lnSpc>
                    <a:spcPct val="13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CA" altLang="en-US" sz="1600" b="1" dirty="0">
                    <a:latin typeface="Arial" pitchFamily="34" charset="0"/>
                    <a:cs typeface="Arial" pitchFamily="34" charset="0"/>
                  </a:rPr>
                  <a:t>Hybrid model</a:t>
                </a:r>
              </a:p>
            </p:txBody>
          </p:sp>
          <p:sp>
            <p:nvSpPr>
              <p:cNvPr id="39" name="Rectangle 75">
                <a:extLst>
                  <a:ext uri="{FF2B5EF4-FFF2-40B4-BE49-F238E27FC236}">
                    <a16:creationId xmlns:a16="http://schemas.microsoft.com/office/drawing/2014/main" id="{28E43C88-74AD-4C81-B435-0E1B9BBBD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000" y="6035040"/>
                <a:ext cx="2194560" cy="27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lIns="0" tIns="44649" rIns="0" bIns="44649" anchor="ctr" anchorCtr="1"/>
              <a:lstStyle>
                <a:lvl1pPr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0000FF"/>
                  </a:buClr>
                  <a:buSzPct val="90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800080"/>
                  </a:buClr>
                  <a:buSzPct val="125000"/>
                  <a:buChar char="•"/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lnSpc>
                    <a:spcPct val="13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CA" altLang="en-US" sz="1600" b="1" dirty="0">
                    <a:latin typeface="Arial" pitchFamily="34" charset="0"/>
                    <a:cs typeface="Arial" pitchFamily="34" charset="0"/>
                  </a:rPr>
                  <a:t>Analytical sub-model</a:t>
                </a:r>
              </a:p>
            </p:txBody>
          </p:sp>
          <p:sp>
            <p:nvSpPr>
              <p:cNvPr id="40" name="Rectangle 75">
                <a:extLst>
                  <a:ext uri="{FF2B5EF4-FFF2-40B4-BE49-F238E27FC236}">
                    <a16:creationId xmlns:a16="http://schemas.microsoft.com/office/drawing/2014/main" id="{A1E7AD72-491F-4E3E-826C-FD9109BD96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6520" y="6035040"/>
                <a:ext cx="2103120" cy="2743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lIns="0" tIns="44649" rIns="0" bIns="44649" anchor="ctr" anchorCtr="1"/>
              <a:lstStyle>
                <a:lvl1pPr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0000FF"/>
                  </a:buClr>
                  <a:buSzPct val="90000"/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800080"/>
                  </a:buClr>
                  <a:buSzPct val="125000"/>
                  <a:buChar char="•"/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defTabSz="893763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defTabSz="893763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lnSpc>
                    <a:spcPct val="130000"/>
                  </a:lnSpc>
                  <a:spcBef>
                    <a:spcPts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en-CA" altLang="en-US" sz="1600" b="1" dirty="0">
                    <a:latin typeface="Arial" pitchFamily="34" charset="0"/>
                    <a:cs typeface="Arial" pitchFamily="34" charset="0"/>
                  </a:rPr>
                  <a:t>Empirical sub-model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B489EBB-4673-41D5-8739-89F4B7E93D16}"/>
                </a:ext>
              </a:extLst>
            </p:cNvPr>
            <p:cNvGrpSpPr/>
            <p:nvPr/>
          </p:nvGrpSpPr>
          <p:grpSpPr>
            <a:xfrm>
              <a:off x="461554" y="1188720"/>
              <a:ext cx="8225246" cy="4572000"/>
              <a:chOff x="461554" y="1188720"/>
              <a:chExt cx="8225246" cy="4572000"/>
            </a:xfrm>
          </p:grpSpPr>
          <p:sp>
            <p:nvSpPr>
              <p:cNvPr id="6" name="TextBox 20">
                <a:extLst>
                  <a:ext uri="{FF2B5EF4-FFF2-40B4-BE49-F238E27FC236}">
                    <a16:creationId xmlns:a16="http://schemas.microsoft.com/office/drawing/2014/main" id="{8BDDFB69-7BE7-4EFE-A766-08D3C9A47D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1554" y="1188720"/>
                <a:ext cx="8225246" cy="548640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lIns="0" tIns="72000" rIns="0" bIns="72000" anchor="ctr">
                <a:no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en-CA" altLang="en-US" sz="18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Overload resistance </a:t>
                </a:r>
              </a:p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en-CA" altLang="en-US" sz="17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(ratio of critical stress for overload crack initiation to hydride formation stress)</a:t>
                </a:r>
              </a:p>
            </p:txBody>
          </p:sp>
          <p:sp>
            <p:nvSpPr>
              <p:cNvPr id="8" name="Text Box 12">
                <a:extLst>
                  <a:ext uri="{FF2B5EF4-FFF2-40B4-BE49-F238E27FC236}">
                    <a16:creationId xmlns:a16="http://schemas.microsoft.com/office/drawing/2014/main" id="{A53F0674-4CB4-467B-B634-531CA3A539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83280" y="2377440"/>
                <a:ext cx="2377440" cy="640080"/>
              </a:xfrm>
              <a:prstGeom prst="rect">
                <a:avLst/>
              </a:prstGeom>
              <a:solidFill>
                <a:srgbClr val="CCFFCC"/>
              </a:solidFill>
              <a:ln w="19050" algn="ctr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lIns="45720" tIns="72000" rIns="45720" bIns="72000" anchor="ctr"/>
              <a:lstStyle>
                <a:lvl1pPr algn="l" defTabSz="893763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defTabSz="893763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defTabSz="893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defTabSz="89376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defTabSz="89376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solidFill>
                      <a:srgbClr val="660066"/>
                    </a:solidFill>
                    <a:latin typeface="Arial" pitchFamily="34" charset="0"/>
                    <a:cs typeface="Arial" pitchFamily="34" charset="0"/>
                  </a:rPr>
                  <a:t>Overload crack initiation coefficient</a:t>
                </a:r>
              </a:p>
            </p:txBody>
          </p:sp>
          <p:sp>
            <p:nvSpPr>
              <p:cNvPr id="9" name="Text Box 12">
                <a:extLst>
                  <a:ext uri="{FF2B5EF4-FFF2-40B4-BE49-F238E27FC236}">
                    <a16:creationId xmlns:a16="http://schemas.microsoft.com/office/drawing/2014/main" id="{A2F41FEC-9F3C-4E4A-91EA-D98503FAA4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17920" y="2377440"/>
                <a:ext cx="2377440" cy="640080"/>
              </a:xfrm>
              <a:prstGeom prst="rect">
                <a:avLst/>
              </a:prstGeom>
              <a:solidFill>
                <a:srgbClr val="CCFFCC"/>
              </a:solidFill>
              <a:ln w="19050" algn="ctr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lIns="45720" tIns="72000" rIns="45720" bIns="72000" anchor="ctr"/>
              <a:lstStyle>
                <a:lvl1pPr algn="l" defTabSz="893763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defTabSz="893763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defTabSz="893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defTabSz="89376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defTabSz="89376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solidFill>
                      <a:srgbClr val="660066"/>
                    </a:solidFill>
                    <a:latin typeface="Arial" pitchFamily="34" charset="0"/>
                    <a:cs typeface="Arial" pitchFamily="34" charset="0"/>
                  </a:rPr>
                  <a:t>Overload crack initiation exponent</a:t>
                </a:r>
              </a:p>
            </p:txBody>
          </p:sp>
          <p:sp>
            <p:nvSpPr>
              <p:cNvPr id="10" name="Text Box 12">
                <a:extLst>
                  <a:ext uri="{FF2B5EF4-FFF2-40B4-BE49-F238E27FC236}">
                    <a16:creationId xmlns:a16="http://schemas.microsoft.com/office/drawing/2014/main" id="{E6B14DA9-D4C5-4521-AA21-F662225CE7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640" y="2377440"/>
                <a:ext cx="2377440" cy="636506"/>
              </a:xfrm>
              <a:prstGeom prst="rect">
                <a:avLst/>
              </a:prstGeom>
              <a:solidFill>
                <a:srgbClr val="FFFFCC"/>
              </a:solidFill>
              <a:ln w="19050" algn="ctr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lIns="45720" tIns="72000" rIns="45720" bIns="72000" anchor="ctr"/>
              <a:lstStyle>
                <a:lvl1pPr algn="l" defTabSz="893763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defTabSz="893763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defTabSz="893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defTabSz="89376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defTabSz="89376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solidFill>
                      <a:srgbClr val="660066"/>
                    </a:solidFill>
                    <a:latin typeface="Arial" pitchFamily="34" charset="0"/>
                    <a:cs typeface="Arial" pitchFamily="34" charset="0"/>
                  </a:rPr>
                  <a:t>Resistance to </a:t>
                </a:r>
              </a:p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solidFill>
                      <a:srgbClr val="660066"/>
                    </a:solidFill>
                    <a:latin typeface="Arial" pitchFamily="34" charset="0"/>
                    <a:cs typeface="Arial" pitchFamily="34" charset="0"/>
                  </a:rPr>
                  <a:t>DHC initiation 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22EB3694-3A5A-49EF-A98E-3EE2D03F04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4400" y="3013946"/>
                <a:ext cx="0" cy="2377440"/>
              </a:xfrm>
              <a:prstGeom prst="straightConnector1">
                <a:avLst/>
              </a:prstGeom>
              <a:ln w="25400">
                <a:solidFill>
                  <a:srgbClr val="990000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6A217B66-109F-4EE9-A5DD-56356338E8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11680" y="3013946"/>
                <a:ext cx="0" cy="640080"/>
              </a:xfrm>
              <a:prstGeom prst="straightConnector1">
                <a:avLst/>
              </a:prstGeom>
              <a:ln w="25400">
                <a:solidFill>
                  <a:srgbClr val="CC00CC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B6037F80-DC2C-4DB9-B8E3-44FF31C1BC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0480" y="3017520"/>
                <a:ext cx="0" cy="640080"/>
              </a:xfrm>
              <a:prstGeom prst="straightConnector1">
                <a:avLst/>
              </a:prstGeom>
              <a:ln w="25400">
                <a:solidFill>
                  <a:srgbClr val="CC00CC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799C40C9-67AF-47CB-91F1-307644CE54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03520" y="3017520"/>
                <a:ext cx="0" cy="128016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69F34F5E-A7CF-4B77-B729-90E5EDD5C2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60320" y="3013946"/>
                <a:ext cx="0" cy="146304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F918AE15-B2ED-44DA-9F63-9BF04117D47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108960" y="3931920"/>
                <a:ext cx="0" cy="109728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CDD33724-4880-4801-8E8F-87123BD57A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58000" y="3017520"/>
                <a:ext cx="0" cy="128016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E74BEAC0-1A47-4573-B891-3D0A5C53EE3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55280" y="3017520"/>
                <a:ext cx="0" cy="1920240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421E8E9B-BF19-40B3-BB32-095118E4BE1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72000" y="3017520"/>
                <a:ext cx="0" cy="2103120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0C7DE3A4-6CCD-4F24-86CE-8240FA6C62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63040" y="3013946"/>
                <a:ext cx="0" cy="2103120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8F8299E3-F56B-4CE4-8F8F-BA47AD69B9A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566160" y="3017520"/>
                <a:ext cx="0" cy="4206240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20">
                <a:extLst>
                  <a:ext uri="{FF2B5EF4-FFF2-40B4-BE49-F238E27FC236}">
                    <a16:creationId xmlns:a16="http://schemas.microsoft.com/office/drawing/2014/main" id="{9DDD2B89-6A74-4B21-AD9C-D98283E1C6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818" y="5394960"/>
                <a:ext cx="3108960" cy="3657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990000"/>
                </a:solidFill>
                <a:miter lim="800000"/>
                <a:headEnd/>
                <a:tailEnd/>
              </a:ln>
            </p:spPr>
            <p:txBody>
              <a:bodyPr wrap="square" lIns="0" tIns="72000" rIns="0" bIns="72000" anchor="ctr">
                <a:no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en-CA" altLang="en-US" sz="1700" spc="-20" dirty="0">
                    <a:solidFill>
                      <a:srgbClr val="990000"/>
                    </a:solidFill>
                    <a:latin typeface="Arial" pitchFamily="34" charset="0"/>
                    <a:cs typeface="Arial" pitchFamily="34" charset="0"/>
                  </a:rPr>
                  <a:t>Effects of material properties</a:t>
                </a:r>
              </a:p>
            </p:txBody>
          </p:sp>
          <p:sp>
            <p:nvSpPr>
              <p:cNvPr id="20" name="TextBox 20">
                <a:extLst>
                  <a:ext uri="{FF2B5EF4-FFF2-40B4-BE49-F238E27FC236}">
                    <a16:creationId xmlns:a16="http://schemas.microsoft.com/office/drawing/2014/main" id="{B4141CC0-26B6-484C-B291-52AED9476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7600" y="4297680"/>
                <a:ext cx="4114800" cy="3657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wrap="square" lIns="0" tIns="72000" rIns="0" bIns="72000" anchor="ctr">
                <a:no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en-CA" altLang="en-US" sz="1700" spc="-2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Effects of hydride formation conditions </a:t>
                </a:r>
              </a:p>
            </p:txBody>
          </p:sp>
          <p:sp>
            <p:nvSpPr>
              <p:cNvPr id="18" name="TextBox 20">
                <a:extLst>
                  <a:ext uri="{FF2B5EF4-FFF2-40B4-BE49-F238E27FC236}">
                    <a16:creationId xmlns:a16="http://schemas.microsoft.com/office/drawing/2014/main" id="{6D4B294E-893F-4507-9F95-F366A37366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69280" y="4937760"/>
                <a:ext cx="2880360" cy="3657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square" tIns="72000" bIns="72000" anchor="ctr">
                <a:no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en-CA" altLang="en-US" sz="1700" spc="-20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Effects of flaw geometry</a:t>
                </a:r>
              </a:p>
            </p:txBody>
          </p: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36E816F9-9727-4C5D-97BB-BAD1F35850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15200" y="1737360"/>
                <a:ext cx="0" cy="6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2A338FA5-3D0D-46C5-A114-D28C5F4F6C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67644" y="1737360"/>
                <a:ext cx="0" cy="6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3207089D-8957-4B4A-B612-80C01806CB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28800" y="1737360"/>
                <a:ext cx="0" cy="6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DC7FEF65-AA2B-4028-8C55-2784D7C3E1E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17669" y="4023360"/>
                <a:ext cx="0" cy="457200"/>
              </a:xfrm>
              <a:prstGeom prst="straightConnector1">
                <a:avLst/>
              </a:prstGeom>
              <a:ln w="25400">
                <a:solidFill>
                  <a:srgbClr val="C00000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68B6A0F8-BEEC-4F05-B6CF-1C9CEBA89D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011680" y="4023360"/>
                <a:ext cx="0" cy="1097280"/>
              </a:xfrm>
              <a:prstGeom prst="straightConnector1">
                <a:avLst/>
              </a:prstGeom>
              <a:ln w="25400">
                <a:solidFill>
                  <a:srgbClr val="0000FF"/>
                </a:solidFill>
                <a:headEnd type="oval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20">
                <a:extLst>
                  <a:ext uri="{FF2B5EF4-FFF2-40B4-BE49-F238E27FC236}">
                    <a16:creationId xmlns:a16="http://schemas.microsoft.com/office/drawing/2014/main" id="{47EDCAF5-DB5A-4085-B64F-C183D65FEB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7360" y="3657600"/>
                <a:ext cx="2377440" cy="36576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9050">
                <a:solidFill>
                  <a:srgbClr val="CC00CC"/>
                </a:solidFill>
                <a:miter lim="800000"/>
                <a:headEnd/>
                <a:tailEnd/>
              </a:ln>
            </p:spPr>
            <p:txBody>
              <a:bodyPr wrap="square" tIns="72000" bIns="72000" anchor="ctr">
                <a:no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  <a:defRPr/>
                </a:pPr>
                <a:r>
                  <a:rPr lang="en-CA" altLang="en-US" sz="1700" spc="-20" dirty="0">
                    <a:solidFill>
                      <a:srgbClr val="CC00CC"/>
                    </a:solidFill>
                    <a:latin typeface="Arial" pitchFamily="34" charset="0"/>
                    <a:cs typeface="Arial" pitchFamily="34" charset="0"/>
                  </a:rPr>
                  <a:t>Effect of temperature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4300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C7B6FE2-5B90-4369-8B41-3AE89756F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Multi-variable nonlinear regression -</a:t>
            </a:r>
          </a:p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Overload resistance at room temperature</a:t>
            </a:r>
            <a:endParaRPr lang="en-US" altLang="en-US" b="1" kern="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736BF3E-F9A7-481C-8309-7507D389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Hybrid Probabilistic Model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E86142A-CA45-4281-9FAB-5C718FAE462E}"/>
              </a:ext>
            </a:extLst>
          </p:cNvPr>
          <p:cNvGrpSpPr/>
          <p:nvPr/>
        </p:nvGrpSpPr>
        <p:grpSpPr>
          <a:xfrm>
            <a:off x="640080" y="1508125"/>
            <a:ext cx="7712075" cy="4862003"/>
            <a:chOff x="640080" y="1508125"/>
            <a:chExt cx="7712075" cy="4862003"/>
          </a:xfrm>
        </p:grpSpPr>
        <p:graphicFrame>
          <p:nvGraphicFramePr>
            <p:cNvPr id="13" name="Object 112">
              <a:extLst>
                <a:ext uri="{FF2B5EF4-FFF2-40B4-BE49-F238E27FC236}">
                  <a16:creationId xmlns:a16="http://schemas.microsoft.com/office/drawing/2014/main" id="{DE0E05D7-01F2-4BD5-811D-E96CAE59E77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7037469"/>
                </p:ext>
              </p:extLst>
            </p:nvPr>
          </p:nvGraphicFramePr>
          <p:xfrm>
            <a:off x="1371600" y="1508125"/>
            <a:ext cx="4962525" cy="604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06" name="Equation" r:id="rId5" imgW="2920680" imgH="355320" progId="Equation.DSMT4">
                    <p:embed/>
                  </p:oleObj>
                </mc:Choice>
                <mc:Fallback>
                  <p:oleObj name="Equation" r:id="rId5" imgW="2920680" imgH="355320" progId="Equation.DSMT4">
                    <p:embed/>
                    <p:pic>
                      <p:nvPicPr>
                        <p:cNvPr id="13" name="Object 112">
                          <a:extLst>
                            <a:ext uri="{FF2B5EF4-FFF2-40B4-BE49-F238E27FC236}">
                              <a16:creationId xmlns:a16="http://schemas.microsoft.com/office/drawing/2014/main" id="{DE0E05D7-01F2-4BD5-811D-E96CAE59E77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00" y="1508125"/>
                          <a:ext cx="4962525" cy="604838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Down Arrow 13">
              <a:extLst>
                <a:ext uri="{FF2B5EF4-FFF2-40B4-BE49-F238E27FC236}">
                  <a16:creationId xmlns:a16="http://schemas.microsoft.com/office/drawing/2014/main" id="{58C5EC62-BBBE-400B-B910-63F4D84EAE2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43400" y="2103120"/>
              <a:ext cx="411299" cy="493776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7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CA" altLang="en-US" dirty="0"/>
            </a:p>
          </p:txBody>
        </p:sp>
        <p:graphicFrame>
          <p:nvGraphicFramePr>
            <p:cNvPr id="15" name="Object 112">
              <a:extLst>
                <a:ext uri="{FF2B5EF4-FFF2-40B4-BE49-F238E27FC236}">
                  <a16:creationId xmlns:a16="http://schemas.microsoft.com/office/drawing/2014/main" id="{8F71B773-3417-4556-A9C0-9E3ED599595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04278088"/>
                </p:ext>
              </p:extLst>
            </p:nvPr>
          </p:nvGraphicFramePr>
          <p:xfrm>
            <a:off x="1143000" y="2606040"/>
            <a:ext cx="6846888" cy="792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07" name="Equation" r:id="rId8" imgW="4279680" imgH="495000" progId="Equation.DSMT4">
                    <p:embed/>
                  </p:oleObj>
                </mc:Choice>
                <mc:Fallback>
                  <p:oleObj name="Equation" r:id="rId8" imgW="4279680" imgH="495000" progId="Equation.DSMT4">
                    <p:embed/>
                    <p:pic>
                      <p:nvPicPr>
                        <p:cNvPr id="15" name="Object 112">
                          <a:extLst>
                            <a:ext uri="{FF2B5EF4-FFF2-40B4-BE49-F238E27FC236}">
                              <a16:creationId xmlns:a16="http://schemas.microsoft.com/office/drawing/2014/main" id="{8F71B773-3417-4556-A9C0-9E3ED599595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3000" y="2606040"/>
                          <a:ext cx="6846888" cy="792162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Down Arrow 13">
              <a:extLst>
                <a:ext uri="{FF2B5EF4-FFF2-40B4-BE49-F238E27FC236}">
                  <a16:creationId xmlns:a16="http://schemas.microsoft.com/office/drawing/2014/main" id="{C82CF19D-BBDF-4F42-8281-1E7DC8690B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194560" y="3383280"/>
              <a:ext cx="411299" cy="45720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7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CA" altLang="en-US" dirty="0"/>
            </a:p>
          </p:txBody>
        </p:sp>
        <p:sp>
          <p:nvSpPr>
            <p:cNvPr id="19" name="Down Arrow 13">
              <a:extLst>
                <a:ext uri="{FF2B5EF4-FFF2-40B4-BE49-F238E27FC236}">
                  <a16:creationId xmlns:a16="http://schemas.microsoft.com/office/drawing/2014/main" id="{6224DA38-9625-4157-8776-6001C27CAA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343400" y="3383280"/>
              <a:ext cx="411299" cy="1124712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7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CA" altLang="en-US" dirty="0"/>
            </a:p>
          </p:txBody>
        </p:sp>
        <p:sp>
          <p:nvSpPr>
            <p:cNvPr id="22" name="Down Arrow 13">
              <a:extLst>
                <a:ext uri="{FF2B5EF4-FFF2-40B4-BE49-F238E27FC236}">
                  <a16:creationId xmlns:a16="http://schemas.microsoft.com/office/drawing/2014/main" id="{B8DE90DA-3193-4C1F-B2DA-84AE8E873F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675120" y="3383280"/>
              <a:ext cx="411299" cy="201168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7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CA" altLang="en-US" dirty="0"/>
            </a:p>
          </p:txBody>
        </p:sp>
        <p:graphicFrame>
          <p:nvGraphicFramePr>
            <p:cNvPr id="24" name="Object 6">
              <a:extLst>
                <a:ext uri="{FF2B5EF4-FFF2-40B4-BE49-F238E27FC236}">
                  <a16:creationId xmlns:a16="http://schemas.microsoft.com/office/drawing/2014/main" id="{F8F7AE66-77F8-4D62-B6F6-E339BF48807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0791947"/>
                </p:ext>
              </p:extLst>
            </p:nvPr>
          </p:nvGraphicFramePr>
          <p:xfrm>
            <a:off x="3840480" y="5394960"/>
            <a:ext cx="4511675" cy="975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08" name="Equation" r:id="rId10" imgW="2819160" imgH="609480" progId="Equation.DSMT4">
                    <p:embed/>
                  </p:oleObj>
                </mc:Choice>
                <mc:Fallback>
                  <p:oleObj name="Equation" r:id="rId10" imgW="2819160" imgH="609480" progId="Equation.DSMT4">
                    <p:embed/>
                    <p:pic>
                      <p:nvPicPr>
                        <p:cNvPr id="24" name="Object 6">
                          <a:extLst>
                            <a:ext uri="{FF2B5EF4-FFF2-40B4-BE49-F238E27FC236}">
                              <a16:creationId xmlns:a16="http://schemas.microsoft.com/office/drawing/2014/main" id="{F8F7AE66-77F8-4D62-B6F6-E339BF48807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480" y="5394960"/>
                          <a:ext cx="4511675" cy="975168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>
              <a:extLst>
                <a:ext uri="{FF2B5EF4-FFF2-40B4-BE49-F238E27FC236}">
                  <a16:creationId xmlns:a16="http://schemas.microsoft.com/office/drawing/2014/main" id="{0A13D3D9-0F6E-4B8E-8758-D65F0CECC7C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3467816"/>
                </p:ext>
              </p:extLst>
            </p:nvPr>
          </p:nvGraphicFramePr>
          <p:xfrm>
            <a:off x="822325" y="3830638"/>
            <a:ext cx="2601913" cy="588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09" name="Equation" r:id="rId12" imgW="1625400" imgH="368280" progId="Equation.DSMT4">
                    <p:embed/>
                  </p:oleObj>
                </mc:Choice>
                <mc:Fallback>
                  <p:oleObj name="Equation" r:id="rId12" imgW="1625400" imgH="368280" progId="Equation.DSMT4">
                    <p:embed/>
                    <p:pic>
                      <p:nvPicPr>
                        <p:cNvPr id="26" name="Object 25">
                          <a:extLst>
                            <a:ext uri="{FF2B5EF4-FFF2-40B4-BE49-F238E27FC236}">
                              <a16:creationId xmlns:a16="http://schemas.microsoft.com/office/drawing/2014/main" id="{0A13D3D9-0F6E-4B8E-8758-D65F0CECC7C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2325" y="3830638"/>
                          <a:ext cx="2601913" cy="588962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>
              <a:extLst>
                <a:ext uri="{FF2B5EF4-FFF2-40B4-BE49-F238E27FC236}">
                  <a16:creationId xmlns:a16="http://schemas.microsoft.com/office/drawing/2014/main" id="{B86EECC9-99C6-4211-9ABA-55F83B3D7B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2287761"/>
                </p:ext>
              </p:extLst>
            </p:nvPr>
          </p:nvGraphicFramePr>
          <p:xfrm>
            <a:off x="2194562" y="4526280"/>
            <a:ext cx="3758976" cy="771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10" name="Equation" r:id="rId14" imgW="2349360" imgH="482400" progId="Equation.DSMT4">
                    <p:embed/>
                  </p:oleObj>
                </mc:Choice>
                <mc:Fallback>
                  <p:oleObj name="Equation" r:id="rId14" imgW="2349360" imgH="482400" progId="Equation.DSMT4">
                    <p:embed/>
                    <p:pic>
                      <p:nvPicPr>
                        <p:cNvPr id="27" name="Object 26">
                          <a:extLst>
                            <a:ext uri="{FF2B5EF4-FFF2-40B4-BE49-F238E27FC236}">
                              <a16:creationId xmlns:a16="http://schemas.microsoft.com/office/drawing/2014/main" id="{B86EECC9-99C6-4211-9ABA-55F83B3D7B5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4562" y="4526280"/>
                          <a:ext cx="3758976" cy="77184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ctangle 3">
              <a:extLst>
                <a:ext uri="{FF2B5EF4-FFF2-40B4-BE49-F238E27FC236}">
                  <a16:creationId xmlns:a16="http://schemas.microsoft.com/office/drawing/2014/main" id="{2D2AD33A-773A-4B38-8B5F-4CA5328C8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" y="5577840"/>
              <a:ext cx="2834640" cy="640080"/>
            </a:xfrm>
            <a:prstGeom prst="rect">
              <a:avLst/>
            </a:prstGeom>
            <a:solidFill>
              <a:schemeClr val="bg1">
                <a:lumMod val="75000"/>
                <a:alpha val="2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ctr" anchorCtr="1" compatLnSpc="1">
              <a:prstTxWarp prst="textNoShape">
                <a:avLst/>
              </a:prstTxWarp>
            </a:bodyPr>
            <a:lstStyle/>
            <a:p>
              <a:pPr lvl="0" algn="ctr">
                <a:buClr>
                  <a:srgbClr val="0000FF"/>
                </a:buClr>
                <a:defRPr/>
              </a:pPr>
              <a:r>
                <a:rPr lang="en-US" altLang="en-US" sz="1500" b="1" kern="0" spc="-10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Four model parameters are characterized simultaneously</a:t>
              </a:r>
              <a:endParaRPr kumimoji="0" lang="en-US" altLang="en-US" sz="1500" b="1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AutoShape 47">
              <a:extLst>
                <a:ext uri="{FF2B5EF4-FFF2-40B4-BE49-F238E27FC236}">
                  <a16:creationId xmlns:a16="http://schemas.microsoft.com/office/drawing/2014/main" id="{C4E911D2-C4EA-4783-B6C2-4AEEE09B7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7920" y="2194560"/>
              <a:ext cx="1371600" cy="3200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-62424"/>
                <a:gd name="adj6" fmla="val -17824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>
                  <a:lumMod val="50000"/>
                </a:schemeClr>
              </a:solidFill>
              <a:miter lim="800000"/>
              <a:headEnd/>
              <a:tailEnd type="diamond"/>
            </a:ln>
            <a:effectLst/>
          </p:spPr>
          <p:txBody>
            <a:bodyPr lIns="0" rIns="0" anchor="ctr" anchorCtr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CA" alt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residual error</a:t>
              </a:r>
              <a:endParaRPr lang="en-CA" altLang="en-US" sz="16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47">
              <a:extLst>
                <a:ext uri="{FF2B5EF4-FFF2-40B4-BE49-F238E27FC236}">
                  <a16:creationId xmlns:a16="http://schemas.microsoft.com/office/drawing/2014/main" id="{8D2F4C8D-1C68-4424-9AFC-733DB50C0C3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554480" y="2194560"/>
              <a:ext cx="2194560" cy="3200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-52548"/>
                <a:gd name="adj6" fmla="val -15545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 type="diamond"/>
            </a:ln>
            <a:effectLst/>
          </p:spPr>
          <p:txBody>
            <a:bodyPr lIns="0" rIns="0" anchor="ctr" anchorCtr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CA" altLang="en-US" sz="1600" b="1" spc="-3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best-estimate prediction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708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Introduction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90E970-927D-4DF4-B448-C47381A03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77240"/>
            <a:ext cx="8229600" cy="475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97" tIns="44649" rIns="89297" bIns="44649"/>
          <a:lstStyle>
            <a:lvl1pPr marL="396875" indent="-396875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963613" indent="-38735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q"/>
            </a:pPr>
            <a:r>
              <a:rPr lang="en-CA" altLang="en-US" dirty="0">
                <a:latin typeface="+mn-lt"/>
                <a:ea typeface="Arial Unicode MS" pitchFamily="34" charset="-128"/>
                <a:cs typeface="Arial Unicode MS" pitchFamily="34" charset="-128"/>
              </a:rPr>
              <a:t>Distinction is often made between:</a:t>
            </a:r>
            <a:endParaRPr lang="en-US" altLang="en-US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Analytical </a:t>
            </a:r>
            <a:r>
              <a:rPr lang="en-CA" altLang="en-US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probabilistic </a:t>
            </a:r>
            <a:r>
              <a:rPr lang="en-US" altLang="en-US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models – based primarily on concepts and theories </a:t>
            </a:r>
          </a:p>
          <a:p>
            <a:pPr lvl="1" eaLnBrk="1" hangingPunct="1">
              <a:spcBef>
                <a:spcPts val="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CA" altLang="en-US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Empirical probabilistic models</a:t>
            </a:r>
            <a:r>
              <a:rPr lang="en-US" altLang="en-US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– based primarily on experimental information</a:t>
            </a:r>
          </a:p>
          <a:p>
            <a:pPr eaLnBrk="1" hangingPunct="1">
              <a:spcBef>
                <a:spcPts val="9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q"/>
            </a:pPr>
            <a:r>
              <a:rPr lang="en-CA" altLang="en-US" dirty="0">
                <a:latin typeface="+mn-lt"/>
                <a:ea typeface="Arial Unicode MS" pitchFamily="34" charset="-128"/>
                <a:cs typeface="Arial Unicode MS" pitchFamily="34" charset="-128"/>
              </a:rPr>
              <a:t>Such distinction is often not well-defined in engineering applications</a:t>
            </a:r>
            <a:endParaRPr lang="en-US" altLang="en-US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CA" altLang="en-US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Hybrid probabilistic models with both analytical and empirical sub-models</a:t>
            </a:r>
          </a:p>
          <a:p>
            <a:pPr lvl="1" eaLnBrk="1" hangingPunct="1">
              <a:spcBef>
                <a:spcPts val="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CA" altLang="en-US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In particular, hybrid probabilistic models of material performance and degradation are quite common</a:t>
            </a:r>
            <a:endParaRPr lang="en-US" altLang="en-US" dirty="0">
              <a:solidFill>
                <a:srgbClr val="660066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9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q"/>
            </a:pPr>
            <a:r>
              <a:rPr lang="en-CA" altLang="en-US" dirty="0">
                <a:latin typeface="+mn-lt"/>
                <a:ea typeface="Arial Unicode MS" pitchFamily="34" charset="-128"/>
                <a:cs typeface="Arial Unicode MS" pitchFamily="34" charset="-128"/>
              </a:rPr>
              <a:t>Different sources of uncertainty are involved in analytical models and in empirical models</a:t>
            </a:r>
            <a:endParaRPr lang="en-US" altLang="en-US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spcBef>
                <a:spcPts val="600"/>
              </a:spcBef>
              <a:spcAft>
                <a:spcPct val="0"/>
              </a:spcAft>
              <a:buClr>
                <a:srgbClr val="0000FF"/>
              </a:buClr>
              <a:buSzTx/>
              <a:buFont typeface="Wingdings" pitchFamily="2" charset="2"/>
              <a:buChar char="§"/>
            </a:pPr>
            <a:endParaRPr lang="en-US" altLang="en-US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F621BCC-E177-4D5C-9896-491B8693A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577840"/>
            <a:ext cx="7315200" cy="731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660066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buClr>
                <a:srgbClr val="0000FF"/>
              </a:buClr>
              <a:defRPr/>
            </a:pPr>
            <a:r>
              <a:rPr lang="en-CA" altLang="en-US" sz="2400" b="1" kern="0" dirty="0">
                <a:solidFill>
                  <a:srgbClr val="660066"/>
                </a:solidFill>
                <a:cs typeface="Arial" panose="020B0604020202020204" pitchFamily="34" charset="0"/>
              </a:rPr>
              <a:t>Development of hybrid probabilistic models</a:t>
            </a:r>
          </a:p>
          <a:p>
            <a:pPr lvl="0" algn="ctr">
              <a:lnSpc>
                <a:spcPct val="90000"/>
              </a:lnSpc>
              <a:buClr>
                <a:srgbClr val="0000FF"/>
              </a:buClr>
              <a:defRPr/>
            </a:pPr>
            <a:r>
              <a:rPr lang="en-CA" altLang="en-US" sz="2400" b="1" kern="0" dirty="0">
                <a:solidFill>
                  <a:srgbClr val="660066"/>
                </a:solidFill>
                <a:cs typeface="Arial" panose="020B0604020202020204" pitchFamily="34" charset="0"/>
              </a:rPr>
              <a:t>is associated with unique challenges</a:t>
            </a:r>
            <a:endParaRPr kumimoji="0" lang="en-US" altLang="en-US" sz="24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76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C7B6FE2-5B90-4369-8B41-3AE89756F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Multi-variable nonlinear regression -</a:t>
            </a:r>
          </a:p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Temperature factor for overload resistance</a:t>
            </a:r>
            <a:endParaRPr lang="en-US" altLang="en-US" b="1" kern="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736BF3E-F9A7-481C-8309-7507D389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Hybrid Probabilistic Model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9F7D9CA-BD43-455C-B731-47275B787B46}"/>
              </a:ext>
            </a:extLst>
          </p:cNvPr>
          <p:cNvGrpSpPr/>
          <p:nvPr/>
        </p:nvGrpSpPr>
        <p:grpSpPr>
          <a:xfrm>
            <a:off x="640080" y="1645920"/>
            <a:ext cx="7584491" cy="4576346"/>
            <a:chOff x="640080" y="1550134"/>
            <a:chExt cx="7584491" cy="4576346"/>
          </a:xfrm>
        </p:grpSpPr>
        <p:graphicFrame>
          <p:nvGraphicFramePr>
            <p:cNvPr id="25" name="Object 112">
              <a:extLst>
                <a:ext uri="{FF2B5EF4-FFF2-40B4-BE49-F238E27FC236}">
                  <a16:creationId xmlns:a16="http://schemas.microsoft.com/office/drawing/2014/main" id="{D69FDA23-21B6-4DB0-9FE2-63D613D0DEB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6860635"/>
                </p:ext>
              </p:extLst>
            </p:nvPr>
          </p:nvGraphicFramePr>
          <p:xfrm>
            <a:off x="1558925" y="2011363"/>
            <a:ext cx="5916613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21" name="Equation" r:id="rId5" imgW="3479760" imgH="355320" progId="Equation.DSMT4">
                    <p:embed/>
                  </p:oleObj>
                </mc:Choice>
                <mc:Fallback>
                  <p:oleObj name="Equation" r:id="rId5" imgW="3479760" imgH="355320" progId="Equation.DSMT4">
                    <p:embed/>
                    <p:pic>
                      <p:nvPicPr>
                        <p:cNvPr id="15" name="Object 112">
                          <a:extLst>
                            <a:ext uri="{FF2B5EF4-FFF2-40B4-BE49-F238E27FC236}">
                              <a16:creationId xmlns:a16="http://schemas.microsoft.com/office/drawing/2014/main" id="{8F71B773-3417-4556-A9C0-9E3ED599595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8925" y="2011363"/>
                          <a:ext cx="5916613" cy="603250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AutoShape 47">
              <a:extLst>
                <a:ext uri="{FF2B5EF4-FFF2-40B4-BE49-F238E27FC236}">
                  <a16:creationId xmlns:a16="http://schemas.microsoft.com/office/drawing/2014/main" id="{BE6B02FA-1DC6-4828-A490-C285240E69C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486400" y="1550134"/>
              <a:ext cx="1371600" cy="3200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171590"/>
                <a:gd name="adj6" fmla="val -8845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3">
                  <a:lumMod val="50000"/>
                </a:schemeClr>
              </a:solidFill>
              <a:miter lim="800000"/>
              <a:headEnd/>
              <a:tailEnd type="diamond"/>
            </a:ln>
            <a:effectLst/>
          </p:spPr>
          <p:txBody>
            <a:bodyPr lIns="0" rIns="0" anchor="ctr" anchorCtr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CA" alt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residual error</a:t>
              </a:r>
              <a:endParaRPr lang="en-CA" altLang="en-US" sz="16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AutoShape 47">
              <a:extLst>
                <a:ext uri="{FF2B5EF4-FFF2-40B4-BE49-F238E27FC236}">
                  <a16:creationId xmlns:a16="http://schemas.microsoft.com/office/drawing/2014/main" id="{D2B74FB3-011C-425E-B66D-2A4C98F6A8FD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468880" y="1554480"/>
              <a:ext cx="2194560" cy="3200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173302"/>
                <a:gd name="adj6" fmla="val -17132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 type="diamond"/>
            </a:ln>
            <a:effectLst/>
          </p:spPr>
          <p:txBody>
            <a:bodyPr lIns="0" rIns="0" anchor="ctr" anchorCtr="0"/>
            <a:lstStyle/>
            <a:p>
              <a:pPr algn="ctr">
                <a:lnSpc>
                  <a:spcPct val="80000"/>
                </a:lnSpc>
                <a:defRPr/>
              </a:pPr>
              <a:r>
                <a:rPr lang="en-CA" altLang="en-US" sz="1600" b="1" spc="-3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best-estimate prediction</a:t>
              </a:r>
            </a:p>
          </p:txBody>
        </p:sp>
        <p:sp>
          <p:nvSpPr>
            <p:cNvPr id="41" name="Down Arrow 13">
              <a:extLst>
                <a:ext uri="{FF2B5EF4-FFF2-40B4-BE49-F238E27FC236}">
                  <a16:creationId xmlns:a16="http://schemas.microsoft.com/office/drawing/2014/main" id="{AF0DC94F-70F4-46F2-970E-3DFF67DA0E2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560320" y="2606040"/>
              <a:ext cx="411299" cy="54864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7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CA" altLang="en-US" dirty="0"/>
            </a:p>
          </p:txBody>
        </p:sp>
        <p:graphicFrame>
          <p:nvGraphicFramePr>
            <p:cNvPr id="21" name="Object 112">
              <a:extLst>
                <a:ext uri="{FF2B5EF4-FFF2-40B4-BE49-F238E27FC236}">
                  <a16:creationId xmlns:a16="http://schemas.microsoft.com/office/drawing/2014/main" id="{58DF3E19-5FFC-40BD-B25E-87271B9B6D8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6209961"/>
                </p:ext>
              </p:extLst>
            </p:nvPr>
          </p:nvGraphicFramePr>
          <p:xfrm>
            <a:off x="731520" y="3112182"/>
            <a:ext cx="3879022" cy="8850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22" name="Equation" r:id="rId8" imgW="2336760" imgH="533160" progId="Equation.DSMT4">
                    <p:embed/>
                  </p:oleObj>
                </mc:Choice>
                <mc:Fallback>
                  <p:oleObj name="Equation" r:id="rId8" imgW="2336760" imgH="533160" progId="Equation.DSMT4">
                    <p:embed/>
                    <p:pic>
                      <p:nvPicPr>
                        <p:cNvPr id="13" name="Object 112">
                          <a:extLst>
                            <a:ext uri="{FF2B5EF4-FFF2-40B4-BE49-F238E27FC236}">
                              <a16:creationId xmlns:a16="http://schemas.microsoft.com/office/drawing/2014/main" id="{DE0E05D7-01F2-4BD5-811D-E96CAE59E77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520" y="3112182"/>
                          <a:ext cx="3879022" cy="885046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D180260-892E-441E-B606-F7F51FA859EB}"/>
                </a:ext>
              </a:extLst>
            </p:cNvPr>
            <p:cNvGrpSpPr/>
            <p:nvPr/>
          </p:nvGrpSpPr>
          <p:grpSpPr>
            <a:xfrm>
              <a:off x="3749040" y="2606040"/>
              <a:ext cx="4475531" cy="3347244"/>
              <a:chOff x="3480072" y="2606040"/>
              <a:chExt cx="4475531" cy="3347244"/>
            </a:xfrm>
          </p:grpSpPr>
          <p:sp>
            <p:nvSpPr>
              <p:cNvPr id="42" name="Down Arrow 13">
                <a:extLst>
                  <a:ext uri="{FF2B5EF4-FFF2-40B4-BE49-F238E27FC236}">
                    <a16:creationId xmlns:a16="http://schemas.microsoft.com/office/drawing/2014/main" id="{B794EA21-E01A-42D4-B037-923BF0E72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5577840" y="2606040"/>
                <a:ext cx="411299" cy="548640"/>
              </a:xfrm>
              <a:prstGeom prst="downArrow">
                <a:avLst>
                  <a:gd name="adj1" fmla="val 50000"/>
                  <a:gd name="adj2" fmla="val 49997"/>
                </a:avLst>
              </a:prstGeom>
              <a:solidFill>
                <a:schemeClr val="bg1">
                  <a:lumMod val="75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7"/>
                  </a:buBlip>
                  <a:defRPr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chemeClr val="accent2"/>
                  </a:buClr>
                  <a:buSzPct val="50000"/>
                  <a:buFont typeface="Wingdings" pitchFamily="2" charset="2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5000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4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CA" altLang="en-US" dirty="0"/>
              </a:p>
            </p:txBody>
          </p:sp>
          <p:graphicFrame>
            <p:nvGraphicFramePr>
              <p:cNvPr id="50" name="Object 13">
                <a:extLst>
                  <a:ext uri="{FF2B5EF4-FFF2-40B4-BE49-F238E27FC236}">
                    <a16:creationId xmlns:a16="http://schemas.microsoft.com/office/drawing/2014/main" id="{30A3C336-01E0-4FEE-9451-C34F1012CD8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20209572"/>
                  </p:ext>
                </p:extLst>
              </p:nvPr>
            </p:nvGraphicFramePr>
            <p:xfrm>
              <a:off x="4572000" y="3108960"/>
              <a:ext cx="2762250" cy="885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423" name="Equation" r:id="rId10" imgW="1625400" imgH="520560" progId="Equation.DSMT4">
                      <p:embed/>
                    </p:oleObj>
                  </mc:Choice>
                  <mc:Fallback>
                    <p:oleObj name="Equation" r:id="rId10" imgW="1625400" imgH="520560" progId="Equation.DSMT4">
                      <p:embed/>
                      <p:pic>
                        <p:nvPicPr>
                          <p:cNvPr id="6" name="Object 13">
                            <a:extLst>
                              <a:ext uri="{FF2B5EF4-FFF2-40B4-BE49-F238E27FC236}">
                                <a16:creationId xmlns:a16="http://schemas.microsoft.com/office/drawing/2014/main" id="{8D773E2F-191A-466A-B900-46EB3FAC97B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2000" y="3108960"/>
                            <a:ext cx="2762250" cy="885825"/>
                          </a:xfrm>
                          <a:prstGeom prst="rect">
                            <a:avLst/>
                          </a:prstGeom>
                          <a:solidFill>
                            <a:srgbClr val="FFCCFF"/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5" name="Down Arrow 13">
                <a:extLst>
                  <a:ext uri="{FF2B5EF4-FFF2-40B4-BE49-F238E27FC236}">
                    <a16:creationId xmlns:a16="http://schemas.microsoft.com/office/drawing/2014/main" id="{2F9F1E8A-DD41-4D5A-862C-C3AA5223F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754880" y="3977640"/>
                <a:ext cx="411299" cy="548640"/>
              </a:xfrm>
              <a:prstGeom prst="downArrow">
                <a:avLst>
                  <a:gd name="adj1" fmla="val 50000"/>
                  <a:gd name="adj2" fmla="val 49997"/>
                </a:avLst>
              </a:prstGeom>
              <a:solidFill>
                <a:schemeClr val="bg1">
                  <a:lumMod val="75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7"/>
                  </a:buBlip>
                  <a:defRPr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chemeClr val="accent2"/>
                  </a:buClr>
                  <a:buSzPct val="50000"/>
                  <a:buFont typeface="Wingdings" pitchFamily="2" charset="2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5000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4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CA" altLang="en-US" dirty="0"/>
              </a:p>
            </p:txBody>
          </p:sp>
          <p:sp>
            <p:nvSpPr>
              <p:cNvPr id="46" name="Down Arrow 13">
                <a:extLst>
                  <a:ext uri="{FF2B5EF4-FFF2-40B4-BE49-F238E27FC236}">
                    <a16:creationId xmlns:a16="http://schemas.microsoft.com/office/drawing/2014/main" id="{BB455FAD-049A-48AF-A0BD-27EB1B289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6400800" y="3977640"/>
                <a:ext cx="411299" cy="1371600"/>
              </a:xfrm>
              <a:prstGeom prst="downArrow">
                <a:avLst>
                  <a:gd name="adj1" fmla="val 50000"/>
                  <a:gd name="adj2" fmla="val 49997"/>
                </a:avLst>
              </a:prstGeom>
              <a:solidFill>
                <a:schemeClr val="bg1">
                  <a:lumMod val="75000"/>
                </a:scheme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0000"/>
                  <a:buBlip>
                    <a:blip r:embed="rId7"/>
                  </a:buBlip>
                  <a:defRPr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chemeClr val="accent2"/>
                  </a:buClr>
                  <a:buSzPct val="50000"/>
                  <a:buFont typeface="Wingdings" pitchFamily="2" charset="2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1F54BF"/>
                  </a:buClr>
                  <a:buSzPct val="65000"/>
                  <a:buBlip>
                    <a:blip r:embed="rId4"/>
                  </a:buBlip>
                  <a:defRPr sz="16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4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15000"/>
                  </a:spcBef>
                  <a:spcAft>
                    <a:spcPct val="15000"/>
                  </a:spcAft>
                  <a:buClr>
                    <a:srgbClr val="DE8400"/>
                  </a:buClr>
                  <a:buSzPct val="65000"/>
                  <a:buBlip>
                    <a:blip r:embed="rId4"/>
                  </a:buBlip>
                  <a:defRPr sz="1200">
                    <a:solidFill>
                      <a:schemeClr val="tx1"/>
                    </a:solidFill>
                    <a:latin typeface="Tahoma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en-CA" altLang="en-US" dirty="0"/>
              </a:p>
            </p:txBody>
          </p:sp>
          <p:graphicFrame>
            <p:nvGraphicFramePr>
              <p:cNvPr id="43" name="Object 6">
                <a:extLst>
                  <a:ext uri="{FF2B5EF4-FFF2-40B4-BE49-F238E27FC236}">
                    <a16:creationId xmlns:a16="http://schemas.microsoft.com/office/drawing/2014/main" id="{272A39A5-FAAD-4C3E-A3A6-D7A2B297C0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30272405"/>
                  </p:ext>
                </p:extLst>
              </p:nvPr>
            </p:nvGraphicFramePr>
            <p:xfrm>
              <a:off x="3480072" y="4480560"/>
              <a:ext cx="2676888" cy="7123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424" name="Equation" r:id="rId12" imgW="1574640" imgH="419040" progId="Equation.DSMT4">
                      <p:embed/>
                    </p:oleObj>
                  </mc:Choice>
                  <mc:Fallback>
                    <p:oleObj name="Equation" r:id="rId12" imgW="1574640" imgH="419040" progId="Equation.DSMT4">
                      <p:embed/>
                      <p:pic>
                        <p:nvPicPr>
                          <p:cNvPr id="9" name="Object 6">
                            <a:extLst>
                              <a:ext uri="{FF2B5EF4-FFF2-40B4-BE49-F238E27FC236}">
                                <a16:creationId xmlns:a16="http://schemas.microsoft.com/office/drawing/2014/main" id="{F26A7B47-5D70-42CF-AC8F-9099B870D3D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80072" y="4480560"/>
                            <a:ext cx="2676888" cy="712368"/>
                          </a:xfrm>
                          <a:prstGeom prst="rect">
                            <a:avLst/>
                          </a:prstGeom>
                          <a:solidFill>
                            <a:srgbClr val="CCFFCC"/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" name="Object 43">
                <a:extLst>
                  <a:ext uri="{FF2B5EF4-FFF2-40B4-BE49-F238E27FC236}">
                    <a16:creationId xmlns:a16="http://schemas.microsoft.com/office/drawing/2014/main" id="{405BF0CA-991F-4F3F-975B-39A9462D9FA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96774309"/>
                  </p:ext>
                </p:extLst>
              </p:nvPr>
            </p:nvGraphicFramePr>
            <p:xfrm>
              <a:off x="5257295" y="5349240"/>
              <a:ext cx="2698308" cy="60404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425" name="Equation" r:id="rId14" imgW="1587240" imgH="355320" progId="Equation.DSMT4">
                      <p:embed/>
                    </p:oleObj>
                  </mc:Choice>
                  <mc:Fallback>
                    <p:oleObj name="Equation" r:id="rId14" imgW="1587240" imgH="355320" progId="Equation.DSMT4">
                      <p:embed/>
                      <p:pic>
                        <p:nvPicPr>
                          <p:cNvPr id="10" name="Object 9">
                            <a:extLst>
                              <a:ext uri="{FF2B5EF4-FFF2-40B4-BE49-F238E27FC236}">
                                <a16:creationId xmlns:a16="http://schemas.microsoft.com/office/drawing/2014/main" id="{8E80DC77-763F-4DAB-A2C1-49BA65E36F7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57295" y="5349240"/>
                            <a:ext cx="2698308" cy="604044"/>
                          </a:xfrm>
                          <a:prstGeom prst="rect">
                            <a:avLst/>
                          </a:prstGeom>
                          <a:solidFill>
                            <a:srgbClr val="FFC000"/>
                          </a:solidFill>
                          <a:ln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2" name="Rectangle 3">
              <a:extLst>
                <a:ext uri="{FF2B5EF4-FFF2-40B4-BE49-F238E27FC236}">
                  <a16:creationId xmlns:a16="http://schemas.microsoft.com/office/drawing/2014/main" id="{76E444F9-21B6-4399-B2E5-A97C4F5154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" y="5486400"/>
              <a:ext cx="2834640" cy="640080"/>
            </a:xfrm>
            <a:prstGeom prst="rect">
              <a:avLst/>
            </a:prstGeom>
            <a:solidFill>
              <a:schemeClr val="bg1">
                <a:lumMod val="75000"/>
                <a:alpha val="20000"/>
              </a:schemeClr>
            </a:solidFill>
            <a:ln w="0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ctr" anchorCtr="1" compatLnSpc="1">
              <a:prstTxWarp prst="textNoShape">
                <a:avLst/>
              </a:prstTxWarp>
            </a:bodyPr>
            <a:lstStyle/>
            <a:p>
              <a:pPr lvl="0" algn="ctr">
                <a:buClr>
                  <a:srgbClr val="0000FF"/>
                </a:buClr>
                <a:defRPr/>
              </a:pPr>
              <a:r>
                <a:rPr lang="en-US" altLang="en-US" sz="1500" b="1" kern="0" spc="-10" dirty="0">
                  <a:solidFill>
                    <a:srgbClr val="66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Two model parameters are characterized simultaneously</a:t>
              </a:r>
              <a:endParaRPr kumimoji="0" lang="en-US" altLang="en-US" sz="1500" b="1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2054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C7B6FE2-5B90-4369-8B41-3AE89756F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Example predictions:  room temperature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736BF3E-F9A7-481C-8309-7507D389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Hybrid Probabilistic Model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F80DD29-E1F5-4EB5-8101-5ED4E122D7BE}"/>
              </a:ext>
            </a:extLst>
          </p:cNvPr>
          <p:cNvGrpSpPr/>
          <p:nvPr/>
        </p:nvGrpSpPr>
        <p:grpSpPr>
          <a:xfrm>
            <a:off x="914401" y="1188720"/>
            <a:ext cx="7292645" cy="5237988"/>
            <a:chOff x="914401" y="1188720"/>
            <a:chExt cx="7292645" cy="523798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C87CC18-F738-47C6-97B0-F16ADC68ED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4401" y="1188720"/>
              <a:ext cx="7292645" cy="5237988"/>
            </a:xfrm>
            <a:prstGeom prst="rect">
              <a:avLst/>
            </a:prstGeom>
          </p:spPr>
        </p:pic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B5BD8165-053F-4021-901C-917CC7E07E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7217614"/>
                </p:ext>
              </p:extLst>
            </p:nvPr>
          </p:nvGraphicFramePr>
          <p:xfrm>
            <a:off x="3751263" y="1708150"/>
            <a:ext cx="161925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99" name="Equation" r:id="rId6" imgW="1079280" imgH="431640" progId="Equation.DSMT4">
                    <p:embed/>
                  </p:oleObj>
                </mc:Choice>
                <mc:Fallback>
                  <p:oleObj name="Equation" r:id="rId6" imgW="1079280" imgH="431640" progId="Equation.DSMT4">
                    <p:embed/>
                    <p:pic>
                      <p:nvPicPr>
                        <p:cNvPr id="17" name="Object 16">
                          <a:extLst>
                            <a:ext uri="{FF2B5EF4-FFF2-40B4-BE49-F238E27FC236}">
                              <a16:creationId xmlns:a16="http://schemas.microsoft.com/office/drawing/2014/main" id="{AD730B20-1201-40EC-BAB8-55F03B5E8C0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263" y="1708150"/>
                          <a:ext cx="1619250" cy="647700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9242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C7B6FE2-5B90-4369-8B41-3AE89756F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Example predictions:  room temperature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736BF3E-F9A7-481C-8309-7507D389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Hybrid Probabilistic Model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8E5C6AC-300E-4916-B787-7A521CF00E73}"/>
              </a:ext>
            </a:extLst>
          </p:cNvPr>
          <p:cNvGrpSpPr/>
          <p:nvPr/>
        </p:nvGrpSpPr>
        <p:grpSpPr>
          <a:xfrm>
            <a:off x="914400" y="1188720"/>
            <a:ext cx="7292645" cy="5237988"/>
            <a:chOff x="914400" y="1188720"/>
            <a:chExt cx="7292645" cy="523798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DC8E54C-BBFD-4302-9D8B-6D6028BEDA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4400" y="1188720"/>
              <a:ext cx="7292645" cy="5237988"/>
            </a:xfrm>
            <a:prstGeom prst="rect">
              <a:avLst/>
            </a:prstGeom>
          </p:spPr>
        </p:pic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8B7BA001-5C83-4B73-B597-C76A464AEB9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5893236"/>
                </p:ext>
              </p:extLst>
            </p:nvPr>
          </p:nvGraphicFramePr>
          <p:xfrm>
            <a:off x="3751263" y="1708150"/>
            <a:ext cx="161925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23" name="Equation" r:id="rId6" imgW="1079280" imgH="431640" progId="Equation.DSMT4">
                    <p:embed/>
                  </p:oleObj>
                </mc:Choice>
                <mc:Fallback>
                  <p:oleObj name="Equation" r:id="rId6" imgW="1079280" imgH="43164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B5BD8165-053F-4021-901C-917CC7E07E7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263" y="1708150"/>
                          <a:ext cx="1619250" cy="647700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55267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C7B6FE2-5B90-4369-8B41-3AE89756F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Example predictions:  temperature trends</a:t>
            </a:r>
            <a:endParaRPr lang="en-US" altLang="en-US" b="1" kern="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736BF3E-F9A7-481C-8309-7507D389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Hybrid Probabilistic Model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75BEB44-2257-449A-8FF4-53B2B8033BBA}"/>
              </a:ext>
            </a:extLst>
          </p:cNvPr>
          <p:cNvGrpSpPr/>
          <p:nvPr/>
        </p:nvGrpSpPr>
        <p:grpSpPr>
          <a:xfrm>
            <a:off x="548640" y="1188720"/>
            <a:ext cx="8051597" cy="5152644"/>
            <a:chOff x="548640" y="1188720"/>
            <a:chExt cx="8051597" cy="5152644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13BCB0BC-9EF8-4CF0-B6D7-4F6912F5C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8640" y="1188720"/>
              <a:ext cx="4028237" cy="5152644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F9E4148-A0BF-429C-859A-0E0A4AD4F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72000" y="1188720"/>
              <a:ext cx="4028237" cy="5152644"/>
            </a:xfrm>
            <a:prstGeom prst="rect">
              <a:avLst/>
            </a:prstGeom>
          </p:spPr>
        </p:pic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8A821D0D-923B-4C80-9ABF-928A91DA79E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2182037"/>
                </p:ext>
              </p:extLst>
            </p:nvPr>
          </p:nvGraphicFramePr>
          <p:xfrm>
            <a:off x="2493963" y="1709738"/>
            <a:ext cx="143668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88" name="Equation" r:id="rId7" imgW="1079280" imgH="431640" progId="Equation.DSMT4">
                    <p:embed/>
                  </p:oleObj>
                </mc:Choice>
                <mc:Fallback>
                  <p:oleObj name="Equation" r:id="rId7" imgW="1079280" imgH="43164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B5BD8165-053F-4021-901C-917CC7E07E7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3963" y="1709738"/>
                          <a:ext cx="1436687" cy="573087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C47FB7B3-3D8B-40CE-8820-A4B5009B6F6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8720494"/>
                </p:ext>
              </p:extLst>
            </p:nvPr>
          </p:nvGraphicFramePr>
          <p:xfrm>
            <a:off x="6518275" y="1709738"/>
            <a:ext cx="1438275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89" name="Equation" r:id="rId9" imgW="1079280" imgH="431640" progId="Equation.DSMT4">
                    <p:embed/>
                  </p:oleObj>
                </mc:Choice>
                <mc:Fallback>
                  <p:oleObj name="Equation" r:id="rId9" imgW="1079280" imgH="43164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8A821D0D-923B-4C80-9ABF-928A91DA79E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8275" y="1709738"/>
                          <a:ext cx="1438275" cy="573087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57206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C7B6FE2-5B90-4369-8B41-3AE89756F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Example predictions:  temperature trends</a:t>
            </a:r>
            <a:endParaRPr lang="en-US" altLang="en-US" b="1" kern="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736BF3E-F9A7-481C-8309-7507D389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Hybrid Probabilistic Model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43A9B90-37FC-47C6-B004-941AC860F9D0}"/>
              </a:ext>
            </a:extLst>
          </p:cNvPr>
          <p:cNvGrpSpPr/>
          <p:nvPr/>
        </p:nvGrpSpPr>
        <p:grpSpPr>
          <a:xfrm>
            <a:off x="548640" y="1188720"/>
            <a:ext cx="8051597" cy="5152644"/>
            <a:chOff x="548640" y="1188720"/>
            <a:chExt cx="8051597" cy="515264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EFD93FFD-21B7-4313-BFFF-385EDC61C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8640" y="1188720"/>
              <a:ext cx="4028237" cy="515264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97D1272-4EB1-4D63-A93E-94AD62B351A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72000" y="1188720"/>
              <a:ext cx="4028237" cy="5152644"/>
            </a:xfrm>
            <a:prstGeom prst="rect">
              <a:avLst/>
            </a:prstGeom>
          </p:spPr>
        </p:pic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8737D890-08E5-4E2B-9825-153232BEBAF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7632787"/>
                </p:ext>
              </p:extLst>
            </p:nvPr>
          </p:nvGraphicFramePr>
          <p:xfrm>
            <a:off x="2493963" y="1709738"/>
            <a:ext cx="143668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12" name="Equation" r:id="rId7" imgW="1079280" imgH="431640" progId="Equation.DSMT4">
                    <p:embed/>
                  </p:oleObj>
                </mc:Choice>
                <mc:Fallback>
                  <p:oleObj name="Equation" r:id="rId7" imgW="1079280" imgH="43164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8A821D0D-923B-4C80-9ABF-928A91DA79E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3963" y="1709738"/>
                          <a:ext cx="1436687" cy="573087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786FB05D-424D-4D1D-9D35-87996774C8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0239062"/>
                </p:ext>
              </p:extLst>
            </p:nvPr>
          </p:nvGraphicFramePr>
          <p:xfrm>
            <a:off x="6518275" y="1709738"/>
            <a:ext cx="1438275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213" name="Equation" r:id="rId9" imgW="1079280" imgH="431640" progId="Equation.DSMT4">
                    <p:embed/>
                  </p:oleObj>
                </mc:Choice>
                <mc:Fallback>
                  <p:oleObj name="Equation" r:id="rId9" imgW="1079280" imgH="43164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C47FB7B3-3D8B-40CE-8820-A4B5009B6F6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8275" y="1709738"/>
                          <a:ext cx="1438275" cy="573087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78047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Summary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4BC80D-1C3C-459F-A142-4CB789CE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822960"/>
            <a:ext cx="7315200" cy="109728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00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rgbClr val="0000FF"/>
              </a:buClr>
              <a:defRPr/>
            </a:pPr>
            <a:r>
              <a:rPr lang="en-CA" alt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Hybrid probabilistic model has been developed for resistance of CANDU Zr-2.5Nb pressure tubes to crack initiation due to hydrided region overloads</a:t>
            </a:r>
            <a:endParaRPr kumimoji="0" lang="en-US" altLang="en-US" sz="2400" b="1" i="0" u="none" strike="noStrike" kern="0" cap="none" spc="0" normalizeH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28C4EB-7CD8-4BE0-83A4-5CF6FD353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" y="2011680"/>
            <a:ext cx="804672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97" tIns="44649" rIns="89297" bIns="44649"/>
          <a:lstStyle>
            <a:lvl1pPr marL="396875" indent="-396875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963613" indent="-38735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q"/>
            </a:pPr>
            <a:r>
              <a:rPr lang="en-CA" altLang="en-US" sz="2200" dirty="0">
                <a:latin typeface="+mn-lt"/>
                <a:ea typeface="Arial Unicode MS" pitchFamily="34" charset="-128"/>
                <a:cs typeface="Arial Unicode MS" pitchFamily="34" charset="-128"/>
              </a:rPr>
              <a:t>Analytical modelling framework</a:t>
            </a:r>
            <a:endParaRPr lang="en-US" altLang="en-US" sz="22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Adaptation of dual process-zone methodology originally developed by Professor E. Smith </a:t>
            </a: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Overload resistance is power-law function of resistance to DHC initiation under constant applied stress</a:t>
            </a: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Coefficient and exponent vary with flaw geometry and hydride formation conditions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q"/>
            </a:pPr>
            <a:r>
              <a:rPr lang="en-CA" altLang="en-US" sz="2200" dirty="0">
                <a:latin typeface="+mn-lt"/>
                <a:ea typeface="Arial Unicode MS" pitchFamily="34" charset="-128"/>
                <a:cs typeface="Arial Unicode MS" pitchFamily="34" charset="-128"/>
              </a:rPr>
              <a:t>Overload resistance increases with evaluation temperature </a:t>
            </a:r>
            <a:endParaRPr lang="en-US" altLang="en-US" sz="22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Temperature factor varies with flaw geometry and with hydride formation conditions</a:t>
            </a:r>
            <a:endParaRPr lang="en-CA" altLang="en-US" sz="2200" dirty="0">
              <a:solidFill>
                <a:srgbClr val="660066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Variations are qualitatively consistent with those for overload resistance at room temperature</a:t>
            </a:r>
          </a:p>
          <a:p>
            <a:pPr eaLnBrk="1" hangingPunct="1">
              <a:lnSpc>
                <a:spcPct val="95000"/>
              </a:lnSpc>
              <a:spcBef>
                <a:spcPts val="12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q"/>
            </a:pPr>
            <a:endParaRPr lang="en-US" altLang="en-US" sz="2200" dirty="0">
              <a:solidFill>
                <a:srgbClr val="660066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9224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Summary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28C4EB-7CD8-4BE0-83A4-5CF6FD353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" y="731520"/>
            <a:ext cx="804672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97" tIns="44649" rIns="89297" bIns="44649"/>
          <a:lstStyle>
            <a:lvl1pPr marL="396875" indent="-396875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963613" indent="-38735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q"/>
            </a:pPr>
            <a:r>
              <a:rPr lang="en-CA" altLang="en-US" sz="2200" dirty="0">
                <a:latin typeface="+mn-lt"/>
                <a:ea typeface="Arial Unicode MS" pitchFamily="34" charset="-128"/>
                <a:cs typeface="Arial Unicode MS" pitchFamily="34" charset="-128"/>
              </a:rPr>
              <a:t>Analytical sub-model for resistance to DHC initiation</a:t>
            </a:r>
            <a:endParaRPr lang="en-US" altLang="en-US" sz="22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Effect of evaluation temperature</a:t>
            </a:r>
            <a:endParaRPr lang="en-CA" altLang="en-US" sz="2200" dirty="0">
              <a:solidFill>
                <a:srgbClr val="660066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Effects of flaw geometry</a:t>
            </a: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Effects of hydride formation conditions</a:t>
            </a: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Effects of material properties</a:t>
            </a:r>
            <a:endParaRPr lang="en-CA" altLang="en-US" sz="22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q"/>
            </a:pPr>
            <a:r>
              <a:rPr lang="en-CA" altLang="en-US" sz="2200" dirty="0">
                <a:latin typeface="+mn-lt"/>
                <a:ea typeface="Arial Unicode MS" pitchFamily="34" charset="-128"/>
                <a:cs typeface="Arial Unicode MS" pitchFamily="34" charset="-128"/>
              </a:rPr>
              <a:t>Empirical sub-model for overload crack initiation coefficient</a:t>
            </a:r>
            <a:endParaRPr lang="en-US" altLang="en-US" sz="22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Effect of evaluation temperature</a:t>
            </a:r>
            <a:endParaRPr lang="en-CA" altLang="en-US" sz="2200" dirty="0">
              <a:solidFill>
                <a:srgbClr val="660066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Effects of flaw geometry</a:t>
            </a: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Effects of hydride formation conditions</a:t>
            </a:r>
          </a:p>
          <a:p>
            <a:pPr eaLnBrk="1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q"/>
            </a:pPr>
            <a:r>
              <a:rPr lang="en-CA" altLang="en-US" sz="2200" dirty="0">
                <a:latin typeface="+mn-lt"/>
                <a:ea typeface="Arial Unicode MS" pitchFamily="34" charset="-128"/>
                <a:cs typeface="Arial Unicode MS" pitchFamily="34" charset="-128"/>
              </a:rPr>
              <a:t>Empirical sub-model for overload crack initiation exponent</a:t>
            </a:r>
            <a:endParaRPr lang="en-US" altLang="en-US" sz="22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CA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Effects of flaw geometry</a:t>
            </a:r>
          </a:p>
          <a:p>
            <a:pPr lvl="1" eaLnBrk="1" hangingPunct="1">
              <a:lnSpc>
                <a:spcPct val="95000"/>
              </a:lnSpc>
              <a:spcBef>
                <a:spcPts val="300"/>
              </a:spcBef>
              <a:spcAft>
                <a:spcPct val="0"/>
              </a:spcAft>
              <a:buClr>
                <a:srgbClr val="660066"/>
              </a:buClr>
              <a:buSzTx/>
              <a:buFont typeface="Wingdings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Effects of hydride formation conditions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C23585-9AB6-4632-9021-33C10EDC5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8720" y="5212080"/>
            <a:ext cx="6766560" cy="109728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00FF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90000"/>
              </a:lnSpc>
              <a:spcBef>
                <a:spcPts val="0"/>
              </a:spcBef>
              <a:buClr>
                <a:srgbClr val="0000FF"/>
              </a:buClr>
              <a:defRPr/>
            </a:pPr>
            <a:r>
              <a:rPr lang="en-CA" alt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Model is suitable for use in both deterministic and probabilistic fitness-for-service evaluations of CANDU Zr-2.5Nb pressure tubes</a:t>
            </a:r>
            <a:endParaRPr kumimoji="0" lang="en-US" altLang="en-US" sz="2400" b="1" i="0" u="none" strike="noStrike" kern="0" cap="none" spc="0" normalizeH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59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marL="339725"/>
            <a:r>
              <a:rPr lang="en-US" dirty="0"/>
              <a:t>Acknowledgements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0D58E3-C3B0-4997-B2E4-D3D1F5401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229600" cy="5394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Professor E. Smith </a:t>
            </a:r>
            <a:r>
              <a:rPr lang="en-US" altLang="en-US" sz="2200" dirty="0">
                <a:ea typeface="ＭＳ Ｐゴシック" pitchFamily="34" charset="-128"/>
              </a:rPr>
              <a:t>developed dual process-zone approach that forms the theoretical basis for this work</a:t>
            </a:r>
          </a:p>
          <a:p>
            <a:pPr marL="360000" indent="-36000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G.K. </a:t>
            </a:r>
            <a:r>
              <a:rPr lang="en-US" altLang="en-US" sz="2200" dirty="0" err="1">
                <a:solidFill>
                  <a:srgbClr val="660066"/>
                </a:solidFill>
                <a:ea typeface="ＭＳ Ｐゴシック" pitchFamily="34" charset="-128"/>
              </a:rPr>
              <a:t>Shek</a:t>
            </a: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 </a:t>
            </a:r>
            <a:r>
              <a:rPr lang="en-US" altLang="en-US" sz="2200" dirty="0">
                <a:ea typeface="ＭＳ Ｐゴシック" pitchFamily="34" charset="-128"/>
              </a:rPr>
              <a:t>of </a:t>
            </a:r>
            <a:r>
              <a:rPr lang="en-US" altLang="en-US" sz="2200" dirty="0" err="1">
                <a:ea typeface="ＭＳ Ｐゴシック" pitchFamily="34" charset="-128"/>
              </a:rPr>
              <a:t>Kinectrics</a:t>
            </a:r>
            <a:r>
              <a:rPr lang="en-US" altLang="en-US" sz="2200" dirty="0">
                <a:ea typeface="ＭＳ Ｐゴシック" pitchFamily="34" charset="-128"/>
              </a:rPr>
              <a:t> Inc. contributed to development of model formulation</a:t>
            </a:r>
          </a:p>
          <a:p>
            <a:pPr marL="360000" indent="-36000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CA" altLang="en-US" sz="2200" dirty="0">
                <a:ea typeface="ＭＳ Ｐゴシック" pitchFamily="34" charset="-128"/>
              </a:rPr>
              <a:t>Valuable discussions held with:</a:t>
            </a:r>
          </a:p>
          <a:p>
            <a:pPr marL="914400" lvl="1" indent="-36576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D. Cho </a:t>
            </a:r>
            <a:r>
              <a:rPr lang="en-US" altLang="en-US" sz="2200" dirty="0">
                <a:ea typeface="ＭＳ Ｐゴシック" pitchFamily="34" charset="-128"/>
              </a:rPr>
              <a:t>and </a:t>
            </a: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M. Ip </a:t>
            </a:r>
            <a:r>
              <a:rPr lang="en-US" altLang="en-US" sz="2200" dirty="0">
                <a:ea typeface="ＭＳ Ｐゴシック" pitchFamily="34" charset="-128"/>
              </a:rPr>
              <a:t>of Bruce Power LP</a:t>
            </a:r>
          </a:p>
          <a:p>
            <a:pPr marL="914400" lvl="1" indent="-36576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G. Bickel </a:t>
            </a:r>
            <a:r>
              <a:rPr lang="en-US" altLang="en-US" sz="2200" dirty="0">
                <a:ea typeface="ＭＳ Ｐゴシック" pitchFamily="34" charset="-128"/>
              </a:rPr>
              <a:t>and </a:t>
            </a: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H. Chaput </a:t>
            </a:r>
            <a:r>
              <a:rPr lang="en-US" altLang="en-US" sz="2200" dirty="0">
                <a:ea typeface="ＭＳ Ｐゴシック" pitchFamily="34" charset="-128"/>
              </a:rPr>
              <a:t>of Canadian Nuclear Laboratories</a:t>
            </a:r>
          </a:p>
          <a:p>
            <a:pPr marL="914400" lvl="1" indent="-36576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M. </a:t>
            </a:r>
            <a:r>
              <a:rPr lang="en-US" altLang="en-US" sz="2200" dirty="0" err="1">
                <a:solidFill>
                  <a:srgbClr val="660066"/>
                </a:solidFill>
                <a:ea typeface="ＭＳ Ｐゴシック" pitchFamily="34" charset="-128"/>
              </a:rPr>
              <a:t>Baghbanan</a:t>
            </a:r>
            <a:r>
              <a:rPr lang="en-US" altLang="en-US" sz="2200" dirty="0">
                <a:ea typeface="ＭＳ Ｐゴシック" pitchFamily="34" charset="-128"/>
              </a:rPr>
              <a:t>,</a:t>
            </a: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 J. Lam </a:t>
            </a:r>
            <a:r>
              <a:rPr lang="en-US" altLang="en-US" sz="2200" dirty="0">
                <a:ea typeface="ＭＳ Ｐゴシック" pitchFamily="34" charset="-128"/>
              </a:rPr>
              <a:t>and </a:t>
            </a: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P. Le-</a:t>
            </a:r>
            <a:r>
              <a:rPr lang="en-US" altLang="en-US" sz="2200" dirty="0" err="1">
                <a:solidFill>
                  <a:srgbClr val="660066"/>
                </a:solidFill>
                <a:ea typeface="ＭＳ Ｐゴシック" pitchFamily="34" charset="-128"/>
              </a:rPr>
              <a:t>Dreff</a:t>
            </a: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 </a:t>
            </a:r>
            <a:r>
              <a:rPr lang="en-US" altLang="en-US" sz="2200" dirty="0" err="1">
                <a:solidFill>
                  <a:srgbClr val="660066"/>
                </a:solidFill>
                <a:ea typeface="ＭＳ Ｐゴシック" pitchFamily="34" charset="-128"/>
              </a:rPr>
              <a:t>Kerwin</a:t>
            </a:r>
            <a:r>
              <a:rPr lang="en-US" altLang="en-US" sz="2200" dirty="0">
                <a:solidFill>
                  <a:srgbClr val="660066"/>
                </a:solidFill>
                <a:ea typeface="ＭＳ Ｐゴシック" pitchFamily="34" charset="-128"/>
              </a:rPr>
              <a:t> </a:t>
            </a:r>
            <a:r>
              <a:rPr lang="en-US" altLang="en-US" sz="2200" dirty="0">
                <a:ea typeface="ＭＳ Ｐゴシック" pitchFamily="34" charset="-128"/>
              </a:rPr>
              <a:t>of Ontario Power Generation Inc.</a:t>
            </a:r>
            <a:r>
              <a:rPr lang="en-CA" altLang="en-US" sz="2200" dirty="0">
                <a:ea typeface="ＭＳ Ｐゴシック" pitchFamily="34" charset="-128"/>
              </a:rPr>
              <a:t> </a:t>
            </a:r>
          </a:p>
          <a:p>
            <a:pPr marL="914400" lvl="1" indent="-36576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J. Cui</a:t>
            </a:r>
            <a:r>
              <a:rPr lang="en-CA" altLang="en-US" sz="2200" dirty="0">
                <a:ea typeface="ＭＳ Ｐゴシック" pitchFamily="34" charset="-128"/>
              </a:rPr>
              <a:t>,</a:t>
            </a: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 P. </a:t>
            </a:r>
            <a:r>
              <a:rPr lang="en-CA" altLang="en-US" sz="2200" dirty="0" err="1">
                <a:solidFill>
                  <a:srgbClr val="660066"/>
                </a:solidFill>
                <a:ea typeface="ＭＳ Ｐゴシック" pitchFamily="34" charset="-128"/>
              </a:rPr>
              <a:t>Doddihal</a:t>
            </a:r>
            <a:r>
              <a:rPr lang="en-CA" altLang="en-US" sz="2200" dirty="0">
                <a:ea typeface="ＭＳ Ｐゴシック" pitchFamily="34" charset="-128"/>
              </a:rPr>
              <a:t>,</a:t>
            </a: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 T. Hunt</a:t>
            </a:r>
            <a:r>
              <a:rPr lang="en-CA" altLang="en-US" sz="2200" dirty="0">
                <a:ea typeface="ＭＳ Ｐゴシック" pitchFamily="34" charset="-128"/>
              </a:rPr>
              <a:t>,</a:t>
            </a: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 C. Liu</a:t>
            </a:r>
            <a:r>
              <a:rPr lang="en-CA" altLang="en-US" sz="2200" dirty="0">
                <a:ea typeface="ＭＳ Ｐゴシック" pitchFamily="34" charset="-128"/>
              </a:rPr>
              <a:t>,</a:t>
            </a: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 C. Manu</a:t>
            </a:r>
            <a:r>
              <a:rPr lang="en-CA" altLang="en-US" sz="2200" dirty="0">
                <a:ea typeface="ＭＳ Ｐゴシック" pitchFamily="34" charset="-128"/>
              </a:rPr>
              <a:t>,</a:t>
            </a: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 D.H.B. </a:t>
            </a:r>
            <a:r>
              <a:rPr lang="en-CA" altLang="en-US" sz="2200" dirty="0" err="1">
                <a:solidFill>
                  <a:srgbClr val="660066"/>
                </a:solidFill>
                <a:ea typeface="ＭＳ Ｐゴシック" pitchFamily="34" charset="-128"/>
              </a:rPr>
              <a:t>Mok</a:t>
            </a:r>
            <a:r>
              <a:rPr lang="en-CA" altLang="en-US" sz="2200" dirty="0">
                <a:ea typeface="ＭＳ Ｐゴシック" pitchFamily="34" charset="-128"/>
              </a:rPr>
              <a:t>,</a:t>
            </a: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 </a:t>
            </a:r>
          </a:p>
          <a:p>
            <a:pPr marL="914400" lvl="1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70000"/>
              <a:buNone/>
            </a:pP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P. </a:t>
            </a:r>
            <a:r>
              <a:rPr lang="en-CA" altLang="en-US" sz="2200" dirty="0" err="1">
                <a:solidFill>
                  <a:srgbClr val="660066"/>
                </a:solidFill>
                <a:ea typeface="ＭＳ Ｐゴシック" pitchFamily="34" charset="-128"/>
              </a:rPr>
              <a:t>Mosbrucker</a:t>
            </a: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 </a:t>
            </a:r>
            <a:r>
              <a:rPr lang="en-CA" altLang="en-US" sz="2200" dirty="0">
                <a:ea typeface="ＭＳ Ｐゴシック" pitchFamily="34" charset="-128"/>
              </a:rPr>
              <a:t>and </a:t>
            </a:r>
            <a:r>
              <a:rPr lang="en-CA" altLang="en-US" sz="2200" dirty="0">
                <a:solidFill>
                  <a:srgbClr val="660066"/>
                </a:solidFill>
                <a:ea typeface="ＭＳ Ｐゴシック" pitchFamily="34" charset="-128"/>
              </a:rPr>
              <a:t>S.X. Xu </a:t>
            </a:r>
            <a:r>
              <a:rPr lang="en-CA" altLang="en-US" sz="2200" dirty="0">
                <a:ea typeface="ＭＳ Ｐゴシック" pitchFamily="34" charset="-128"/>
              </a:rPr>
              <a:t>of </a:t>
            </a:r>
            <a:r>
              <a:rPr lang="en-CA" altLang="en-US" sz="2200" dirty="0" err="1">
                <a:ea typeface="ＭＳ Ｐゴシック" pitchFamily="34" charset="-128"/>
              </a:rPr>
              <a:t>Kinectrics</a:t>
            </a:r>
            <a:r>
              <a:rPr lang="en-CA" altLang="en-US" sz="2200" dirty="0">
                <a:ea typeface="ＭＳ Ｐゴシック" pitchFamily="34" charset="-128"/>
              </a:rPr>
              <a:t> Inc.</a:t>
            </a:r>
          </a:p>
          <a:p>
            <a:pPr marL="360000" indent="-36000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altLang="en-US" sz="2200" dirty="0">
                <a:ea typeface="ＭＳ Ｐゴシック" pitchFamily="34" charset="-128"/>
              </a:rPr>
              <a:t>Experimental data provided by CANDU Owners Group</a:t>
            </a:r>
          </a:p>
          <a:p>
            <a:pPr marL="360000" indent="-36000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altLang="en-US" sz="2200" dirty="0">
                <a:ea typeface="ＭＳ Ｐゴシック" pitchFamily="34" charset="-128"/>
              </a:rPr>
              <a:t>Funding provided by CANDU Owners Group</a:t>
            </a:r>
          </a:p>
          <a:p>
            <a: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70000"/>
              <a:buNone/>
            </a:pPr>
            <a:endParaRPr lang="en-CA" alt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917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Concluding Remarks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6FA6530-7A2A-4CB4-A8F9-26169C032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969" y="1456660"/>
            <a:ext cx="7518156" cy="449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5000"/>
              </a:lnSpc>
              <a:spcBef>
                <a:spcPts val="0"/>
              </a:spcBef>
              <a:spcAft>
                <a:spcPct val="15000"/>
              </a:spcAft>
              <a:buClrTx/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en-US" altLang="en-US" sz="3000" b="1" i="1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itchFamily="34" charset="0"/>
                <a:ea typeface="ＭＳ Ｐゴシック" pitchFamily="-65" charset="-128"/>
                <a:cs typeface="Arial" pitchFamily="34" charset="0"/>
              </a:rPr>
              <a:t>William H. Press</a:t>
            </a:r>
          </a:p>
          <a:p>
            <a:pPr marL="446088" marR="0" lvl="2" indent="0" algn="l" defTabSz="914400" rtl="0" eaLnBrk="0" fontAlgn="base" latinLnBrk="0" hangingPunct="0">
              <a:lnSpc>
                <a:spcPct val="105000"/>
              </a:lnSpc>
              <a:spcBef>
                <a:spcPts val="600"/>
              </a:spcBef>
              <a:spcAft>
                <a:spcPct val="15000"/>
              </a:spcAft>
              <a:buClr>
                <a:srgbClr val="1F54BF"/>
              </a:buClr>
              <a:buSzPct val="100000"/>
              <a:buFontTx/>
              <a:buNone/>
              <a:tabLst/>
              <a:defRPr/>
            </a:pPr>
            <a:r>
              <a:rPr kumimoji="0" lang="en-CA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-65" charset="-128"/>
                <a:cs typeface="Times New Roman" panose="02020603050405020304" pitchFamily="18" charset="0"/>
              </a:rPr>
              <a:t>“Simulation and mathematical modeling will power the 21</a:t>
            </a:r>
            <a:r>
              <a:rPr kumimoji="0" lang="en-CA" altLang="en-US" sz="3000" b="1" i="0" u="none" strike="noStrike" kern="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-65" charset="-128"/>
                <a:cs typeface="Times New Roman" panose="02020603050405020304" pitchFamily="18" charset="0"/>
              </a:rPr>
              <a:t>st</a:t>
            </a:r>
            <a:r>
              <a:rPr kumimoji="0" lang="en-CA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-65" charset="-128"/>
                <a:cs typeface="Times New Roman" panose="02020603050405020304" pitchFamily="18" charset="0"/>
              </a:rPr>
              <a:t> century the way steam powered the 19</a:t>
            </a:r>
            <a:r>
              <a:rPr kumimoji="0" lang="en-CA" altLang="en-US" sz="3000" b="1" i="0" u="none" strike="noStrike" kern="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-65" charset="-128"/>
                <a:cs typeface="Times New Roman" panose="02020603050405020304" pitchFamily="18" charset="0"/>
              </a:rPr>
              <a:t>th</a:t>
            </a:r>
            <a:r>
              <a:rPr kumimoji="0" lang="en-CA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-65" charset="-128"/>
                <a:cs typeface="Times New Roman" panose="02020603050405020304" pitchFamily="18" charset="0"/>
              </a:rPr>
              <a:t>.”</a:t>
            </a:r>
          </a:p>
          <a:p>
            <a:pPr marL="457200" marR="0" lvl="0" indent="-457200" algn="l" defTabSz="914400" rtl="0" eaLnBrk="0" fontAlgn="base" latinLnBrk="0" hangingPunct="0">
              <a:lnSpc>
                <a:spcPct val="105000"/>
              </a:lnSpc>
              <a:spcBef>
                <a:spcPts val="1800"/>
              </a:spcBef>
              <a:spcAft>
                <a:spcPct val="15000"/>
              </a:spcAft>
              <a:buClrTx/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en-US" altLang="en-US" sz="3000" b="1" i="1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Arial" pitchFamily="34" charset="0"/>
                <a:ea typeface="ＭＳ Ｐゴシック" pitchFamily="-65" charset="-128"/>
                <a:cs typeface="Arial" pitchFamily="34" charset="0"/>
              </a:rPr>
              <a:t>George E.P. Box</a:t>
            </a:r>
          </a:p>
          <a:p>
            <a:pPr marL="446088" marR="0" lvl="2" indent="0" algn="l" defTabSz="914400" rtl="0" eaLnBrk="0" fontAlgn="base" latinLnBrk="0" hangingPunct="0">
              <a:lnSpc>
                <a:spcPct val="105000"/>
              </a:lnSpc>
              <a:spcBef>
                <a:spcPts val="600"/>
              </a:spcBef>
              <a:spcAft>
                <a:spcPct val="1500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CA" alt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-65" charset="-128"/>
                <a:cs typeface="Times New Roman" panose="02020603050405020304" pitchFamily="18" charset="0"/>
              </a:rPr>
              <a:t>“Remember that all models are wrong; the practical question is how wrong do they have to be to not be useful.”</a:t>
            </a:r>
          </a:p>
        </p:txBody>
      </p:sp>
    </p:spTree>
    <p:extLst>
      <p:ext uri="{BB962C8B-B14F-4D97-AF65-F5344CB8AC3E}">
        <p14:creationId xmlns:p14="http://schemas.microsoft.com/office/powerpoint/2010/main" val="12418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E3DED1-E3DD-4B5A-9A87-0BC54B43D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451407-6F3B-42F3-91B5-585ABE415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1280160"/>
            <a:ext cx="5577840" cy="467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297" tIns="44649" rIns="89297" bIns="44649"/>
          <a:lstStyle>
            <a:lvl1pPr marL="396875" indent="-396875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963613" indent="-38735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tabLst>
                <a:tab pos="8037513" algn="l"/>
              </a:tabLs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marL="542925" indent="-542925" eaLnBrk="1" hangingPunct="1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SzTx/>
            </a:pPr>
            <a:r>
              <a:rPr lang="en-US" altLang="en-US" sz="3000" b="1" dirty="0">
                <a:latin typeface="+mn-lt"/>
                <a:ea typeface="Arial Unicode MS" pitchFamily="34" charset="-128"/>
                <a:cs typeface="Arial Unicode MS" pitchFamily="34" charset="-128"/>
              </a:rPr>
              <a:t>Background</a:t>
            </a:r>
          </a:p>
          <a:p>
            <a:pPr marL="542925" indent="-542925" eaLnBrk="1" hangingPunct="1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SzTx/>
            </a:pPr>
            <a:r>
              <a:rPr lang="en-US" altLang="en-US" sz="3000" b="1" dirty="0">
                <a:latin typeface="+mn-lt"/>
                <a:ea typeface="Arial Unicode MS" pitchFamily="34" charset="-128"/>
                <a:cs typeface="Arial Unicode MS" pitchFamily="34" charset="-128"/>
              </a:rPr>
              <a:t>Analytical Framework</a:t>
            </a:r>
          </a:p>
          <a:p>
            <a:pPr marL="542925" indent="-542925" eaLnBrk="1" hangingPunct="1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SzTx/>
            </a:pPr>
            <a:r>
              <a:rPr lang="en-US" altLang="en-US" sz="3000" b="1" dirty="0">
                <a:latin typeface="+mn-lt"/>
                <a:ea typeface="Arial Unicode MS" pitchFamily="34" charset="-128"/>
                <a:cs typeface="Arial Unicode MS" pitchFamily="34" charset="-128"/>
              </a:rPr>
              <a:t>Empirical Sub-Models</a:t>
            </a:r>
          </a:p>
          <a:p>
            <a:pPr marL="542925" indent="-542925" eaLnBrk="1" hangingPunct="1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SzTx/>
            </a:pPr>
            <a:r>
              <a:rPr lang="en-US" altLang="en-US" sz="3000" b="1" dirty="0">
                <a:latin typeface="+mn-lt"/>
                <a:ea typeface="Arial Unicode MS" pitchFamily="34" charset="-128"/>
                <a:cs typeface="Arial Unicode MS" pitchFamily="34" charset="-128"/>
              </a:rPr>
              <a:t>Hybrid Probabilistic Model</a:t>
            </a:r>
          </a:p>
          <a:p>
            <a:pPr marL="542925" indent="-542925" eaLnBrk="1" hangingPunct="1">
              <a:lnSpc>
                <a:spcPct val="100000"/>
              </a:lnSpc>
              <a:spcBef>
                <a:spcPts val="4200"/>
              </a:spcBef>
              <a:spcAft>
                <a:spcPct val="0"/>
              </a:spcAft>
              <a:buSzTx/>
            </a:pPr>
            <a:r>
              <a:rPr lang="en-US" altLang="en-US" sz="3000" b="1" dirty="0">
                <a:latin typeface="+mn-lt"/>
                <a:ea typeface="Arial Unicode MS" pitchFamily="34" charset="-128"/>
                <a:cs typeface="Arial Unicode MS" pitchFamily="34" charset="-128"/>
              </a:rPr>
              <a:t>Summary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6AEE78-7559-4F06-81A7-2AC8332F4B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025" y="1186619"/>
            <a:ext cx="2149063" cy="148166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28F4EBED-D9F7-40F4-8BD3-F22B7B3C118C}"/>
              </a:ext>
            </a:extLst>
          </p:cNvPr>
          <p:cNvGrpSpPr>
            <a:grpSpLocks noChangeAspect="1"/>
          </p:cNvGrpSpPr>
          <p:nvPr/>
        </p:nvGrpSpPr>
        <p:grpSpPr>
          <a:xfrm>
            <a:off x="585216" y="4526280"/>
            <a:ext cx="2141996" cy="1489400"/>
            <a:chOff x="548640" y="1188720"/>
            <a:chExt cx="8051597" cy="5152644"/>
          </a:xfrm>
          <a:solidFill>
            <a:srgbClr val="FF0000"/>
          </a:solidFill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D0C511F-12BE-4863-92DA-5C2C3C4F8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48640" y="1188720"/>
              <a:ext cx="4028237" cy="5152644"/>
            </a:xfrm>
            <a:prstGeom prst="rect">
              <a:avLst/>
            </a:prstGeom>
            <a:grpFill/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6512E49-6449-4B52-8115-523CE7B28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2000" y="1188720"/>
              <a:ext cx="4028237" cy="5152644"/>
            </a:xfrm>
            <a:prstGeom prst="rect">
              <a:avLst/>
            </a:prstGeom>
            <a:grpFill/>
          </p:spPr>
        </p:pic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FCCDD97A-DF1B-447C-AED1-AD120E0EBE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693376"/>
                </p:ext>
              </p:extLst>
            </p:nvPr>
          </p:nvGraphicFramePr>
          <p:xfrm>
            <a:off x="2493963" y="1709738"/>
            <a:ext cx="1436687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04" name="Equation" r:id="rId8" imgW="1079280" imgH="431640" progId="Equation.DSMT4">
                    <p:embed/>
                  </p:oleObj>
                </mc:Choice>
                <mc:Fallback>
                  <p:oleObj name="Equation" r:id="rId8" imgW="1079280" imgH="431640" progId="Equation.DSMT4">
                    <p:embed/>
                    <p:pic>
                      <p:nvPicPr>
                        <p:cNvPr id="42" name="Object 41">
                          <a:extLst>
                            <a:ext uri="{FF2B5EF4-FFF2-40B4-BE49-F238E27FC236}">
                              <a16:creationId xmlns:a16="http://schemas.microsoft.com/office/drawing/2014/main" id="{AD025C99-B0ED-44DE-B14A-458FA208B51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3963" y="1709738"/>
                          <a:ext cx="1436687" cy="573087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>
              <a:extLst>
                <a:ext uri="{FF2B5EF4-FFF2-40B4-BE49-F238E27FC236}">
                  <a16:creationId xmlns:a16="http://schemas.microsoft.com/office/drawing/2014/main" id="{E8DC437C-C7E1-4FD7-A5BD-1443BDCA34B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3522396"/>
                </p:ext>
              </p:extLst>
            </p:nvPr>
          </p:nvGraphicFramePr>
          <p:xfrm>
            <a:off x="6518275" y="1709738"/>
            <a:ext cx="1438275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305" name="Equation" r:id="rId10" imgW="1079280" imgH="431640" progId="Equation.DSMT4">
                    <p:embed/>
                  </p:oleObj>
                </mc:Choice>
                <mc:Fallback>
                  <p:oleObj name="Equation" r:id="rId10" imgW="1079280" imgH="431640" progId="Equation.DSMT4">
                    <p:embed/>
                    <p:pic>
                      <p:nvPicPr>
                        <p:cNvPr id="43" name="Object 42">
                          <a:extLst>
                            <a:ext uri="{FF2B5EF4-FFF2-40B4-BE49-F238E27FC236}">
                              <a16:creationId xmlns:a16="http://schemas.microsoft.com/office/drawing/2014/main" id="{FBD5D666-1FB5-416B-B419-AA0F7DBBA23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8275" y="1709738"/>
                          <a:ext cx="1438275" cy="573087"/>
                        </a:xfrm>
                        <a:prstGeom prst="rect">
                          <a:avLst/>
                        </a:prstGeom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57B31078-DEA9-45F8-AD45-4C75D7C85D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6934" y="2834638"/>
            <a:ext cx="2144481" cy="149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7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Background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7B04376-6178-427B-B68D-F719C2FCB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Pressure tubes in CANDU</a:t>
            </a:r>
            <a:r>
              <a:rPr lang="en-US" altLang="en-US" sz="1000" b="1" kern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2000" b="1" kern="0" baseline="50000" dirty="0">
                <a:solidFill>
                  <a:srgbClr val="0000FF"/>
                </a:solidFill>
                <a:cs typeface="Times New Roman" pitchFamily="18" charset="0"/>
              </a:rPr>
              <a:t>®</a:t>
            </a: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 reactors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86294D-4E0F-45EF-9D9A-9DFCC34FC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1874520"/>
            <a:ext cx="6784658" cy="4509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75">
            <a:extLst>
              <a:ext uri="{FF2B5EF4-FFF2-40B4-BE49-F238E27FC236}">
                <a16:creationId xmlns:a16="http://schemas.microsoft.com/office/drawing/2014/main" id="{15D2F680-03A5-444A-9E0C-2C5EB72AF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080760"/>
            <a:ext cx="2468880" cy="3657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44649" rIns="0" bIns="44649" anchor="ctr" anchorCtr="1"/>
          <a:lstStyle>
            <a:lvl1pPr marL="647700" indent="-647700" defTabSz="893763" eaLnBrk="0" hangingPunct="0">
              <a:defRPr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defTabSz="893763" eaLnBrk="0" hangingPunct="0">
              <a:defRPr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893763" eaLnBrk="0" hangingPunct="0">
              <a:defRPr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893763" eaLnBrk="0" hangingPunct="0">
              <a:defRPr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893763" eaLnBrk="0" hangingPunct="0">
              <a:defRPr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800080"/>
              </a:buClr>
              <a:buFont typeface="Wingdings" pitchFamily="2" charset="2"/>
              <a:buNone/>
              <a:defRPr/>
            </a:pPr>
            <a:r>
              <a:rPr lang="en-US" altLang="en-US" sz="1600" baseline="10000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®</a:t>
            </a:r>
            <a:r>
              <a:rPr lang="en-US" altLang="en-US" sz="14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2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CANDU is a registered trademark of </a:t>
            </a:r>
            <a:r>
              <a:rPr lang="en-CA" altLang="en-US" sz="12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Atomic Energy of Canada Ltd.</a:t>
            </a:r>
            <a:endParaRPr lang="en-US" altLang="en-US" sz="13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1B701293-1F2A-4BB4-94A1-7F8E8CC77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188720"/>
            <a:ext cx="6400800" cy="59436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tIns="54000" bIns="54000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3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CA" altLang="en-US" sz="1800" spc="-30" dirty="0">
                <a:latin typeface="Arial" panose="020B0604020202020204" pitchFamily="34" charset="0"/>
                <a:cs typeface="Arial" panose="020B0604020202020204" pitchFamily="34" charset="0"/>
              </a:rPr>
              <a:t>CANDU reactor core:  380 to 480  </a:t>
            </a:r>
            <a:r>
              <a:rPr lang="en-CA" altLang="en-US" sz="1800" spc="-3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fuel channels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CA" altLang="en-US" sz="1800" spc="-30" dirty="0">
                <a:latin typeface="Arial" panose="020B0604020202020204" pitchFamily="34" charset="0"/>
                <a:cs typeface="Arial" panose="020B0604020202020204" pitchFamily="34" charset="0"/>
              </a:rPr>
              <a:t>with nuclear fuel and pressurized heavy water coolant</a:t>
            </a:r>
          </a:p>
        </p:txBody>
      </p:sp>
    </p:spTree>
    <p:extLst>
      <p:ext uri="{BB962C8B-B14F-4D97-AF65-F5344CB8AC3E}">
        <p14:creationId xmlns:p14="http://schemas.microsoft.com/office/powerpoint/2010/main" val="112995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Background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5FEFDA-16C8-432B-9392-B53A0AC9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Hydride-assisted cracking in CANDU pressure tubes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84C04F5-A524-4111-9058-B5A42646EE07}"/>
              </a:ext>
            </a:extLst>
          </p:cNvPr>
          <p:cNvGrpSpPr/>
          <p:nvPr/>
        </p:nvGrpSpPr>
        <p:grpSpPr>
          <a:xfrm>
            <a:off x="548640" y="1280160"/>
            <a:ext cx="8000999" cy="4754880"/>
            <a:chOff x="548640" y="1280160"/>
            <a:chExt cx="8000999" cy="4754880"/>
          </a:xfrm>
        </p:grpSpPr>
        <p:sp>
          <p:nvSpPr>
            <p:cNvPr id="6" name="TextBox 20">
              <a:extLst>
                <a:ext uri="{FF2B5EF4-FFF2-40B4-BE49-F238E27FC236}">
                  <a16:creationId xmlns:a16="http://schemas.microsoft.com/office/drawing/2014/main" id="{5E729BD1-29FF-4AE1-9BFC-9366088E9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1280160"/>
              <a:ext cx="6400800" cy="45720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tIns="72000" bIns="72000" anchor="ctr" anchorCtr="1">
              <a:no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CA" altLang="en-US" sz="1800" spc="-20" dirty="0">
                  <a:latin typeface="Arial" panose="020B0604020202020204" pitchFamily="34" charset="0"/>
                  <a:cs typeface="Arial" panose="020B0604020202020204" pitchFamily="34" charset="0"/>
                </a:rPr>
                <a:t>Formation and growth of Zr hydrides at in-service flaws</a:t>
              </a:r>
            </a:p>
          </p:txBody>
        </p:sp>
        <p:sp>
          <p:nvSpPr>
            <p:cNvPr id="17" name="Down Arrow 21">
              <a:extLst>
                <a:ext uri="{FF2B5EF4-FFF2-40B4-BE49-F238E27FC236}">
                  <a16:creationId xmlns:a16="http://schemas.microsoft.com/office/drawing/2014/main" id="{949E82DB-8695-4F91-B51A-E205625E5AFD}"/>
                </a:ext>
              </a:extLst>
            </p:cNvPr>
            <p:cNvSpPr/>
            <p:nvPr/>
          </p:nvSpPr>
          <p:spPr bwMode="auto">
            <a:xfrm>
              <a:off x="2466413" y="1737360"/>
              <a:ext cx="274320" cy="457200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CA" sz="1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20">
              <a:extLst>
                <a:ext uri="{FF2B5EF4-FFF2-40B4-BE49-F238E27FC236}">
                  <a16:creationId xmlns:a16="http://schemas.microsoft.com/office/drawing/2014/main" id="{3CF865F8-7C28-4523-A4D2-BA3463270D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" y="5486400"/>
              <a:ext cx="3931920" cy="457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rgbClr val="660066"/>
              </a:solidFill>
              <a:miter lim="800000"/>
              <a:headEnd/>
              <a:tailEnd/>
            </a:ln>
          </p:spPr>
          <p:txBody>
            <a:bodyPr vert="horz" wrap="square" tIns="72000" bIns="72000" anchor="ctr" anchorCtr="1">
              <a:no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3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CA" altLang="en-US" sz="1800" spc="-20" dirty="0">
                  <a:latin typeface="Arial" pitchFamily="34" charset="0"/>
                  <a:cs typeface="Arial" pitchFamily="34" charset="0"/>
                </a:rPr>
                <a:t>Zr-2.5Nb pressure tubes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61F48CC-FFB6-48F5-BE7D-884214DDDF94}"/>
                </a:ext>
              </a:extLst>
            </p:cNvPr>
            <p:cNvGrpSpPr/>
            <p:nvPr/>
          </p:nvGrpSpPr>
          <p:grpSpPr>
            <a:xfrm>
              <a:off x="548640" y="2103120"/>
              <a:ext cx="4114800" cy="3017521"/>
              <a:chOff x="548640" y="2103120"/>
              <a:chExt cx="4114800" cy="3017521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5C8D0CF-A1FA-44DF-A496-4624BEE3CEDC}"/>
                  </a:ext>
                </a:extLst>
              </p:cNvPr>
              <p:cNvSpPr/>
              <p:nvPr/>
            </p:nvSpPr>
            <p:spPr bwMode="auto">
              <a:xfrm>
                <a:off x="548640" y="2103120"/>
                <a:ext cx="4114800" cy="301752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rgbClr val="0000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CA" sz="18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Text Box 12">
                <a:extLst>
                  <a:ext uri="{FF2B5EF4-FFF2-40B4-BE49-F238E27FC236}">
                    <a16:creationId xmlns:a16="http://schemas.microsoft.com/office/drawing/2014/main" id="{86195C33-B0AF-4018-801A-16BE37230C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080" y="4389120"/>
                <a:ext cx="3931920" cy="640080"/>
              </a:xfrm>
              <a:prstGeom prst="rect">
                <a:avLst/>
              </a:prstGeom>
              <a:solidFill>
                <a:srgbClr val="FFFFCC"/>
              </a:solidFill>
              <a:ln w="19050" algn="ctr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vert="horz" lIns="45720" tIns="72000" rIns="45720" bIns="72000" anchor="ctr" anchorCtr="1">
                <a:noAutofit/>
              </a:bodyPr>
              <a:lstStyle>
                <a:lvl1pPr algn="l" defTabSz="893763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defTabSz="893763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defTabSz="893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defTabSz="89376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defTabSz="89376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Corrosion reaction of Zr-based material with heavy water (</a:t>
                </a:r>
                <a:r>
                  <a:rPr lang="en-CA" altLang="en-US" sz="1800" i="1" dirty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en-CA" altLang="en-US" sz="1800" i="1" baseline="-2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CA" altLang="en-US" sz="1800" i="1" dirty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)</a:t>
                </a:r>
                <a:endParaRPr lang="en-US" altLang="en-US" sz="1800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12">
                <a:extLst>
                  <a:ext uri="{FF2B5EF4-FFF2-40B4-BE49-F238E27FC236}">
                    <a16:creationId xmlns:a16="http://schemas.microsoft.com/office/drawing/2014/main" id="{0FE41022-05C9-4933-BDB1-326B3A25A3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080" y="3291840"/>
                <a:ext cx="3931920" cy="640080"/>
              </a:xfrm>
              <a:prstGeom prst="rect">
                <a:avLst/>
              </a:prstGeom>
              <a:solidFill>
                <a:srgbClr val="FFFFCC"/>
              </a:solidFill>
              <a:ln w="19050" algn="ctr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vert="horz" lIns="45720" tIns="72000" rIns="45720" bIns="72000" anchor="ctr" anchorCtr="1">
                <a:noAutofit/>
              </a:bodyPr>
              <a:lstStyle>
                <a:lvl1pPr algn="l" defTabSz="893763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defTabSz="893763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defTabSz="893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defTabSz="89376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defTabSz="89376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Increasing content of hydrogen,    in the form of deuterium (</a:t>
                </a:r>
                <a:r>
                  <a:rPr lang="en-CA" altLang="en-US" sz="1800" i="1" dirty="0">
                    <a:latin typeface="Arial" pitchFamily="34" charset="0"/>
                    <a:cs typeface="Arial" pitchFamily="34" charset="0"/>
                  </a:rPr>
                  <a:t>D</a:t>
                </a: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)</a:t>
                </a:r>
                <a:endParaRPr lang="en-US" altLang="en-US" sz="1800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12">
                <a:extLst>
                  <a:ext uri="{FF2B5EF4-FFF2-40B4-BE49-F238E27FC236}">
                    <a16:creationId xmlns:a16="http://schemas.microsoft.com/office/drawing/2014/main" id="{58174791-54A7-4CE2-BAD0-F050145309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0080" y="2194560"/>
                <a:ext cx="3931920" cy="640080"/>
              </a:xfrm>
              <a:prstGeom prst="rect">
                <a:avLst/>
              </a:prstGeom>
              <a:solidFill>
                <a:srgbClr val="FFFFCC"/>
              </a:solidFill>
              <a:ln w="19050" algn="ctr">
                <a:solidFill>
                  <a:srgbClr val="660066"/>
                </a:solidFill>
                <a:miter lim="800000"/>
                <a:headEnd/>
                <a:tailEnd/>
              </a:ln>
            </p:spPr>
            <p:txBody>
              <a:bodyPr vert="horz" lIns="45720" tIns="72000" rIns="45720" bIns="72000" anchor="ctr" anchorCtr="1">
                <a:noAutofit/>
              </a:bodyPr>
              <a:lstStyle>
                <a:lvl1pPr algn="l" defTabSz="893763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defTabSz="893763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defTabSz="893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defTabSz="89376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defTabSz="89376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CA" altLang="en-US" sz="1800" spc="-20" dirty="0">
                    <a:latin typeface="Arial" pitchFamily="34" charset="0"/>
                    <a:cs typeface="Arial" pitchFamily="34" charset="0"/>
                  </a:rPr>
                  <a:t>Preferential diffusion of hydrogen to locations of stress concentration</a:t>
                </a:r>
                <a:endParaRPr lang="en-US" altLang="en-US" sz="1800" i="1" spc="-2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Down Arrow 23">
                <a:extLst>
                  <a:ext uri="{FF2B5EF4-FFF2-40B4-BE49-F238E27FC236}">
                    <a16:creationId xmlns:a16="http://schemas.microsoft.com/office/drawing/2014/main" id="{2B701275-A569-49B4-8A49-0A160BC6BBD4}"/>
                  </a:ext>
                </a:extLst>
              </p:cNvPr>
              <p:cNvSpPr/>
              <p:nvPr/>
            </p:nvSpPr>
            <p:spPr bwMode="auto">
              <a:xfrm>
                <a:off x="2466413" y="2834640"/>
                <a:ext cx="274320" cy="457200"/>
              </a:xfrm>
              <a:prstGeom prst="downArrow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CA" sz="18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Down Arrow 25">
                <a:extLst>
                  <a:ext uri="{FF2B5EF4-FFF2-40B4-BE49-F238E27FC236}">
                    <a16:creationId xmlns:a16="http://schemas.microsoft.com/office/drawing/2014/main" id="{25F74010-B090-426D-A7B2-A782B7204003}"/>
                  </a:ext>
                </a:extLst>
              </p:cNvPr>
              <p:cNvSpPr/>
              <p:nvPr/>
            </p:nvSpPr>
            <p:spPr bwMode="auto">
              <a:xfrm>
                <a:off x="2468880" y="3931920"/>
                <a:ext cx="274320" cy="457200"/>
              </a:xfrm>
              <a:prstGeom prst="downArrow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CA" sz="18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Down Arrow 26">
              <a:extLst>
                <a:ext uri="{FF2B5EF4-FFF2-40B4-BE49-F238E27FC236}">
                  <a16:creationId xmlns:a16="http://schemas.microsoft.com/office/drawing/2014/main" id="{AD75CFA8-00D8-4C59-9F5A-F4DBE5A670B1}"/>
                </a:ext>
              </a:extLst>
            </p:cNvPr>
            <p:cNvSpPr/>
            <p:nvPr/>
          </p:nvSpPr>
          <p:spPr bwMode="auto">
            <a:xfrm>
              <a:off x="2468880" y="5029200"/>
              <a:ext cx="274320" cy="457200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CA" sz="1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AD3EBC8-C1BB-4437-A882-818077CCA446}"/>
                </a:ext>
              </a:extLst>
            </p:cNvPr>
            <p:cNvGrpSpPr/>
            <p:nvPr/>
          </p:nvGrpSpPr>
          <p:grpSpPr>
            <a:xfrm>
              <a:off x="4937759" y="2194560"/>
              <a:ext cx="3611880" cy="3840480"/>
              <a:chOff x="4937759" y="2194560"/>
              <a:chExt cx="3611880" cy="384048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AD69270-069E-4A1D-B9E6-948685333541}"/>
                  </a:ext>
                </a:extLst>
              </p:cNvPr>
              <p:cNvSpPr/>
              <p:nvPr/>
            </p:nvSpPr>
            <p:spPr bwMode="auto">
              <a:xfrm>
                <a:off x="4937759" y="2194560"/>
                <a:ext cx="3611880" cy="3840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solidFill>
                  <a:srgbClr val="0000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CA" sz="18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 Box 12">
                <a:extLst>
                  <a:ext uri="{FF2B5EF4-FFF2-40B4-BE49-F238E27FC236}">
                    <a16:creationId xmlns:a16="http://schemas.microsoft.com/office/drawing/2014/main" id="{4CE3BCC0-F5CB-44D5-8C5C-6A3A829042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4564" y="5029200"/>
                <a:ext cx="3429000" cy="914400"/>
              </a:xfrm>
              <a:prstGeom prst="rect">
                <a:avLst/>
              </a:prstGeom>
              <a:solidFill>
                <a:srgbClr val="FFCC99"/>
              </a:solidFill>
              <a:ln w="19050" algn="ctr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lIns="45720" tIns="72000" rIns="45720" bIns="72000" anchor="ctr" anchorCtr="1">
                <a:noAutofit/>
              </a:bodyPr>
              <a:lstStyle>
                <a:lvl1pPr algn="l" defTabSz="893763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defTabSz="893763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defTabSz="893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defTabSz="89376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defTabSz="89376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In-service flaws in Zr-2.5Nb pressure tubes are evaluated for hydride-assisted cracking </a:t>
                </a:r>
                <a:endParaRPr lang="en-CA" altLang="en-US" sz="1800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xt Box 12">
                <a:extLst>
                  <a:ext uri="{FF2B5EF4-FFF2-40B4-BE49-F238E27FC236}">
                    <a16:creationId xmlns:a16="http://schemas.microsoft.com/office/drawing/2014/main" id="{29DE1BB8-55B1-4410-BE92-34681E02DA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4564" y="2286000"/>
                <a:ext cx="3429000" cy="731520"/>
              </a:xfrm>
              <a:prstGeom prst="rect">
                <a:avLst/>
              </a:prstGeom>
              <a:solidFill>
                <a:srgbClr val="FFCC99"/>
              </a:solidFill>
              <a:ln w="19050" algn="ctr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lIns="45720" tIns="72000" rIns="45720" bIns="72000" anchor="ctr" anchorCtr="1">
                <a:noAutofit/>
              </a:bodyPr>
              <a:lstStyle>
                <a:lvl1pPr algn="l" defTabSz="893763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defTabSz="893763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defTabSz="893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defTabSz="89376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defTabSz="89376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>
                    <a:latin typeface="Arial" pitchFamily="34" charset="0"/>
                    <a:cs typeface="Arial" pitchFamily="34" charset="0"/>
                  </a:rPr>
                  <a:t>Potential fracture of hydrides under applied loads</a:t>
                </a:r>
                <a:endParaRPr lang="en-US" altLang="en-US" sz="1800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 Box 12">
                <a:extLst>
                  <a:ext uri="{FF2B5EF4-FFF2-40B4-BE49-F238E27FC236}">
                    <a16:creationId xmlns:a16="http://schemas.microsoft.com/office/drawing/2014/main" id="{65D08A99-FD7F-40E3-B335-71673C1D45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4564" y="3566160"/>
                <a:ext cx="3429000" cy="914400"/>
              </a:xfrm>
              <a:prstGeom prst="rect">
                <a:avLst/>
              </a:prstGeom>
              <a:solidFill>
                <a:srgbClr val="FFCC99"/>
              </a:solidFill>
              <a:ln w="19050" algn="ctr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lIns="45720" tIns="72000" rIns="45720" bIns="72000" anchor="ctr" anchorCtr="1">
                <a:noAutofit/>
              </a:bodyPr>
              <a:lstStyle>
                <a:lvl1pPr algn="l" defTabSz="893763" eaLnBrk="0" hangingPunct="0">
                  <a:spcBef>
                    <a:spcPct val="20000"/>
                  </a:spcBef>
                  <a:buChar char="•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defTabSz="893763" eaLnBrk="0" hangingPunct="0">
                  <a:spcBef>
                    <a:spcPct val="20000"/>
                  </a:spcBef>
                  <a:buChar char="–"/>
                  <a:defRPr sz="3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defTabSz="893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defTabSz="89376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defTabSz="89376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89376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Potential crack initiation: </a:t>
                </a:r>
              </a:p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CA" altLang="en-US" sz="1800" i="1" dirty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) under sustained operation</a:t>
                </a:r>
              </a:p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CA" altLang="en-US" sz="1800" i="1" dirty="0"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CA" altLang="en-US" sz="1800" dirty="0">
                    <a:latin typeface="Arial" pitchFamily="34" charset="0"/>
                    <a:cs typeface="Arial" pitchFamily="34" charset="0"/>
                  </a:rPr>
                  <a:t>) during pressure transients</a:t>
                </a:r>
                <a:endParaRPr lang="en-US" altLang="en-US" sz="1800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Down Arrow 15">
                <a:extLst>
                  <a:ext uri="{FF2B5EF4-FFF2-40B4-BE49-F238E27FC236}">
                    <a16:creationId xmlns:a16="http://schemas.microsoft.com/office/drawing/2014/main" id="{9AC096D9-1F94-4FA5-83D1-39777E3B4C64}"/>
                  </a:ext>
                </a:extLst>
              </p:cNvPr>
              <p:cNvSpPr/>
              <p:nvPr/>
            </p:nvSpPr>
            <p:spPr bwMode="auto">
              <a:xfrm flipV="1">
                <a:off x="6583680" y="3017520"/>
                <a:ext cx="274320" cy="548640"/>
              </a:xfrm>
              <a:prstGeom prst="downArrow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CA" sz="18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Down Arrow 19">
                <a:extLst>
                  <a:ext uri="{FF2B5EF4-FFF2-40B4-BE49-F238E27FC236}">
                    <a16:creationId xmlns:a16="http://schemas.microsoft.com/office/drawing/2014/main" id="{BD99F3CA-A6D0-4CC8-A923-8B933CFF8AB4}"/>
                  </a:ext>
                </a:extLst>
              </p:cNvPr>
              <p:cNvSpPr/>
              <p:nvPr/>
            </p:nvSpPr>
            <p:spPr bwMode="auto">
              <a:xfrm flipV="1">
                <a:off x="6583680" y="4489704"/>
                <a:ext cx="274320" cy="548640"/>
              </a:xfrm>
              <a:prstGeom prst="downArrow">
                <a:avLst/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tabLst/>
                </a:pPr>
                <a:endParaRPr kumimoji="0" lang="en-CA" sz="18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0" name="Down Arrow 18">
              <a:extLst>
                <a:ext uri="{FF2B5EF4-FFF2-40B4-BE49-F238E27FC236}">
                  <a16:creationId xmlns:a16="http://schemas.microsoft.com/office/drawing/2014/main" id="{4D29103B-97E7-4E32-A8CF-0FC23D963BB1}"/>
                </a:ext>
              </a:extLst>
            </p:cNvPr>
            <p:cNvSpPr/>
            <p:nvPr/>
          </p:nvSpPr>
          <p:spPr bwMode="auto">
            <a:xfrm flipV="1">
              <a:off x="6583680" y="1746504"/>
              <a:ext cx="274320" cy="548640"/>
            </a:xfrm>
            <a:prstGeom prst="downArrow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en-CA" sz="1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846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Background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5FEFDA-16C8-432B-9392-B53A0AC9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Hydrided region overload events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D79F9A1-FC8C-4515-AD44-7B794352380A}"/>
              </a:ext>
            </a:extLst>
          </p:cNvPr>
          <p:cNvGrpSpPr/>
          <p:nvPr/>
        </p:nvGrpSpPr>
        <p:grpSpPr>
          <a:xfrm>
            <a:off x="457200" y="1188720"/>
            <a:ext cx="8097458" cy="5105403"/>
            <a:chOff x="426835" y="1295401"/>
            <a:chExt cx="8097458" cy="5105403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7C72EB2-D9C5-4EBB-8724-5742B5D99E14}"/>
                </a:ext>
              </a:extLst>
            </p:cNvPr>
            <p:cNvGrpSpPr/>
            <p:nvPr/>
          </p:nvGrpSpPr>
          <p:grpSpPr>
            <a:xfrm>
              <a:off x="426835" y="1295401"/>
              <a:ext cx="8097458" cy="5105403"/>
              <a:chOff x="426835" y="1295401"/>
              <a:chExt cx="8097458" cy="5105403"/>
            </a:xfrm>
          </p:grpSpPr>
          <p:sp>
            <p:nvSpPr>
              <p:cNvPr id="37" name="Line 4">
                <a:extLst>
                  <a:ext uri="{FF2B5EF4-FFF2-40B4-BE49-F238E27FC236}">
                    <a16:creationId xmlns:a16="http://schemas.microsoft.com/office/drawing/2014/main" id="{61126692-ED82-4D70-BC44-B67ABF7EC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4972" y="3261361"/>
                <a:ext cx="7315200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b="1" dirty="0"/>
              </a:p>
            </p:txBody>
          </p:sp>
          <p:sp>
            <p:nvSpPr>
              <p:cNvPr id="38" name="Line 4">
                <a:extLst>
                  <a:ext uri="{FF2B5EF4-FFF2-40B4-BE49-F238E27FC236}">
                    <a16:creationId xmlns:a16="http://schemas.microsoft.com/office/drawing/2014/main" id="{F11BC93D-01F4-4A8F-A17D-9112F4B6A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4293" y="2722118"/>
                <a:ext cx="7315200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b="1" dirty="0"/>
              </a:p>
            </p:txBody>
          </p:sp>
          <p:grpSp>
            <p:nvGrpSpPr>
              <p:cNvPr id="42" name="Group 6">
                <a:extLst>
                  <a:ext uri="{FF2B5EF4-FFF2-40B4-BE49-F238E27FC236}">
                    <a16:creationId xmlns:a16="http://schemas.microsoft.com/office/drawing/2014/main" id="{3F7F43CC-5AE2-42D7-9288-9A149217A22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426835" y="1295401"/>
                <a:ext cx="8097458" cy="5105403"/>
                <a:chOff x="477467" y="255723"/>
                <a:chExt cx="8981444" cy="5683213"/>
              </a:xfrm>
            </p:grpSpPr>
            <p:sp>
              <p:nvSpPr>
                <p:cNvPr id="45" name="Line 45">
                  <a:extLst>
                    <a:ext uri="{FF2B5EF4-FFF2-40B4-BE49-F238E27FC236}">
                      <a16:creationId xmlns:a16="http://schemas.microsoft.com/office/drawing/2014/main" id="{1EFDD605-1627-4D37-B9FF-F953F3B248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19801" y="3429001"/>
                  <a:ext cx="1066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 b="1" dirty="0"/>
                </a:p>
              </p:txBody>
            </p:sp>
            <p:grpSp>
              <p:nvGrpSpPr>
                <p:cNvPr id="46" name="Group 8">
                  <a:extLst>
                    <a:ext uri="{FF2B5EF4-FFF2-40B4-BE49-F238E27FC236}">
                      <a16:creationId xmlns:a16="http://schemas.microsoft.com/office/drawing/2014/main" id="{37B530DA-B7A7-4285-91A2-6EBBE897210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7467" y="255723"/>
                  <a:ext cx="8981444" cy="5683213"/>
                  <a:chOff x="477467" y="255723"/>
                  <a:chExt cx="8981444" cy="5683213"/>
                </a:xfrm>
              </p:grpSpPr>
              <p:sp>
                <p:nvSpPr>
                  <p:cNvPr id="47" name="Line 3">
                    <a:extLst>
                      <a:ext uri="{FF2B5EF4-FFF2-40B4-BE49-F238E27FC236}">
                        <a16:creationId xmlns:a16="http://schemas.microsoft.com/office/drawing/2014/main" id="{5382D8A5-D927-4038-A0F5-BF79D4CA3AF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3948" y="5938936"/>
                    <a:ext cx="8584963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48" name="Text Box 24">
                    <a:extLst>
                      <a:ext uri="{FF2B5EF4-FFF2-40B4-BE49-F238E27FC236}">
                        <a16:creationId xmlns:a16="http://schemas.microsoft.com/office/drawing/2014/main" id="{0E03452A-6E9E-4F60-BF03-139796448AD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88998" y="5589539"/>
                    <a:ext cx="762044" cy="33780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noAutofit/>
                  </a:bodyPr>
                  <a:lstStyle>
                    <a:lvl1pPr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0000FF"/>
                      </a:buClr>
                      <a:buSzPct val="90000"/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800080"/>
                      </a:buClr>
                      <a:buSzPct val="125000"/>
                      <a:buChar char="•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1F54BF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Time</a:t>
                    </a:r>
                    <a:endParaRPr lang="en-CA" altLang="en-US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9" name="Line 2">
                    <a:extLst>
                      <a:ext uri="{FF2B5EF4-FFF2-40B4-BE49-F238E27FC236}">
                        <a16:creationId xmlns:a16="http://schemas.microsoft.com/office/drawing/2014/main" id="{4667DE95-A569-4F13-9CE1-836C45DC52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73948" y="255723"/>
                    <a:ext cx="11845" cy="568321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stealth" w="lg" len="lg"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0" name="Line 4">
                    <a:extLst>
                      <a:ext uri="{FF2B5EF4-FFF2-40B4-BE49-F238E27FC236}">
                        <a16:creationId xmlns:a16="http://schemas.microsoft.com/office/drawing/2014/main" id="{74934A76-F71A-4099-9731-C953FFA4C68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85826" y="1676401"/>
                    <a:ext cx="1414463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1" name="Line 5">
                    <a:extLst>
                      <a:ext uri="{FF2B5EF4-FFF2-40B4-BE49-F238E27FC236}">
                        <a16:creationId xmlns:a16="http://schemas.microsoft.com/office/drawing/2014/main" id="{18E0F344-4050-4557-958A-13C077E181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85826" y="2189711"/>
                    <a:ext cx="141446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2" name="Line 6">
                    <a:extLst>
                      <a:ext uri="{FF2B5EF4-FFF2-40B4-BE49-F238E27FC236}">
                        <a16:creationId xmlns:a16="http://schemas.microsoft.com/office/drawing/2014/main" id="{F9446D78-EC60-45C2-984A-0EFDF900E06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0288" y="1676401"/>
                    <a:ext cx="0" cy="508944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3" name="Line 7">
                    <a:extLst>
                      <a:ext uri="{FF2B5EF4-FFF2-40B4-BE49-F238E27FC236}">
                        <a16:creationId xmlns:a16="http://schemas.microsoft.com/office/drawing/2014/main" id="{D6AB936E-3035-4260-94FE-F279452B01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06638" y="1979587"/>
                    <a:ext cx="107811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4" name="Line 8">
                    <a:extLst>
                      <a:ext uri="{FF2B5EF4-FFF2-40B4-BE49-F238E27FC236}">
                        <a16:creationId xmlns:a16="http://schemas.microsoft.com/office/drawing/2014/main" id="{A87859C4-2E60-4982-8A90-947B18DB66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382505" y="1979587"/>
                    <a:ext cx="620175" cy="3772733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5" name="Line 9">
                    <a:extLst>
                      <a:ext uri="{FF2B5EF4-FFF2-40B4-BE49-F238E27FC236}">
                        <a16:creationId xmlns:a16="http://schemas.microsoft.com/office/drawing/2014/main" id="{5B437D64-9225-44EA-9148-BAD99FD29D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996823" y="5752320"/>
                    <a:ext cx="1014224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6" name="Line 10">
                    <a:extLst>
                      <a:ext uri="{FF2B5EF4-FFF2-40B4-BE49-F238E27FC236}">
                        <a16:creationId xmlns:a16="http://schemas.microsoft.com/office/drawing/2014/main" id="{35B6AABC-084F-4B43-A688-2B8D5708DA4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005387" y="1979585"/>
                    <a:ext cx="617535" cy="3772732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7" name="Line 11">
                    <a:extLst>
                      <a:ext uri="{FF2B5EF4-FFF2-40B4-BE49-F238E27FC236}">
                        <a16:creationId xmlns:a16="http://schemas.microsoft.com/office/drawing/2014/main" id="{1881CB46-D5C5-4352-8016-9C87F0D9D0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19887" y="1676401"/>
                    <a:ext cx="1217068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8" name="Line 12">
                    <a:extLst>
                      <a:ext uri="{FF2B5EF4-FFF2-40B4-BE49-F238E27FC236}">
                        <a16:creationId xmlns:a16="http://schemas.microsoft.com/office/drawing/2014/main" id="{84606D30-1151-4E5D-9191-87C6AE0279C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19887" y="2189711"/>
                    <a:ext cx="1217068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59" name="Line 13">
                    <a:extLst>
                      <a:ext uri="{FF2B5EF4-FFF2-40B4-BE49-F238E27FC236}">
                        <a16:creationId xmlns:a16="http://schemas.microsoft.com/office/drawing/2014/main" id="{79447F23-396D-48FD-8CFD-6134DC93D2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719887" y="1676401"/>
                    <a:ext cx="0" cy="508944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0" name="Line 14">
                    <a:extLst>
                      <a:ext uri="{FF2B5EF4-FFF2-40B4-BE49-F238E27FC236}">
                        <a16:creationId xmlns:a16="http://schemas.microsoft.com/office/drawing/2014/main" id="{2891C794-E02E-47D7-9E65-B5826C499F3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634174" y="1979587"/>
                    <a:ext cx="1096963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C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1" name="Line 15">
                    <a:extLst>
                      <a:ext uri="{FF2B5EF4-FFF2-40B4-BE49-F238E27FC236}">
                        <a16:creationId xmlns:a16="http://schemas.microsoft.com/office/drawing/2014/main" id="{647B7375-ECC2-4F97-A980-29DAA6A235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85826" y="2895601"/>
                    <a:ext cx="2024063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2" name="Line 16">
                    <a:extLst>
                      <a:ext uri="{FF2B5EF4-FFF2-40B4-BE49-F238E27FC236}">
                        <a16:creationId xmlns:a16="http://schemas.microsoft.com/office/drawing/2014/main" id="{7CE1DC5A-707B-4E1C-853A-41FC9ABAD4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09888" y="2895601"/>
                    <a:ext cx="76200" cy="53340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3" name="Line 17">
                    <a:extLst>
                      <a:ext uri="{FF2B5EF4-FFF2-40B4-BE49-F238E27FC236}">
                        <a16:creationId xmlns:a16="http://schemas.microsoft.com/office/drawing/2014/main" id="{5DDFC2CE-75A9-4CA5-9E86-E4F041C142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86087" y="3429001"/>
                    <a:ext cx="1014224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4" name="Line 18">
                    <a:extLst>
                      <a:ext uri="{FF2B5EF4-FFF2-40B4-BE49-F238E27FC236}">
                        <a16:creationId xmlns:a16="http://schemas.microsoft.com/office/drawing/2014/main" id="{942AA012-30E7-48CC-87FD-FE1EE68B28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00311" y="3429000"/>
                    <a:ext cx="210462" cy="1834282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5" name="Line 19">
                    <a:extLst>
                      <a:ext uri="{FF2B5EF4-FFF2-40B4-BE49-F238E27FC236}">
                        <a16:creationId xmlns:a16="http://schemas.microsoft.com/office/drawing/2014/main" id="{35894E84-5CB3-4A1F-83D4-1D5173926E7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98090" y="3429000"/>
                    <a:ext cx="243383" cy="1828802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6" name="Line 20">
                    <a:extLst>
                      <a:ext uri="{FF2B5EF4-FFF2-40B4-BE49-F238E27FC236}">
                        <a16:creationId xmlns:a16="http://schemas.microsoft.com/office/drawing/2014/main" id="{BE190703-9BEA-4DDF-9A37-BBB2170550E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00871" y="5257801"/>
                    <a:ext cx="608534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7" name="Line 21">
                    <a:extLst>
                      <a:ext uri="{FF2B5EF4-FFF2-40B4-BE49-F238E27FC236}">
                        <a16:creationId xmlns:a16="http://schemas.microsoft.com/office/drawing/2014/main" id="{A5F901EE-9AE7-43FC-B0D6-777D1D6FAE5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041472" y="3429001"/>
                    <a:ext cx="983797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8" name="Line 22">
                    <a:extLst>
                      <a:ext uri="{FF2B5EF4-FFF2-40B4-BE49-F238E27FC236}">
                        <a16:creationId xmlns:a16="http://schemas.microsoft.com/office/drawing/2014/main" id="{1D6229E4-48A8-4CB9-89E7-FE8EB1E26B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027738" y="2895601"/>
                    <a:ext cx="76200" cy="53340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69" name="Line 23">
                    <a:extLst>
                      <a:ext uri="{FF2B5EF4-FFF2-40B4-BE49-F238E27FC236}">
                        <a16:creationId xmlns:a16="http://schemas.microsoft.com/office/drawing/2014/main" id="{D4C3002B-A790-4295-B6CC-6F5A243D48D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97588" y="2895601"/>
                    <a:ext cx="1981200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70" name="Text Box 25">
                    <a:extLst>
                      <a:ext uri="{FF2B5EF4-FFF2-40B4-BE49-F238E27FC236}">
                        <a16:creationId xmlns:a16="http://schemas.microsoft.com/office/drawing/2014/main" id="{239EAA3C-6B42-410D-A9AD-EF97A853406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12096" y="291465"/>
                    <a:ext cx="970195" cy="4111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0000FF"/>
                      </a:buClr>
                      <a:buSzPct val="90000"/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800080"/>
                      </a:buClr>
                      <a:buSzPct val="125000"/>
                      <a:buChar char="•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1F54BF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1200" b="1" dirty="0">
                        <a:latin typeface="Arial" charset="0"/>
                      </a:rPr>
                      <a:t>Normal operation</a:t>
                    </a:r>
                    <a:endParaRPr lang="en-CA" altLang="en-US" sz="1200" b="1" dirty="0">
                      <a:latin typeface="Arial" charset="0"/>
                    </a:endParaRPr>
                  </a:p>
                </p:txBody>
              </p:sp>
              <p:sp>
                <p:nvSpPr>
                  <p:cNvPr id="71" name="Text Box 43">
                    <a:extLst>
                      <a:ext uri="{FF2B5EF4-FFF2-40B4-BE49-F238E27FC236}">
                        <a16:creationId xmlns:a16="http://schemas.microsoft.com/office/drawing/2014/main" id="{28E26F2D-C18B-4081-9597-259DD244462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0800000">
                    <a:off x="477467" y="1676400"/>
                    <a:ext cx="372935" cy="14180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eaVert" wrap="square" lIns="0" tIns="0" rIns="0" bIns="0" anchor="ctr">
                    <a:noAutofit/>
                  </a:bodyPr>
                  <a:lstStyle>
                    <a:lvl1pPr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0000FF"/>
                      </a:buClr>
                      <a:buSzPct val="90000"/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800080"/>
                      </a:buClr>
                      <a:buSzPct val="125000"/>
                      <a:buChar char="•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1F54BF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Temperature</a:t>
                    </a:r>
                    <a:endParaRPr lang="en-CA" altLang="en-US" sz="1600" b="1" dirty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2" name="Text Box 44">
                    <a:extLst>
                      <a:ext uri="{FF2B5EF4-FFF2-40B4-BE49-F238E27FC236}">
                        <a16:creationId xmlns:a16="http://schemas.microsoft.com/office/drawing/2014/main" id="{1C87DAC9-9841-4D91-9738-BF4D16D4FAB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0800000">
                    <a:off x="489730" y="3767076"/>
                    <a:ext cx="362435" cy="10117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eaVert" wrap="square" lIns="0" tIns="0" rIns="0" bIns="0" anchor="ctr">
                    <a:noAutofit/>
                  </a:bodyPr>
                  <a:lstStyle>
                    <a:lvl1pPr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0000FF"/>
                      </a:buClr>
                      <a:buSzPct val="90000"/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800080"/>
                      </a:buClr>
                      <a:buSzPct val="125000"/>
                      <a:buChar char="•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1F54BF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16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Pressure</a:t>
                    </a:r>
                    <a:endParaRPr lang="en-CA" altLang="en-US" sz="1600" b="1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3" name="Text Box 47">
                    <a:extLst>
                      <a:ext uri="{FF2B5EF4-FFF2-40B4-BE49-F238E27FC236}">
                        <a16:creationId xmlns:a16="http://schemas.microsoft.com/office/drawing/2014/main" id="{F58C0C75-AEFB-4055-97F8-A304BB41127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3590" y="291464"/>
                    <a:ext cx="989599" cy="4111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0000FF"/>
                      </a:buClr>
                      <a:buSzPct val="90000"/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800080"/>
                      </a:buClr>
                      <a:buSzPct val="125000"/>
                      <a:buChar char="•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1F54BF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1200" b="1" dirty="0">
                        <a:latin typeface="Arial" charset="0"/>
                      </a:rPr>
                      <a:t>Low-power hot state</a:t>
                    </a:r>
                    <a:endParaRPr lang="en-CA" altLang="en-US" sz="1200" b="1" dirty="0">
                      <a:latin typeface="Arial" charset="0"/>
                    </a:endParaRPr>
                  </a:p>
                </p:txBody>
              </p:sp>
              <p:sp>
                <p:nvSpPr>
                  <p:cNvPr id="74" name="Text Box 48">
                    <a:extLst>
                      <a:ext uri="{FF2B5EF4-FFF2-40B4-BE49-F238E27FC236}">
                        <a16:creationId xmlns:a16="http://schemas.microsoft.com/office/drawing/2014/main" id="{75F84752-0855-4F7F-B880-B53727A16F9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70160" y="296776"/>
                    <a:ext cx="1035228" cy="4103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lIns="0" tIns="0" rIns="0" bIns="0">
                    <a:spAutoFit/>
                  </a:bodyPr>
                  <a:lstStyle>
                    <a:lvl1pPr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0000FF"/>
                      </a:buClr>
                      <a:buSzPct val="90000"/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800080"/>
                      </a:buClr>
                      <a:buSzPct val="125000"/>
                      <a:buChar char="•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1F54BF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1200" b="1" dirty="0">
                        <a:latin typeface="Arial" charset="0"/>
                      </a:rPr>
                      <a:t>Cool-down and heat-up</a:t>
                    </a:r>
                    <a:endParaRPr lang="en-CA" altLang="en-US" sz="1200" b="1" dirty="0">
                      <a:latin typeface="Arial" charset="0"/>
                    </a:endParaRPr>
                  </a:p>
                </p:txBody>
              </p:sp>
              <p:sp>
                <p:nvSpPr>
                  <p:cNvPr id="75" name="Line 46">
                    <a:extLst>
                      <a:ext uri="{FF2B5EF4-FFF2-40B4-BE49-F238E27FC236}">
                        <a16:creationId xmlns:a16="http://schemas.microsoft.com/office/drawing/2014/main" id="{F09FC7A6-A41E-4B5E-84FE-5B42316A75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461386" y="2895601"/>
                    <a:ext cx="0" cy="5334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CA" b="1" dirty="0"/>
                  </a:p>
                </p:txBody>
              </p:sp>
              <p:sp>
                <p:nvSpPr>
                  <p:cNvPr id="76" name="AutoShape 47">
                    <a:extLst>
                      <a:ext uri="{FF2B5EF4-FFF2-40B4-BE49-F238E27FC236}">
                        <a16:creationId xmlns:a16="http://schemas.microsoft.com/office/drawing/2014/main" id="{4D963C46-A7EE-410E-B28D-B108DAFFEB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69920" y="3512966"/>
                    <a:ext cx="2028447" cy="1425044"/>
                  </a:xfrm>
                  <a:prstGeom prst="borderCallout2">
                    <a:avLst>
                      <a:gd name="adj1" fmla="val 49343"/>
                      <a:gd name="adj2" fmla="val -2050"/>
                      <a:gd name="adj3" fmla="val 49343"/>
                      <a:gd name="adj4" fmla="val -12078"/>
                      <a:gd name="adj5" fmla="val -25447"/>
                      <a:gd name="adj6" fmla="val -30172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9050">
                    <a:solidFill>
                      <a:srgbClr val="0000FF"/>
                    </a:solidFill>
                    <a:miter lim="800000"/>
                    <a:headEnd/>
                    <a:tailEnd type="diamond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 anchorCtr="0"/>
                  <a:lstStyle/>
                  <a:p>
                    <a:pPr algn="ctr">
                      <a:lnSpc>
                        <a:spcPct val="90000"/>
                      </a:lnSpc>
                      <a:defRPr/>
                    </a:pPr>
                    <a:r>
                      <a:rPr lang="en-CA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hydrided region overload event: applied stress exceeds hydride formation stress</a:t>
                    </a:r>
                    <a:endParaRPr lang="en-CA" altLang="en-US" sz="1600" b="1" spc="-3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cxnSp>
                <p:nvCxnSpPr>
                  <p:cNvPr id="77" name="Straight Connector 76">
                    <a:extLst>
                      <a:ext uri="{FF2B5EF4-FFF2-40B4-BE49-F238E27FC236}">
                        <a16:creationId xmlns:a16="http://schemas.microsoft.com/office/drawing/2014/main" id="{AE314F1B-3E3A-4366-86FA-2F7E39DBCE78}"/>
                      </a:ext>
                    </a:extLst>
                  </p:cNvPr>
                  <p:cNvCxnSpPr/>
                  <p:nvPr/>
                </p:nvCxnSpPr>
                <p:spPr>
                  <a:xfrm>
                    <a:off x="2117917" y="296465"/>
                    <a:ext cx="0" cy="56104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>
                    <a:extLst>
                      <a:ext uri="{FF2B5EF4-FFF2-40B4-BE49-F238E27FC236}">
                        <a16:creationId xmlns:a16="http://schemas.microsoft.com/office/drawing/2014/main" id="{5E177F3C-5FEB-40F2-9D41-99FC03DB7BFB}"/>
                      </a:ext>
                    </a:extLst>
                  </p:cNvPr>
                  <p:cNvCxnSpPr/>
                  <p:nvPr/>
                </p:nvCxnSpPr>
                <p:spPr>
                  <a:xfrm>
                    <a:off x="3387990" y="296465"/>
                    <a:ext cx="0" cy="56104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>
                    <a:extLst>
                      <a:ext uri="{FF2B5EF4-FFF2-40B4-BE49-F238E27FC236}">
                        <a16:creationId xmlns:a16="http://schemas.microsoft.com/office/drawing/2014/main" id="{C450A8D8-848F-45BA-BA5E-0E11553C0C60}"/>
                      </a:ext>
                    </a:extLst>
                  </p:cNvPr>
                  <p:cNvCxnSpPr/>
                  <p:nvPr/>
                </p:nvCxnSpPr>
                <p:spPr>
                  <a:xfrm>
                    <a:off x="5623319" y="296465"/>
                    <a:ext cx="0" cy="56104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BBE72F0B-6C99-4109-BDE2-16F6B5C1EA6A}"/>
                      </a:ext>
                    </a:extLst>
                  </p:cNvPr>
                  <p:cNvCxnSpPr/>
                  <p:nvPr/>
                </p:nvCxnSpPr>
                <p:spPr>
                  <a:xfrm>
                    <a:off x="6893392" y="296465"/>
                    <a:ext cx="0" cy="561040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xt Box 47">
                    <a:extLst>
                      <a:ext uri="{FF2B5EF4-FFF2-40B4-BE49-F238E27FC236}">
                        <a16:creationId xmlns:a16="http://schemas.microsoft.com/office/drawing/2014/main" id="{226AED6F-C59B-4F53-982C-81E60476FF9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74697" y="291463"/>
                    <a:ext cx="991363" cy="4111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0000FF"/>
                      </a:buClr>
                      <a:buSzPct val="90000"/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800080"/>
                      </a:buClr>
                      <a:buSzPct val="125000"/>
                      <a:buChar char="•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1F54BF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1200" b="1" dirty="0">
                        <a:latin typeface="Arial" charset="0"/>
                      </a:rPr>
                      <a:t>Low-power hot state</a:t>
                    </a:r>
                    <a:endParaRPr lang="en-CA" altLang="en-US" sz="1200" b="1" dirty="0">
                      <a:latin typeface="Arial" charset="0"/>
                    </a:endParaRPr>
                  </a:p>
                </p:txBody>
              </p:sp>
              <p:sp>
                <p:nvSpPr>
                  <p:cNvPr id="82" name="Text Box 25">
                    <a:extLst>
                      <a:ext uri="{FF2B5EF4-FFF2-40B4-BE49-F238E27FC236}">
                        <a16:creationId xmlns:a16="http://schemas.microsoft.com/office/drawing/2014/main" id="{B073A3DF-B962-4D43-A108-F84FE8FF32F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79876" y="300182"/>
                    <a:ext cx="968430" cy="4111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0000FF"/>
                      </a:buClr>
                      <a:buSzPct val="90000"/>
                      <a:buFont typeface="Wingdings" pitchFamily="2" charset="2"/>
                      <a:buChar char="v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1pPr>
                    <a:lvl2pPr marL="742950" indent="-28575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800080"/>
                      </a:buClr>
                      <a:buSzPct val="125000"/>
                      <a:buChar char="•"/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2pPr>
                    <a:lvl3pPr marL="11430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1F54BF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3pPr>
                    <a:lvl4pPr marL="16002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4pPr>
                    <a:lvl5pPr marL="2057400" indent="-228600" eaLnBrk="0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15000"/>
                      </a:spcBef>
                      <a:spcAft>
                        <a:spcPct val="15000"/>
                      </a:spcAft>
                      <a:buClr>
                        <a:srgbClr val="DE8400"/>
                      </a:buClr>
                      <a:buSzPct val="60000"/>
                      <a:buBlip>
                        <a:blip r:embed="rId3"/>
                      </a:buBlip>
                      <a:defRPr sz="2400">
                        <a:solidFill>
                          <a:schemeClr val="tx1"/>
                        </a:solidFill>
                        <a:latin typeface="Tahoma" pitchFamily="34" charset="0"/>
                        <a:ea typeface="MS PGothic" pitchFamily="34" charset="-128"/>
                      </a:defRPr>
                    </a:lvl9pPr>
                  </a:lstStyle>
                  <a:p>
                    <a:pPr algn="ctr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</a:pPr>
                    <a:r>
                      <a:rPr lang="en-US" altLang="en-US" sz="1200" b="1" dirty="0">
                        <a:latin typeface="Arial" charset="0"/>
                      </a:rPr>
                      <a:t>Normal operation</a:t>
                    </a:r>
                    <a:endParaRPr lang="en-CA" altLang="en-US" sz="1200" b="1" dirty="0"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40" name="AutoShape 47">
                <a:extLst>
                  <a:ext uri="{FF2B5EF4-FFF2-40B4-BE49-F238E27FC236}">
                    <a16:creationId xmlns:a16="http://schemas.microsoft.com/office/drawing/2014/main" id="{8BC4E179-683C-44E8-A632-4D8C6BF761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5860" y="2052648"/>
                <a:ext cx="3291840" cy="355596"/>
              </a:xfrm>
              <a:prstGeom prst="borderCallout2">
                <a:avLst>
                  <a:gd name="adj1" fmla="val 49343"/>
                  <a:gd name="adj2" fmla="val -928"/>
                  <a:gd name="adj3" fmla="val 49343"/>
                  <a:gd name="adj4" fmla="val -3860"/>
                  <a:gd name="adj5" fmla="val 189449"/>
                  <a:gd name="adj6" fmla="val -6636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rgbClr val="008000"/>
                </a:solidFill>
                <a:miter lim="800000"/>
                <a:headEnd/>
                <a:tailEnd type="diamon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rIns="36000" anchor="ctr" anchorCtr="0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500" b="1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terminal hydrogen solubility: dissolution</a:t>
                </a:r>
              </a:p>
            </p:txBody>
          </p:sp>
          <p:sp>
            <p:nvSpPr>
              <p:cNvPr id="41" name="AutoShape 47">
                <a:extLst>
                  <a:ext uri="{FF2B5EF4-FFF2-40B4-BE49-F238E27FC236}">
                    <a16:creationId xmlns:a16="http://schemas.microsoft.com/office/drawing/2014/main" id="{B34E5737-B46A-4242-9249-8C8F0D014EB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84035" y="2052648"/>
                <a:ext cx="3429000" cy="355596"/>
              </a:xfrm>
              <a:prstGeom prst="borderCallout2">
                <a:avLst>
                  <a:gd name="adj1" fmla="val 49343"/>
                  <a:gd name="adj2" fmla="val -928"/>
                  <a:gd name="adj3" fmla="val 49343"/>
                  <a:gd name="adj4" fmla="val -3264"/>
                  <a:gd name="adj5" fmla="val 341005"/>
                  <a:gd name="adj6" fmla="val -5701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rgbClr val="008000"/>
                </a:solidFill>
                <a:miter lim="800000"/>
                <a:headEnd/>
                <a:tailEnd type="diamon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rIns="36000" anchor="ctr" anchorCtr="0"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en-CA" altLang="en-US" sz="1500" b="1" spc="-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terminal hydrogen solubility: precipitation</a:t>
                </a: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175E64-43BC-4791-8313-1F2CD54AA544}"/>
                </a:ext>
              </a:extLst>
            </p:cNvPr>
            <p:cNvSpPr txBox="1"/>
            <p:nvPr/>
          </p:nvSpPr>
          <p:spPr>
            <a:xfrm>
              <a:off x="3124315" y="2849881"/>
              <a:ext cx="475488" cy="3546000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40000"/>
              </a:schemeClr>
            </a:solidFill>
            <a:ln w="12700">
              <a:noFill/>
            </a:ln>
          </p:spPr>
          <p:txBody>
            <a:bodyPr vert="vert270" wrap="square" lIns="0" tIns="0" rIns="0" bIns="45720" rtlCol="0" anchor="t" anchorCtr="0">
              <a:noAutofit/>
            </a:bodyPr>
            <a:lstStyle/>
            <a:p>
              <a:r>
                <a:rPr lang="en-CA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hydride formation</a:t>
              </a:r>
            </a:p>
          </p:txBody>
        </p:sp>
      </p:grpSp>
      <p:sp>
        <p:nvSpPr>
          <p:cNvPr id="83" name="TextBox 20">
            <a:extLst>
              <a:ext uri="{FF2B5EF4-FFF2-40B4-BE49-F238E27FC236}">
                <a16:creationId xmlns:a16="http://schemas.microsoft.com/office/drawing/2014/main" id="{AFAB31D1-0BEF-4456-9566-D429FEE88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760" y="2331720"/>
            <a:ext cx="1371600" cy="7315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0" tIns="72000" rIns="0" bIns="72000" anchor="ctr" anchorCtr="1">
            <a:noAutofit/>
          </a:bodyPr>
          <a:lstStyle>
            <a:lvl1pPr algn="l" eaLnBrk="0" hangingPunct="0">
              <a:spcBef>
                <a:spcPct val="20000"/>
              </a:spcBef>
              <a:buChar char="•"/>
              <a:defRPr sz="3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3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CA" altLang="en-US" sz="1400" spc="-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non-ratchetting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CA" altLang="en-US" sz="2000" spc="-2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CA" altLang="en-US" sz="1400" spc="-2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ratchetting</a:t>
            </a:r>
          </a:p>
        </p:txBody>
      </p:sp>
    </p:spTree>
    <p:extLst>
      <p:ext uri="{BB962C8B-B14F-4D97-AF65-F5344CB8AC3E}">
        <p14:creationId xmlns:p14="http://schemas.microsoft.com/office/powerpoint/2010/main" val="199825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Background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6D2847-5969-4064-8552-10C2B14B5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Crack initiation criteria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A5E2EC-10C3-4747-BDCE-D8054A74123A}"/>
              </a:ext>
            </a:extLst>
          </p:cNvPr>
          <p:cNvGrpSpPr/>
          <p:nvPr/>
        </p:nvGrpSpPr>
        <p:grpSpPr>
          <a:xfrm>
            <a:off x="731520" y="3383280"/>
            <a:ext cx="7699917" cy="2968371"/>
            <a:chOff x="1125923" y="1634373"/>
            <a:chExt cx="7699917" cy="2968371"/>
          </a:xfrm>
        </p:grpSpPr>
        <p:graphicFrame>
          <p:nvGraphicFramePr>
            <p:cNvPr id="14" name="Object 5">
              <a:extLst>
                <a:ext uri="{FF2B5EF4-FFF2-40B4-BE49-F238E27FC236}">
                  <a16:creationId xmlns:a16="http://schemas.microsoft.com/office/drawing/2014/main" id="{BAD11E33-7719-471C-8A88-2F3DC644684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5094322"/>
                </p:ext>
              </p:extLst>
            </p:nvPr>
          </p:nvGraphicFramePr>
          <p:xfrm>
            <a:off x="2347028" y="2219843"/>
            <a:ext cx="18796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67" name="Equation" r:id="rId5" imgW="939600" imgH="253800" progId="Equation.DSMT4">
                    <p:embed/>
                  </p:oleObj>
                </mc:Choice>
                <mc:Fallback>
                  <p:oleObj name="Equation" r:id="rId5" imgW="939600" imgH="253800" progId="Equation.DSMT4">
                    <p:embed/>
                    <p:pic>
                      <p:nvPicPr>
                        <p:cNvPr id="54" name="Object 5">
                          <a:extLst>
                            <a:ext uri="{FF2B5EF4-FFF2-40B4-BE49-F238E27FC236}">
                              <a16:creationId xmlns:a16="http://schemas.microsoft.com/office/drawing/2014/main" id="{3B1FBD13-BB53-476E-B814-939E12E7C73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7028" y="2219843"/>
                          <a:ext cx="1879600" cy="508000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 w="19050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3">
              <a:extLst>
                <a:ext uri="{FF2B5EF4-FFF2-40B4-BE49-F238E27FC236}">
                  <a16:creationId xmlns:a16="http://schemas.microsoft.com/office/drawing/2014/main" id="{1E7288D7-2A3E-4811-A94C-2107F6F0BCC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5945853"/>
                </p:ext>
              </p:extLst>
            </p:nvPr>
          </p:nvGraphicFramePr>
          <p:xfrm>
            <a:off x="1308803" y="2996131"/>
            <a:ext cx="4079875" cy="869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68" name="Equation" r:id="rId7" imgW="2070000" imgH="431640" progId="Equation.DSMT4">
                    <p:embed/>
                  </p:oleObj>
                </mc:Choice>
                <mc:Fallback>
                  <p:oleObj name="Equation" r:id="rId7" imgW="2070000" imgH="431640" progId="Equation.DSMT4">
                    <p:embed/>
                    <p:pic>
                      <p:nvPicPr>
                        <p:cNvPr id="55" name="Object 3">
                          <a:extLst>
                            <a:ext uri="{FF2B5EF4-FFF2-40B4-BE49-F238E27FC236}">
                              <a16:creationId xmlns:a16="http://schemas.microsoft.com/office/drawing/2014/main" id="{A0CC2369-F924-47FA-A6FF-99C99DDD742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803" y="2996131"/>
                          <a:ext cx="4079875" cy="869950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  <a:ln w="19050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Line Callout 2 1">
              <a:extLst>
                <a:ext uri="{FF2B5EF4-FFF2-40B4-BE49-F238E27FC236}">
                  <a16:creationId xmlns:a16="http://schemas.microsoft.com/office/drawing/2014/main" id="{27C0F99B-E056-4B6E-8D93-7A5CDA549E2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25923" y="4011813"/>
              <a:ext cx="2310831" cy="590931"/>
            </a:xfrm>
            <a:prstGeom prst="borderCallout2">
              <a:avLst>
                <a:gd name="adj1" fmla="val 50190"/>
                <a:gd name="adj2" fmla="val -917"/>
                <a:gd name="adj3" fmla="val 50190"/>
                <a:gd name="adj4" fmla="val -10351"/>
                <a:gd name="adj5" fmla="val -34112"/>
                <a:gd name="adj6" fmla="val -17648"/>
              </a:avLst>
            </a:prstGeom>
            <a:solidFill>
              <a:schemeClr val="bg1">
                <a:lumMod val="85000"/>
              </a:schemeClr>
            </a:solidFill>
            <a:ln w="19050" algn="ctr">
              <a:solidFill>
                <a:schemeClr val="tx1"/>
              </a:solidFill>
              <a:round/>
              <a:headEnd/>
              <a:tailEnd type="diamond" w="med" len="med"/>
            </a:ln>
          </p:spPr>
          <p:txBody>
            <a:bodyPr wrap="square" anchor="ctr" anchorCtr="0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9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CA" altLang="en-US" sz="1800" b="1" dirty="0">
                  <a:latin typeface="Times New Roman" pitchFamily="18" charset="0"/>
                  <a:cs typeface="Times New Roman" pitchFamily="18" charset="0"/>
                </a:rPr>
                <a:t>peak flaw-tip stress at hydride formation</a:t>
              </a:r>
            </a:p>
          </p:txBody>
        </p:sp>
        <p:sp>
          <p:nvSpPr>
            <p:cNvPr id="17" name="AutoShape 47">
              <a:extLst>
                <a:ext uri="{FF2B5EF4-FFF2-40B4-BE49-F238E27FC236}">
                  <a16:creationId xmlns:a16="http://schemas.microsoft.com/office/drawing/2014/main" id="{A2D96DDD-E7DC-4AAF-BED2-2E855606EF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6443" y="4103253"/>
              <a:ext cx="2148904" cy="414337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-102051"/>
                <a:gd name="adj6" fmla="val -15458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 type="diamond"/>
            </a:ln>
            <a:effectLst/>
          </p:spPr>
          <p:txBody>
            <a:bodyPr anchor="ctr" anchorCtr="0"/>
            <a:lstStyle/>
            <a:p>
              <a:pPr algn="ctr">
                <a:defRPr/>
              </a:pP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overload resistance</a:t>
              </a:r>
              <a:endParaRPr lang="en-CA" altLang="en-US" sz="18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Down Arrow 13">
              <a:extLst>
                <a:ext uri="{FF2B5EF4-FFF2-40B4-BE49-F238E27FC236}">
                  <a16:creationId xmlns:a16="http://schemas.microsoft.com/office/drawing/2014/main" id="{E60D9B49-9789-4D3F-AC9D-65682854F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7603" y="2731653"/>
              <a:ext cx="411299" cy="274320"/>
            </a:xfrm>
            <a:prstGeom prst="downArrow">
              <a:avLst>
                <a:gd name="adj1" fmla="val 50000"/>
                <a:gd name="adj2" fmla="val 49997"/>
              </a:avLst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0000"/>
                <a:buBlip>
                  <a:blip r:embed="rId9"/>
                </a:buBlip>
                <a:defRPr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chemeClr val="accent2"/>
                </a:buClr>
                <a:buSzPct val="50000"/>
                <a:buFont typeface="Wingdings" pitchFamily="2" charset="2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1F54BF"/>
                </a:buClr>
                <a:buSzPct val="65000"/>
                <a:buBlip>
                  <a:blip r:embed="rId4"/>
                </a:buBlip>
                <a:defRPr sz="16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4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15000"/>
                </a:spcBef>
                <a:spcAft>
                  <a:spcPct val="15000"/>
                </a:spcAft>
                <a:buClr>
                  <a:srgbClr val="DE8400"/>
                </a:buClr>
                <a:buSzPct val="65000"/>
                <a:buBlip>
                  <a:blip r:embed="rId4"/>
                </a:buBlip>
                <a:defRPr sz="1200">
                  <a:solidFill>
                    <a:schemeClr val="tx1"/>
                  </a:solidFill>
                  <a:latin typeface="Tahoma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CA" altLang="en-US" dirty="0"/>
            </a:p>
          </p:txBody>
        </p:sp>
        <p:sp>
          <p:nvSpPr>
            <p:cNvPr id="19" name="AutoShape 47">
              <a:extLst>
                <a:ext uri="{FF2B5EF4-FFF2-40B4-BE49-F238E27FC236}">
                  <a16:creationId xmlns:a16="http://schemas.microsoft.com/office/drawing/2014/main" id="{0AB39D5A-EA43-42E2-A06D-A0A760BC0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9600" y="1634373"/>
              <a:ext cx="4206240" cy="823281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93690"/>
                <a:gd name="adj6" fmla="val -16171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 type="diamond"/>
            </a:ln>
            <a:effectLst/>
          </p:spPr>
          <p:txBody>
            <a:bodyPr lIns="54000" tIns="36000" rIns="54000" bIns="36000" anchor="ctr" anchorCtr="0"/>
            <a:lstStyle/>
            <a:p>
              <a:pPr algn="ctr">
                <a:lnSpc>
                  <a:spcPct val="90000"/>
                </a:lnSpc>
                <a:defRPr/>
              </a:pPr>
              <a:r>
                <a:rPr lang="en-CA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critical</a:t>
              </a: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peak flaw-tip stress for crack initiation due to hydrided region overloads during pressure transients</a:t>
              </a:r>
              <a:endParaRPr lang="en-CA" altLang="en-US" sz="18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83344C3-C1B0-4458-9944-11AE9D97A70A}"/>
              </a:ext>
            </a:extLst>
          </p:cNvPr>
          <p:cNvGrpSpPr/>
          <p:nvPr/>
        </p:nvGrpSpPr>
        <p:grpSpPr>
          <a:xfrm>
            <a:off x="1762125" y="1645920"/>
            <a:ext cx="6855072" cy="1065530"/>
            <a:chOff x="2754083" y="1682489"/>
            <a:chExt cx="6855072" cy="1065530"/>
          </a:xfrm>
        </p:grpSpPr>
        <p:graphicFrame>
          <p:nvGraphicFramePr>
            <p:cNvPr id="21" name="Object 5">
              <a:extLst>
                <a:ext uri="{FF2B5EF4-FFF2-40B4-BE49-F238E27FC236}">
                  <a16:creationId xmlns:a16="http://schemas.microsoft.com/office/drawing/2014/main" id="{2351D543-7246-4E29-8B98-34219581AC6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7380777"/>
                </p:ext>
              </p:extLst>
            </p:nvPr>
          </p:nvGraphicFramePr>
          <p:xfrm>
            <a:off x="2754083" y="2240019"/>
            <a:ext cx="18796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69" name="Equation" r:id="rId10" imgW="939600" imgH="253800" progId="Equation.DSMT4">
                    <p:embed/>
                  </p:oleObj>
                </mc:Choice>
                <mc:Fallback>
                  <p:oleObj name="Equation" r:id="rId10" imgW="939600" imgH="253800" progId="Equation.DSMT4">
                    <p:embed/>
                    <p:pic>
                      <p:nvPicPr>
                        <p:cNvPr id="61" name="Object 5">
                          <a:extLst>
                            <a:ext uri="{FF2B5EF4-FFF2-40B4-BE49-F238E27FC236}">
                              <a16:creationId xmlns:a16="http://schemas.microsoft.com/office/drawing/2014/main" id="{A3CBDA8D-4A5F-44FB-A05C-95D8A641682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4083" y="2240019"/>
                          <a:ext cx="1879600" cy="508000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 w="19050">
                          <a:solidFill>
                            <a:srgbClr val="0000FF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AutoShape 47">
              <a:extLst>
                <a:ext uri="{FF2B5EF4-FFF2-40B4-BE49-F238E27FC236}">
                  <a16:creationId xmlns:a16="http://schemas.microsoft.com/office/drawing/2014/main" id="{6A88337F-B9B4-43F4-AA73-A51C08DD2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1695" y="1682489"/>
              <a:ext cx="4787460" cy="823281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6507"/>
                <a:gd name="adj5" fmla="val 87707"/>
                <a:gd name="adj6" fmla="val -9931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 type="diamond"/>
            </a:ln>
            <a:effectLst/>
          </p:spPr>
          <p:txBody>
            <a:bodyPr lIns="54000" tIns="36000" rIns="54000" bIns="36000" anchor="ctr" anchorCtr="0"/>
            <a:lstStyle/>
            <a:p>
              <a:pPr algn="ctr">
                <a:lnSpc>
                  <a:spcPct val="90000"/>
                </a:lnSpc>
                <a:defRPr/>
              </a:pP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threshold peak flaw-tip stress for initiation of </a:t>
              </a:r>
              <a:r>
                <a:rPr lang="en-CA" altLang="en-US" sz="1800" b="1" spc="-2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delayed hydride cracking (DHC) </a:t>
              </a:r>
              <a:r>
                <a:rPr lang="en-CA" altLang="en-US" b="1" spc="-2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under</a:t>
              </a:r>
              <a:r>
                <a:rPr lang="en-CA" altLang="en-US" sz="1800" b="1" spc="-2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constant </a:t>
              </a: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pressure during sustained operation</a:t>
              </a:r>
              <a:endParaRPr lang="en-CA" altLang="en-US" sz="18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TextBox 20">
            <a:extLst>
              <a:ext uri="{FF2B5EF4-FFF2-40B4-BE49-F238E27FC236}">
                <a16:creationId xmlns:a16="http://schemas.microsoft.com/office/drawing/2014/main" id="{47DE6209-1643-437E-A43D-CF3988CD9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0160"/>
            <a:ext cx="3017520" cy="64400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wrap="square" tIns="72000" bIns="72000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3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CA" altLang="en-US" sz="1800" spc="-2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hydride cracking under constant pressure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6F439D2F-A96A-45E4-B2A4-34D55ADE2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08960"/>
            <a:ext cx="3017520" cy="64400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  <a:miter lim="800000"/>
            <a:headEnd/>
            <a:tailEnd/>
          </a:ln>
        </p:spPr>
        <p:txBody>
          <a:bodyPr wrap="square" tIns="72000" bIns="72000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3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CA" altLang="en-US" sz="1800" spc="-2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Hydrided region overloads during pressure transients</a:t>
            </a:r>
          </a:p>
        </p:txBody>
      </p:sp>
    </p:spTree>
    <p:extLst>
      <p:ext uri="{BB962C8B-B14F-4D97-AF65-F5344CB8AC3E}">
        <p14:creationId xmlns:p14="http://schemas.microsoft.com/office/powerpoint/2010/main" val="359978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Background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5FEFDA-16C8-432B-9392-B53A0AC98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3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Observed trends in overload resistance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5F1F511E-8F30-4EDA-B1CE-941312379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85" y="1255304"/>
            <a:ext cx="8539875" cy="49974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»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CA" altLang="en-US" sz="2200" dirty="0">
                <a:ea typeface="ＭＳ Ｐゴシック" pitchFamily="34" charset="-128"/>
              </a:rPr>
              <a:t>Generally, overload resistance tends to increase:</a:t>
            </a:r>
          </a:p>
          <a:p>
            <a:pPr marL="896938" lvl="1" indent="-35560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Tx/>
              <a:buSzPct val="110000"/>
              <a:buFont typeface="Wingdings" panose="05000000000000000000" pitchFamily="2" charset="2"/>
              <a:buChar char="§"/>
            </a:pPr>
            <a:r>
              <a:rPr lang="en-CA" altLang="en-US" sz="2000" dirty="0">
                <a:solidFill>
                  <a:srgbClr val="660066"/>
                </a:solidFill>
                <a:ea typeface="ＭＳ Ｐゴシック" pitchFamily="34" charset="-128"/>
              </a:rPr>
              <a:t>As temperature increases</a:t>
            </a:r>
          </a:p>
          <a:p>
            <a:pPr marL="896938" lvl="1" indent="-3556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Pct val="110000"/>
              <a:buFont typeface="Wingdings" panose="05000000000000000000" pitchFamily="2" charset="2"/>
              <a:buChar char="§"/>
            </a:pPr>
            <a:r>
              <a:rPr lang="en-CA" altLang="en-US" sz="2000" spc="-30" dirty="0">
                <a:solidFill>
                  <a:srgbClr val="660066"/>
                </a:solidFill>
                <a:ea typeface="ＭＳ Ｐゴシック" pitchFamily="34" charset="-128"/>
              </a:rPr>
              <a:t>As resistance to DHC initiation increases</a:t>
            </a:r>
          </a:p>
          <a:p>
            <a:pPr marL="360000" indent="-36000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CA" altLang="en-US" sz="2200" spc="-20" dirty="0">
                <a:ea typeface="ＭＳ Ｐゴシック" pitchFamily="34" charset="-128"/>
              </a:rPr>
              <a:t>For given hydride formation conditions, overload resistance tends </a:t>
            </a:r>
            <a:r>
              <a:rPr lang="en-CA" altLang="en-US" sz="2200" dirty="0">
                <a:ea typeface="ＭＳ Ｐゴシック" pitchFamily="34" charset="-128"/>
              </a:rPr>
              <a:t>to increase as flaw geometry becomes less severe:</a:t>
            </a:r>
          </a:p>
          <a:p>
            <a:pPr marL="896938" lvl="1" indent="-35560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Tx/>
              <a:buSzPct val="110000"/>
              <a:buFont typeface="Wingdings" panose="05000000000000000000" pitchFamily="2" charset="2"/>
              <a:buChar char="§"/>
            </a:pPr>
            <a:r>
              <a:rPr lang="en-CA" altLang="en-US" sz="2000" dirty="0">
                <a:solidFill>
                  <a:srgbClr val="660066"/>
                </a:solidFill>
                <a:ea typeface="ＭＳ Ｐゴシック" pitchFamily="34" charset="-128"/>
              </a:rPr>
              <a:t>Larger flaw root radius</a:t>
            </a:r>
          </a:p>
          <a:p>
            <a:pPr marL="896938" lvl="1" indent="-3556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Pct val="110000"/>
              <a:buFont typeface="Wingdings" panose="05000000000000000000" pitchFamily="2" charset="2"/>
              <a:buChar char="§"/>
            </a:pPr>
            <a:r>
              <a:rPr lang="en-CA" altLang="en-US" sz="2000" spc="-30" dirty="0">
                <a:solidFill>
                  <a:srgbClr val="660066"/>
                </a:solidFill>
                <a:ea typeface="ＭＳ Ｐゴシック" pitchFamily="34" charset="-128"/>
              </a:rPr>
              <a:t>Smaller flaw depth</a:t>
            </a:r>
          </a:p>
          <a:p>
            <a:pPr marL="896938" lvl="1" indent="-3556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Pct val="110000"/>
              <a:buFont typeface="Wingdings" panose="05000000000000000000" pitchFamily="2" charset="2"/>
              <a:buChar char="§"/>
            </a:pPr>
            <a:r>
              <a:rPr lang="en-CA" altLang="en-US" sz="2000" dirty="0">
                <a:solidFill>
                  <a:srgbClr val="660066"/>
                </a:solidFill>
                <a:ea typeface="ＭＳ Ｐゴシック" pitchFamily="34" charset="-128"/>
              </a:rPr>
              <a:t>Smaller ratio of flaw length to flaw depth</a:t>
            </a:r>
          </a:p>
          <a:p>
            <a:pPr marL="360000" indent="-36000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anose="05000000000000000000" pitchFamily="2" charset="2"/>
              <a:buChar char="q"/>
            </a:pPr>
            <a:r>
              <a:rPr lang="en-CA" altLang="en-US" sz="2200" dirty="0">
                <a:ea typeface="ＭＳ Ｐゴシック" pitchFamily="34" charset="-128"/>
              </a:rPr>
              <a:t>For given flaw geometry, overload resistance tends to increase:</a:t>
            </a:r>
          </a:p>
          <a:p>
            <a:pPr marL="896938" lvl="1" indent="-35560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Tx/>
              <a:buSzPct val="110000"/>
              <a:buFont typeface="Wingdings" panose="05000000000000000000" pitchFamily="2" charset="2"/>
              <a:buChar char="§"/>
            </a:pPr>
            <a:r>
              <a:rPr lang="en-CA" altLang="en-US" sz="2000" dirty="0">
                <a:solidFill>
                  <a:srgbClr val="660066"/>
                </a:solidFill>
                <a:ea typeface="ＭＳ Ｐゴシック" pitchFamily="34" charset="-128"/>
              </a:rPr>
              <a:t>As applied stress during hydride formation decreases</a:t>
            </a:r>
          </a:p>
          <a:p>
            <a:pPr marL="896938" lvl="1" indent="-3556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Pct val="110000"/>
              <a:buFont typeface="Wingdings" panose="05000000000000000000" pitchFamily="2" charset="2"/>
              <a:buChar char="§"/>
            </a:pPr>
            <a:r>
              <a:rPr lang="en-CA" altLang="en-US" sz="2000" spc="-30" dirty="0">
                <a:solidFill>
                  <a:srgbClr val="660066"/>
                </a:solidFill>
                <a:ea typeface="ＭＳ Ｐゴシック" pitchFamily="34" charset="-128"/>
              </a:rPr>
              <a:t>When applied stress is reduced prior to hydride formation (reactor de-pressurization)</a:t>
            </a:r>
          </a:p>
          <a:p>
            <a:pPr marL="896938" lvl="1" indent="-35560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Pct val="110000"/>
              <a:buFont typeface="Wingdings" panose="05000000000000000000" pitchFamily="2" charset="2"/>
              <a:buChar char="§"/>
            </a:pPr>
            <a:r>
              <a:rPr lang="en-CA" altLang="en-US" sz="2000" dirty="0">
                <a:solidFill>
                  <a:srgbClr val="660066"/>
                </a:solidFill>
                <a:ea typeface="ＭＳ Ｐゴシック" pitchFamily="34" charset="-128"/>
              </a:rPr>
              <a:t>Under non-ratchetting hydride formation conditions (hydrides are completely dissolved under sustained reactor operation)</a:t>
            </a:r>
          </a:p>
        </p:txBody>
      </p:sp>
    </p:spTree>
    <p:extLst>
      <p:ext uri="{BB962C8B-B14F-4D97-AF65-F5344CB8AC3E}">
        <p14:creationId xmlns:p14="http://schemas.microsoft.com/office/powerpoint/2010/main" val="2131702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DE3556-368F-48AA-81AA-B1AB4462C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dirty="0"/>
              <a:t>Analytical Framework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A8F6B9B-42F5-45ED-83B7-4BE22D4BE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"/>
            <a:ext cx="914400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89297" tIns="44649" rIns="89297" bIns="44649" anchor="ctr" anchorCtr="1"/>
          <a:lstStyle>
            <a:lvl1pPr marL="361950" indent="-36195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pitchFamily="-65" charset="-128"/>
              </a:defRPr>
            </a:lvl1pPr>
            <a:lvl2pPr marL="80803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254125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701800" indent="-268288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147888" indent="-2667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1685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57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29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0125" indent="-171450" algn="l" rtl="0" fontAlgn="base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5000"/>
              <a:buBlip>
                <a:blip r:embed="rId4"/>
              </a:buBlip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 defTabSz="893763" eaLnBrk="1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b="1" kern="0" dirty="0">
                <a:solidFill>
                  <a:srgbClr val="0000FF"/>
                </a:solidFill>
                <a:cs typeface="Times New Roman" pitchFamily="18" charset="0"/>
              </a:rPr>
              <a:t>Threshold stress for DHC initiation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3C5D346-DAC5-4850-B009-7738EC1A318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5411"/>
            <a:ext cx="9143999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71442" indent="-171442" algn="l" defTabSz="685766" rtl="0" eaLnBrk="1" latinLnBrk="0" hangingPunct="1">
              <a:lnSpc>
                <a:spcPct val="100000"/>
              </a:lnSpc>
              <a:spcBef>
                <a:spcPts val="75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25" indent="-171442" algn="l" defTabSz="685766" rtl="0" eaLnBrk="1" latinLnBrk="0" hangingPunct="1">
              <a:lnSpc>
                <a:spcPct val="100000"/>
              </a:lnSpc>
              <a:spcBef>
                <a:spcPts val="375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07" indent="-171442" algn="l" defTabSz="685766" rtl="0" eaLnBrk="1" latinLnBrk="0" hangingPunct="1">
              <a:lnSpc>
                <a:spcPct val="10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090" indent="-171442" algn="l" defTabSz="685766" rtl="0" eaLnBrk="1" latinLnBrk="0" hangingPunct="1">
              <a:lnSpc>
                <a:spcPct val="10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2974" indent="-171442" algn="l" defTabSz="685766" rtl="0" eaLnBrk="1" latinLnBrk="0" hangingPunct="1">
              <a:lnSpc>
                <a:spcPct val="10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ct val="0"/>
              </a:spcAft>
              <a:buFont typeface="Arial"/>
              <a:buNone/>
            </a:pPr>
            <a:r>
              <a:rPr lang="en-CA" altLang="en-US" sz="1900" b="1" spc="-10" dirty="0"/>
              <a:t>Physics-based, analytical process-zone model is used to predict </a:t>
            </a:r>
          </a:p>
          <a:p>
            <a:pPr marL="0" indent="0" algn="ctr">
              <a:spcBef>
                <a:spcPts val="0"/>
              </a:spcBef>
              <a:spcAft>
                <a:spcPct val="0"/>
              </a:spcAft>
              <a:buFont typeface="Arial"/>
              <a:buNone/>
            </a:pPr>
            <a:r>
              <a:rPr lang="en-CA" altLang="en-US" sz="1900" b="1" spc="-10" dirty="0"/>
              <a:t>threshold stress for initiation of delayed hydride cracking (DHC) under </a:t>
            </a:r>
          </a:p>
          <a:p>
            <a:pPr marL="0" indent="0" algn="ctr">
              <a:spcBef>
                <a:spcPts val="0"/>
              </a:spcBef>
              <a:spcAft>
                <a:spcPct val="0"/>
              </a:spcAft>
              <a:buFont typeface="Arial"/>
              <a:buNone/>
            </a:pPr>
            <a:r>
              <a:rPr lang="en-CA" altLang="en-US" sz="1900" b="1" spc="-10" dirty="0"/>
              <a:t>sustained reactor operation and ratchetting hydride formation conditions </a:t>
            </a:r>
            <a:endParaRPr lang="en-US" altLang="en-US" sz="1900" b="1" spc="-1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41FD05F-634F-41DA-A807-3823021D95D3}"/>
              </a:ext>
            </a:extLst>
          </p:cNvPr>
          <p:cNvGrpSpPr/>
          <p:nvPr/>
        </p:nvGrpSpPr>
        <p:grpSpPr>
          <a:xfrm>
            <a:off x="844550" y="2286000"/>
            <a:ext cx="7482762" cy="3125964"/>
            <a:chOff x="238845" y="2972065"/>
            <a:chExt cx="7482762" cy="3125964"/>
          </a:xfrm>
        </p:grpSpPr>
        <p:graphicFrame>
          <p:nvGraphicFramePr>
            <p:cNvPr id="7" name="Object 9">
              <a:extLst>
                <a:ext uri="{FF2B5EF4-FFF2-40B4-BE49-F238E27FC236}">
                  <a16:creationId xmlns:a16="http://schemas.microsoft.com/office/drawing/2014/main" id="{1CA2A2CA-97C9-44D8-A303-C3132FC66E5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0433233"/>
                </p:ext>
              </p:extLst>
            </p:nvPr>
          </p:nvGraphicFramePr>
          <p:xfrm>
            <a:off x="238845" y="3735653"/>
            <a:ext cx="7296150" cy="912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9" name="Equation" r:id="rId5" imgW="4101840" imgH="507960" progId="Equation.DSMT4">
                    <p:embed/>
                  </p:oleObj>
                </mc:Choice>
                <mc:Fallback>
                  <p:oleObj name="Equation" r:id="rId5" imgW="4101840" imgH="507960" progId="Equation.DSMT4">
                    <p:embed/>
                    <p:pic>
                      <p:nvPicPr>
                        <p:cNvPr id="18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845" y="3735653"/>
                          <a:ext cx="7296150" cy="912812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19050">
                          <a:solidFill>
                            <a:srgbClr val="99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AutoShape 47">
              <a:extLst>
                <a:ext uri="{FF2B5EF4-FFF2-40B4-BE49-F238E27FC236}">
                  <a16:creationId xmlns:a16="http://schemas.microsoft.com/office/drawing/2014/main" id="{93CC4103-E5E2-46D2-BC6D-1CF76FFE753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60502" y="2972065"/>
              <a:ext cx="3790519" cy="5486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9339"/>
                <a:gd name="adj5" fmla="val 152230"/>
                <a:gd name="adj6" fmla="val -12035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rgbClr val="990000"/>
              </a:solidFill>
              <a:miter lim="800000"/>
              <a:headEnd/>
              <a:tailEnd type="diamon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threshold stress intensity factor for DHC initiation from crack-like flaw</a:t>
              </a:r>
              <a:endParaRPr lang="en-CA" altLang="en-US" sz="18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utoShape 47">
              <a:extLst>
                <a:ext uri="{FF2B5EF4-FFF2-40B4-BE49-F238E27FC236}">
                  <a16:creationId xmlns:a16="http://schemas.microsoft.com/office/drawing/2014/main" id="{B91E88DE-1002-4A96-9717-93EA9E73E9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859" y="5777989"/>
              <a:ext cx="5394960" cy="3200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6948"/>
                <a:gd name="adj5" fmla="val -430040"/>
                <a:gd name="adj6" fmla="val -13026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rgbClr val="990000"/>
              </a:solidFill>
              <a:miter lim="800000"/>
              <a:headEnd/>
              <a:tailEnd type="diamon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>
                <a:lnSpc>
                  <a:spcPct val="95000"/>
                </a:lnSpc>
                <a:defRPr/>
              </a:pP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threshold stress for DHC initiation at planar surfaces </a:t>
              </a:r>
              <a:endParaRPr lang="en-CA" altLang="en-US" sz="18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AutoShape 47">
              <a:extLst>
                <a:ext uri="{FF2B5EF4-FFF2-40B4-BE49-F238E27FC236}">
                  <a16:creationId xmlns:a16="http://schemas.microsoft.com/office/drawing/2014/main" id="{4B58AEB8-1E63-4ED4-9B0E-CB09B298A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0087" y="2972065"/>
              <a:ext cx="731520" cy="5486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158662"/>
                <a:gd name="adj6" fmla="val -22106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rgbClr val="990000"/>
              </a:solidFill>
              <a:miter lim="800000"/>
              <a:headEnd/>
              <a:tailEnd type="diamon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yield stress</a:t>
              </a:r>
              <a:endParaRPr lang="en-CA" altLang="en-US" sz="18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AutoShape 47">
              <a:extLst>
                <a:ext uri="{FF2B5EF4-FFF2-40B4-BE49-F238E27FC236}">
                  <a16:creationId xmlns:a16="http://schemas.microsoft.com/office/drawing/2014/main" id="{98465588-22DC-4F50-BE5A-99A773D9893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281545" y="2972065"/>
              <a:ext cx="731520" cy="54864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3213"/>
                <a:gd name="adj5" fmla="val 156020"/>
                <a:gd name="adj6" fmla="val -38246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rgbClr val="0000FF"/>
              </a:solidFill>
              <a:miter lim="800000"/>
              <a:headEnd/>
              <a:tailEnd type="diamon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flaw depth</a:t>
              </a:r>
              <a:endParaRPr lang="en-CA" altLang="en-US" sz="18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AutoShape 47">
              <a:extLst>
                <a:ext uri="{FF2B5EF4-FFF2-40B4-BE49-F238E27FC236}">
                  <a16:creationId xmlns:a16="http://schemas.microsoft.com/office/drawing/2014/main" id="{DA1894B2-E171-4AE9-ADB5-5C92C8572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4167" y="4861233"/>
              <a:ext cx="2011680" cy="32400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-91446"/>
                <a:gd name="adj6" fmla="val -19439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  <a:miter lim="800000"/>
              <a:headEnd/>
              <a:tailEnd type="diamon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>
                <a:lnSpc>
                  <a:spcPct val="95000"/>
                </a:lnSpc>
                <a:defRPr/>
              </a:pP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tube wall thickness</a:t>
              </a:r>
              <a:endParaRPr lang="en-CA" altLang="en-US" sz="18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AutoShape 47">
              <a:extLst>
                <a:ext uri="{FF2B5EF4-FFF2-40B4-BE49-F238E27FC236}">
                  <a16:creationId xmlns:a16="http://schemas.microsoft.com/office/drawing/2014/main" id="{335CC7FB-BFAF-4E58-8E8C-1C5639109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487" y="5312603"/>
              <a:ext cx="1737360" cy="324000"/>
            </a:xfrm>
            <a:prstGeom prst="borderCallout2">
              <a:avLst>
                <a:gd name="adj1" fmla="val 49343"/>
                <a:gd name="adj2" fmla="val -2050"/>
                <a:gd name="adj3" fmla="val 49343"/>
                <a:gd name="adj4" fmla="val -12078"/>
                <a:gd name="adj5" fmla="val -231054"/>
                <a:gd name="adj6" fmla="val -31674"/>
              </a:avLst>
            </a:prstGeom>
            <a:solidFill>
              <a:schemeClr val="bg1">
                <a:lumMod val="85000"/>
              </a:schemeClr>
            </a:solidFill>
            <a:ln w="19050">
              <a:solidFill>
                <a:srgbClr val="0000FF"/>
              </a:solidFill>
              <a:miter lim="800000"/>
              <a:headEnd/>
              <a:tailEnd type="diamon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 anchor="ctr"/>
            <a:lstStyle/>
            <a:p>
              <a:pPr algn="ctr">
                <a:defRPr/>
              </a:pPr>
              <a:r>
                <a:rPr lang="en-CA" alt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flaw root radius</a:t>
              </a:r>
              <a:r>
                <a:rPr lang="en-CA" altLang="en-US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CA" altLang="en-US" sz="1800" b="1" spc="-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 Box 4">
            <a:extLst>
              <a:ext uri="{FF2B5EF4-FFF2-40B4-BE49-F238E27FC236}">
                <a16:creationId xmlns:a16="http://schemas.microsoft.com/office/drawing/2014/main" id="{DE79546D-C59C-4FA1-8BD4-0B8DCF8B2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1" y="5760720"/>
            <a:ext cx="8534400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lIns="36000" rIns="36000">
            <a:spAutoFit/>
          </a:bodyPr>
          <a:lstStyle>
            <a:lvl1pPr marL="627063" indent="-627063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0000FF"/>
              </a:buClr>
              <a:buSzPct val="90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800080"/>
              </a:buClr>
              <a:buSzPct val="125000"/>
              <a:buChar char="•"/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1F54BF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893763" eaLnBrk="0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8937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Clr>
                <a:srgbClr val="DE8400"/>
              </a:buClr>
              <a:buSzPct val="6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From:	</a:t>
            </a:r>
            <a:r>
              <a:rPr lang="en-CA" altLang="en-US" sz="1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“Technical Requirements for In-service Evaluation of Zirconium Alloy Pressure Tubes in CANDU Reactors”, Canadian Nuclear Standard CSA N285.8:21, CSA Group, 2021</a:t>
            </a:r>
            <a:r>
              <a:rPr lang="en-US" altLang="en-US" sz="14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00D285-BE52-46C5-AED4-E2C30E1AB78E}"/>
              </a:ext>
            </a:extLst>
          </p:cNvPr>
          <p:cNvSpPr txBox="1">
            <a:spLocks noChangeAspect="1"/>
          </p:cNvSpPr>
          <p:nvPr/>
        </p:nvSpPr>
        <p:spPr>
          <a:xfrm>
            <a:off x="844550" y="4234496"/>
            <a:ext cx="2463299" cy="62706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  <a:effectLst/>
        </p:spPr>
        <p:txBody>
          <a:bodyPr wrap="square" rtlCol="0" anchor="ctr" anchorCtr="0">
            <a:noAutofit/>
          </a:bodyPr>
          <a:lstStyle/>
          <a:p>
            <a:pPr marL="266700" indent="-266700">
              <a:buFont typeface="+mj-lt"/>
              <a:buAutoNum type="alphaLcParenR"/>
            </a:pPr>
            <a:r>
              <a:rPr lang="en-C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flaw geometry</a:t>
            </a:r>
          </a:p>
          <a:p>
            <a:pPr marL="266700" indent="-266700">
              <a:buFont typeface="+mj-lt"/>
              <a:buAutoNum type="alphaLcParenR"/>
            </a:pPr>
            <a:r>
              <a:rPr lang="en-CA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material properties</a:t>
            </a:r>
          </a:p>
        </p:txBody>
      </p:sp>
    </p:spTree>
    <p:extLst>
      <p:ext uri="{BB962C8B-B14F-4D97-AF65-F5344CB8AC3E}">
        <p14:creationId xmlns:p14="http://schemas.microsoft.com/office/powerpoint/2010/main" val="1242372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G">
      <a:dk1>
        <a:srgbClr val="000000"/>
      </a:dk1>
      <a:lt1>
        <a:srgbClr val="FFFFFF"/>
      </a:lt1>
      <a:dk2>
        <a:srgbClr val="10326A"/>
      </a:dk2>
      <a:lt2>
        <a:srgbClr val="E7E6E6"/>
      </a:lt2>
      <a:accent1>
        <a:srgbClr val="194698"/>
      </a:accent1>
      <a:accent2>
        <a:srgbClr val="9DC0D4"/>
      </a:accent2>
      <a:accent3>
        <a:srgbClr val="A4C682"/>
      </a:accent3>
      <a:accent4>
        <a:srgbClr val="DFC38D"/>
      </a:accent4>
      <a:accent5>
        <a:srgbClr val="898699"/>
      </a:accent5>
      <a:accent6>
        <a:srgbClr val="EF3D48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G master slide template_widescreen" id="{E79CA667-9D28-244A-98A2-930EFD810013}" vid="{9A22418D-6717-5D4E-8473-26B7BFB243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1419</Words>
  <Application>Microsoft Office PowerPoint</Application>
  <PresentationFormat>On-screen Show (4:3)</PresentationFormat>
  <Paragraphs>262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Myriad Pro</vt:lpstr>
      <vt:lpstr>Myriad Pro Light</vt:lpstr>
      <vt:lpstr>Tahoma</vt:lpstr>
      <vt:lpstr>Times New Roman</vt:lpstr>
      <vt:lpstr>Wingdings</vt:lpstr>
      <vt:lpstr>Office Theme</vt:lpstr>
      <vt:lpstr>Equation</vt:lpstr>
      <vt:lpstr>Hybrid Probabilistic Model for Resistance of Pressure Tube Material in Canadian Nuclear Reactors to Crack Initiation due to Hydrided Region Overloads </vt:lpstr>
      <vt:lpstr>Introduction</vt:lpstr>
      <vt:lpstr>Outline</vt:lpstr>
      <vt:lpstr>Background</vt:lpstr>
      <vt:lpstr>Background</vt:lpstr>
      <vt:lpstr>Background</vt:lpstr>
      <vt:lpstr>Background</vt:lpstr>
      <vt:lpstr>Background</vt:lpstr>
      <vt:lpstr>Analytical Framework</vt:lpstr>
      <vt:lpstr>Analytical Framework</vt:lpstr>
      <vt:lpstr>Analytical Framework</vt:lpstr>
      <vt:lpstr>Analytical Framework</vt:lpstr>
      <vt:lpstr>Empirical Sub-Models</vt:lpstr>
      <vt:lpstr>Empirical Sub-Models</vt:lpstr>
      <vt:lpstr>Empirical Sub-Models</vt:lpstr>
      <vt:lpstr>Empirical Sub-Models</vt:lpstr>
      <vt:lpstr>Empirical Sub-Models</vt:lpstr>
      <vt:lpstr>Hybrid Probabilistic Model</vt:lpstr>
      <vt:lpstr>Hybrid Probabilistic Model</vt:lpstr>
      <vt:lpstr>Hybrid Probabilistic Model</vt:lpstr>
      <vt:lpstr>Hybrid Probabilistic Model</vt:lpstr>
      <vt:lpstr>Hybrid Probabilistic Model</vt:lpstr>
      <vt:lpstr>Hybrid Probabilistic Model</vt:lpstr>
      <vt:lpstr>Hybrid Probabilistic Model</vt:lpstr>
      <vt:lpstr>Summary</vt:lpstr>
      <vt:lpstr>Summary</vt:lpstr>
      <vt:lpstr>Acknowledgements</vt:lpstr>
      <vt:lpstr>Concluding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2021-10-12T03:28:28Z</dcterms:created>
  <dcterms:modified xsi:type="dcterms:W3CDTF">2022-10-15T03:30:46Z</dcterms:modified>
</cp:coreProperties>
</file>