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273" r:id="rId3"/>
    <p:sldId id="272" r:id="rId4"/>
    <p:sldId id="257" r:id="rId5"/>
    <p:sldId id="258" r:id="rId6"/>
    <p:sldId id="260" r:id="rId7"/>
    <p:sldId id="259" r:id="rId8"/>
    <p:sldId id="267" r:id="rId9"/>
    <p:sldId id="263" r:id="rId10"/>
    <p:sldId id="261" r:id="rId11"/>
    <p:sldId id="268" r:id="rId12"/>
    <p:sldId id="269" r:id="rId13"/>
    <p:sldId id="270" r:id="rId14"/>
    <p:sldId id="264" r:id="rId15"/>
    <p:sldId id="271"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F9E8A-2E2E-4539-9DDE-6345C81566B7}" v="2" dt="2022-10-11T16:35:07.2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Raynaud" userId="b15a2f0c-023a-43b4-9800-a1d2974eda42" providerId="ADAL" clId="{B26F9E8A-2E2E-4539-9DDE-6345C81566B7}"/>
    <pc:docChg chg="addSld modSld">
      <pc:chgData name="Patrick Raynaud" userId="b15a2f0c-023a-43b4-9800-a1d2974eda42" providerId="ADAL" clId="{B26F9E8A-2E2E-4539-9DDE-6345C81566B7}" dt="2022-10-11T16:31:37.337" v="286" actId="20577"/>
      <pc:docMkLst>
        <pc:docMk/>
      </pc:docMkLst>
      <pc:sldChg chg="modSp new mod">
        <pc:chgData name="Patrick Raynaud" userId="b15a2f0c-023a-43b4-9800-a1d2974eda42" providerId="ADAL" clId="{B26F9E8A-2E2E-4539-9DDE-6345C81566B7}" dt="2022-10-11T16:31:37.337" v="286" actId="20577"/>
        <pc:sldMkLst>
          <pc:docMk/>
          <pc:sldMk cId="573162218" sldId="272"/>
        </pc:sldMkLst>
        <pc:spChg chg="mod">
          <ac:chgData name="Patrick Raynaud" userId="b15a2f0c-023a-43b4-9800-a1d2974eda42" providerId="ADAL" clId="{B26F9E8A-2E2E-4539-9DDE-6345C81566B7}" dt="2022-10-11T16:29:20.225" v="18" actId="20577"/>
          <ac:spMkLst>
            <pc:docMk/>
            <pc:sldMk cId="573162218" sldId="272"/>
            <ac:spMk id="2" creationId="{38C92C48-B35E-2D09-1724-0D83A989B8D4}"/>
          </ac:spMkLst>
        </pc:spChg>
        <pc:spChg chg="mod">
          <ac:chgData name="Patrick Raynaud" userId="b15a2f0c-023a-43b4-9800-a1d2974eda42" providerId="ADAL" clId="{B26F9E8A-2E2E-4539-9DDE-6345C81566B7}" dt="2022-10-11T16:31:37.337" v="286" actId="20577"/>
          <ac:spMkLst>
            <pc:docMk/>
            <pc:sldMk cId="573162218" sldId="272"/>
            <ac:spMk id="3" creationId="{BCE3A639-C94C-3819-7616-5C5B4961257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9149D-80D9-4BEF-A5F9-9CC1E04CCCA0}"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1CAA6-5BD9-4A1E-8670-3B19459C5B6D}" type="slidenum">
              <a:rPr lang="en-US" smtClean="0"/>
              <a:t>‹#›</a:t>
            </a:fld>
            <a:endParaRPr lang="en-US"/>
          </a:p>
        </p:txBody>
      </p:sp>
    </p:spTree>
    <p:extLst>
      <p:ext uri="{BB962C8B-B14F-4D97-AF65-F5344CB8AC3E}">
        <p14:creationId xmlns:p14="http://schemas.microsoft.com/office/powerpoint/2010/main" val="55758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1-3 November 2022</a:t>
            </a:r>
          </a:p>
        </p:txBody>
      </p:sp>
      <p:sp>
        <p:nvSpPr>
          <p:cNvPr id="5" name="Footer Placeholder 4"/>
          <p:cNvSpPr>
            <a:spLocks noGrp="1"/>
          </p:cNvSpPr>
          <p:nvPr>
            <p:ph type="ftr" sz="quarter" idx="11"/>
          </p:nvPr>
        </p:nvSpPr>
        <p:spPr/>
        <p:txBody>
          <a:bodyPr/>
          <a:lstStyle/>
          <a:p>
            <a:r>
              <a:rPr lang="en-US"/>
              <a:t>ISPMNA-4 | Leicester, UK</a:t>
            </a:r>
          </a:p>
        </p:txBody>
      </p:sp>
      <p:sp>
        <p:nvSpPr>
          <p:cNvPr id="6" name="Slide Number Placeholder 5"/>
          <p:cNvSpPr>
            <a:spLocks noGrp="1"/>
          </p:cNvSpPr>
          <p:nvPr>
            <p:ph type="sldNum" sz="quarter" idx="12"/>
          </p:nvPr>
        </p:nvSpPr>
        <p:spPr/>
        <p:txBody>
          <a:bodyPr/>
          <a:lstStyle/>
          <a:p>
            <a:fld id="{0B37EEC2-2FF1-40B3-B63B-BECA38B4EF4E}" type="slidenum">
              <a:rPr lang="en-US" smtClean="0"/>
              <a:t>‹#›</a:t>
            </a:fld>
            <a:endParaRPr lang="en-US"/>
          </a:p>
        </p:txBody>
      </p:sp>
    </p:spTree>
    <p:extLst>
      <p:ext uri="{BB962C8B-B14F-4D97-AF65-F5344CB8AC3E}">
        <p14:creationId xmlns:p14="http://schemas.microsoft.com/office/powerpoint/2010/main" val="145208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1-3 November 2022</a:t>
            </a:r>
          </a:p>
        </p:txBody>
      </p:sp>
      <p:sp>
        <p:nvSpPr>
          <p:cNvPr id="4" name="Footer Placeholder 3"/>
          <p:cNvSpPr>
            <a:spLocks noGrp="1"/>
          </p:cNvSpPr>
          <p:nvPr>
            <p:ph type="ftr" sz="quarter" idx="11"/>
          </p:nvPr>
        </p:nvSpPr>
        <p:spPr/>
        <p:txBody>
          <a:bodyPr/>
          <a:lstStyle/>
          <a:p>
            <a:r>
              <a:rPr lang="en-US"/>
              <a:t>ISPMNA-4 | Leicester, UK</a:t>
            </a:r>
          </a:p>
        </p:txBody>
      </p:sp>
      <p:sp>
        <p:nvSpPr>
          <p:cNvPr id="5" name="Slide Number Placeholder 4"/>
          <p:cNvSpPr>
            <a:spLocks noGrp="1"/>
          </p:cNvSpPr>
          <p:nvPr>
            <p:ph type="sldNum" sz="quarter" idx="12"/>
          </p:nvPr>
        </p:nvSpPr>
        <p:spPr/>
        <p:txBody>
          <a:bodyPr/>
          <a:lstStyle/>
          <a:p>
            <a:fld id="{0B37EEC2-2FF1-40B3-B63B-BECA38B4EF4E}" type="slidenum">
              <a:rPr lang="en-US" smtClean="0"/>
              <a:t>‹#›</a:t>
            </a:fld>
            <a:endParaRPr lang="en-US"/>
          </a:p>
        </p:txBody>
      </p:sp>
    </p:spTree>
    <p:extLst>
      <p:ext uri="{BB962C8B-B14F-4D97-AF65-F5344CB8AC3E}">
        <p14:creationId xmlns:p14="http://schemas.microsoft.com/office/powerpoint/2010/main" val="95496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1-3 November 2022</a:t>
            </a:r>
          </a:p>
        </p:txBody>
      </p:sp>
      <p:sp>
        <p:nvSpPr>
          <p:cNvPr id="3" name="Footer Placeholder 2"/>
          <p:cNvSpPr>
            <a:spLocks noGrp="1"/>
          </p:cNvSpPr>
          <p:nvPr>
            <p:ph type="ftr" sz="quarter" idx="11"/>
          </p:nvPr>
        </p:nvSpPr>
        <p:spPr/>
        <p:txBody>
          <a:bodyPr/>
          <a:lstStyle/>
          <a:p>
            <a:r>
              <a:rPr lang="en-US"/>
              <a:t>ISPMNA-4 | Leicester, UK</a:t>
            </a:r>
          </a:p>
        </p:txBody>
      </p:sp>
      <p:sp>
        <p:nvSpPr>
          <p:cNvPr id="4" name="Slide Number Placeholder 3"/>
          <p:cNvSpPr>
            <a:spLocks noGrp="1"/>
          </p:cNvSpPr>
          <p:nvPr>
            <p:ph type="sldNum" sz="quarter" idx="12"/>
          </p:nvPr>
        </p:nvSpPr>
        <p:spPr/>
        <p:txBody>
          <a:bodyPr/>
          <a:lstStyle/>
          <a:p>
            <a:fld id="{0B37EEC2-2FF1-40B3-B63B-BECA38B4EF4E}" type="slidenum">
              <a:rPr lang="en-US" smtClean="0"/>
              <a:t>‹#›</a:t>
            </a:fld>
            <a:endParaRPr lang="en-US"/>
          </a:p>
        </p:txBody>
      </p:sp>
    </p:spTree>
    <p:extLst>
      <p:ext uri="{BB962C8B-B14F-4D97-AF65-F5344CB8AC3E}">
        <p14:creationId xmlns:p14="http://schemas.microsoft.com/office/powerpoint/2010/main" val="297840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1-3 November 2022</a:t>
            </a:r>
          </a:p>
        </p:txBody>
      </p:sp>
      <p:sp>
        <p:nvSpPr>
          <p:cNvPr id="5" name="Footer Placeholder 4"/>
          <p:cNvSpPr>
            <a:spLocks noGrp="1"/>
          </p:cNvSpPr>
          <p:nvPr>
            <p:ph type="ftr" sz="quarter" idx="11"/>
          </p:nvPr>
        </p:nvSpPr>
        <p:spPr/>
        <p:txBody>
          <a:bodyPr/>
          <a:lstStyle/>
          <a:p>
            <a:r>
              <a:rPr lang="en-US"/>
              <a:t>ISPMNA-4 | Leicester, UK</a:t>
            </a:r>
          </a:p>
        </p:txBody>
      </p:sp>
      <p:sp>
        <p:nvSpPr>
          <p:cNvPr id="6" name="Slide Number Placeholder 5"/>
          <p:cNvSpPr>
            <a:spLocks noGrp="1"/>
          </p:cNvSpPr>
          <p:nvPr>
            <p:ph type="sldNum" sz="quarter" idx="12"/>
          </p:nvPr>
        </p:nvSpPr>
        <p:spPr/>
        <p:txBody>
          <a:bodyPr/>
          <a:lstStyle/>
          <a:p>
            <a:fld id="{0B37EEC2-2FF1-40B3-B63B-BECA38B4EF4E}" type="slidenum">
              <a:rPr lang="en-US" smtClean="0"/>
              <a:t>‹#›</a:t>
            </a:fld>
            <a:endParaRPr lang="en-US"/>
          </a:p>
        </p:txBody>
      </p:sp>
    </p:spTree>
    <p:extLst>
      <p:ext uri="{BB962C8B-B14F-4D97-AF65-F5344CB8AC3E}">
        <p14:creationId xmlns:p14="http://schemas.microsoft.com/office/powerpoint/2010/main" val="375843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1-3 November 2022</a:t>
            </a:r>
          </a:p>
        </p:txBody>
      </p:sp>
      <p:sp>
        <p:nvSpPr>
          <p:cNvPr id="5" name="Footer Placeholder 4"/>
          <p:cNvSpPr>
            <a:spLocks noGrp="1"/>
          </p:cNvSpPr>
          <p:nvPr>
            <p:ph type="ftr" sz="quarter" idx="11"/>
          </p:nvPr>
        </p:nvSpPr>
        <p:spPr/>
        <p:txBody>
          <a:bodyPr/>
          <a:lstStyle/>
          <a:p>
            <a:r>
              <a:rPr lang="en-US"/>
              <a:t>ISPMNA-4 | Leicester, UK</a:t>
            </a:r>
          </a:p>
        </p:txBody>
      </p:sp>
      <p:sp>
        <p:nvSpPr>
          <p:cNvPr id="6" name="Slide Number Placeholder 5"/>
          <p:cNvSpPr>
            <a:spLocks noGrp="1"/>
          </p:cNvSpPr>
          <p:nvPr>
            <p:ph type="sldNum" sz="quarter" idx="12"/>
          </p:nvPr>
        </p:nvSpPr>
        <p:spPr/>
        <p:txBody>
          <a:bodyPr/>
          <a:lstStyle/>
          <a:p>
            <a:fld id="{0B37EEC2-2FF1-40B3-B63B-BECA38B4EF4E}" type="slidenum">
              <a:rPr lang="en-US" smtClean="0"/>
              <a:t>‹#›</a:t>
            </a:fld>
            <a:endParaRPr lang="en-US"/>
          </a:p>
        </p:txBody>
      </p:sp>
    </p:spTree>
    <p:extLst>
      <p:ext uri="{BB962C8B-B14F-4D97-AF65-F5344CB8AC3E}">
        <p14:creationId xmlns:p14="http://schemas.microsoft.com/office/powerpoint/2010/main" val="2767370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289" y="1396091"/>
            <a:ext cx="5974080" cy="512064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04631" y="1396091"/>
            <a:ext cx="5974080" cy="512064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1-3 November 2022</a:t>
            </a:r>
          </a:p>
        </p:txBody>
      </p:sp>
      <p:sp>
        <p:nvSpPr>
          <p:cNvPr id="6" name="Footer Placeholder 5"/>
          <p:cNvSpPr>
            <a:spLocks noGrp="1"/>
          </p:cNvSpPr>
          <p:nvPr>
            <p:ph type="ftr" sz="quarter" idx="11"/>
          </p:nvPr>
        </p:nvSpPr>
        <p:spPr/>
        <p:txBody>
          <a:bodyPr/>
          <a:lstStyle/>
          <a:p>
            <a:r>
              <a:rPr lang="en-US"/>
              <a:t>ISPMNA-4 | Leicester, UK</a:t>
            </a:r>
          </a:p>
        </p:txBody>
      </p:sp>
      <p:sp>
        <p:nvSpPr>
          <p:cNvPr id="7" name="Slide Number Placeholder 6"/>
          <p:cNvSpPr>
            <a:spLocks noGrp="1"/>
          </p:cNvSpPr>
          <p:nvPr>
            <p:ph type="sldNum" sz="quarter" idx="12"/>
          </p:nvPr>
        </p:nvSpPr>
        <p:spPr/>
        <p:txBody>
          <a:bodyPr/>
          <a:lstStyle/>
          <a:p>
            <a:fld id="{0B37EEC2-2FF1-40B3-B63B-BECA38B4EF4E}" type="slidenum">
              <a:rPr lang="en-US" smtClean="0"/>
              <a:t>‹#›</a:t>
            </a:fld>
            <a:endParaRPr lang="en-US"/>
          </a:p>
        </p:txBody>
      </p:sp>
    </p:spTree>
    <p:extLst>
      <p:ext uri="{BB962C8B-B14F-4D97-AF65-F5344CB8AC3E}">
        <p14:creationId xmlns:p14="http://schemas.microsoft.com/office/powerpoint/2010/main" val="163905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289" y="1396091"/>
            <a:ext cx="5974080" cy="512064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1-3 November 2022</a:t>
            </a:r>
          </a:p>
        </p:txBody>
      </p:sp>
      <p:sp>
        <p:nvSpPr>
          <p:cNvPr id="6" name="Footer Placeholder 5"/>
          <p:cNvSpPr>
            <a:spLocks noGrp="1"/>
          </p:cNvSpPr>
          <p:nvPr>
            <p:ph type="ftr" sz="quarter" idx="11"/>
          </p:nvPr>
        </p:nvSpPr>
        <p:spPr/>
        <p:txBody>
          <a:bodyPr/>
          <a:lstStyle/>
          <a:p>
            <a:r>
              <a:rPr lang="en-US"/>
              <a:t>ISPMNA-4 | Leicester, UK</a:t>
            </a:r>
          </a:p>
        </p:txBody>
      </p:sp>
      <p:sp>
        <p:nvSpPr>
          <p:cNvPr id="7" name="Slide Number Placeholder 6"/>
          <p:cNvSpPr>
            <a:spLocks noGrp="1"/>
          </p:cNvSpPr>
          <p:nvPr>
            <p:ph type="sldNum" sz="quarter" idx="12"/>
          </p:nvPr>
        </p:nvSpPr>
        <p:spPr/>
        <p:txBody>
          <a:bodyPr/>
          <a:lstStyle/>
          <a:p>
            <a:fld id="{0B37EEC2-2FF1-40B3-B63B-BECA38B4EF4E}" type="slidenum">
              <a:rPr lang="en-US" smtClean="0"/>
              <a:t>‹#›</a:t>
            </a:fld>
            <a:endParaRPr lang="en-US"/>
          </a:p>
        </p:txBody>
      </p:sp>
      <p:sp>
        <p:nvSpPr>
          <p:cNvPr id="8" name="Content Placeholder 3"/>
          <p:cNvSpPr>
            <a:spLocks noGrp="1"/>
          </p:cNvSpPr>
          <p:nvPr>
            <p:ph sz="half" idx="2"/>
          </p:nvPr>
        </p:nvSpPr>
        <p:spPr>
          <a:xfrm>
            <a:off x="6104631" y="1396091"/>
            <a:ext cx="597408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104631" y="3994340"/>
            <a:ext cx="597408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141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289" y="1396091"/>
            <a:ext cx="597408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04631" y="1396091"/>
            <a:ext cx="597408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1-3 November 2022</a:t>
            </a:r>
          </a:p>
        </p:txBody>
      </p:sp>
      <p:sp>
        <p:nvSpPr>
          <p:cNvPr id="6" name="Footer Placeholder 5"/>
          <p:cNvSpPr>
            <a:spLocks noGrp="1"/>
          </p:cNvSpPr>
          <p:nvPr>
            <p:ph type="ftr" sz="quarter" idx="11"/>
          </p:nvPr>
        </p:nvSpPr>
        <p:spPr/>
        <p:txBody>
          <a:bodyPr/>
          <a:lstStyle/>
          <a:p>
            <a:r>
              <a:rPr lang="en-US"/>
              <a:t>ISPMNA-4 | Leicester, UK</a:t>
            </a:r>
          </a:p>
        </p:txBody>
      </p:sp>
      <p:sp>
        <p:nvSpPr>
          <p:cNvPr id="7" name="Slide Number Placeholder 6"/>
          <p:cNvSpPr>
            <a:spLocks noGrp="1"/>
          </p:cNvSpPr>
          <p:nvPr>
            <p:ph type="sldNum" sz="quarter" idx="12"/>
          </p:nvPr>
        </p:nvSpPr>
        <p:spPr/>
        <p:txBody>
          <a:bodyPr/>
          <a:lstStyle/>
          <a:p>
            <a:fld id="{0B37EEC2-2FF1-40B3-B63B-BECA38B4EF4E}" type="slidenum">
              <a:rPr lang="en-US" smtClean="0"/>
              <a:t>‹#›</a:t>
            </a:fld>
            <a:endParaRPr lang="en-US"/>
          </a:p>
        </p:txBody>
      </p:sp>
      <p:sp>
        <p:nvSpPr>
          <p:cNvPr id="8" name="Content Placeholder 2"/>
          <p:cNvSpPr>
            <a:spLocks noGrp="1"/>
          </p:cNvSpPr>
          <p:nvPr>
            <p:ph sz="half" idx="13"/>
          </p:nvPr>
        </p:nvSpPr>
        <p:spPr>
          <a:xfrm>
            <a:off x="113289" y="3994340"/>
            <a:ext cx="597408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104631" y="3994340"/>
            <a:ext cx="597408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049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289" y="1396091"/>
            <a:ext cx="396240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29737" y="1396091"/>
            <a:ext cx="396240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1-3 November 2022</a:t>
            </a:r>
          </a:p>
        </p:txBody>
      </p:sp>
      <p:sp>
        <p:nvSpPr>
          <p:cNvPr id="6" name="Footer Placeholder 5"/>
          <p:cNvSpPr>
            <a:spLocks noGrp="1"/>
          </p:cNvSpPr>
          <p:nvPr>
            <p:ph type="ftr" sz="quarter" idx="11"/>
          </p:nvPr>
        </p:nvSpPr>
        <p:spPr/>
        <p:txBody>
          <a:bodyPr/>
          <a:lstStyle/>
          <a:p>
            <a:r>
              <a:rPr lang="en-US"/>
              <a:t>ISPMNA-4 | Leicester, UK</a:t>
            </a:r>
          </a:p>
        </p:txBody>
      </p:sp>
      <p:sp>
        <p:nvSpPr>
          <p:cNvPr id="7" name="Slide Number Placeholder 6"/>
          <p:cNvSpPr>
            <a:spLocks noGrp="1"/>
          </p:cNvSpPr>
          <p:nvPr>
            <p:ph type="sldNum" sz="quarter" idx="12"/>
          </p:nvPr>
        </p:nvSpPr>
        <p:spPr/>
        <p:txBody>
          <a:bodyPr/>
          <a:lstStyle/>
          <a:p>
            <a:fld id="{0B37EEC2-2FF1-40B3-B63B-BECA38B4EF4E}" type="slidenum">
              <a:rPr lang="en-US" smtClean="0"/>
              <a:t>‹#›</a:t>
            </a:fld>
            <a:endParaRPr lang="en-US"/>
          </a:p>
        </p:txBody>
      </p:sp>
      <p:sp>
        <p:nvSpPr>
          <p:cNvPr id="8" name="Content Placeholder 2"/>
          <p:cNvSpPr>
            <a:spLocks noGrp="1"/>
          </p:cNvSpPr>
          <p:nvPr>
            <p:ph sz="half" idx="13"/>
          </p:nvPr>
        </p:nvSpPr>
        <p:spPr>
          <a:xfrm>
            <a:off x="113289" y="3994340"/>
            <a:ext cx="396240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8129737" y="3994340"/>
            <a:ext cx="396240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15"/>
          </p:nvPr>
        </p:nvSpPr>
        <p:spPr>
          <a:xfrm>
            <a:off x="4121513" y="1396091"/>
            <a:ext cx="396240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16"/>
          </p:nvPr>
        </p:nvSpPr>
        <p:spPr>
          <a:xfrm>
            <a:off x="4121513" y="3994340"/>
            <a:ext cx="396240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997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289" y="1396091"/>
            <a:ext cx="298704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04631" y="1396091"/>
            <a:ext cx="298704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1-3 November 2022</a:t>
            </a:r>
          </a:p>
        </p:txBody>
      </p:sp>
      <p:sp>
        <p:nvSpPr>
          <p:cNvPr id="6" name="Footer Placeholder 5"/>
          <p:cNvSpPr>
            <a:spLocks noGrp="1"/>
          </p:cNvSpPr>
          <p:nvPr>
            <p:ph type="ftr" sz="quarter" idx="11"/>
          </p:nvPr>
        </p:nvSpPr>
        <p:spPr/>
        <p:txBody>
          <a:bodyPr/>
          <a:lstStyle/>
          <a:p>
            <a:r>
              <a:rPr lang="en-US"/>
              <a:t>ISPMNA-4 | Leicester, UK</a:t>
            </a:r>
          </a:p>
        </p:txBody>
      </p:sp>
      <p:sp>
        <p:nvSpPr>
          <p:cNvPr id="7" name="Slide Number Placeholder 6"/>
          <p:cNvSpPr>
            <a:spLocks noGrp="1"/>
          </p:cNvSpPr>
          <p:nvPr>
            <p:ph type="sldNum" sz="quarter" idx="12"/>
          </p:nvPr>
        </p:nvSpPr>
        <p:spPr/>
        <p:txBody>
          <a:bodyPr/>
          <a:lstStyle/>
          <a:p>
            <a:fld id="{0B37EEC2-2FF1-40B3-B63B-BECA38B4EF4E}" type="slidenum">
              <a:rPr lang="en-US" smtClean="0"/>
              <a:t>‹#›</a:t>
            </a:fld>
            <a:endParaRPr lang="en-US"/>
          </a:p>
        </p:txBody>
      </p:sp>
      <p:sp>
        <p:nvSpPr>
          <p:cNvPr id="8" name="Content Placeholder 2"/>
          <p:cNvSpPr>
            <a:spLocks noGrp="1"/>
          </p:cNvSpPr>
          <p:nvPr>
            <p:ph sz="half" idx="13"/>
          </p:nvPr>
        </p:nvSpPr>
        <p:spPr>
          <a:xfrm>
            <a:off x="113289" y="3994340"/>
            <a:ext cx="298704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104631" y="3994340"/>
            <a:ext cx="298704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sz="half" idx="15"/>
          </p:nvPr>
        </p:nvSpPr>
        <p:spPr>
          <a:xfrm>
            <a:off x="3100329" y="1396091"/>
            <a:ext cx="298704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p:cNvSpPr>
            <a:spLocks noGrp="1"/>
          </p:cNvSpPr>
          <p:nvPr>
            <p:ph sz="half" idx="16"/>
          </p:nvPr>
        </p:nvSpPr>
        <p:spPr>
          <a:xfrm>
            <a:off x="9091671" y="1396091"/>
            <a:ext cx="298704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sz="half" idx="17"/>
          </p:nvPr>
        </p:nvSpPr>
        <p:spPr>
          <a:xfrm>
            <a:off x="3100329" y="3994340"/>
            <a:ext cx="298704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18"/>
          </p:nvPr>
        </p:nvSpPr>
        <p:spPr>
          <a:xfrm>
            <a:off x="9091671" y="3994340"/>
            <a:ext cx="298704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800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3288" y="1378056"/>
            <a:ext cx="59131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3288" y="2083432"/>
            <a:ext cx="5913120" cy="44561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591" y="1378056"/>
            <a:ext cx="59131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5591" y="2083432"/>
            <a:ext cx="5913120" cy="44561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1-3 November 2022</a:t>
            </a:r>
          </a:p>
        </p:txBody>
      </p:sp>
      <p:sp>
        <p:nvSpPr>
          <p:cNvPr id="8" name="Footer Placeholder 7"/>
          <p:cNvSpPr>
            <a:spLocks noGrp="1"/>
          </p:cNvSpPr>
          <p:nvPr>
            <p:ph type="ftr" sz="quarter" idx="11"/>
          </p:nvPr>
        </p:nvSpPr>
        <p:spPr/>
        <p:txBody>
          <a:bodyPr/>
          <a:lstStyle/>
          <a:p>
            <a:r>
              <a:rPr lang="en-US"/>
              <a:t>ISPMNA-4 | Leicester, UK</a:t>
            </a:r>
          </a:p>
        </p:txBody>
      </p:sp>
      <p:sp>
        <p:nvSpPr>
          <p:cNvPr id="9" name="Slide Number Placeholder 8"/>
          <p:cNvSpPr>
            <a:spLocks noGrp="1"/>
          </p:cNvSpPr>
          <p:nvPr>
            <p:ph type="sldNum" sz="quarter" idx="12"/>
          </p:nvPr>
        </p:nvSpPr>
        <p:spPr/>
        <p:txBody>
          <a:bodyPr/>
          <a:lstStyle/>
          <a:p>
            <a:fld id="{0B37EEC2-2FF1-40B3-B63B-BECA38B4EF4E}" type="slidenum">
              <a:rPr lang="en-US" smtClean="0"/>
              <a:t>‹#›</a:t>
            </a:fld>
            <a:endParaRPr lang="en-US"/>
          </a:p>
        </p:txBody>
      </p:sp>
    </p:spTree>
    <p:extLst>
      <p:ext uri="{BB962C8B-B14F-4D97-AF65-F5344CB8AC3E}">
        <p14:creationId xmlns:p14="http://schemas.microsoft.com/office/powerpoint/2010/main" val="378872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290" y="169442"/>
            <a:ext cx="1196542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3290" y="1373623"/>
            <a:ext cx="11965421" cy="51485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3289" y="6603101"/>
            <a:ext cx="1623801" cy="199294"/>
          </a:xfrm>
          <a:prstGeom prst="rect">
            <a:avLst/>
          </a:prstGeom>
        </p:spPr>
        <p:txBody>
          <a:bodyPr vert="horz" lIns="91440" tIns="45720" rIns="91440" bIns="45720" rtlCol="0" anchor="ctr"/>
          <a:lstStyle>
            <a:lvl1pPr algn="l">
              <a:defRPr sz="1200">
                <a:solidFill>
                  <a:schemeClr val="bg1"/>
                </a:solidFill>
              </a:defRPr>
            </a:lvl1pPr>
          </a:lstStyle>
          <a:p>
            <a:r>
              <a:rPr lang="en-US"/>
              <a:t>1-3 November 2022</a:t>
            </a:r>
          </a:p>
        </p:txBody>
      </p:sp>
      <p:sp>
        <p:nvSpPr>
          <p:cNvPr id="5" name="Footer Placeholder 4"/>
          <p:cNvSpPr>
            <a:spLocks noGrp="1"/>
          </p:cNvSpPr>
          <p:nvPr>
            <p:ph type="ftr" sz="quarter" idx="3"/>
          </p:nvPr>
        </p:nvSpPr>
        <p:spPr>
          <a:xfrm>
            <a:off x="1861168" y="6603101"/>
            <a:ext cx="7466251" cy="199294"/>
          </a:xfrm>
          <a:prstGeom prst="rect">
            <a:avLst/>
          </a:prstGeom>
        </p:spPr>
        <p:txBody>
          <a:bodyPr vert="horz" lIns="91440" tIns="45720" rIns="91440" bIns="45720" rtlCol="0" anchor="ctr"/>
          <a:lstStyle>
            <a:lvl1pPr algn="ctr">
              <a:defRPr sz="1200">
                <a:solidFill>
                  <a:schemeClr val="bg1"/>
                </a:solidFill>
              </a:defRPr>
            </a:lvl1pPr>
          </a:lstStyle>
          <a:p>
            <a:r>
              <a:rPr lang="en-US"/>
              <a:t>ISPMNA-4 | Leicester, UK</a:t>
            </a:r>
          </a:p>
        </p:txBody>
      </p:sp>
      <p:sp>
        <p:nvSpPr>
          <p:cNvPr id="6" name="Slide Number Placeholder 5"/>
          <p:cNvSpPr>
            <a:spLocks noGrp="1"/>
          </p:cNvSpPr>
          <p:nvPr>
            <p:ph type="sldNum" sz="quarter" idx="4"/>
          </p:nvPr>
        </p:nvSpPr>
        <p:spPr>
          <a:xfrm>
            <a:off x="9451497" y="6603101"/>
            <a:ext cx="611400" cy="199294"/>
          </a:xfrm>
          <a:prstGeom prst="rect">
            <a:avLst/>
          </a:prstGeom>
        </p:spPr>
        <p:txBody>
          <a:bodyPr vert="horz" lIns="91440" tIns="45720" rIns="91440" bIns="45720" rtlCol="0" anchor="ctr"/>
          <a:lstStyle>
            <a:lvl1pPr algn="r">
              <a:defRPr sz="1200">
                <a:solidFill>
                  <a:schemeClr val="bg1"/>
                </a:solidFill>
              </a:defRPr>
            </a:lvl1pPr>
          </a:lstStyle>
          <a:p>
            <a:fld id="{0B37EEC2-2FF1-40B3-B63B-BECA38B4EF4E}" type="slidenum">
              <a:rPr lang="en-US" smtClean="0"/>
              <a:t>‹#›</a:t>
            </a:fld>
            <a:endParaRPr lang="en-US"/>
          </a:p>
        </p:txBody>
      </p:sp>
    </p:spTree>
    <p:extLst>
      <p:ext uri="{BB962C8B-B14F-4D97-AF65-F5344CB8AC3E}">
        <p14:creationId xmlns:p14="http://schemas.microsoft.com/office/powerpoint/2010/main" val="1977872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4572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atrick.Raynaud@nrc.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Patrick.Raynaud@nrc.gov" TargetMode="External"/><Relationship Id="rId2" Type="http://schemas.openxmlformats.org/officeDocument/2006/relationships/hyperlink" Target="https://www.nrc.gov/about-nrc/regulatory/research/obtainingcodes.html#1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Patrick.Raynaud@nrc.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damsxt.nrc.gov/navigator/AdamsXT/content/downloadContent.faces?objectStoreName=MainLibrary&amp;vsId=%7b2F58C519-1DC4-CEE1-A211-6FB44C400000%7d&amp;ForceBrowserDownloadMgrPrompt=false" TargetMode="External"/><Relationship Id="rId2" Type="http://schemas.openxmlformats.org/officeDocument/2006/relationships/hyperlink" Target="https://adamsxt.nrc.gov/navigator/AdamsXT/content/downloadContent.faces?objectStoreName=MainLibrary&amp;vsId=%7b450A3E66-57B9-C051-8417-6FB44C600000%7d&amp;ForceBrowserDownloadMgrPrompt=false" TargetMode="Externa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damsxt.nrc.gov/navigator/AdamsXT/content/downloadContent.faces?objectStoreName=MainLibrary&amp;vsId=%7b3B564A11-2321-C6EE-8691-7A582D400000%7d&amp;ForceBrowserDownloadMgrPrompt=false" TargetMode="External"/><Relationship Id="rId7" Type="http://schemas.openxmlformats.org/officeDocument/2006/relationships/hyperlink" Target="https://adamsxt.nrc.gov/navigator/AdamsXT/content/downloadContent.faces?objectStoreName=MainLibrary&amp;vsId=%7bE459885E-63CF-C7B0-8FE5-7A3F89600000%7d&amp;ForceBrowserDownloadMgrPrompt=false" TargetMode="External"/><Relationship Id="rId2" Type="http://schemas.openxmlformats.org/officeDocument/2006/relationships/hyperlink" Target="https://adamsxt.nrc.gov/navigator/AdamsXT/content/downloadContent.faces?objectStoreName=MainLibrary&amp;vsId=%7b4396F9D0-EEBA-C2DF-8D25-7A582A100001%7d&amp;ForceBrowserDownloadMgrPrompt=false" TargetMode="External"/><Relationship Id="rId1" Type="http://schemas.openxmlformats.org/officeDocument/2006/relationships/slideLayout" Target="../slideLayouts/slideLayout4.xml"/><Relationship Id="rId6" Type="http://schemas.openxmlformats.org/officeDocument/2006/relationships/hyperlink" Target="https://adamsxt.nrc.gov/navigator/AdamsXT/content/downloadContent.faces?objectStoreName=MainLibrary&amp;vsId=%7bB9FCA159-85F0-CB9A-93BF-7A3F8B100000%7d&amp;ForceBrowserDownloadMgrPrompt=false" TargetMode="External"/><Relationship Id="rId5" Type="http://schemas.openxmlformats.org/officeDocument/2006/relationships/hyperlink" Target="https://adamsxt.nrc.gov/navigator/AdamsXT/content/downloadContent.faces?objectStoreName=MainLibrary&amp;vsId=%7b5D640E7D-0BFF-C466-8798-80B87C800000%7d&amp;ForceBrowserDownloadMgrPrompt=false" TargetMode="External"/><Relationship Id="rId4" Type="http://schemas.openxmlformats.org/officeDocument/2006/relationships/hyperlink" Target="https://adamsxt.nrc.gov/navigator/AdamsXT/content/downloadContent.faces?objectStoreName=MainLibrary&amp;vsId=%7b30ADCF1E-673F-C3B9-8F7A-7BAD1E500000%7d&amp;ForceBrowserDownloadMgrPrompt=false"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00A5-2971-4E5B-A6AA-B517114E8AEC}"/>
              </a:ext>
            </a:extLst>
          </p:cNvPr>
          <p:cNvSpPr>
            <a:spLocks noGrp="1"/>
          </p:cNvSpPr>
          <p:nvPr>
            <p:ph type="ctrTitle"/>
          </p:nvPr>
        </p:nvSpPr>
        <p:spPr>
          <a:xfrm>
            <a:off x="914400" y="530352"/>
            <a:ext cx="10363200" cy="3070099"/>
          </a:xfrm>
        </p:spPr>
        <p:txBody>
          <a:bodyPr/>
          <a:lstStyle/>
          <a:p>
            <a:r>
              <a:rPr lang="en-US" sz="4400" dirty="0">
                <a:solidFill>
                  <a:srgbClr val="002060"/>
                </a:solidFill>
              </a:rPr>
              <a:t>FAVPRO</a:t>
            </a:r>
            <a:br>
              <a:rPr lang="en-US" dirty="0"/>
            </a:br>
            <a:r>
              <a:rPr lang="en-US" dirty="0"/>
              <a:t>NRC’s New Probabilistic RPV Integrity Assessment Tool</a:t>
            </a:r>
          </a:p>
        </p:txBody>
      </p:sp>
      <p:sp>
        <p:nvSpPr>
          <p:cNvPr id="3" name="Subtitle 2">
            <a:extLst>
              <a:ext uri="{FF2B5EF4-FFF2-40B4-BE49-F238E27FC236}">
                <a16:creationId xmlns:a16="http://schemas.microsoft.com/office/drawing/2014/main" id="{2376558F-FAD1-4153-9272-C47A88D0503F}"/>
              </a:ext>
            </a:extLst>
          </p:cNvPr>
          <p:cNvSpPr>
            <a:spLocks noGrp="1"/>
          </p:cNvSpPr>
          <p:nvPr>
            <p:ph type="subTitle" idx="1"/>
          </p:nvPr>
        </p:nvSpPr>
        <p:spPr/>
        <p:txBody>
          <a:bodyPr>
            <a:normAutofit lnSpcReduction="10000"/>
          </a:bodyPr>
          <a:lstStyle/>
          <a:p>
            <a:r>
              <a:rPr lang="en-US" dirty="0"/>
              <a:t>Patrick Raynaud</a:t>
            </a:r>
          </a:p>
          <a:p>
            <a:r>
              <a:rPr lang="en-US" dirty="0"/>
              <a:t>Senior Materials Engineer</a:t>
            </a:r>
          </a:p>
          <a:p>
            <a:r>
              <a:rPr lang="en-US" dirty="0"/>
              <a:t>U.S. Nuclear Regulatory commission</a:t>
            </a:r>
          </a:p>
          <a:p>
            <a:r>
              <a:rPr lang="en-US" dirty="0">
                <a:hlinkClick r:id="rId2"/>
              </a:rPr>
              <a:t>Patrick.Raynaud@nrc.gov</a:t>
            </a:r>
            <a:endParaRPr lang="en-US" dirty="0"/>
          </a:p>
        </p:txBody>
      </p:sp>
    </p:spTree>
    <p:extLst>
      <p:ext uri="{BB962C8B-B14F-4D97-AF65-F5344CB8AC3E}">
        <p14:creationId xmlns:p14="http://schemas.microsoft.com/office/powerpoint/2010/main" val="1149414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1BE7-89B2-41D0-B598-01D3B97CDF2F}"/>
              </a:ext>
            </a:extLst>
          </p:cNvPr>
          <p:cNvSpPr>
            <a:spLocks noGrp="1"/>
          </p:cNvSpPr>
          <p:nvPr>
            <p:ph type="title"/>
          </p:nvPr>
        </p:nvSpPr>
        <p:spPr/>
        <p:txBody>
          <a:bodyPr/>
          <a:lstStyle/>
          <a:p>
            <a:r>
              <a:rPr lang="en-US" dirty="0"/>
              <a:t>FAVPRO: Development Status</a:t>
            </a:r>
          </a:p>
        </p:txBody>
      </p:sp>
      <p:sp>
        <p:nvSpPr>
          <p:cNvPr id="3" name="Content Placeholder 2">
            <a:extLst>
              <a:ext uri="{FF2B5EF4-FFF2-40B4-BE49-F238E27FC236}">
                <a16:creationId xmlns:a16="http://schemas.microsoft.com/office/drawing/2014/main" id="{791ACB5C-F7FA-4001-9620-8EC663E40BC6}"/>
              </a:ext>
            </a:extLst>
          </p:cNvPr>
          <p:cNvSpPr>
            <a:spLocks noGrp="1"/>
          </p:cNvSpPr>
          <p:nvPr>
            <p:ph sz="half" idx="1"/>
          </p:nvPr>
        </p:nvSpPr>
        <p:spPr/>
        <p:txBody>
          <a:bodyPr>
            <a:normAutofit lnSpcReduction="10000"/>
          </a:bodyPr>
          <a:lstStyle/>
          <a:p>
            <a:r>
              <a:rPr lang="en-US" b="1" dirty="0"/>
              <a:t>JSON</a:t>
            </a:r>
            <a:r>
              <a:rPr lang="en-US" dirty="0"/>
              <a:t> I/O mostly implemented (ongoing)</a:t>
            </a:r>
          </a:p>
          <a:p>
            <a:r>
              <a:rPr lang="en-US" dirty="0"/>
              <a:t>Full modularization complete</a:t>
            </a:r>
          </a:p>
          <a:p>
            <a:r>
              <a:rPr lang="en-US" dirty="0"/>
              <a:t>Refactoring ongoing: goal is 100% in the next year</a:t>
            </a:r>
          </a:p>
          <a:p>
            <a:pPr lvl="1"/>
            <a:r>
              <a:rPr lang="en-US" dirty="0"/>
              <a:t>Corrected minor bugs with little impact on the results</a:t>
            </a:r>
          </a:p>
          <a:p>
            <a:r>
              <a:rPr lang="en-US" dirty="0"/>
              <a:t>Move towards object-oriented functional programming (ongoing)</a:t>
            </a:r>
          </a:p>
          <a:p>
            <a:r>
              <a:rPr lang="en-US" dirty="0"/>
              <a:t>Merge the 3 sub-programs to reduce/remove intermediate I/O (2/3 complete)</a:t>
            </a:r>
          </a:p>
          <a:p>
            <a:r>
              <a:rPr lang="en-US" dirty="0"/>
              <a:t>Parallelization: the last step (not yet started)</a:t>
            </a:r>
          </a:p>
        </p:txBody>
      </p:sp>
      <p:pic>
        <p:nvPicPr>
          <p:cNvPr id="10" name="Content Placeholder 9">
            <a:extLst>
              <a:ext uri="{FF2B5EF4-FFF2-40B4-BE49-F238E27FC236}">
                <a16:creationId xmlns:a16="http://schemas.microsoft.com/office/drawing/2014/main" id="{DCAE4694-CE4F-EE0A-C9AD-7E0844F981F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03938" y="2150672"/>
            <a:ext cx="5975350" cy="3610756"/>
          </a:xfrm>
          <a:prstGeom prst="rect">
            <a:avLst/>
          </a:prstGeom>
        </p:spPr>
      </p:pic>
      <p:sp>
        <p:nvSpPr>
          <p:cNvPr id="4" name="Date Placeholder 3">
            <a:extLst>
              <a:ext uri="{FF2B5EF4-FFF2-40B4-BE49-F238E27FC236}">
                <a16:creationId xmlns:a16="http://schemas.microsoft.com/office/drawing/2014/main" id="{C1FFC29C-1407-47D5-8205-3315D1A5CED5}"/>
              </a:ext>
            </a:extLst>
          </p:cNvPr>
          <p:cNvSpPr>
            <a:spLocks noGrp="1"/>
          </p:cNvSpPr>
          <p:nvPr>
            <p:ph type="dt" sz="half" idx="10"/>
          </p:nvPr>
        </p:nvSpPr>
        <p:spPr/>
        <p:txBody>
          <a:bodyPr/>
          <a:lstStyle/>
          <a:p>
            <a:r>
              <a:rPr lang="en-US"/>
              <a:t>1-3 November 2022</a:t>
            </a:r>
          </a:p>
        </p:txBody>
      </p:sp>
      <p:sp>
        <p:nvSpPr>
          <p:cNvPr id="5" name="Footer Placeholder 4">
            <a:extLst>
              <a:ext uri="{FF2B5EF4-FFF2-40B4-BE49-F238E27FC236}">
                <a16:creationId xmlns:a16="http://schemas.microsoft.com/office/drawing/2014/main" id="{7E0073A0-2D8C-4E49-B111-CBF4FA368FE9}"/>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BE4742DE-3A35-4BFF-B4D5-7A5DA6E3BC5F}"/>
              </a:ext>
            </a:extLst>
          </p:cNvPr>
          <p:cNvSpPr>
            <a:spLocks noGrp="1"/>
          </p:cNvSpPr>
          <p:nvPr>
            <p:ph type="sldNum" sz="quarter" idx="12"/>
          </p:nvPr>
        </p:nvSpPr>
        <p:spPr/>
        <p:txBody>
          <a:bodyPr/>
          <a:lstStyle/>
          <a:p>
            <a:fld id="{0B37EEC2-2FF1-40B3-B63B-BECA38B4EF4E}" type="slidenum">
              <a:rPr lang="en-US" smtClean="0"/>
              <a:t>10</a:t>
            </a:fld>
            <a:endParaRPr lang="en-US"/>
          </a:p>
        </p:txBody>
      </p:sp>
    </p:spTree>
    <p:extLst>
      <p:ext uri="{BB962C8B-B14F-4D97-AF65-F5344CB8AC3E}">
        <p14:creationId xmlns:p14="http://schemas.microsoft.com/office/powerpoint/2010/main" val="3416146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3EA8E-47B1-3C29-3E25-17B66E59C5F8}"/>
              </a:ext>
            </a:extLst>
          </p:cNvPr>
          <p:cNvSpPr>
            <a:spLocks noGrp="1"/>
          </p:cNvSpPr>
          <p:nvPr>
            <p:ph type="title"/>
          </p:nvPr>
        </p:nvSpPr>
        <p:spPr/>
        <p:txBody>
          <a:bodyPr/>
          <a:lstStyle/>
          <a:p>
            <a:r>
              <a:rPr lang="en-US" dirty="0"/>
              <a:t>FAVPRO Features: As-Found Flaw Population</a:t>
            </a:r>
          </a:p>
        </p:txBody>
      </p:sp>
      <p:sp>
        <p:nvSpPr>
          <p:cNvPr id="4" name="Date Placeholder 3">
            <a:extLst>
              <a:ext uri="{FF2B5EF4-FFF2-40B4-BE49-F238E27FC236}">
                <a16:creationId xmlns:a16="http://schemas.microsoft.com/office/drawing/2014/main" id="{401C79DC-861A-3156-E8F9-CE198B339702}"/>
              </a:ext>
            </a:extLst>
          </p:cNvPr>
          <p:cNvSpPr>
            <a:spLocks noGrp="1"/>
          </p:cNvSpPr>
          <p:nvPr>
            <p:ph type="dt" sz="half" idx="10"/>
          </p:nvPr>
        </p:nvSpPr>
        <p:spPr/>
        <p:txBody>
          <a:bodyPr/>
          <a:lstStyle/>
          <a:p>
            <a:r>
              <a:rPr lang="en-US"/>
              <a:t>1-3 November 2022</a:t>
            </a:r>
          </a:p>
        </p:txBody>
      </p:sp>
      <p:sp>
        <p:nvSpPr>
          <p:cNvPr id="5" name="Footer Placeholder 4">
            <a:extLst>
              <a:ext uri="{FF2B5EF4-FFF2-40B4-BE49-F238E27FC236}">
                <a16:creationId xmlns:a16="http://schemas.microsoft.com/office/drawing/2014/main" id="{1390A984-9613-0469-D8FD-DDF8EE832DD3}"/>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D5ED15DE-4AED-74B0-DAF6-F84A8DB40B64}"/>
              </a:ext>
            </a:extLst>
          </p:cNvPr>
          <p:cNvSpPr>
            <a:spLocks noGrp="1"/>
          </p:cNvSpPr>
          <p:nvPr>
            <p:ph type="sldNum" sz="quarter" idx="12"/>
          </p:nvPr>
        </p:nvSpPr>
        <p:spPr/>
        <p:txBody>
          <a:bodyPr/>
          <a:lstStyle/>
          <a:p>
            <a:fld id="{0B37EEC2-2FF1-40B3-B63B-BECA38B4EF4E}" type="slidenum">
              <a:rPr lang="en-US" smtClean="0"/>
              <a:t>11</a:t>
            </a:fld>
            <a:endParaRPr lang="en-US"/>
          </a:p>
        </p:txBody>
      </p:sp>
      <p:pic>
        <p:nvPicPr>
          <p:cNvPr id="29" name="Picture 28">
            <a:extLst>
              <a:ext uri="{FF2B5EF4-FFF2-40B4-BE49-F238E27FC236}">
                <a16:creationId xmlns:a16="http://schemas.microsoft.com/office/drawing/2014/main" id="{958BAA5B-299B-3A29-22FD-A07000BF2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296" y="1087914"/>
            <a:ext cx="10503408" cy="4993068"/>
          </a:xfrm>
          <a:prstGeom prst="rect">
            <a:avLst/>
          </a:prstGeom>
        </p:spPr>
      </p:pic>
    </p:spTree>
    <p:extLst>
      <p:ext uri="{BB962C8B-B14F-4D97-AF65-F5344CB8AC3E}">
        <p14:creationId xmlns:p14="http://schemas.microsoft.com/office/powerpoint/2010/main" val="3842748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9EBF01-EB9A-CAD6-FE6F-0AD7E9F7FD28}"/>
              </a:ext>
            </a:extLst>
          </p:cNvPr>
          <p:cNvSpPr>
            <a:spLocks noGrp="1"/>
          </p:cNvSpPr>
          <p:nvPr>
            <p:ph type="title"/>
          </p:nvPr>
        </p:nvSpPr>
        <p:spPr/>
        <p:txBody>
          <a:bodyPr/>
          <a:lstStyle/>
          <a:p>
            <a:r>
              <a:rPr lang="en-US" dirty="0"/>
              <a:t>FAVPRO Features: Increased Use of ASME Standard</a:t>
            </a:r>
          </a:p>
        </p:txBody>
      </p:sp>
      <p:sp>
        <p:nvSpPr>
          <p:cNvPr id="3" name="Date Placeholder 2">
            <a:extLst>
              <a:ext uri="{FF2B5EF4-FFF2-40B4-BE49-F238E27FC236}">
                <a16:creationId xmlns:a16="http://schemas.microsoft.com/office/drawing/2014/main" id="{AA35604B-81B4-7C32-4A46-2AE4F0FC8DFD}"/>
              </a:ext>
            </a:extLst>
          </p:cNvPr>
          <p:cNvSpPr>
            <a:spLocks noGrp="1"/>
          </p:cNvSpPr>
          <p:nvPr>
            <p:ph type="dt" sz="half" idx="10"/>
          </p:nvPr>
        </p:nvSpPr>
        <p:spPr/>
        <p:txBody>
          <a:bodyPr/>
          <a:lstStyle/>
          <a:p>
            <a:r>
              <a:rPr lang="en-US"/>
              <a:t>1-3 November 2022</a:t>
            </a:r>
          </a:p>
        </p:txBody>
      </p:sp>
      <p:sp>
        <p:nvSpPr>
          <p:cNvPr id="4" name="Footer Placeholder 3">
            <a:extLst>
              <a:ext uri="{FF2B5EF4-FFF2-40B4-BE49-F238E27FC236}">
                <a16:creationId xmlns:a16="http://schemas.microsoft.com/office/drawing/2014/main" id="{B067B269-C561-C245-0C3A-52E5FE429558}"/>
              </a:ext>
            </a:extLst>
          </p:cNvPr>
          <p:cNvSpPr>
            <a:spLocks noGrp="1"/>
          </p:cNvSpPr>
          <p:nvPr>
            <p:ph type="ftr" sz="quarter" idx="11"/>
          </p:nvPr>
        </p:nvSpPr>
        <p:spPr/>
        <p:txBody>
          <a:bodyPr/>
          <a:lstStyle/>
          <a:p>
            <a:r>
              <a:rPr lang="en-US"/>
              <a:t>ISPMNA-4 | Leicester, UK</a:t>
            </a:r>
          </a:p>
        </p:txBody>
      </p:sp>
      <p:sp>
        <p:nvSpPr>
          <p:cNvPr id="5" name="Slide Number Placeholder 4">
            <a:extLst>
              <a:ext uri="{FF2B5EF4-FFF2-40B4-BE49-F238E27FC236}">
                <a16:creationId xmlns:a16="http://schemas.microsoft.com/office/drawing/2014/main" id="{79379FF5-C6A5-3B24-9B42-7D699AE34CCF}"/>
              </a:ext>
            </a:extLst>
          </p:cNvPr>
          <p:cNvSpPr>
            <a:spLocks noGrp="1"/>
          </p:cNvSpPr>
          <p:nvPr>
            <p:ph type="sldNum" sz="quarter" idx="12"/>
          </p:nvPr>
        </p:nvSpPr>
        <p:spPr/>
        <p:txBody>
          <a:bodyPr/>
          <a:lstStyle/>
          <a:p>
            <a:fld id="{0B37EEC2-2FF1-40B3-B63B-BECA38B4EF4E}" type="slidenum">
              <a:rPr lang="en-US" smtClean="0"/>
              <a:t>12</a:t>
            </a:fld>
            <a:endParaRPr lang="en-US"/>
          </a:p>
        </p:txBody>
      </p:sp>
      <p:pic>
        <p:nvPicPr>
          <p:cNvPr id="34" name="Picture 33">
            <a:extLst>
              <a:ext uri="{FF2B5EF4-FFF2-40B4-BE49-F238E27FC236}">
                <a16:creationId xmlns:a16="http://schemas.microsoft.com/office/drawing/2014/main" id="{37C6249C-5256-0B43-89F1-07E53C6B9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031" y="956034"/>
            <a:ext cx="10155938" cy="4945932"/>
          </a:xfrm>
          <a:prstGeom prst="rect">
            <a:avLst/>
          </a:prstGeom>
        </p:spPr>
      </p:pic>
    </p:spTree>
    <p:extLst>
      <p:ext uri="{BB962C8B-B14F-4D97-AF65-F5344CB8AC3E}">
        <p14:creationId xmlns:p14="http://schemas.microsoft.com/office/powerpoint/2010/main" val="2210697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ED62B-E0E8-73AE-1CA5-7ABA83AA0BAA}"/>
              </a:ext>
            </a:extLst>
          </p:cNvPr>
          <p:cNvSpPr>
            <a:spLocks noGrp="1"/>
          </p:cNvSpPr>
          <p:nvPr>
            <p:ph type="title"/>
          </p:nvPr>
        </p:nvSpPr>
        <p:spPr/>
        <p:txBody>
          <a:bodyPr/>
          <a:lstStyle/>
          <a:p>
            <a:r>
              <a:rPr lang="en-US" dirty="0"/>
              <a:t>FAVPRO Features: New Embrittlement Trend Curves (ETC)</a:t>
            </a:r>
          </a:p>
        </p:txBody>
      </p:sp>
      <p:sp>
        <p:nvSpPr>
          <p:cNvPr id="6" name="Content Placeholder 5">
            <a:extLst>
              <a:ext uri="{FF2B5EF4-FFF2-40B4-BE49-F238E27FC236}">
                <a16:creationId xmlns:a16="http://schemas.microsoft.com/office/drawing/2014/main" id="{93860ED1-C7FD-7A91-EBC9-F14CBCD0E448}"/>
              </a:ext>
            </a:extLst>
          </p:cNvPr>
          <p:cNvSpPr>
            <a:spLocks noGrp="1"/>
          </p:cNvSpPr>
          <p:nvPr>
            <p:ph idx="1"/>
          </p:nvPr>
        </p:nvSpPr>
        <p:spPr/>
        <p:txBody>
          <a:bodyPr/>
          <a:lstStyle/>
          <a:p>
            <a:r>
              <a:rPr lang="en-US" dirty="0"/>
              <a:t>Currently available ETC</a:t>
            </a:r>
          </a:p>
          <a:p>
            <a:pPr lvl="1"/>
            <a:r>
              <a:rPr lang="en-US" dirty="0"/>
              <a:t>RG-1.99 Rev. 2</a:t>
            </a:r>
          </a:p>
          <a:p>
            <a:pPr lvl="1"/>
            <a:r>
              <a:rPr lang="en-US" dirty="0"/>
              <a:t>EONY 2000 and 2006</a:t>
            </a:r>
          </a:p>
          <a:p>
            <a:pPr lvl="2"/>
            <a:r>
              <a:rPr lang="en-US" dirty="0"/>
              <a:t>To be consolidated into latest EONY model (2013?)</a:t>
            </a:r>
          </a:p>
          <a:p>
            <a:pPr lvl="1"/>
            <a:r>
              <a:rPr lang="en-US" dirty="0"/>
              <a:t>Kirk 2007, </a:t>
            </a:r>
            <a:r>
              <a:rPr lang="en-US" dirty="0" err="1"/>
              <a:t>Radamo</a:t>
            </a:r>
            <a:r>
              <a:rPr lang="en-US" dirty="0"/>
              <a:t> 2007, and </a:t>
            </a:r>
            <a:r>
              <a:rPr lang="en-US" dirty="0" err="1"/>
              <a:t>Kirk+Radamo</a:t>
            </a:r>
            <a:r>
              <a:rPr lang="en-US" dirty="0"/>
              <a:t> 2007</a:t>
            </a:r>
          </a:p>
          <a:p>
            <a:pPr lvl="2"/>
            <a:r>
              <a:rPr lang="en-US" dirty="0"/>
              <a:t>Early versions of ASTM E-900 model: </a:t>
            </a:r>
            <a:r>
              <a:rPr lang="en-US" u="sng" dirty="0"/>
              <a:t>to be removed</a:t>
            </a:r>
          </a:p>
          <a:p>
            <a:r>
              <a:rPr lang="en-US" dirty="0"/>
              <a:t>Add ‘mainstream’ embrittlement trend curves to the FAVPRO options</a:t>
            </a:r>
          </a:p>
          <a:p>
            <a:pPr lvl="1"/>
            <a:r>
              <a:rPr lang="en-US" dirty="0"/>
              <a:t>ASTM E-900</a:t>
            </a:r>
          </a:p>
          <a:p>
            <a:pPr lvl="1"/>
            <a:r>
              <a:rPr lang="en-US" dirty="0"/>
              <a:t>Japanese model (update to JEAC4201, recently presented at FONTEVRAUD-10)</a:t>
            </a:r>
          </a:p>
          <a:p>
            <a:pPr lvl="1"/>
            <a:r>
              <a:rPr lang="en-US" dirty="0"/>
              <a:t>French model (2011: FONTEVRAUD-7, or more recent if available)</a:t>
            </a:r>
          </a:p>
        </p:txBody>
      </p:sp>
      <p:sp>
        <p:nvSpPr>
          <p:cNvPr id="3" name="Date Placeholder 2">
            <a:extLst>
              <a:ext uri="{FF2B5EF4-FFF2-40B4-BE49-F238E27FC236}">
                <a16:creationId xmlns:a16="http://schemas.microsoft.com/office/drawing/2014/main" id="{EC0A9D1E-4E8F-AF32-F244-B4B9BC113631}"/>
              </a:ext>
            </a:extLst>
          </p:cNvPr>
          <p:cNvSpPr>
            <a:spLocks noGrp="1"/>
          </p:cNvSpPr>
          <p:nvPr>
            <p:ph type="dt" sz="half" idx="10"/>
          </p:nvPr>
        </p:nvSpPr>
        <p:spPr/>
        <p:txBody>
          <a:bodyPr/>
          <a:lstStyle/>
          <a:p>
            <a:r>
              <a:rPr lang="en-US"/>
              <a:t>1-3 November 2022</a:t>
            </a:r>
          </a:p>
        </p:txBody>
      </p:sp>
      <p:sp>
        <p:nvSpPr>
          <p:cNvPr id="4" name="Footer Placeholder 3">
            <a:extLst>
              <a:ext uri="{FF2B5EF4-FFF2-40B4-BE49-F238E27FC236}">
                <a16:creationId xmlns:a16="http://schemas.microsoft.com/office/drawing/2014/main" id="{21849F82-2935-746E-06C7-9260FE33BB6D}"/>
              </a:ext>
            </a:extLst>
          </p:cNvPr>
          <p:cNvSpPr>
            <a:spLocks noGrp="1"/>
          </p:cNvSpPr>
          <p:nvPr>
            <p:ph type="ftr" sz="quarter" idx="11"/>
          </p:nvPr>
        </p:nvSpPr>
        <p:spPr/>
        <p:txBody>
          <a:bodyPr/>
          <a:lstStyle/>
          <a:p>
            <a:r>
              <a:rPr lang="en-US"/>
              <a:t>ISPMNA-4 | Leicester, UK</a:t>
            </a:r>
          </a:p>
        </p:txBody>
      </p:sp>
      <p:sp>
        <p:nvSpPr>
          <p:cNvPr id="5" name="Slide Number Placeholder 4">
            <a:extLst>
              <a:ext uri="{FF2B5EF4-FFF2-40B4-BE49-F238E27FC236}">
                <a16:creationId xmlns:a16="http://schemas.microsoft.com/office/drawing/2014/main" id="{D7A241C6-6BFC-EF12-3672-E5F18DAA0DA1}"/>
              </a:ext>
            </a:extLst>
          </p:cNvPr>
          <p:cNvSpPr>
            <a:spLocks noGrp="1"/>
          </p:cNvSpPr>
          <p:nvPr>
            <p:ph type="sldNum" sz="quarter" idx="12"/>
          </p:nvPr>
        </p:nvSpPr>
        <p:spPr/>
        <p:txBody>
          <a:bodyPr/>
          <a:lstStyle/>
          <a:p>
            <a:fld id="{0B37EEC2-2FF1-40B3-B63B-BECA38B4EF4E}" type="slidenum">
              <a:rPr lang="en-US" smtClean="0"/>
              <a:t>13</a:t>
            </a:fld>
            <a:endParaRPr lang="en-US"/>
          </a:p>
        </p:txBody>
      </p:sp>
    </p:spTree>
    <p:extLst>
      <p:ext uri="{BB962C8B-B14F-4D97-AF65-F5344CB8AC3E}">
        <p14:creationId xmlns:p14="http://schemas.microsoft.com/office/powerpoint/2010/main" val="216308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5656-052A-40C4-BA33-156BB68A0EAF}"/>
              </a:ext>
            </a:extLst>
          </p:cNvPr>
          <p:cNvSpPr>
            <a:spLocks noGrp="1"/>
          </p:cNvSpPr>
          <p:nvPr>
            <p:ph type="title"/>
          </p:nvPr>
        </p:nvSpPr>
        <p:spPr>
          <a:xfrm>
            <a:off x="113290" y="169442"/>
            <a:ext cx="11965421" cy="1143000"/>
          </a:xfrm>
        </p:spPr>
        <p:txBody>
          <a:bodyPr/>
          <a:lstStyle/>
          <a:p>
            <a:r>
              <a:rPr lang="en-US" dirty="0"/>
              <a:t>FAVOR/FAVPRO User Group</a:t>
            </a:r>
          </a:p>
        </p:txBody>
      </p:sp>
      <p:sp>
        <p:nvSpPr>
          <p:cNvPr id="11" name="Content Placeholder 10">
            <a:extLst>
              <a:ext uri="{FF2B5EF4-FFF2-40B4-BE49-F238E27FC236}">
                <a16:creationId xmlns:a16="http://schemas.microsoft.com/office/drawing/2014/main" id="{01E6ADAB-0CFD-4C07-8A24-2AC43FE8C42F}"/>
              </a:ext>
            </a:extLst>
          </p:cNvPr>
          <p:cNvSpPr>
            <a:spLocks noGrp="1"/>
          </p:cNvSpPr>
          <p:nvPr>
            <p:ph idx="1"/>
          </p:nvPr>
        </p:nvSpPr>
        <p:spPr/>
        <p:txBody>
          <a:bodyPr>
            <a:normAutofit lnSpcReduction="10000"/>
          </a:bodyPr>
          <a:lstStyle/>
          <a:p>
            <a:r>
              <a:rPr lang="en-US" dirty="0"/>
              <a:t>To obtain FAVOR and/or FAVPRO:</a:t>
            </a:r>
          </a:p>
          <a:p>
            <a:pPr lvl="1"/>
            <a:r>
              <a:rPr lang="en-US" dirty="0"/>
              <a:t>Fill out the </a:t>
            </a:r>
            <a:r>
              <a:rPr lang="en-US" dirty="0">
                <a:hlinkClick r:id="rId2"/>
              </a:rPr>
              <a:t>NRC Codes NDA</a:t>
            </a:r>
            <a:endParaRPr lang="en-US" dirty="0"/>
          </a:p>
          <a:p>
            <a:pPr lvl="1"/>
            <a:r>
              <a:rPr lang="en-US" dirty="0"/>
              <a:t>Once approved, the code executables and input generator are downloaded via NRC’s BOX service</a:t>
            </a:r>
          </a:p>
          <a:p>
            <a:r>
              <a:rPr lang="en-US" dirty="0"/>
              <a:t>All approved users become members of the User Group</a:t>
            </a:r>
          </a:p>
          <a:p>
            <a:pPr lvl="1"/>
            <a:r>
              <a:rPr lang="en-US" dirty="0"/>
              <a:t>Regular meetings (first meeting on 5/19/22-5/20/22), then short virtual updates (3-6 months), one longer meeting annually (format TBD)</a:t>
            </a:r>
          </a:p>
          <a:p>
            <a:pPr lvl="1"/>
            <a:r>
              <a:rPr lang="en-US" dirty="0"/>
              <a:t>Newsletters</a:t>
            </a:r>
          </a:p>
          <a:p>
            <a:pPr lvl="1"/>
            <a:r>
              <a:rPr lang="en-US" dirty="0"/>
              <a:t>New code versions</a:t>
            </a:r>
          </a:p>
          <a:p>
            <a:pPr lvl="1"/>
            <a:r>
              <a:rPr lang="en-US" dirty="0"/>
              <a:t>User input to the development team is encouraged (bugs, new features, etc.)</a:t>
            </a:r>
          </a:p>
          <a:p>
            <a:r>
              <a:rPr lang="en-US" dirty="0"/>
              <a:t>Cost: free!</a:t>
            </a:r>
          </a:p>
          <a:p>
            <a:pPr lvl="1"/>
            <a:r>
              <a:rPr lang="en-US" dirty="0"/>
              <a:t>Could change at some point, but not in immediate future</a:t>
            </a:r>
          </a:p>
          <a:p>
            <a:r>
              <a:rPr lang="en-US" dirty="0"/>
              <a:t>What about source code?</a:t>
            </a:r>
          </a:p>
          <a:p>
            <a:pPr lvl="1"/>
            <a:r>
              <a:rPr lang="en-US" dirty="0"/>
              <a:t>Can be obtained on special case-by-case basis, pending approval of special request</a:t>
            </a:r>
          </a:p>
          <a:p>
            <a:r>
              <a:rPr lang="en-US" dirty="0"/>
              <a:t>Send any FAVOR/FAVPRO questions to </a:t>
            </a:r>
            <a:r>
              <a:rPr lang="en-US" dirty="0">
                <a:hlinkClick r:id="rId3"/>
              </a:rPr>
              <a:t>Patrick.Raynaud@nrc.gov</a:t>
            </a:r>
            <a:endParaRPr lang="en-US" dirty="0"/>
          </a:p>
        </p:txBody>
      </p:sp>
      <p:sp>
        <p:nvSpPr>
          <p:cNvPr id="4" name="Date Placeholder 3">
            <a:extLst>
              <a:ext uri="{FF2B5EF4-FFF2-40B4-BE49-F238E27FC236}">
                <a16:creationId xmlns:a16="http://schemas.microsoft.com/office/drawing/2014/main" id="{4A36001E-175D-467B-BA62-2810BC4F7411}"/>
              </a:ext>
            </a:extLst>
          </p:cNvPr>
          <p:cNvSpPr>
            <a:spLocks noGrp="1"/>
          </p:cNvSpPr>
          <p:nvPr>
            <p:ph type="dt" sz="half" idx="10"/>
          </p:nvPr>
        </p:nvSpPr>
        <p:spPr>
          <a:xfrm>
            <a:off x="113289" y="6603101"/>
            <a:ext cx="1623801" cy="199294"/>
          </a:xfrm>
        </p:spPr>
        <p:txBody>
          <a:bodyPr/>
          <a:lstStyle/>
          <a:p>
            <a:r>
              <a:rPr lang="en-US"/>
              <a:t>1-3 November 2022</a:t>
            </a:r>
          </a:p>
        </p:txBody>
      </p:sp>
      <p:sp>
        <p:nvSpPr>
          <p:cNvPr id="5" name="Footer Placeholder 4">
            <a:extLst>
              <a:ext uri="{FF2B5EF4-FFF2-40B4-BE49-F238E27FC236}">
                <a16:creationId xmlns:a16="http://schemas.microsoft.com/office/drawing/2014/main" id="{BF1A1B84-B135-403C-BDDC-497C61AF74C4}"/>
              </a:ext>
            </a:extLst>
          </p:cNvPr>
          <p:cNvSpPr>
            <a:spLocks noGrp="1"/>
          </p:cNvSpPr>
          <p:nvPr>
            <p:ph type="ftr" sz="quarter" idx="11"/>
          </p:nvPr>
        </p:nvSpPr>
        <p:spPr>
          <a:xfrm>
            <a:off x="1861168" y="6603101"/>
            <a:ext cx="7466251" cy="199294"/>
          </a:xfrm>
        </p:spPr>
        <p:txBody>
          <a:bodyPr/>
          <a:lstStyle/>
          <a:p>
            <a:r>
              <a:rPr lang="en-US"/>
              <a:t>ISPMNA-4 | Leicester, UK</a:t>
            </a:r>
          </a:p>
        </p:txBody>
      </p:sp>
      <p:sp>
        <p:nvSpPr>
          <p:cNvPr id="6" name="Slide Number Placeholder 5">
            <a:extLst>
              <a:ext uri="{FF2B5EF4-FFF2-40B4-BE49-F238E27FC236}">
                <a16:creationId xmlns:a16="http://schemas.microsoft.com/office/drawing/2014/main" id="{E231A331-FDBE-4869-9063-F162C6B0A7F1}"/>
              </a:ext>
            </a:extLst>
          </p:cNvPr>
          <p:cNvSpPr>
            <a:spLocks noGrp="1"/>
          </p:cNvSpPr>
          <p:nvPr>
            <p:ph type="sldNum" sz="quarter" idx="12"/>
          </p:nvPr>
        </p:nvSpPr>
        <p:spPr>
          <a:xfrm>
            <a:off x="9451497" y="6603101"/>
            <a:ext cx="611400" cy="199294"/>
          </a:xfrm>
        </p:spPr>
        <p:txBody>
          <a:bodyPr/>
          <a:lstStyle/>
          <a:p>
            <a:fld id="{0B37EEC2-2FF1-40B3-B63B-BECA38B4EF4E}" type="slidenum">
              <a:rPr lang="en-US" smtClean="0"/>
              <a:pPr/>
              <a:t>14</a:t>
            </a:fld>
            <a:endParaRPr lang="en-US"/>
          </a:p>
        </p:txBody>
      </p:sp>
    </p:spTree>
    <p:extLst>
      <p:ext uri="{BB962C8B-B14F-4D97-AF65-F5344CB8AC3E}">
        <p14:creationId xmlns:p14="http://schemas.microsoft.com/office/powerpoint/2010/main" val="2495912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CF84-8751-FC57-FC8A-5F58A77ABA0C}"/>
              </a:ext>
            </a:extLst>
          </p:cNvPr>
          <p:cNvSpPr>
            <a:spLocks noGrp="1"/>
          </p:cNvSpPr>
          <p:nvPr>
            <p:ph type="title"/>
          </p:nvPr>
        </p:nvSpPr>
        <p:spPr/>
        <p:txBody>
          <a:bodyPr/>
          <a:lstStyle/>
          <a:p>
            <a:r>
              <a:rPr lang="en-US" dirty="0"/>
              <a:t>Summary and Perspectives</a:t>
            </a:r>
          </a:p>
        </p:txBody>
      </p:sp>
      <p:sp>
        <p:nvSpPr>
          <p:cNvPr id="3" name="Content Placeholder 2">
            <a:extLst>
              <a:ext uri="{FF2B5EF4-FFF2-40B4-BE49-F238E27FC236}">
                <a16:creationId xmlns:a16="http://schemas.microsoft.com/office/drawing/2014/main" id="{A6F4A664-F0F8-454B-2FB8-C85E1DC34D32}"/>
              </a:ext>
            </a:extLst>
          </p:cNvPr>
          <p:cNvSpPr>
            <a:spLocks noGrp="1"/>
          </p:cNvSpPr>
          <p:nvPr>
            <p:ph idx="1"/>
          </p:nvPr>
        </p:nvSpPr>
        <p:spPr/>
        <p:txBody>
          <a:bodyPr/>
          <a:lstStyle/>
          <a:p>
            <a:r>
              <a:rPr lang="en-US" dirty="0"/>
              <a:t>FAVPRO is a new tool to replace FAVOR</a:t>
            </a:r>
          </a:p>
          <a:p>
            <a:r>
              <a:rPr lang="en-US" dirty="0"/>
              <a:t>Enhanced SQA pedigree and testing</a:t>
            </a:r>
          </a:p>
          <a:p>
            <a:r>
              <a:rPr lang="en-US" dirty="0"/>
              <a:t>Modern, modular, parallel code for enhanced performance, enhanced user experience, and enhanced adaptability</a:t>
            </a:r>
          </a:p>
          <a:p>
            <a:r>
              <a:rPr lang="en-US" dirty="0"/>
              <a:t>New features:</a:t>
            </a:r>
          </a:p>
          <a:p>
            <a:pPr lvl="1"/>
            <a:r>
              <a:rPr lang="en-US" dirty="0"/>
              <a:t>As-found flaw modeling</a:t>
            </a:r>
          </a:p>
          <a:p>
            <a:pPr lvl="1"/>
            <a:r>
              <a:rPr lang="en-US" dirty="0"/>
              <a:t>Standard conforming K solutions where possible (ASME)</a:t>
            </a:r>
          </a:p>
          <a:p>
            <a:pPr lvl="1"/>
            <a:r>
              <a:rPr lang="en-US" dirty="0"/>
              <a:t>New embrittlement trend curves to reflect the latest standards and research</a:t>
            </a:r>
          </a:p>
          <a:p>
            <a:r>
              <a:rPr lang="en-US" b="1" dirty="0">
                <a:solidFill>
                  <a:schemeClr val="accent2"/>
                </a:solidFill>
              </a:rPr>
              <a:t>FAVPRO is a robust and resilient foundation that can be built upon to add new models, new probabilistic functionality, new materials, and new physical models to adapt to the rapidly evolving nuclear technology landscape</a:t>
            </a:r>
          </a:p>
        </p:txBody>
      </p:sp>
      <p:sp>
        <p:nvSpPr>
          <p:cNvPr id="4" name="Date Placeholder 3">
            <a:extLst>
              <a:ext uri="{FF2B5EF4-FFF2-40B4-BE49-F238E27FC236}">
                <a16:creationId xmlns:a16="http://schemas.microsoft.com/office/drawing/2014/main" id="{B8671B20-3194-E7D1-D59F-E0A675EB630E}"/>
              </a:ext>
            </a:extLst>
          </p:cNvPr>
          <p:cNvSpPr>
            <a:spLocks noGrp="1"/>
          </p:cNvSpPr>
          <p:nvPr>
            <p:ph type="dt" sz="half" idx="10"/>
          </p:nvPr>
        </p:nvSpPr>
        <p:spPr/>
        <p:txBody>
          <a:bodyPr/>
          <a:lstStyle/>
          <a:p>
            <a:r>
              <a:rPr lang="en-US"/>
              <a:t>1-3 November 2022</a:t>
            </a:r>
          </a:p>
        </p:txBody>
      </p:sp>
      <p:sp>
        <p:nvSpPr>
          <p:cNvPr id="5" name="Footer Placeholder 4">
            <a:extLst>
              <a:ext uri="{FF2B5EF4-FFF2-40B4-BE49-F238E27FC236}">
                <a16:creationId xmlns:a16="http://schemas.microsoft.com/office/drawing/2014/main" id="{74D84BB6-1F5E-4AD4-538B-F6C0CDD049BA}"/>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D02F9398-B454-64A3-12A2-C4692B0C693E}"/>
              </a:ext>
            </a:extLst>
          </p:cNvPr>
          <p:cNvSpPr>
            <a:spLocks noGrp="1"/>
          </p:cNvSpPr>
          <p:nvPr>
            <p:ph type="sldNum" sz="quarter" idx="12"/>
          </p:nvPr>
        </p:nvSpPr>
        <p:spPr/>
        <p:txBody>
          <a:bodyPr/>
          <a:lstStyle/>
          <a:p>
            <a:fld id="{0B37EEC2-2FF1-40B3-B63B-BECA38B4EF4E}" type="slidenum">
              <a:rPr lang="en-US" smtClean="0"/>
              <a:t>15</a:t>
            </a:fld>
            <a:endParaRPr lang="en-US"/>
          </a:p>
        </p:txBody>
      </p:sp>
    </p:spTree>
    <p:extLst>
      <p:ext uri="{BB962C8B-B14F-4D97-AF65-F5344CB8AC3E}">
        <p14:creationId xmlns:p14="http://schemas.microsoft.com/office/powerpoint/2010/main" val="3994950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50CC69-F38B-4B67-86C4-B919259E7125}"/>
              </a:ext>
            </a:extLst>
          </p:cNvPr>
          <p:cNvSpPr>
            <a:spLocks noGrp="1"/>
          </p:cNvSpPr>
          <p:nvPr>
            <p:ph type="ctrTitle"/>
          </p:nvPr>
        </p:nvSpPr>
        <p:spPr>
          <a:xfrm>
            <a:off x="914400" y="2487042"/>
            <a:ext cx="10363200" cy="1470025"/>
          </a:xfrm>
        </p:spPr>
        <p:txBody>
          <a:bodyPr/>
          <a:lstStyle/>
          <a:p>
            <a:pPr algn="ctr"/>
            <a:r>
              <a:rPr lang="en-US" dirty="0"/>
              <a:t>For questions about FAVPRO</a:t>
            </a:r>
            <a:br>
              <a:rPr lang="en-US" dirty="0"/>
            </a:br>
            <a:r>
              <a:rPr lang="en-US" dirty="0">
                <a:hlinkClick r:id="rId2"/>
              </a:rPr>
              <a:t>Patrick.Raynaud@nrc.gov</a:t>
            </a:r>
            <a:endParaRPr lang="en-US" dirty="0"/>
          </a:p>
        </p:txBody>
      </p:sp>
    </p:spTree>
    <p:extLst>
      <p:ext uri="{BB962C8B-B14F-4D97-AF65-F5344CB8AC3E}">
        <p14:creationId xmlns:p14="http://schemas.microsoft.com/office/powerpoint/2010/main" val="447479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CFF5-F71F-4E36-3A94-AA59A54D5486}"/>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BCD0ECA1-61B5-7D5A-7EF6-6FB65A505F79}"/>
              </a:ext>
            </a:extLst>
          </p:cNvPr>
          <p:cNvSpPr>
            <a:spLocks noGrp="1"/>
          </p:cNvSpPr>
          <p:nvPr>
            <p:ph idx="1"/>
          </p:nvPr>
        </p:nvSpPr>
        <p:spPr/>
        <p:txBody>
          <a:bodyPr/>
          <a:lstStyle/>
          <a:p>
            <a:pPr marL="0" indent="0">
              <a:buNone/>
            </a:pPr>
            <a:r>
              <a:rPr lang="en-US" dirty="0"/>
              <a:t>This presentation was prepared as an account of work sponsored by an agency of the U.S. Government. Neither the U.S. Government nor any agency thereof, nor any of their employees, makes any warranty, expressed or implied, or assumes any legal liability or responsibility for any third party’s use, or the results of such use, of any information, apparatus, product, or process disclosed in this presentation, or represents that its use by such third party would not infringe privately owned rights. The views expressed in this paper are not necessarily those of the U.S. Nuclear Regulatory Commission.</a:t>
            </a:r>
          </a:p>
        </p:txBody>
      </p:sp>
      <p:sp>
        <p:nvSpPr>
          <p:cNvPr id="4" name="Date Placeholder 3">
            <a:extLst>
              <a:ext uri="{FF2B5EF4-FFF2-40B4-BE49-F238E27FC236}">
                <a16:creationId xmlns:a16="http://schemas.microsoft.com/office/drawing/2014/main" id="{8A387DDB-0910-60EF-E723-595447E8882B}"/>
              </a:ext>
            </a:extLst>
          </p:cNvPr>
          <p:cNvSpPr>
            <a:spLocks noGrp="1"/>
          </p:cNvSpPr>
          <p:nvPr>
            <p:ph type="dt" sz="half" idx="10"/>
          </p:nvPr>
        </p:nvSpPr>
        <p:spPr/>
        <p:txBody>
          <a:bodyPr/>
          <a:lstStyle/>
          <a:p>
            <a:r>
              <a:rPr lang="en-US"/>
              <a:t>1-3 November 2022</a:t>
            </a:r>
          </a:p>
        </p:txBody>
      </p:sp>
      <p:sp>
        <p:nvSpPr>
          <p:cNvPr id="5" name="Footer Placeholder 4">
            <a:extLst>
              <a:ext uri="{FF2B5EF4-FFF2-40B4-BE49-F238E27FC236}">
                <a16:creationId xmlns:a16="http://schemas.microsoft.com/office/drawing/2014/main" id="{DA8D95BF-C11F-055A-CB3E-1C5986C9A7F6}"/>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714D5D3D-2EFF-379D-D2B6-607678B33B5E}"/>
              </a:ext>
            </a:extLst>
          </p:cNvPr>
          <p:cNvSpPr>
            <a:spLocks noGrp="1"/>
          </p:cNvSpPr>
          <p:nvPr>
            <p:ph type="sldNum" sz="quarter" idx="12"/>
          </p:nvPr>
        </p:nvSpPr>
        <p:spPr/>
        <p:txBody>
          <a:bodyPr/>
          <a:lstStyle/>
          <a:p>
            <a:fld id="{EA1B8A30-CD9B-4561-A2A3-9EA2674A2ECD}" type="slidenum">
              <a:rPr lang="en-US" smtClean="0"/>
              <a:t>2</a:t>
            </a:fld>
            <a:endParaRPr lang="en-US"/>
          </a:p>
        </p:txBody>
      </p:sp>
    </p:spTree>
    <p:extLst>
      <p:ext uri="{BB962C8B-B14F-4D97-AF65-F5344CB8AC3E}">
        <p14:creationId xmlns:p14="http://schemas.microsoft.com/office/powerpoint/2010/main" val="414238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2C48-B35E-2D09-1724-0D83A989B8D4}"/>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BCE3A639-C94C-3819-7616-5C5B49612574}"/>
              </a:ext>
            </a:extLst>
          </p:cNvPr>
          <p:cNvSpPr>
            <a:spLocks noGrp="1"/>
          </p:cNvSpPr>
          <p:nvPr>
            <p:ph idx="1"/>
          </p:nvPr>
        </p:nvSpPr>
        <p:spPr/>
        <p:txBody>
          <a:bodyPr/>
          <a:lstStyle/>
          <a:p>
            <a:r>
              <a:rPr lang="en-US" dirty="0"/>
              <a:t>U.S. NRC</a:t>
            </a:r>
          </a:p>
          <a:p>
            <a:pPr lvl="1"/>
            <a:r>
              <a:rPr lang="en-US" dirty="0"/>
              <a:t>Chris Ulmer, Chris Nellis</a:t>
            </a:r>
          </a:p>
          <a:p>
            <a:endParaRPr lang="en-US" dirty="0"/>
          </a:p>
          <a:p>
            <a:r>
              <a:rPr lang="en-US" dirty="0"/>
              <a:t>Archaeologic Inc.</a:t>
            </a:r>
          </a:p>
          <a:p>
            <a:pPr lvl="1"/>
            <a:r>
              <a:rPr lang="en-US" dirty="0"/>
              <a:t>Damian Rouson, Karla Morris, Brad Richardson, Kate Rasmussen, Giovanni Facco</a:t>
            </a:r>
          </a:p>
          <a:p>
            <a:endParaRPr lang="en-US" dirty="0"/>
          </a:p>
          <a:p>
            <a:r>
              <a:rPr lang="en-US" dirty="0"/>
              <a:t>NUMARK Associates, Inc.</a:t>
            </a:r>
          </a:p>
          <a:p>
            <a:pPr lvl="1"/>
            <a:r>
              <a:rPr lang="en-US" dirty="0"/>
              <a:t>Terry Dickson, Marvin Smith, Andrew Dyszel</a:t>
            </a:r>
          </a:p>
        </p:txBody>
      </p:sp>
      <p:sp>
        <p:nvSpPr>
          <p:cNvPr id="4" name="Date Placeholder 3">
            <a:extLst>
              <a:ext uri="{FF2B5EF4-FFF2-40B4-BE49-F238E27FC236}">
                <a16:creationId xmlns:a16="http://schemas.microsoft.com/office/drawing/2014/main" id="{F1FCD9CC-6590-9D58-CB8D-609870FF100B}"/>
              </a:ext>
            </a:extLst>
          </p:cNvPr>
          <p:cNvSpPr>
            <a:spLocks noGrp="1"/>
          </p:cNvSpPr>
          <p:nvPr>
            <p:ph type="dt" sz="half" idx="10"/>
          </p:nvPr>
        </p:nvSpPr>
        <p:spPr/>
        <p:txBody>
          <a:bodyPr/>
          <a:lstStyle/>
          <a:p>
            <a:r>
              <a:rPr lang="en-US"/>
              <a:t>1-3 November 2022</a:t>
            </a:r>
          </a:p>
        </p:txBody>
      </p:sp>
      <p:sp>
        <p:nvSpPr>
          <p:cNvPr id="5" name="Footer Placeholder 4">
            <a:extLst>
              <a:ext uri="{FF2B5EF4-FFF2-40B4-BE49-F238E27FC236}">
                <a16:creationId xmlns:a16="http://schemas.microsoft.com/office/drawing/2014/main" id="{7CC01E33-B714-68EF-7EC2-12C0E99636FF}"/>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E5803929-5C2B-314C-BAF4-86C5C7E5A6F2}"/>
              </a:ext>
            </a:extLst>
          </p:cNvPr>
          <p:cNvSpPr>
            <a:spLocks noGrp="1"/>
          </p:cNvSpPr>
          <p:nvPr>
            <p:ph type="sldNum" sz="quarter" idx="12"/>
          </p:nvPr>
        </p:nvSpPr>
        <p:spPr/>
        <p:txBody>
          <a:bodyPr/>
          <a:lstStyle/>
          <a:p>
            <a:fld id="{0B37EEC2-2FF1-40B3-B63B-BECA38B4EF4E}" type="slidenum">
              <a:rPr lang="en-US" smtClean="0"/>
              <a:t>3</a:t>
            </a:fld>
            <a:endParaRPr lang="en-US"/>
          </a:p>
        </p:txBody>
      </p:sp>
    </p:spTree>
    <p:extLst>
      <p:ext uri="{BB962C8B-B14F-4D97-AF65-F5344CB8AC3E}">
        <p14:creationId xmlns:p14="http://schemas.microsoft.com/office/powerpoint/2010/main" val="57316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EBF1B-6240-493A-A6BF-E907A32068FE}"/>
              </a:ext>
            </a:extLst>
          </p:cNvPr>
          <p:cNvSpPr>
            <a:spLocks noGrp="1"/>
          </p:cNvSpPr>
          <p:nvPr>
            <p:ph type="title"/>
          </p:nvPr>
        </p:nvSpPr>
        <p:spPr/>
        <p:txBody>
          <a:bodyPr/>
          <a:lstStyle/>
          <a:p>
            <a:r>
              <a:rPr lang="en-US" dirty="0"/>
              <a:t>Past: FAVOR-v16.1</a:t>
            </a:r>
          </a:p>
        </p:txBody>
      </p:sp>
      <p:sp>
        <p:nvSpPr>
          <p:cNvPr id="3" name="Content Placeholder 2">
            <a:extLst>
              <a:ext uri="{FF2B5EF4-FFF2-40B4-BE49-F238E27FC236}">
                <a16:creationId xmlns:a16="http://schemas.microsoft.com/office/drawing/2014/main" id="{C3682452-A509-42A8-AB23-2641C6FAE613}"/>
              </a:ext>
            </a:extLst>
          </p:cNvPr>
          <p:cNvSpPr>
            <a:spLocks noGrp="1"/>
          </p:cNvSpPr>
          <p:nvPr>
            <p:ph sz="half" idx="1"/>
          </p:nvPr>
        </p:nvSpPr>
        <p:spPr/>
        <p:txBody>
          <a:bodyPr/>
          <a:lstStyle/>
          <a:p>
            <a:r>
              <a:rPr lang="en-US" dirty="0"/>
              <a:t>Developed and issued by ORNL late 2016</a:t>
            </a:r>
          </a:p>
          <a:p>
            <a:r>
              <a:rPr lang="en-US" dirty="0"/>
              <a:t>Legacy Fortran</a:t>
            </a:r>
          </a:p>
          <a:p>
            <a:r>
              <a:rPr lang="en-US" dirty="0"/>
              <a:t>FAVOR = FAVLOAD + FAVPFM + FAVPOST</a:t>
            </a:r>
          </a:p>
          <a:p>
            <a:pPr lvl="1"/>
            <a:r>
              <a:rPr lang="en-US" dirty="0"/>
              <a:t>3 executables</a:t>
            </a:r>
          </a:p>
          <a:p>
            <a:pPr lvl="1"/>
            <a:r>
              <a:rPr lang="en-US" dirty="0"/>
              <a:t>Information passed via formatted text files</a:t>
            </a:r>
          </a:p>
          <a:p>
            <a:r>
              <a:rPr lang="en-US" dirty="0"/>
              <a:t>Serial and sequential code</a:t>
            </a:r>
          </a:p>
          <a:p>
            <a:r>
              <a:rPr lang="en-US" dirty="0"/>
              <a:t>Software Quality Assurance (SQA) gaps</a:t>
            </a:r>
          </a:p>
          <a:p>
            <a:pPr lvl="1"/>
            <a:r>
              <a:rPr lang="en-US" b="0" i="0" u="sng" dirty="0">
                <a:solidFill>
                  <a:srgbClr val="05386B"/>
                </a:solidFill>
                <a:effectLst/>
                <a:hlinkClick r:id="rId2"/>
              </a:rPr>
              <a:t>ML20017A171</a:t>
            </a:r>
            <a:endParaRPr lang="en-US" b="0" i="0" u="sng" dirty="0">
              <a:solidFill>
                <a:srgbClr val="05386B"/>
              </a:solidFill>
              <a:effectLst/>
            </a:endParaRPr>
          </a:p>
          <a:p>
            <a:pPr lvl="1"/>
            <a:r>
              <a:rPr lang="en-US" b="0" i="0" u="sng" dirty="0">
                <a:solidFill>
                  <a:srgbClr val="05386B"/>
                </a:solidFill>
                <a:effectLst/>
                <a:hlinkClick r:id="rId3"/>
              </a:rPr>
              <a:t>ML20017A170</a:t>
            </a:r>
            <a:endParaRPr lang="en-US" dirty="0"/>
          </a:p>
        </p:txBody>
      </p:sp>
      <p:pic>
        <p:nvPicPr>
          <p:cNvPr id="9" name="Content Placeholder 8">
            <a:extLst>
              <a:ext uri="{FF2B5EF4-FFF2-40B4-BE49-F238E27FC236}">
                <a16:creationId xmlns:a16="http://schemas.microsoft.com/office/drawing/2014/main" id="{97E6EF70-F4E7-4A6A-A86F-B70B5B85452D}"/>
              </a:ext>
            </a:extLst>
          </p:cNvPr>
          <p:cNvPicPr>
            <a:picLocks noGrp="1" noChangeAspect="1"/>
          </p:cNvPicPr>
          <p:nvPr>
            <p:ph sz="half" idx="2"/>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42678" y="599885"/>
            <a:ext cx="5297870" cy="5121275"/>
          </a:xfrm>
        </p:spPr>
      </p:pic>
      <p:sp>
        <p:nvSpPr>
          <p:cNvPr id="4" name="Date Placeholder 3">
            <a:extLst>
              <a:ext uri="{FF2B5EF4-FFF2-40B4-BE49-F238E27FC236}">
                <a16:creationId xmlns:a16="http://schemas.microsoft.com/office/drawing/2014/main" id="{044F64F0-B90E-4357-BBAF-86D9AE00A786}"/>
              </a:ext>
            </a:extLst>
          </p:cNvPr>
          <p:cNvSpPr>
            <a:spLocks noGrp="1"/>
          </p:cNvSpPr>
          <p:nvPr>
            <p:ph type="dt" sz="half" idx="10"/>
          </p:nvPr>
        </p:nvSpPr>
        <p:spPr/>
        <p:txBody>
          <a:bodyPr/>
          <a:lstStyle/>
          <a:p>
            <a:r>
              <a:rPr lang="en-US"/>
              <a:t>1-3 November 2022</a:t>
            </a:r>
          </a:p>
        </p:txBody>
      </p:sp>
      <p:sp>
        <p:nvSpPr>
          <p:cNvPr id="5" name="Footer Placeholder 4">
            <a:extLst>
              <a:ext uri="{FF2B5EF4-FFF2-40B4-BE49-F238E27FC236}">
                <a16:creationId xmlns:a16="http://schemas.microsoft.com/office/drawing/2014/main" id="{3D38EF49-C407-4E42-A8B4-D5B7C0DDFC81}"/>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9D410CA4-5691-4D1E-BBDC-87658FA07AA6}"/>
              </a:ext>
            </a:extLst>
          </p:cNvPr>
          <p:cNvSpPr>
            <a:spLocks noGrp="1"/>
          </p:cNvSpPr>
          <p:nvPr>
            <p:ph type="sldNum" sz="quarter" idx="12"/>
          </p:nvPr>
        </p:nvSpPr>
        <p:spPr/>
        <p:txBody>
          <a:bodyPr/>
          <a:lstStyle/>
          <a:p>
            <a:fld id="{0B37EEC2-2FF1-40B3-B63B-BECA38B4EF4E}" type="slidenum">
              <a:rPr lang="en-US" smtClean="0"/>
              <a:t>4</a:t>
            </a:fld>
            <a:endParaRPr lang="en-US"/>
          </a:p>
        </p:txBody>
      </p:sp>
    </p:spTree>
    <p:extLst>
      <p:ext uri="{BB962C8B-B14F-4D97-AF65-F5344CB8AC3E}">
        <p14:creationId xmlns:p14="http://schemas.microsoft.com/office/powerpoint/2010/main" val="465526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164B6-0D4E-4755-A087-E3F5DBE70EB1}"/>
              </a:ext>
            </a:extLst>
          </p:cNvPr>
          <p:cNvSpPr>
            <a:spLocks noGrp="1"/>
          </p:cNvSpPr>
          <p:nvPr>
            <p:ph type="title"/>
          </p:nvPr>
        </p:nvSpPr>
        <p:spPr/>
        <p:txBody>
          <a:bodyPr/>
          <a:lstStyle/>
          <a:p>
            <a:r>
              <a:rPr lang="en-US" dirty="0"/>
              <a:t>Past: FAVOR-v16.1 SQA</a:t>
            </a:r>
          </a:p>
        </p:txBody>
      </p:sp>
      <p:sp>
        <p:nvSpPr>
          <p:cNvPr id="3" name="Content Placeholder 2">
            <a:extLst>
              <a:ext uri="{FF2B5EF4-FFF2-40B4-BE49-F238E27FC236}">
                <a16:creationId xmlns:a16="http://schemas.microsoft.com/office/drawing/2014/main" id="{7DF2A8AE-3FA9-4060-86A9-7A6F39EDC68A}"/>
              </a:ext>
            </a:extLst>
          </p:cNvPr>
          <p:cNvSpPr>
            <a:spLocks noGrp="1"/>
          </p:cNvSpPr>
          <p:nvPr>
            <p:ph sz="half" idx="1"/>
          </p:nvPr>
        </p:nvSpPr>
        <p:spPr/>
        <p:txBody>
          <a:bodyPr>
            <a:normAutofit lnSpcReduction="10000"/>
          </a:bodyPr>
          <a:lstStyle/>
          <a:p>
            <a:r>
              <a:rPr lang="en-US" dirty="0"/>
              <a:t>Assessment of SQA documentation revealed gaps</a:t>
            </a:r>
          </a:p>
          <a:p>
            <a:pPr lvl="1"/>
            <a:r>
              <a:rPr lang="en-US" dirty="0"/>
              <a:t>FAVOR was developed under ORNL SQA program, but documentation lost in time</a:t>
            </a:r>
          </a:p>
          <a:p>
            <a:r>
              <a:rPr lang="en-US" dirty="0"/>
              <a:t>What we had:</a:t>
            </a:r>
          </a:p>
          <a:p>
            <a:pPr lvl="1"/>
            <a:r>
              <a:rPr lang="en-US" dirty="0"/>
              <a:t>Small integration test suite: 27 cases with poor coverage</a:t>
            </a:r>
          </a:p>
          <a:p>
            <a:pPr lvl="1"/>
            <a:r>
              <a:rPr lang="en-US" dirty="0"/>
              <a:t>Theory and User manuals</a:t>
            </a:r>
          </a:p>
          <a:p>
            <a:pPr lvl="1"/>
            <a:r>
              <a:rPr lang="en-US" dirty="0"/>
              <a:t>Many reports on FAVOR documenting its use and benchmarking</a:t>
            </a:r>
          </a:p>
          <a:p>
            <a:r>
              <a:rPr lang="en-US" dirty="0"/>
              <a:t>What was missing:</a:t>
            </a:r>
          </a:p>
          <a:p>
            <a:pPr lvl="1"/>
            <a:r>
              <a:rPr lang="en-US" dirty="0"/>
              <a:t>SQA documentation</a:t>
            </a:r>
          </a:p>
          <a:p>
            <a:pPr lvl="1"/>
            <a:r>
              <a:rPr lang="en-US" dirty="0"/>
              <a:t>Good descriptions of source code structure</a:t>
            </a:r>
          </a:p>
          <a:p>
            <a:pPr lvl="1"/>
            <a:r>
              <a:rPr lang="en-US" dirty="0"/>
              <a:t>Source code version control</a:t>
            </a:r>
          </a:p>
          <a:p>
            <a:endParaRPr lang="en-US" dirty="0"/>
          </a:p>
        </p:txBody>
      </p:sp>
      <p:pic>
        <p:nvPicPr>
          <p:cNvPr id="9" name="Content Placeholder 8" descr="Digital padlock art">
            <a:extLst>
              <a:ext uri="{FF2B5EF4-FFF2-40B4-BE49-F238E27FC236}">
                <a16:creationId xmlns:a16="http://schemas.microsoft.com/office/drawing/2014/main" id="{6E6934C2-1606-49A8-903A-9F7F6F9B9FD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03938" y="1759576"/>
            <a:ext cx="5975350" cy="4392949"/>
          </a:xfrm>
        </p:spPr>
      </p:pic>
      <p:sp>
        <p:nvSpPr>
          <p:cNvPr id="4" name="Date Placeholder 3">
            <a:extLst>
              <a:ext uri="{FF2B5EF4-FFF2-40B4-BE49-F238E27FC236}">
                <a16:creationId xmlns:a16="http://schemas.microsoft.com/office/drawing/2014/main" id="{535D940F-65A5-4DBB-9342-6276C8035205}"/>
              </a:ext>
            </a:extLst>
          </p:cNvPr>
          <p:cNvSpPr>
            <a:spLocks noGrp="1"/>
          </p:cNvSpPr>
          <p:nvPr>
            <p:ph type="dt" sz="half" idx="10"/>
          </p:nvPr>
        </p:nvSpPr>
        <p:spPr/>
        <p:txBody>
          <a:bodyPr/>
          <a:lstStyle/>
          <a:p>
            <a:r>
              <a:rPr lang="en-US"/>
              <a:t>1-3 November 2022</a:t>
            </a:r>
          </a:p>
        </p:txBody>
      </p:sp>
      <p:sp>
        <p:nvSpPr>
          <p:cNvPr id="5" name="Footer Placeholder 4">
            <a:extLst>
              <a:ext uri="{FF2B5EF4-FFF2-40B4-BE49-F238E27FC236}">
                <a16:creationId xmlns:a16="http://schemas.microsoft.com/office/drawing/2014/main" id="{0EE3F938-BC44-4A00-B691-EB604B76BB21}"/>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301FAA55-C357-4ED7-8076-45D362D44073}"/>
              </a:ext>
            </a:extLst>
          </p:cNvPr>
          <p:cNvSpPr>
            <a:spLocks noGrp="1"/>
          </p:cNvSpPr>
          <p:nvPr>
            <p:ph type="sldNum" sz="quarter" idx="12"/>
          </p:nvPr>
        </p:nvSpPr>
        <p:spPr/>
        <p:txBody>
          <a:bodyPr/>
          <a:lstStyle/>
          <a:p>
            <a:fld id="{0B37EEC2-2FF1-40B3-B63B-BECA38B4EF4E}" type="slidenum">
              <a:rPr lang="en-US" smtClean="0"/>
              <a:t>5</a:t>
            </a:fld>
            <a:endParaRPr lang="en-US"/>
          </a:p>
        </p:txBody>
      </p:sp>
    </p:spTree>
    <p:extLst>
      <p:ext uri="{BB962C8B-B14F-4D97-AF65-F5344CB8AC3E}">
        <p14:creationId xmlns:p14="http://schemas.microsoft.com/office/powerpoint/2010/main" val="1611069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64B77-7660-420F-BBC3-01451E7C71CB}"/>
              </a:ext>
            </a:extLst>
          </p:cNvPr>
          <p:cNvSpPr>
            <a:spLocks noGrp="1"/>
          </p:cNvSpPr>
          <p:nvPr>
            <p:ph type="title"/>
          </p:nvPr>
        </p:nvSpPr>
        <p:spPr/>
        <p:txBody>
          <a:bodyPr/>
          <a:lstStyle/>
          <a:p>
            <a:r>
              <a:rPr lang="en-US" dirty="0"/>
              <a:t>Vision and Goals for FAVOR Modernization</a:t>
            </a:r>
          </a:p>
        </p:txBody>
      </p:sp>
      <p:sp>
        <p:nvSpPr>
          <p:cNvPr id="9" name="Content Placeholder 8">
            <a:extLst>
              <a:ext uri="{FF2B5EF4-FFF2-40B4-BE49-F238E27FC236}">
                <a16:creationId xmlns:a16="http://schemas.microsoft.com/office/drawing/2014/main" id="{83586B29-EEF1-4762-97BE-36BEBF6C5CB7}"/>
              </a:ext>
            </a:extLst>
          </p:cNvPr>
          <p:cNvSpPr>
            <a:spLocks noGrp="1"/>
          </p:cNvSpPr>
          <p:nvPr>
            <p:ph idx="1"/>
          </p:nvPr>
        </p:nvSpPr>
        <p:spPr/>
        <p:txBody>
          <a:bodyPr>
            <a:normAutofit fontScale="92500" lnSpcReduction="10000"/>
          </a:bodyPr>
          <a:lstStyle/>
          <a:p>
            <a:r>
              <a:rPr lang="en-US" dirty="0"/>
              <a:t>Completely refactor the code to create an improved tool with equivalent capabilities, written in modern Fortran</a:t>
            </a:r>
          </a:p>
          <a:p>
            <a:r>
              <a:rPr lang="en-US" dirty="0"/>
              <a:t>GOALS</a:t>
            </a:r>
          </a:p>
          <a:p>
            <a:pPr lvl="1"/>
            <a:r>
              <a:rPr lang="en-US" dirty="0"/>
              <a:t>Maintainability</a:t>
            </a:r>
          </a:p>
          <a:p>
            <a:pPr lvl="1"/>
            <a:r>
              <a:rPr lang="en-US" dirty="0"/>
              <a:t>SQA and V&amp;V improvements (testing and documentation)</a:t>
            </a:r>
          </a:p>
          <a:p>
            <a:pPr lvl="1"/>
            <a:r>
              <a:rPr lang="en-US" dirty="0"/>
              <a:t>Modularity (make the code adaptable, enable easier feature addition)</a:t>
            </a:r>
          </a:p>
          <a:p>
            <a:pPr lvl="1"/>
            <a:r>
              <a:rPr lang="en-US" dirty="0"/>
              <a:t>Modern programming:</a:t>
            </a:r>
          </a:p>
          <a:p>
            <a:pPr lvl="2"/>
            <a:r>
              <a:rPr lang="en-US" dirty="0"/>
              <a:t>Object-oriented code</a:t>
            </a:r>
          </a:p>
          <a:p>
            <a:pPr lvl="2"/>
            <a:r>
              <a:rPr lang="en-US" dirty="0"/>
              <a:t>Parallel code (performance improvements)</a:t>
            </a:r>
          </a:p>
          <a:p>
            <a:pPr lvl="1"/>
            <a:r>
              <a:rPr lang="en-US" dirty="0"/>
              <a:t>Maximize automation for testing and documentation</a:t>
            </a:r>
          </a:p>
          <a:p>
            <a:pPr lvl="1"/>
            <a:r>
              <a:rPr lang="en-US" dirty="0"/>
              <a:t>Merge the 3 sub-codes into 1 program: </a:t>
            </a:r>
            <a:r>
              <a:rPr lang="en-US" u="sng" dirty="0"/>
              <a:t>FAVPRO</a:t>
            </a:r>
          </a:p>
          <a:p>
            <a:pPr lvl="1"/>
            <a:r>
              <a:rPr lang="en-US" dirty="0"/>
              <a:t>Use State-of-Practice tools and libraries</a:t>
            </a:r>
          </a:p>
          <a:p>
            <a:pPr lvl="2"/>
            <a:r>
              <a:rPr lang="en-US" dirty="0"/>
              <a:t>GitHub: source control</a:t>
            </a:r>
          </a:p>
          <a:p>
            <a:pPr lvl="2"/>
            <a:r>
              <a:rPr lang="en-US" dirty="0"/>
              <a:t>Fortran Package Manager for building and testing</a:t>
            </a:r>
          </a:p>
          <a:p>
            <a:pPr lvl="2"/>
            <a:r>
              <a:rPr lang="en-US" dirty="0"/>
              <a:t>Veggies/Garden: unit testing framework</a:t>
            </a:r>
          </a:p>
          <a:p>
            <a:pPr lvl="2"/>
            <a:r>
              <a:rPr lang="en-US" dirty="0"/>
              <a:t>Java Script Object Notation [JSON] for I/O</a:t>
            </a:r>
          </a:p>
          <a:p>
            <a:endParaRPr lang="en-US" dirty="0"/>
          </a:p>
        </p:txBody>
      </p:sp>
      <p:sp>
        <p:nvSpPr>
          <p:cNvPr id="4" name="Date Placeholder 3">
            <a:extLst>
              <a:ext uri="{FF2B5EF4-FFF2-40B4-BE49-F238E27FC236}">
                <a16:creationId xmlns:a16="http://schemas.microsoft.com/office/drawing/2014/main" id="{9D9D433F-98AA-4A2B-9236-62C40DBB72FA}"/>
              </a:ext>
            </a:extLst>
          </p:cNvPr>
          <p:cNvSpPr>
            <a:spLocks noGrp="1"/>
          </p:cNvSpPr>
          <p:nvPr>
            <p:ph type="dt" sz="half" idx="10"/>
          </p:nvPr>
        </p:nvSpPr>
        <p:spPr/>
        <p:txBody>
          <a:bodyPr/>
          <a:lstStyle/>
          <a:p>
            <a:r>
              <a:rPr lang="en-US"/>
              <a:t>1-3 November 2022</a:t>
            </a:r>
          </a:p>
        </p:txBody>
      </p:sp>
      <p:sp>
        <p:nvSpPr>
          <p:cNvPr id="5" name="Footer Placeholder 4">
            <a:extLst>
              <a:ext uri="{FF2B5EF4-FFF2-40B4-BE49-F238E27FC236}">
                <a16:creationId xmlns:a16="http://schemas.microsoft.com/office/drawing/2014/main" id="{D84181F7-4872-4250-B16E-24E2229627C7}"/>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D4502DCC-6924-431E-8D54-328BA43B9E49}"/>
              </a:ext>
            </a:extLst>
          </p:cNvPr>
          <p:cNvSpPr>
            <a:spLocks noGrp="1"/>
          </p:cNvSpPr>
          <p:nvPr>
            <p:ph type="sldNum" sz="quarter" idx="12"/>
          </p:nvPr>
        </p:nvSpPr>
        <p:spPr/>
        <p:txBody>
          <a:bodyPr/>
          <a:lstStyle/>
          <a:p>
            <a:fld id="{0B37EEC2-2FF1-40B3-B63B-BECA38B4EF4E}" type="slidenum">
              <a:rPr lang="en-US" smtClean="0"/>
              <a:t>6</a:t>
            </a:fld>
            <a:endParaRPr lang="en-US"/>
          </a:p>
        </p:txBody>
      </p:sp>
    </p:spTree>
    <p:extLst>
      <p:ext uri="{BB962C8B-B14F-4D97-AF65-F5344CB8AC3E}">
        <p14:creationId xmlns:p14="http://schemas.microsoft.com/office/powerpoint/2010/main" val="1534852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FFF2-8039-4056-BCF5-AB0D5620801E}"/>
              </a:ext>
            </a:extLst>
          </p:cNvPr>
          <p:cNvSpPr>
            <a:spLocks noGrp="1"/>
          </p:cNvSpPr>
          <p:nvPr>
            <p:ph type="title"/>
          </p:nvPr>
        </p:nvSpPr>
        <p:spPr/>
        <p:txBody>
          <a:bodyPr/>
          <a:lstStyle/>
          <a:p>
            <a:r>
              <a:rPr lang="en-US" dirty="0"/>
              <a:t>Present: FAVOR-v20.1.12</a:t>
            </a:r>
          </a:p>
        </p:txBody>
      </p:sp>
      <p:sp>
        <p:nvSpPr>
          <p:cNvPr id="3" name="Content Placeholder 2">
            <a:extLst>
              <a:ext uri="{FF2B5EF4-FFF2-40B4-BE49-F238E27FC236}">
                <a16:creationId xmlns:a16="http://schemas.microsoft.com/office/drawing/2014/main" id="{9E290EDC-10D2-4E0E-81F1-FA914B69D758}"/>
              </a:ext>
            </a:extLst>
          </p:cNvPr>
          <p:cNvSpPr>
            <a:spLocks noGrp="1"/>
          </p:cNvSpPr>
          <p:nvPr>
            <p:ph sz="half" idx="1"/>
          </p:nvPr>
        </p:nvSpPr>
        <p:spPr/>
        <p:txBody>
          <a:bodyPr>
            <a:normAutofit/>
          </a:bodyPr>
          <a:lstStyle/>
          <a:p>
            <a:r>
              <a:rPr lang="en-US" dirty="0"/>
              <a:t>CMake build system</a:t>
            </a:r>
          </a:p>
          <a:p>
            <a:r>
              <a:rPr lang="en-US" dirty="0"/>
              <a:t>Source code improvements:</a:t>
            </a:r>
          </a:p>
          <a:p>
            <a:pPr lvl="1"/>
            <a:r>
              <a:rPr lang="en-US" dirty="0"/>
              <a:t>Convert to free form ‘.f90’ files</a:t>
            </a:r>
          </a:p>
          <a:p>
            <a:pPr lvl="1"/>
            <a:r>
              <a:rPr lang="en-US" dirty="0"/>
              <a:t>Modularization</a:t>
            </a:r>
          </a:p>
          <a:p>
            <a:pPr lvl="1"/>
            <a:r>
              <a:rPr lang="en-US" dirty="0"/>
              <a:t>Begin removal of obsolete Fortran</a:t>
            </a:r>
          </a:p>
          <a:p>
            <a:r>
              <a:rPr lang="en-US" dirty="0"/>
              <a:t>Testing improvements:</a:t>
            </a:r>
          </a:p>
          <a:p>
            <a:pPr lvl="1"/>
            <a:r>
              <a:rPr lang="en-US" dirty="0"/>
              <a:t>New integration tests for better coverage (58 tests)</a:t>
            </a:r>
          </a:p>
          <a:p>
            <a:pPr lvl="1"/>
            <a:r>
              <a:rPr lang="en-US" dirty="0"/>
              <a:t>A few unit tests</a:t>
            </a:r>
          </a:p>
          <a:p>
            <a:pPr lvl="1"/>
            <a:r>
              <a:rPr lang="en-US" dirty="0"/>
              <a:t>Automatically run testing on GitHub for all code changes</a:t>
            </a:r>
          </a:p>
        </p:txBody>
      </p:sp>
      <p:sp>
        <p:nvSpPr>
          <p:cNvPr id="8" name="Content Placeholder 7">
            <a:extLst>
              <a:ext uri="{FF2B5EF4-FFF2-40B4-BE49-F238E27FC236}">
                <a16:creationId xmlns:a16="http://schemas.microsoft.com/office/drawing/2014/main" id="{395F3047-7EB0-49EB-A013-153EEDE6B299}"/>
              </a:ext>
            </a:extLst>
          </p:cNvPr>
          <p:cNvSpPr>
            <a:spLocks noGrp="1"/>
          </p:cNvSpPr>
          <p:nvPr>
            <p:ph sz="half" idx="2"/>
          </p:nvPr>
        </p:nvSpPr>
        <p:spPr/>
        <p:txBody>
          <a:bodyPr>
            <a:normAutofit/>
          </a:bodyPr>
          <a:lstStyle/>
          <a:p>
            <a:r>
              <a:rPr lang="en-US" dirty="0"/>
              <a:t>Documentation</a:t>
            </a:r>
          </a:p>
          <a:p>
            <a:pPr lvl="1"/>
            <a:r>
              <a:rPr lang="en-US" dirty="0"/>
              <a:t>Automatically generate developer documentation</a:t>
            </a:r>
          </a:p>
          <a:p>
            <a:pPr lvl="2"/>
            <a:r>
              <a:rPr lang="en-US" dirty="0"/>
              <a:t>FORD: </a:t>
            </a:r>
            <a:r>
              <a:rPr lang="en-US" u="sng" dirty="0"/>
              <a:t>For</a:t>
            </a:r>
            <a:r>
              <a:rPr lang="en-US" dirty="0"/>
              <a:t>tran </a:t>
            </a:r>
            <a:r>
              <a:rPr lang="en-US" u="sng" dirty="0"/>
              <a:t>D</a:t>
            </a:r>
            <a:r>
              <a:rPr lang="en-US" dirty="0"/>
              <a:t>ocumenter</a:t>
            </a:r>
          </a:p>
          <a:p>
            <a:pPr lvl="2"/>
            <a:r>
              <a:rPr lang="en-US" dirty="0"/>
              <a:t>Detailed code descriptions from source parsing</a:t>
            </a:r>
          </a:p>
          <a:p>
            <a:pPr lvl="1"/>
            <a:r>
              <a:rPr lang="en-US" dirty="0"/>
              <a:t>Created new SQA documents:</a:t>
            </a:r>
          </a:p>
          <a:p>
            <a:pPr lvl="2"/>
            <a:r>
              <a:rPr lang="en-US" dirty="0"/>
              <a:t>SQAP: </a:t>
            </a:r>
            <a:r>
              <a:rPr lang="en-US" b="0" i="0" u="none" strike="noStrike" dirty="0">
                <a:solidFill>
                  <a:srgbClr val="00649D"/>
                </a:solidFill>
                <a:effectLst/>
                <a:hlinkClick r:id="rId2"/>
              </a:rPr>
              <a:t>ML21180A161</a:t>
            </a:r>
            <a:endParaRPr lang="en-US" dirty="0"/>
          </a:p>
          <a:p>
            <a:pPr lvl="2"/>
            <a:r>
              <a:rPr lang="en-US" dirty="0"/>
              <a:t>CMMP: </a:t>
            </a:r>
            <a:r>
              <a:rPr lang="en-US" b="0" i="0" u="sng" dirty="0">
                <a:solidFill>
                  <a:srgbClr val="05386B"/>
                </a:solidFill>
                <a:effectLst/>
                <a:hlinkClick r:id="rId3"/>
              </a:rPr>
              <a:t>ML21180A167</a:t>
            </a:r>
            <a:endParaRPr lang="en-US" dirty="0"/>
          </a:p>
          <a:p>
            <a:pPr lvl="2"/>
            <a:r>
              <a:rPr lang="en-US" dirty="0"/>
              <a:t>SRD: </a:t>
            </a:r>
            <a:r>
              <a:rPr lang="en-US" b="0" i="0" u="none" strike="noStrike" dirty="0">
                <a:solidFill>
                  <a:srgbClr val="00649D"/>
                </a:solidFill>
                <a:effectLst/>
                <a:hlinkClick r:id="rId4"/>
              </a:rPr>
              <a:t>ML21246A230</a:t>
            </a:r>
            <a:endParaRPr lang="en-US" dirty="0"/>
          </a:p>
          <a:p>
            <a:pPr lvl="2"/>
            <a:r>
              <a:rPr lang="en-US" dirty="0"/>
              <a:t>SDD: </a:t>
            </a:r>
            <a:r>
              <a:rPr lang="en-US" b="0" i="0" u="sng" dirty="0">
                <a:solidFill>
                  <a:srgbClr val="05386B"/>
                </a:solidFill>
                <a:effectLst/>
                <a:hlinkClick r:id="rId5"/>
              </a:rPr>
              <a:t>ML22132A068</a:t>
            </a:r>
            <a:endParaRPr lang="en-US" b="0" i="0" u="sng" dirty="0">
              <a:solidFill>
                <a:srgbClr val="05386B"/>
              </a:solidFill>
              <a:effectLst/>
            </a:endParaRPr>
          </a:p>
          <a:p>
            <a:pPr lvl="1"/>
            <a:r>
              <a:rPr lang="en-US" dirty="0"/>
              <a:t>Created new Manuals:</a:t>
            </a:r>
          </a:p>
          <a:p>
            <a:pPr lvl="2"/>
            <a:r>
              <a:rPr lang="en-US" dirty="0"/>
              <a:t>User Manual: </a:t>
            </a:r>
            <a:r>
              <a:rPr lang="en-US" b="0" i="0" u="sng" dirty="0">
                <a:solidFill>
                  <a:srgbClr val="05386B"/>
                </a:solidFill>
                <a:effectLst/>
                <a:hlinkClick r:id="rId6"/>
              </a:rPr>
              <a:t>ML21175A301</a:t>
            </a:r>
            <a:endParaRPr lang="en-US" dirty="0"/>
          </a:p>
          <a:p>
            <a:pPr lvl="2"/>
            <a:r>
              <a:rPr lang="en-US" dirty="0"/>
              <a:t>Theory Manual: </a:t>
            </a:r>
            <a:r>
              <a:rPr lang="en-US" b="0" i="0" u="none" strike="noStrike" dirty="0">
                <a:solidFill>
                  <a:srgbClr val="00649D"/>
                </a:solidFill>
                <a:effectLst/>
                <a:hlinkClick r:id="rId7"/>
              </a:rPr>
              <a:t>ML21175A300</a:t>
            </a:r>
            <a:endParaRPr lang="en-US" dirty="0"/>
          </a:p>
        </p:txBody>
      </p:sp>
      <p:sp>
        <p:nvSpPr>
          <p:cNvPr id="4" name="Date Placeholder 3">
            <a:extLst>
              <a:ext uri="{FF2B5EF4-FFF2-40B4-BE49-F238E27FC236}">
                <a16:creationId xmlns:a16="http://schemas.microsoft.com/office/drawing/2014/main" id="{4B53CA28-7C8E-4A9C-A47B-2795B5D30D79}"/>
              </a:ext>
            </a:extLst>
          </p:cNvPr>
          <p:cNvSpPr>
            <a:spLocks noGrp="1"/>
          </p:cNvSpPr>
          <p:nvPr>
            <p:ph type="dt" sz="half" idx="10"/>
          </p:nvPr>
        </p:nvSpPr>
        <p:spPr/>
        <p:txBody>
          <a:bodyPr/>
          <a:lstStyle/>
          <a:p>
            <a:r>
              <a:rPr lang="en-US"/>
              <a:t>1-3 November 2022</a:t>
            </a:r>
          </a:p>
        </p:txBody>
      </p:sp>
      <p:sp>
        <p:nvSpPr>
          <p:cNvPr id="5" name="Footer Placeholder 4">
            <a:extLst>
              <a:ext uri="{FF2B5EF4-FFF2-40B4-BE49-F238E27FC236}">
                <a16:creationId xmlns:a16="http://schemas.microsoft.com/office/drawing/2014/main" id="{CCB1404E-42E4-4C3A-BED8-08F416CB48F6}"/>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33D4476A-BCC1-48A5-845D-319E05AFB9BB}"/>
              </a:ext>
            </a:extLst>
          </p:cNvPr>
          <p:cNvSpPr>
            <a:spLocks noGrp="1"/>
          </p:cNvSpPr>
          <p:nvPr>
            <p:ph type="sldNum" sz="quarter" idx="12"/>
          </p:nvPr>
        </p:nvSpPr>
        <p:spPr/>
        <p:txBody>
          <a:bodyPr/>
          <a:lstStyle/>
          <a:p>
            <a:fld id="{0B37EEC2-2FF1-40B3-B63B-BECA38B4EF4E}" type="slidenum">
              <a:rPr lang="en-US" smtClean="0"/>
              <a:t>7</a:t>
            </a:fld>
            <a:endParaRPr lang="en-US"/>
          </a:p>
        </p:txBody>
      </p:sp>
    </p:spTree>
    <p:extLst>
      <p:ext uri="{BB962C8B-B14F-4D97-AF65-F5344CB8AC3E}">
        <p14:creationId xmlns:p14="http://schemas.microsoft.com/office/powerpoint/2010/main" val="34018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1E4B0F83-4436-FAA7-92FE-C790C77BC211}"/>
              </a:ext>
            </a:extLst>
          </p:cNvPr>
          <p:cNvSpPr>
            <a:spLocks noGrp="1"/>
          </p:cNvSpPr>
          <p:nvPr>
            <p:ph type="title"/>
          </p:nvPr>
        </p:nvSpPr>
        <p:spPr/>
        <p:txBody>
          <a:bodyPr/>
          <a:lstStyle/>
          <a:p>
            <a:r>
              <a:rPr lang="en-US" dirty="0"/>
              <a:t>Future: FAVPRO</a:t>
            </a:r>
          </a:p>
        </p:txBody>
      </p:sp>
      <p:sp>
        <p:nvSpPr>
          <p:cNvPr id="2" name="Date Placeholder 1">
            <a:extLst>
              <a:ext uri="{FF2B5EF4-FFF2-40B4-BE49-F238E27FC236}">
                <a16:creationId xmlns:a16="http://schemas.microsoft.com/office/drawing/2014/main" id="{4F0141A2-B8E4-A02E-C400-22BE91A2C6B6}"/>
              </a:ext>
            </a:extLst>
          </p:cNvPr>
          <p:cNvSpPr>
            <a:spLocks noGrp="1"/>
          </p:cNvSpPr>
          <p:nvPr>
            <p:ph type="dt" sz="half" idx="10"/>
          </p:nvPr>
        </p:nvSpPr>
        <p:spPr/>
        <p:txBody>
          <a:bodyPr/>
          <a:lstStyle/>
          <a:p>
            <a:r>
              <a:rPr lang="en-US"/>
              <a:t>1-3 November 2022</a:t>
            </a:r>
          </a:p>
        </p:txBody>
      </p:sp>
      <p:sp>
        <p:nvSpPr>
          <p:cNvPr id="3" name="Footer Placeholder 2">
            <a:extLst>
              <a:ext uri="{FF2B5EF4-FFF2-40B4-BE49-F238E27FC236}">
                <a16:creationId xmlns:a16="http://schemas.microsoft.com/office/drawing/2014/main" id="{7691920B-C443-3B98-7F89-878EBA883E7D}"/>
              </a:ext>
            </a:extLst>
          </p:cNvPr>
          <p:cNvSpPr>
            <a:spLocks noGrp="1"/>
          </p:cNvSpPr>
          <p:nvPr>
            <p:ph type="ftr" sz="quarter" idx="11"/>
          </p:nvPr>
        </p:nvSpPr>
        <p:spPr/>
        <p:txBody>
          <a:bodyPr/>
          <a:lstStyle/>
          <a:p>
            <a:r>
              <a:rPr lang="en-US"/>
              <a:t>ISPMNA-4 | Leicester, UK</a:t>
            </a:r>
          </a:p>
        </p:txBody>
      </p:sp>
      <p:sp>
        <p:nvSpPr>
          <p:cNvPr id="4" name="Slide Number Placeholder 3">
            <a:extLst>
              <a:ext uri="{FF2B5EF4-FFF2-40B4-BE49-F238E27FC236}">
                <a16:creationId xmlns:a16="http://schemas.microsoft.com/office/drawing/2014/main" id="{1DE76C52-735C-1B3B-A999-B1476EBC13BE}"/>
              </a:ext>
            </a:extLst>
          </p:cNvPr>
          <p:cNvSpPr>
            <a:spLocks noGrp="1"/>
          </p:cNvSpPr>
          <p:nvPr>
            <p:ph type="sldNum" sz="quarter" idx="12"/>
          </p:nvPr>
        </p:nvSpPr>
        <p:spPr/>
        <p:txBody>
          <a:bodyPr/>
          <a:lstStyle/>
          <a:p>
            <a:fld id="{0B37EEC2-2FF1-40B3-B63B-BECA38B4EF4E}" type="slidenum">
              <a:rPr lang="en-US" smtClean="0"/>
              <a:t>8</a:t>
            </a:fld>
            <a:endParaRPr lang="en-US"/>
          </a:p>
        </p:txBody>
      </p:sp>
      <p:pic>
        <p:nvPicPr>
          <p:cNvPr id="105" name="Picture 104">
            <a:extLst>
              <a:ext uri="{FF2B5EF4-FFF2-40B4-BE49-F238E27FC236}">
                <a16:creationId xmlns:a16="http://schemas.microsoft.com/office/drawing/2014/main" id="{45A04F9B-00DF-E7E2-AF25-24056ECD9D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424" y="883743"/>
            <a:ext cx="8455152" cy="5638438"/>
          </a:xfrm>
          <a:prstGeom prst="rect">
            <a:avLst/>
          </a:prstGeom>
        </p:spPr>
      </p:pic>
    </p:spTree>
    <p:extLst>
      <p:ext uri="{BB962C8B-B14F-4D97-AF65-F5344CB8AC3E}">
        <p14:creationId xmlns:p14="http://schemas.microsoft.com/office/powerpoint/2010/main" val="2248337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B2C09-3C1A-4DCD-AE53-34674E361E39}"/>
              </a:ext>
            </a:extLst>
          </p:cNvPr>
          <p:cNvSpPr>
            <a:spLocks noGrp="1"/>
          </p:cNvSpPr>
          <p:nvPr>
            <p:ph type="title"/>
          </p:nvPr>
        </p:nvSpPr>
        <p:spPr/>
        <p:txBody>
          <a:bodyPr/>
          <a:lstStyle/>
          <a:p>
            <a:r>
              <a:rPr lang="en-US" dirty="0"/>
              <a:t>FAVPRO: Leveraging the Modern Fortran Ecosystem</a:t>
            </a:r>
          </a:p>
        </p:txBody>
      </p:sp>
      <p:sp>
        <p:nvSpPr>
          <p:cNvPr id="3" name="Content Placeholder 2">
            <a:extLst>
              <a:ext uri="{FF2B5EF4-FFF2-40B4-BE49-F238E27FC236}">
                <a16:creationId xmlns:a16="http://schemas.microsoft.com/office/drawing/2014/main" id="{88F99B5D-E1D2-499C-8D06-4E793A8019F7}"/>
              </a:ext>
            </a:extLst>
          </p:cNvPr>
          <p:cNvSpPr>
            <a:spLocks noGrp="1"/>
          </p:cNvSpPr>
          <p:nvPr>
            <p:ph sz="half" idx="1"/>
          </p:nvPr>
        </p:nvSpPr>
        <p:spPr/>
        <p:txBody>
          <a:bodyPr>
            <a:normAutofit fontScale="92500" lnSpcReduction="10000"/>
          </a:bodyPr>
          <a:lstStyle/>
          <a:p>
            <a:r>
              <a:rPr lang="en-US" dirty="0"/>
              <a:t>Fortran has a growing user community and there is renewed interest in the language</a:t>
            </a:r>
          </a:p>
          <a:p>
            <a:r>
              <a:rPr lang="en-US" dirty="0"/>
              <a:t>Fortran 2018 is a modern object-oriented parallel programming language</a:t>
            </a:r>
          </a:p>
          <a:p>
            <a:pPr lvl="1"/>
            <a:r>
              <a:rPr lang="en-US" dirty="0"/>
              <a:t>High performance for scientific and engineering computations (one of the best)</a:t>
            </a:r>
          </a:p>
          <a:p>
            <a:r>
              <a:rPr lang="en-US" dirty="0"/>
              <a:t>We use the following libraries</a:t>
            </a:r>
          </a:p>
          <a:p>
            <a:pPr lvl="1"/>
            <a:r>
              <a:rPr lang="en-US" u="sng" dirty="0"/>
              <a:t>fpm</a:t>
            </a:r>
            <a:r>
              <a:rPr lang="en-US" dirty="0"/>
              <a:t>: Fortran Package Manager as the building and testing system</a:t>
            </a:r>
          </a:p>
          <a:p>
            <a:pPr lvl="1"/>
            <a:r>
              <a:rPr lang="en-US" u="sng" dirty="0"/>
              <a:t>veggies/garden</a:t>
            </a:r>
            <a:r>
              <a:rPr lang="en-US" dirty="0"/>
              <a:t> for unit test development</a:t>
            </a:r>
          </a:p>
          <a:p>
            <a:pPr lvl="1"/>
            <a:r>
              <a:rPr lang="en-US" u="sng" dirty="0"/>
              <a:t>assert</a:t>
            </a:r>
            <a:r>
              <a:rPr lang="en-US" dirty="0"/>
              <a:t>: assertion utility -&gt; prerequisite checks</a:t>
            </a:r>
          </a:p>
          <a:p>
            <a:pPr lvl="1"/>
            <a:r>
              <a:rPr lang="en-US" u="sng" dirty="0"/>
              <a:t>quaff</a:t>
            </a:r>
            <a:r>
              <a:rPr lang="en-US" dirty="0"/>
              <a:t>: quantities for Fortran -&gt; unit tracking</a:t>
            </a:r>
          </a:p>
          <a:p>
            <a:pPr lvl="1"/>
            <a:r>
              <a:rPr lang="en-US" u="sng" dirty="0" err="1"/>
              <a:t>rojff</a:t>
            </a:r>
            <a:r>
              <a:rPr lang="en-US" dirty="0"/>
              <a:t>: return of JSON for Fortran -&gt; JSON interface</a:t>
            </a:r>
          </a:p>
          <a:p>
            <a:pPr lvl="1"/>
            <a:r>
              <a:rPr lang="en-US" u="sng" dirty="0" err="1"/>
              <a:t>erloff</a:t>
            </a:r>
            <a:r>
              <a:rPr lang="en-US" dirty="0"/>
              <a:t>: errors and logging for Fortran</a:t>
            </a:r>
          </a:p>
          <a:p>
            <a:pPr lvl="1"/>
            <a:r>
              <a:rPr lang="en-US" u="sng" dirty="0" err="1"/>
              <a:t>iso_varying_string</a:t>
            </a:r>
            <a:r>
              <a:rPr lang="en-US" dirty="0"/>
              <a:t>: implementation of </a:t>
            </a:r>
            <a:r>
              <a:rPr lang="en-US" b="0" i="0" dirty="0">
                <a:solidFill>
                  <a:srgbClr val="303030"/>
                </a:solidFill>
                <a:effectLst/>
                <a:latin typeface="-apple-system"/>
              </a:rPr>
              <a:t>Fortran ISO_VARYING_STRING</a:t>
            </a:r>
            <a:endParaRPr lang="en-US" dirty="0"/>
          </a:p>
          <a:p>
            <a:pPr lvl="1"/>
            <a:endParaRPr lang="en-US" dirty="0"/>
          </a:p>
        </p:txBody>
      </p:sp>
      <p:pic>
        <p:nvPicPr>
          <p:cNvPr id="27" name="Content Placeholder 26">
            <a:extLst>
              <a:ext uri="{FF2B5EF4-FFF2-40B4-BE49-F238E27FC236}">
                <a16:creationId xmlns:a16="http://schemas.microsoft.com/office/drawing/2014/main" id="{3A800808-6EBC-7703-D7DB-C796FFBB18E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03938" y="1794392"/>
            <a:ext cx="5975350" cy="4323316"/>
          </a:xfrm>
          <a:prstGeom prst="rect">
            <a:avLst/>
          </a:prstGeom>
        </p:spPr>
      </p:pic>
      <p:sp>
        <p:nvSpPr>
          <p:cNvPr id="4" name="Date Placeholder 3">
            <a:extLst>
              <a:ext uri="{FF2B5EF4-FFF2-40B4-BE49-F238E27FC236}">
                <a16:creationId xmlns:a16="http://schemas.microsoft.com/office/drawing/2014/main" id="{B6A43A1E-AB05-44C5-A739-0FBC6255644C}"/>
              </a:ext>
            </a:extLst>
          </p:cNvPr>
          <p:cNvSpPr>
            <a:spLocks noGrp="1"/>
          </p:cNvSpPr>
          <p:nvPr>
            <p:ph type="dt" sz="half" idx="10"/>
          </p:nvPr>
        </p:nvSpPr>
        <p:spPr/>
        <p:txBody>
          <a:bodyPr/>
          <a:lstStyle/>
          <a:p>
            <a:r>
              <a:rPr lang="en-US"/>
              <a:t>1-3 November 2022</a:t>
            </a:r>
          </a:p>
        </p:txBody>
      </p:sp>
      <p:sp>
        <p:nvSpPr>
          <p:cNvPr id="5" name="Footer Placeholder 4">
            <a:extLst>
              <a:ext uri="{FF2B5EF4-FFF2-40B4-BE49-F238E27FC236}">
                <a16:creationId xmlns:a16="http://schemas.microsoft.com/office/drawing/2014/main" id="{8AE1A3BF-B8AE-4246-82EB-94B9EE6BB2CD}"/>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1A89828F-51C7-49CB-A3BE-C68A99ECEC68}"/>
              </a:ext>
            </a:extLst>
          </p:cNvPr>
          <p:cNvSpPr>
            <a:spLocks noGrp="1"/>
          </p:cNvSpPr>
          <p:nvPr>
            <p:ph type="sldNum" sz="quarter" idx="12"/>
          </p:nvPr>
        </p:nvSpPr>
        <p:spPr/>
        <p:txBody>
          <a:bodyPr/>
          <a:lstStyle/>
          <a:p>
            <a:fld id="{0B37EEC2-2FF1-40B3-B63B-BECA38B4EF4E}" type="slidenum">
              <a:rPr lang="en-US" smtClean="0"/>
              <a:t>9</a:t>
            </a:fld>
            <a:endParaRPr lang="en-US"/>
          </a:p>
        </p:txBody>
      </p:sp>
    </p:spTree>
    <p:extLst>
      <p:ext uri="{BB962C8B-B14F-4D97-AF65-F5344CB8AC3E}">
        <p14:creationId xmlns:p14="http://schemas.microsoft.com/office/powerpoint/2010/main" val="3677090676"/>
      </p:ext>
    </p:extLst>
  </p:cSld>
  <p:clrMapOvr>
    <a:masterClrMapping/>
  </p:clrMapOvr>
</p:sld>
</file>

<file path=ppt/theme/theme1.xml><?xml version="1.0" encoding="utf-8"?>
<a:theme xmlns:a="http://schemas.openxmlformats.org/drawingml/2006/main" name="NRC-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RC-3" id="{A4FD84E4-3E48-46B7-8074-0F7921796905}" vid="{2C790E77-BA68-46EF-A039-EEC146E7A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NRC-3</Template>
  <TotalTime>382</TotalTime>
  <Words>1153</Words>
  <Application>Microsoft Office PowerPoint</Application>
  <PresentationFormat>Widescreen</PresentationFormat>
  <Paragraphs>175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-apple-system</vt:lpstr>
      <vt:lpstr>Arial</vt:lpstr>
      <vt:lpstr>Calibri</vt:lpstr>
      <vt:lpstr>NRC-3</vt:lpstr>
      <vt:lpstr>FAVPRO NRC’s New Probabilistic RPV Integrity Assessment Tool</vt:lpstr>
      <vt:lpstr>Disclaimer</vt:lpstr>
      <vt:lpstr>Acknowledgements</vt:lpstr>
      <vt:lpstr>Past: FAVOR-v16.1</vt:lpstr>
      <vt:lpstr>Past: FAVOR-v16.1 SQA</vt:lpstr>
      <vt:lpstr>Vision and Goals for FAVOR Modernization</vt:lpstr>
      <vt:lpstr>Present: FAVOR-v20.1.12</vt:lpstr>
      <vt:lpstr>Future: FAVPRO</vt:lpstr>
      <vt:lpstr>FAVPRO: Leveraging the Modern Fortran Ecosystem</vt:lpstr>
      <vt:lpstr>FAVPRO: Development Status</vt:lpstr>
      <vt:lpstr>FAVPRO Features: As-Found Flaw Population</vt:lpstr>
      <vt:lpstr>FAVPRO Features: Increased Use of ASME Standard</vt:lpstr>
      <vt:lpstr>FAVPRO Features: New Embrittlement Trend Curves (ETC)</vt:lpstr>
      <vt:lpstr>FAVOR/FAVPRO User Group</vt:lpstr>
      <vt:lpstr>Summary and Perspectives</vt:lpstr>
      <vt:lpstr>For questions about FAVPRO Patrick.Raynaud@nrc.gov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Software Development The FAVOR to FAVPRO Journey</dc:title>
  <dc:creator>Raynaud, Patrick</dc:creator>
  <cp:lastModifiedBy>Patrick Raynaud</cp:lastModifiedBy>
  <cp:revision>43</cp:revision>
  <dcterms:created xsi:type="dcterms:W3CDTF">2022-04-19T12:30:52Z</dcterms:created>
  <dcterms:modified xsi:type="dcterms:W3CDTF">2022-10-19T15:18:45Z</dcterms:modified>
</cp:coreProperties>
</file>