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86" r:id="rId5"/>
    <p:sldId id="288" r:id="rId6"/>
    <p:sldId id="295" r:id="rId7"/>
    <p:sldId id="299" r:id="rId8"/>
    <p:sldId id="305" r:id="rId9"/>
    <p:sldId id="306" r:id="rId10"/>
    <p:sldId id="307" r:id="rId11"/>
    <p:sldId id="308" r:id="rId12"/>
    <p:sldId id="296" r:id="rId13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SR_hayashid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7F9"/>
    <a:srgbClr val="FF0000"/>
    <a:srgbClr val="FFFF4F"/>
    <a:srgbClr val="D5E1EF"/>
    <a:srgbClr val="AFFFD3"/>
    <a:srgbClr val="8FFFC2"/>
    <a:srgbClr val="FFFFBD"/>
    <a:srgbClr val="FFF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07" autoAdjust="0"/>
    <p:restoredTop sz="98305" autoAdjust="0"/>
  </p:normalViewPr>
  <p:slideViewPr>
    <p:cSldViewPr>
      <p:cViewPr varScale="1">
        <p:scale>
          <a:sx n="63" d="100"/>
          <a:sy n="63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1052"/>
    </p:cViewPr>
  </p:sorterViewPr>
  <p:notesViewPr>
    <p:cSldViewPr>
      <p:cViewPr varScale="1">
        <p:scale>
          <a:sx n="85" d="100"/>
          <a:sy n="85" d="100"/>
        </p:scale>
        <p:origin x="-1008" y="-7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15082615862065"/>
          <c:y val="4.3372626252658815E-2"/>
          <c:w val="0.89984555633140828"/>
          <c:h val="0.8878921753361575"/>
        </c:manualLayout>
      </c:layout>
      <c:scatterChart>
        <c:scatterStyle val="lineMarker"/>
        <c:varyColors val="0"/>
        <c:ser>
          <c:idx val="0"/>
          <c:order val="0"/>
          <c:tx>
            <c:v>UTS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noFill/>
              <a:ln w="15875">
                <a:solidFill>
                  <a:srgbClr val="0070C0"/>
                </a:solidFill>
              </a:ln>
              <a:effectLst/>
            </c:spPr>
          </c:marker>
          <c:xVal>
            <c:numRef>
              <c:f>'POD(β)F'!$B$28:$B$99</c:f>
              <c:numCache>
                <c:formatCode>General</c:formatCode>
                <c:ptCount val="7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2.1</c:v>
                </c:pt>
                <c:pt idx="7">
                  <c:v>2.1</c:v>
                </c:pt>
                <c:pt idx="8">
                  <c:v>2.1</c:v>
                </c:pt>
                <c:pt idx="9">
                  <c:v>2.1</c:v>
                </c:pt>
                <c:pt idx="10">
                  <c:v>2.1</c:v>
                </c:pt>
                <c:pt idx="11">
                  <c:v>2.1</c:v>
                </c:pt>
                <c:pt idx="12">
                  <c:v>3.9</c:v>
                </c:pt>
                <c:pt idx="13">
                  <c:v>3.9</c:v>
                </c:pt>
                <c:pt idx="14">
                  <c:v>3.9</c:v>
                </c:pt>
                <c:pt idx="15">
                  <c:v>3.9</c:v>
                </c:pt>
                <c:pt idx="16">
                  <c:v>3.9</c:v>
                </c:pt>
                <c:pt idx="17">
                  <c:v>3.9</c:v>
                </c:pt>
                <c:pt idx="18">
                  <c:v>2.4</c:v>
                </c:pt>
                <c:pt idx="19">
                  <c:v>2.4</c:v>
                </c:pt>
                <c:pt idx="20">
                  <c:v>2.4</c:v>
                </c:pt>
                <c:pt idx="21">
                  <c:v>2.4</c:v>
                </c:pt>
                <c:pt idx="22">
                  <c:v>2.4</c:v>
                </c:pt>
                <c:pt idx="23">
                  <c:v>2.4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2.4</c:v>
                </c:pt>
                <c:pt idx="31">
                  <c:v>2.4</c:v>
                </c:pt>
                <c:pt idx="32">
                  <c:v>2.4</c:v>
                </c:pt>
                <c:pt idx="33">
                  <c:v>2.4</c:v>
                </c:pt>
                <c:pt idx="34">
                  <c:v>2.4</c:v>
                </c:pt>
                <c:pt idx="35">
                  <c:v>2.4</c:v>
                </c:pt>
                <c:pt idx="36">
                  <c:v>0.6</c:v>
                </c:pt>
                <c:pt idx="37">
                  <c:v>0.6</c:v>
                </c:pt>
                <c:pt idx="38">
                  <c:v>0.6</c:v>
                </c:pt>
                <c:pt idx="39">
                  <c:v>0.6</c:v>
                </c:pt>
                <c:pt idx="40">
                  <c:v>0.6</c:v>
                </c:pt>
                <c:pt idx="41">
                  <c:v>0.6</c:v>
                </c:pt>
                <c:pt idx="42">
                  <c:v>3.6</c:v>
                </c:pt>
                <c:pt idx="43">
                  <c:v>3.6</c:v>
                </c:pt>
                <c:pt idx="44">
                  <c:v>3.6</c:v>
                </c:pt>
                <c:pt idx="45">
                  <c:v>3.6</c:v>
                </c:pt>
                <c:pt idx="46">
                  <c:v>3.6</c:v>
                </c:pt>
                <c:pt idx="47">
                  <c:v>3.6</c:v>
                </c:pt>
                <c:pt idx="48">
                  <c:v>3.3</c:v>
                </c:pt>
                <c:pt idx="49">
                  <c:v>3.3</c:v>
                </c:pt>
                <c:pt idx="50">
                  <c:v>3.3</c:v>
                </c:pt>
                <c:pt idx="51">
                  <c:v>3.3</c:v>
                </c:pt>
                <c:pt idx="52">
                  <c:v>3.3</c:v>
                </c:pt>
                <c:pt idx="53">
                  <c:v>3.3</c:v>
                </c:pt>
                <c:pt idx="54">
                  <c:v>1.4</c:v>
                </c:pt>
                <c:pt idx="55">
                  <c:v>1.4</c:v>
                </c:pt>
                <c:pt idx="56">
                  <c:v>1.4</c:v>
                </c:pt>
                <c:pt idx="57">
                  <c:v>1.4</c:v>
                </c:pt>
                <c:pt idx="58">
                  <c:v>1.4</c:v>
                </c:pt>
                <c:pt idx="59">
                  <c:v>1.4</c:v>
                </c:pt>
                <c:pt idx="60">
                  <c:v>2.7</c:v>
                </c:pt>
                <c:pt idx="61">
                  <c:v>2.7</c:v>
                </c:pt>
                <c:pt idx="62">
                  <c:v>2.7</c:v>
                </c:pt>
                <c:pt idx="63">
                  <c:v>2.7</c:v>
                </c:pt>
                <c:pt idx="64">
                  <c:v>2.7</c:v>
                </c:pt>
                <c:pt idx="65">
                  <c:v>2.7</c:v>
                </c:pt>
                <c:pt idx="66">
                  <c:v>0.7</c:v>
                </c:pt>
                <c:pt idx="67">
                  <c:v>0.7</c:v>
                </c:pt>
                <c:pt idx="68">
                  <c:v>0.7</c:v>
                </c:pt>
                <c:pt idx="69">
                  <c:v>0.7</c:v>
                </c:pt>
                <c:pt idx="70">
                  <c:v>0.7</c:v>
                </c:pt>
                <c:pt idx="71">
                  <c:v>0.7</c:v>
                </c:pt>
              </c:numCache>
            </c:numRef>
          </c:xVal>
          <c:yVal>
            <c:numRef>
              <c:f>'POD(β)F'!$C$28:$C$99</c:f>
              <c:numCache>
                <c:formatCode>General</c:formatCode>
                <c:ptCount val="7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884-4E1D-8F09-E43DB8584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6124176"/>
        <c:axId val="1080864528"/>
      </c:scatterChart>
      <c:scatterChart>
        <c:scatterStyle val="smoothMarker"/>
        <c:varyColors val="0"/>
        <c:ser>
          <c:idx val="1"/>
          <c:order val="1"/>
          <c:tx>
            <c:v>Mean</c:v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'POD(β)F'!$J$28:$J$68</c:f>
              <c:numCache>
                <c:formatCode>General</c:formatCode>
                <c:ptCount val="4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</c:numCache>
            </c:numRef>
          </c:xVal>
          <c:yVal>
            <c:numRef>
              <c:f>'POD(β)F'!$K$28:$K$68</c:f>
              <c:numCache>
                <c:formatCode>General</c:formatCode>
                <c:ptCount val="41"/>
                <c:pt idx="0">
                  <c:v>-3.4870471526237132</c:v>
                </c:pt>
                <c:pt idx="1">
                  <c:v>-2.4887658315692947</c:v>
                </c:pt>
                <c:pt idx="2">
                  <c:v>-1.712582821958613</c:v>
                </c:pt>
                <c:pt idx="3">
                  <c:v>-1.1090855394772015</c:v>
                </c:pt>
                <c:pt idx="4">
                  <c:v>-0.63985474538248255</c:v>
                </c:pt>
                <c:pt idx="5">
                  <c:v>-0.27501873945806143</c:v>
                </c:pt>
                <c:pt idx="6">
                  <c:v>8.6483022067608273E-3</c:v>
                </c:pt>
                <c:pt idx="7">
                  <c:v>0.22920490632532864</c:v>
                </c:pt>
                <c:pt idx="8">
                  <c:v>0.40069192623014138</c:v>
                </c:pt>
                <c:pt idx="9">
                  <c:v>0.53402639659596352</c:v>
                </c:pt>
                <c:pt idx="10">
                  <c:v>0.63769652275246458</c:v>
                </c:pt>
                <c:pt idx="11">
                  <c:v>0.71830204829899102</c:v>
                </c:pt>
                <c:pt idx="12">
                  <c:v>0.78097440136262497</c:v>
                </c:pt>
                <c:pt idx="13">
                  <c:v>0.8297033664292397</c:v>
                </c:pt>
                <c:pt idx="14">
                  <c:v>0.86759107800203472</c:v>
                </c:pt>
                <c:pt idx="15">
                  <c:v>0.89704950557711149</c:v>
                </c:pt>
                <c:pt idx="16">
                  <c:v>0.91995400202653976</c:v>
                </c:pt>
                <c:pt idx="17">
                  <c:v>0.93776269043208504</c:v>
                </c:pt>
                <c:pt idx="18">
                  <c:v>0.95160928965447156</c:v>
                </c:pt>
                <c:pt idx="19">
                  <c:v>0.96237528800647221</c:v>
                </c:pt>
                <c:pt idx="20">
                  <c:v>0.97074605967782146</c:v>
                </c:pt>
                <c:pt idx="21">
                  <c:v>0.97725449633951222</c:v>
                </c:pt>
                <c:pt idx="22">
                  <c:v>0.98231493155891103</c:v>
                </c:pt>
                <c:pt idx="23">
                  <c:v>0.98624951768778302</c:v>
                </c:pt>
                <c:pt idx="24">
                  <c:v>0.98930873440222045</c:v>
                </c:pt>
                <c:pt idx="25">
                  <c:v>0.99168733448857216</c:v>
                </c:pt>
                <c:pt idx="26">
                  <c:v>0.99353674200000863</c:v>
                </c:pt>
                <c:pt idx="27">
                  <c:v>0.99497469206272948</c:v>
                </c:pt>
                <c:pt idx="28">
                  <c:v>0.99609272601149024</c:v>
                </c:pt>
                <c:pt idx="29">
                  <c:v>0.99696201900224712</c:v>
                </c:pt>
                <c:pt idx="30">
                  <c:v>0.99763791109355293</c:v>
                </c:pt>
                <c:pt idx="31">
                  <c:v>0.99816343024986431</c:v>
                </c:pt>
                <c:pt idx="32">
                  <c:v>0.99857203154466057</c:v>
                </c:pt>
                <c:pt idx="33">
                  <c:v>0.99888972694377998</c:v>
                </c:pt>
                <c:pt idx="34">
                  <c:v>0.99913674125310059</c:v>
                </c:pt>
                <c:pt idx="35">
                  <c:v>0.99932879964984878</c:v>
                </c:pt>
                <c:pt idx="36">
                  <c:v>0.99947812876306064</c:v>
                </c:pt>
                <c:pt idx="37">
                  <c:v>0.99959423503297751</c:v>
                </c:pt>
                <c:pt idx="38">
                  <c:v>0.99968450990051039</c:v>
                </c:pt>
                <c:pt idx="39">
                  <c:v>0.99975470035373837</c:v>
                </c:pt>
                <c:pt idx="40">
                  <c:v>0.99980927478690007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884-4E1D-8F09-E43DB8584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6124176"/>
        <c:axId val="1080864528"/>
        <c:extLst>
          <c:ext xmlns:c15="http://schemas.microsoft.com/office/drawing/2012/chart" uri="{02D57815-91ED-43cb-92C2-25804820EDAC}">
            <c15:filteredScatterSeries>
              <c15:ser>
                <c:idx val="2"/>
                <c:order val="2"/>
                <c:tx>
                  <c:v>+95%CI</c:v>
                </c:tx>
                <c:spPr>
                  <a:ln w="19050" cap="rnd">
                    <a:solidFill>
                      <a:schemeClr val="tx1"/>
                    </a:solidFill>
                    <a:prstDash val="dash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'POD(β)F'!$P$28:$P$108</c15:sqref>
                        </c15:formulaRef>
                      </c:ext>
                    </c:extLst>
                    <c:numCache>
                      <c:formatCode>General</c:formatCode>
                      <c:ptCount val="81"/>
                      <c:pt idx="0">
                        <c:v>0</c:v>
                      </c:pt>
                      <c:pt idx="1">
                        <c:v>0.05</c:v>
                      </c:pt>
                      <c:pt idx="2">
                        <c:v>0.1</c:v>
                      </c:pt>
                      <c:pt idx="3">
                        <c:v>0.15</c:v>
                      </c:pt>
                      <c:pt idx="4">
                        <c:v>0.2</c:v>
                      </c:pt>
                      <c:pt idx="5">
                        <c:v>0.25</c:v>
                      </c:pt>
                      <c:pt idx="6">
                        <c:v>0.3</c:v>
                      </c:pt>
                      <c:pt idx="7">
                        <c:v>0.35</c:v>
                      </c:pt>
                      <c:pt idx="8">
                        <c:v>0.4</c:v>
                      </c:pt>
                      <c:pt idx="9">
                        <c:v>0.45</c:v>
                      </c:pt>
                      <c:pt idx="10">
                        <c:v>0.5</c:v>
                      </c:pt>
                      <c:pt idx="11">
                        <c:v>0.55000000000000004</c:v>
                      </c:pt>
                      <c:pt idx="12">
                        <c:v>0.6</c:v>
                      </c:pt>
                      <c:pt idx="13">
                        <c:v>0.65</c:v>
                      </c:pt>
                      <c:pt idx="14">
                        <c:v>0.7</c:v>
                      </c:pt>
                      <c:pt idx="15">
                        <c:v>0.75</c:v>
                      </c:pt>
                      <c:pt idx="16">
                        <c:v>0.8</c:v>
                      </c:pt>
                      <c:pt idx="17">
                        <c:v>0.85</c:v>
                      </c:pt>
                      <c:pt idx="18">
                        <c:v>0.9</c:v>
                      </c:pt>
                      <c:pt idx="19">
                        <c:v>0.95</c:v>
                      </c:pt>
                      <c:pt idx="20">
                        <c:v>1</c:v>
                      </c:pt>
                      <c:pt idx="21">
                        <c:v>1.05</c:v>
                      </c:pt>
                      <c:pt idx="22">
                        <c:v>1.1000000000000001</c:v>
                      </c:pt>
                      <c:pt idx="23">
                        <c:v>1.1499999999999999</c:v>
                      </c:pt>
                      <c:pt idx="24">
                        <c:v>1.2</c:v>
                      </c:pt>
                      <c:pt idx="25">
                        <c:v>1.25</c:v>
                      </c:pt>
                      <c:pt idx="26">
                        <c:v>1.3</c:v>
                      </c:pt>
                      <c:pt idx="27">
                        <c:v>1.35</c:v>
                      </c:pt>
                      <c:pt idx="28">
                        <c:v>1.4</c:v>
                      </c:pt>
                      <c:pt idx="29">
                        <c:v>1.45</c:v>
                      </c:pt>
                      <c:pt idx="30">
                        <c:v>1.5</c:v>
                      </c:pt>
                      <c:pt idx="31">
                        <c:v>1.55</c:v>
                      </c:pt>
                      <c:pt idx="32">
                        <c:v>1.6</c:v>
                      </c:pt>
                      <c:pt idx="33">
                        <c:v>1.65</c:v>
                      </c:pt>
                      <c:pt idx="34">
                        <c:v>1.7</c:v>
                      </c:pt>
                      <c:pt idx="35">
                        <c:v>1.75</c:v>
                      </c:pt>
                      <c:pt idx="36">
                        <c:v>1.8</c:v>
                      </c:pt>
                      <c:pt idx="37">
                        <c:v>1.85</c:v>
                      </c:pt>
                      <c:pt idx="38">
                        <c:v>1.9</c:v>
                      </c:pt>
                      <c:pt idx="39">
                        <c:v>1.95</c:v>
                      </c:pt>
                      <c:pt idx="40">
                        <c:v>2</c:v>
                      </c:pt>
                      <c:pt idx="41">
                        <c:v>2.0499999999999998</c:v>
                      </c:pt>
                      <c:pt idx="42">
                        <c:v>2.1</c:v>
                      </c:pt>
                      <c:pt idx="43">
                        <c:v>2.15</c:v>
                      </c:pt>
                      <c:pt idx="44">
                        <c:v>2.2000000000000002</c:v>
                      </c:pt>
                      <c:pt idx="45">
                        <c:v>2.25</c:v>
                      </c:pt>
                      <c:pt idx="46">
                        <c:v>2.2999999999999998</c:v>
                      </c:pt>
                      <c:pt idx="47">
                        <c:v>2.35</c:v>
                      </c:pt>
                      <c:pt idx="48">
                        <c:v>2.4</c:v>
                      </c:pt>
                      <c:pt idx="49">
                        <c:v>2.4500000000000002</c:v>
                      </c:pt>
                      <c:pt idx="50">
                        <c:v>2.5</c:v>
                      </c:pt>
                      <c:pt idx="51">
                        <c:v>2.5499999999999998</c:v>
                      </c:pt>
                      <c:pt idx="52">
                        <c:v>2.6</c:v>
                      </c:pt>
                      <c:pt idx="53">
                        <c:v>2.65</c:v>
                      </c:pt>
                      <c:pt idx="54">
                        <c:v>2.7</c:v>
                      </c:pt>
                      <c:pt idx="55">
                        <c:v>2.75</c:v>
                      </c:pt>
                      <c:pt idx="56">
                        <c:v>2.8</c:v>
                      </c:pt>
                      <c:pt idx="57">
                        <c:v>2.85</c:v>
                      </c:pt>
                      <c:pt idx="58">
                        <c:v>2.9</c:v>
                      </c:pt>
                      <c:pt idx="59">
                        <c:v>2.95</c:v>
                      </c:pt>
                      <c:pt idx="60">
                        <c:v>3</c:v>
                      </c:pt>
                      <c:pt idx="61">
                        <c:v>3.05</c:v>
                      </c:pt>
                      <c:pt idx="62">
                        <c:v>3.1</c:v>
                      </c:pt>
                      <c:pt idx="63">
                        <c:v>3.15</c:v>
                      </c:pt>
                      <c:pt idx="64">
                        <c:v>3.2</c:v>
                      </c:pt>
                      <c:pt idx="65">
                        <c:v>3.25</c:v>
                      </c:pt>
                      <c:pt idx="66">
                        <c:v>3.3</c:v>
                      </c:pt>
                      <c:pt idx="67">
                        <c:v>3.35</c:v>
                      </c:pt>
                      <c:pt idx="68">
                        <c:v>3.4</c:v>
                      </c:pt>
                      <c:pt idx="69">
                        <c:v>3.45</c:v>
                      </c:pt>
                      <c:pt idx="70">
                        <c:v>3.5</c:v>
                      </c:pt>
                      <c:pt idx="71">
                        <c:v>3.55</c:v>
                      </c:pt>
                      <c:pt idx="72">
                        <c:v>3.6</c:v>
                      </c:pt>
                      <c:pt idx="73">
                        <c:v>3.65</c:v>
                      </c:pt>
                      <c:pt idx="74">
                        <c:v>3.7</c:v>
                      </c:pt>
                      <c:pt idx="75">
                        <c:v>3.75</c:v>
                      </c:pt>
                      <c:pt idx="76">
                        <c:v>3.8</c:v>
                      </c:pt>
                      <c:pt idx="77">
                        <c:v>3.85</c:v>
                      </c:pt>
                      <c:pt idx="78">
                        <c:v>3.9</c:v>
                      </c:pt>
                      <c:pt idx="79">
                        <c:v>3.95</c:v>
                      </c:pt>
                      <c:pt idx="80">
                        <c:v>4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'POD(β)F'!$Q$28:$Q$108</c15:sqref>
                        </c15:formulaRef>
                      </c:ext>
                    </c:extLst>
                    <c:numCache>
                      <c:formatCode>General</c:formatCode>
                      <c:ptCount val="81"/>
                      <c:pt idx="0">
                        <c:v>-3.8903814559963692</c:v>
                      </c:pt>
                      <c:pt idx="1">
                        <c:v>-3.3121943817725077</c:v>
                      </c:pt>
                      <c:pt idx="2">
                        <c:v>-2.8023660431212356</c:v>
                      </c:pt>
                      <c:pt idx="3">
                        <c:v>-2.3528144248308553</c:v>
                      </c:pt>
                      <c:pt idx="4">
                        <c:v>-1.9564130438441958</c:v>
                      </c:pt>
                      <c:pt idx="5">
                        <c:v>-1.606877977224475</c:v>
                      </c:pt>
                      <c:pt idx="6">
                        <c:v>-1.2986682467418151</c:v>
                      </c:pt>
                      <c:pt idx="7">
                        <c:v>-1.0268979809345726</c:v>
                      </c:pt>
                      <c:pt idx="8">
                        <c:v>-0.78725896220120761</c:v>
                      </c:pt>
                      <c:pt idx="9">
                        <c:v>-0.5759523311063226</c:v>
                      </c:pt>
                      <c:pt idx="10">
                        <c:v>-0.38962836524853195</c:v>
                      </c:pt>
                      <c:pt idx="11">
                        <c:v>-0.22533337803922882</c:v>
                      </c:pt>
                      <c:pt idx="12">
                        <c:v>-8.0462895609142437E-2</c:v>
                      </c:pt>
                      <c:pt idx="13">
                        <c:v>4.7279630416859342E-2</c:v>
                      </c:pt>
                      <c:pt idx="14">
                        <c:v>0.15991922877933951</c:v>
                      </c:pt>
                      <c:pt idx="15">
                        <c:v>0.25924151019937614</c:v>
                      </c:pt>
                      <c:pt idx="16">
                        <c:v>0.34682097363758102</c:v>
                      </c:pt>
                      <c:pt idx="17">
                        <c:v>0.42404596591989219</c:v>
                      </c:pt>
                      <c:pt idx="18">
                        <c:v>0.49214069040071717</c:v>
                      </c:pt>
                      <c:pt idx="19">
                        <c:v>0.55218461355409687</c:v>
                      </c:pt>
                      <c:pt idx="20">
                        <c:v>0.60512957713441384</c:v>
                      </c:pt>
                      <c:pt idx="21">
                        <c:v>0.65181488717587288</c:v>
                      </c:pt>
                      <c:pt idx="22">
                        <c:v>0.69298061902798491</c:v>
                      </c:pt>
                      <c:pt idx="23">
                        <c:v>0.72927934934411787</c:v>
                      </c:pt>
                      <c:pt idx="24">
                        <c:v>0.76128650100358164</c:v>
                      </c:pt>
                      <c:pt idx="25">
                        <c:v>0.78950946495933705</c:v>
                      </c:pt>
                      <c:pt idx="26">
                        <c:v>0.81439564361473604</c:v>
                      </c:pt>
                      <c:pt idx="27">
                        <c:v>0.83633954323631166</c:v>
                      </c:pt>
                      <c:pt idx="28">
                        <c:v>0.85568902783455514</c:v>
                      </c:pt>
                      <c:pt idx="29">
                        <c:v>0.87275083365185613</c:v>
                      </c:pt>
                      <c:pt idx="30">
                        <c:v>0.8877954316756046</c:v>
                      </c:pt>
                      <c:pt idx="31">
                        <c:v>0.90106131525907973</c:v>
                      </c:pt>
                      <c:pt idx="32">
                        <c:v>0.91275878081931072</c:v>
                      </c:pt>
                      <c:pt idx="33">
                        <c:v>0.92307326154513547</c:v>
                      </c:pt>
                      <c:pt idx="34">
                        <c:v>0.93216826696281418</c:v>
                      </c:pt>
                      <c:pt idx="35">
                        <c:v>0.94018797495843798</c:v>
                      </c:pt>
                      <c:pt idx="36">
                        <c:v>0.94725951734697322</c:v>
                      </c:pt>
                      <c:pt idx="37">
                        <c:v>0.95349499521975101</c:v>
                      </c:pt>
                      <c:pt idx="38">
                        <c:v>0.95899325601854601</c:v>
                      </c:pt>
                      <c:pt idx="39">
                        <c:v>0.96384146050717789</c:v>
                      </c:pt>
                      <c:pt idx="40">
                        <c:v>0.96811646448093303</c:v>
                      </c:pt>
                      <c:pt idx="41">
                        <c:v>0.97188603711725119</c:v>
                      </c:pt>
                      <c:pt idx="42">
                        <c:v>0.97520993528149025</c:v>
                      </c:pt>
                      <c:pt idx="43">
                        <c:v>0.97814085081811786</c:v>
                      </c:pt>
                      <c:pt idx="44">
                        <c:v>0.98072524584419463</c:v>
                      </c:pt>
                      <c:pt idx="45">
                        <c:v>0.98300408928657368</c:v>
                      </c:pt>
                      <c:pt idx="46">
                        <c:v>0.98501350633871732</c:v>
                      </c:pt>
                      <c:pt idx="47">
                        <c:v>0.98678535113259669</c:v>
                      </c:pt>
                      <c:pt idx="48">
                        <c:v>0.98834771170391189</c:v>
                      </c:pt>
                      <c:pt idx="49">
                        <c:v>0.98972535525555494</c:v>
                      </c:pt>
                      <c:pt idx="50">
                        <c:v>0.99094012077782234</c:v>
                      </c:pt>
                      <c:pt idx="51">
                        <c:v>0.99201126524935823</c:v>
                      </c:pt>
                      <c:pt idx="52">
                        <c:v>0.99295576890695347</c:v>
                      </c:pt>
                      <c:pt idx="53">
                        <c:v>0.99378860442346539</c:v>
                      </c:pt>
                      <c:pt idx="54">
                        <c:v>0.99452297426098391</c:v>
                      </c:pt>
                      <c:pt idx="55">
                        <c:v>0.99517051996186323</c:v>
                      </c:pt>
                      <c:pt idx="56">
                        <c:v>0.99574150669539274</c:v>
                      </c:pt>
                      <c:pt idx="57">
                        <c:v>0.99624498598561739</c:v>
                      </c:pt>
                      <c:pt idx="58">
                        <c:v>0.9966889391999384</c:v>
                      </c:pt>
                      <c:pt idx="59">
                        <c:v>0.99708040407313714</c:v>
                      </c:pt>
                      <c:pt idx="60">
                        <c:v>0.99742558627253364</c:v>
                      </c:pt>
                      <c:pt idx="61">
                        <c:v>0.99772995777285911</c:v>
                      </c:pt>
                      <c:pt idx="62">
                        <c:v>0.99799834360032169</c:v>
                      </c:pt>
                      <c:pt idx="63">
                        <c:v>0.99823499832096985</c:v>
                      </c:pt>
                      <c:pt idx="64">
                        <c:v>0.99844367348587892</c:v>
                      </c:pt>
                      <c:pt idx="65">
                        <c:v>0.99862767710233169</c:v>
                      </c:pt>
                      <c:pt idx="66">
                        <c:v>0.99878992607375294</c:v>
                      </c:pt>
                      <c:pt idx="67">
                        <c:v>0.99893299243970146</c:v>
                      </c:pt>
                      <c:pt idx="68">
                        <c:v>0.99905914414893215</c:v>
                      </c:pt>
                      <c:pt idx="69">
                        <c:v>0.99917038101188238</c:v>
                      </c:pt>
                      <c:pt idx="70">
                        <c:v>0.99926846640251632</c:v>
                      </c:pt>
                      <c:pt idx="71">
                        <c:v>0.99935495521207673</c:v>
                      </c:pt>
                      <c:pt idx="72">
                        <c:v>0.99943121849788152</c:v>
                      </c:pt>
                      <c:pt idx="73">
                        <c:v>0.99949846521790564</c:v>
                      </c:pt>
                      <c:pt idx="74">
                        <c:v>0.99955776139569663</c:v>
                      </c:pt>
                      <c:pt idx="75">
                        <c:v>0.99961004701943201</c:v>
                      </c:pt>
                      <c:pt idx="76">
                        <c:v>0.99965615094301108</c:v>
                      </c:pt>
                      <c:pt idx="77">
                        <c:v>0.99969680402539818</c:v>
                      </c:pt>
                      <c:pt idx="78">
                        <c:v>0.99973265071650985</c:v>
                      </c:pt>
                      <c:pt idx="79">
                        <c:v>0.99976425927330814</c:v>
                      </c:pt>
                      <c:pt idx="80">
                        <c:v>0.99979213076805096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2-4884-4E1D-8F09-E43DB8584430}"/>
                  </c:ext>
                </c:extLst>
              </c15:ser>
            </c15:filteredScatterSeries>
            <c15:filteredScatterSeries>
              <c15:ser>
                <c:idx val="3"/>
                <c:order val="3"/>
                <c:tx>
                  <c:v>-95%CI</c:v>
                </c:tx>
                <c:spPr>
                  <a:ln w="19050" cap="rnd">
                    <a:solidFill>
                      <a:schemeClr val="tx1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'POD(β)F'!$P$28:$P$108</c15:sqref>
                        </c15:formulaRef>
                      </c:ext>
                    </c:extLst>
                    <c:numCache>
                      <c:formatCode>General</c:formatCode>
                      <c:ptCount val="81"/>
                      <c:pt idx="0">
                        <c:v>0</c:v>
                      </c:pt>
                      <c:pt idx="1">
                        <c:v>0.05</c:v>
                      </c:pt>
                      <c:pt idx="2">
                        <c:v>0.1</c:v>
                      </c:pt>
                      <c:pt idx="3">
                        <c:v>0.15</c:v>
                      </c:pt>
                      <c:pt idx="4">
                        <c:v>0.2</c:v>
                      </c:pt>
                      <c:pt idx="5">
                        <c:v>0.25</c:v>
                      </c:pt>
                      <c:pt idx="6">
                        <c:v>0.3</c:v>
                      </c:pt>
                      <c:pt idx="7">
                        <c:v>0.35</c:v>
                      </c:pt>
                      <c:pt idx="8">
                        <c:v>0.4</c:v>
                      </c:pt>
                      <c:pt idx="9">
                        <c:v>0.45</c:v>
                      </c:pt>
                      <c:pt idx="10">
                        <c:v>0.5</c:v>
                      </c:pt>
                      <c:pt idx="11">
                        <c:v>0.55000000000000004</c:v>
                      </c:pt>
                      <c:pt idx="12">
                        <c:v>0.6</c:v>
                      </c:pt>
                      <c:pt idx="13">
                        <c:v>0.65</c:v>
                      </c:pt>
                      <c:pt idx="14">
                        <c:v>0.7</c:v>
                      </c:pt>
                      <c:pt idx="15">
                        <c:v>0.75</c:v>
                      </c:pt>
                      <c:pt idx="16">
                        <c:v>0.8</c:v>
                      </c:pt>
                      <c:pt idx="17">
                        <c:v>0.85</c:v>
                      </c:pt>
                      <c:pt idx="18">
                        <c:v>0.9</c:v>
                      </c:pt>
                      <c:pt idx="19">
                        <c:v>0.95</c:v>
                      </c:pt>
                      <c:pt idx="20">
                        <c:v>1</c:v>
                      </c:pt>
                      <c:pt idx="21">
                        <c:v>1.05</c:v>
                      </c:pt>
                      <c:pt idx="22">
                        <c:v>1.1000000000000001</c:v>
                      </c:pt>
                      <c:pt idx="23">
                        <c:v>1.1499999999999999</c:v>
                      </c:pt>
                      <c:pt idx="24">
                        <c:v>1.2</c:v>
                      </c:pt>
                      <c:pt idx="25">
                        <c:v>1.25</c:v>
                      </c:pt>
                      <c:pt idx="26">
                        <c:v>1.3</c:v>
                      </c:pt>
                      <c:pt idx="27">
                        <c:v>1.35</c:v>
                      </c:pt>
                      <c:pt idx="28">
                        <c:v>1.4</c:v>
                      </c:pt>
                      <c:pt idx="29">
                        <c:v>1.45</c:v>
                      </c:pt>
                      <c:pt idx="30">
                        <c:v>1.5</c:v>
                      </c:pt>
                      <c:pt idx="31">
                        <c:v>1.55</c:v>
                      </c:pt>
                      <c:pt idx="32">
                        <c:v>1.6</c:v>
                      </c:pt>
                      <c:pt idx="33">
                        <c:v>1.65</c:v>
                      </c:pt>
                      <c:pt idx="34">
                        <c:v>1.7</c:v>
                      </c:pt>
                      <c:pt idx="35">
                        <c:v>1.75</c:v>
                      </c:pt>
                      <c:pt idx="36">
                        <c:v>1.8</c:v>
                      </c:pt>
                      <c:pt idx="37">
                        <c:v>1.85</c:v>
                      </c:pt>
                      <c:pt idx="38">
                        <c:v>1.9</c:v>
                      </c:pt>
                      <c:pt idx="39">
                        <c:v>1.95</c:v>
                      </c:pt>
                      <c:pt idx="40">
                        <c:v>2</c:v>
                      </c:pt>
                      <c:pt idx="41">
                        <c:v>2.0499999999999998</c:v>
                      </c:pt>
                      <c:pt idx="42">
                        <c:v>2.1</c:v>
                      </c:pt>
                      <c:pt idx="43">
                        <c:v>2.15</c:v>
                      </c:pt>
                      <c:pt idx="44">
                        <c:v>2.2000000000000002</c:v>
                      </c:pt>
                      <c:pt idx="45">
                        <c:v>2.25</c:v>
                      </c:pt>
                      <c:pt idx="46">
                        <c:v>2.2999999999999998</c:v>
                      </c:pt>
                      <c:pt idx="47">
                        <c:v>2.35</c:v>
                      </c:pt>
                      <c:pt idx="48">
                        <c:v>2.4</c:v>
                      </c:pt>
                      <c:pt idx="49">
                        <c:v>2.4500000000000002</c:v>
                      </c:pt>
                      <c:pt idx="50">
                        <c:v>2.5</c:v>
                      </c:pt>
                      <c:pt idx="51">
                        <c:v>2.5499999999999998</c:v>
                      </c:pt>
                      <c:pt idx="52">
                        <c:v>2.6</c:v>
                      </c:pt>
                      <c:pt idx="53">
                        <c:v>2.65</c:v>
                      </c:pt>
                      <c:pt idx="54">
                        <c:v>2.7</c:v>
                      </c:pt>
                      <c:pt idx="55">
                        <c:v>2.75</c:v>
                      </c:pt>
                      <c:pt idx="56">
                        <c:v>2.8</c:v>
                      </c:pt>
                      <c:pt idx="57">
                        <c:v>2.85</c:v>
                      </c:pt>
                      <c:pt idx="58">
                        <c:v>2.9</c:v>
                      </c:pt>
                      <c:pt idx="59">
                        <c:v>2.95</c:v>
                      </c:pt>
                      <c:pt idx="60">
                        <c:v>3</c:v>
                      </c:pt>
                      <c:pt idx="61">
                        <c:v>3.05</c:v>
                      </c:pt>
                      <c:pt idx="62">
                        <c:v>3.1</c:v>
                      </c:pt>
                      <c:pt idx="63">
                        <c:v>3.15</c:v>
                      </c:pt>
                      <c:pt idx="64">
                        <c:v>3.2</c:v>
                      </c:pt>
                      <c:pt idx="65">
                        <c:v>3.25</c:v>
                      </c:pt>
                      <c:pt idx="66">
                        <c:v>3.3</c:v>
                      </c:pt>
                      <c:pt idx="67">
                        <c:v>3.35</c:v>
                      </c:pt>
                      <c:pt idx="68">
                        <c:v>3.4</c:v>
                      </c:pt>
                      <c:pt idx="69">
                        <c:v>3.45</c:v>
                      </c:pt>
                      <c:pt idx="70">
                        <c:v>3.5</c:v>
                      </c:pt>
                      <c:pt idx="71">
                        <c:v>3.55</c:v>
                      </c:pt>
                      <c:pt idx="72">
                        <c:v>3.6</c:v>
                      </c:pt>
                      <c:pt idx="73">
                        <c:v>3.65</c:v>
                      </c:pt>
                      <c:pt idx="74">
                        <c:v>3.7</c:v>
                      </c:pt>
                      <c:pt idx="75">
                        <c:v>3.75</c:v>
                      </c:pt>
                      <c:pt idx="76">
                        <c:v>3.8</c:v>
                      </c:pt>
                      <c:pt idx="77">
                        <c:v>3.85</c:v>
                      </c:pt>
                      <c:pt idx="78">
                        <c:v>3.9</c:v>
                      </c:pt>
                      <c:pt idx="79">
                        <c:v>3.95</c:v>
                      </c:pt>
                      <c:pt idx="80">
                        <c:v>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'POD(β)F'!$R$28:$R$108</c15:sqref>
                        </c15:formulaRef>
                      </c:ext>
                    </c:extLst>
                    <c:numCache>
                      <c:formatCode>General</c:formatCode>
                      <c:ptCount val="81"/>
                      <c:pt idx="0">
                        <c:v>-3.0848642024917625</c:v>
                      </c:pt>
                      <c:pt idx="1">
                        <c:v>-2.6019129842499726</c:v>
                      </c:pt>
                      <c:pt idx="2">
                        <c:v>-2.1760608194011839</c:v>
                      </c:pt>
                      <c:pt idx="3">
                        <c:v>-1.8005569186829784</c:v>
                      </c:pt>
                      <c:pt idx="4">
                        <c:v>-1.4694486348853499</c:v>
                      </c:pt>
                      <c:pt idx="5">
                        <c:v>-1.1774870989606292</c:v>
                      </c:pt>
                      <c:pt idx="6">
                        <c:v>-0.9200440127235574</c:v>
                      </c:pt>
                      <c:pt idx="7">
                        <c:v>-0.6930382791040528</c:v>
                      </c:pt>
                      <c:pt idx="8">
                        <c:v>-0.49287130686431069</c:v>
                      </c:pt>
                      <c:pt idx="9">
                        <c:v>-0.31636996420314434</c:v>
                      </c:pt>
                      <c:pt idx="10">
                        <c:v>-0.16073627692389358</c:v>
                      </c:pt>
                      <c:pt idx="11">
                        <c:v>-2.3503073759910453E-2</c:v>
                      </c:pt>
                      <c:pt idx="12">
                        <c:v>9.750512427150515E-2</c:v>
                      </c:pt>
                      <c:pt idx="13">
                        <c:v>0.20420659048528389</c:v>
                      </c:pt>
                      <c:pt idx="14">
                        <c:v>0.2982928018113491</c:v>
                      </c:pt>
                      <c:pt idx="15">
                        <c:v>0.38125525280482864</c:v>
                      </c:pt>
                      <c:pt idx="16">
                        <c:v>0.45440909945077934</c:v>
                      </c:pt>
                      <c:pt idx="17">
                        <c:v>0.51891400757505668</c:v>
                      </c:pt>
                      <c:pt idx="18">
                        <c:v>0.57579253635918581</c:v>
                      </c:pt>
                      <c:pt idx="19">
                        <c:v>0.62594634838251317</c:v>
                      </c:pt>
                      <c:pt idx="20">
                        <c:v>0.67017050316010873</c:v>
                      </c:pt>
                      <c:pt idx="21">
                        <c:v>0.70916606076364774</c:v>
                      </c:pt>
                      <c:pt idx="22">
                        <c:v>0.74355119532321901</c:v>
                      </c:pt>
                      <c:pt idx="23">
                        <c:v>0.77387099458600761</c:v>
                      </c:pt>
                      <c:pt idx="24">
                        <c:v>0.80060610087861694</c:v>
                      </c:pt>
                      <c:pt idx="25">
                        <c:v>0.82418033045322825</c:v>
                      </c:pt>
                      <c:pt idx="26">
                        <c:v>0.84496739200271276</c:v>
                      </c:pt>
                      <c:pt idx="27">
                        <c:v>0.86329681084944432</c:v>
                      </c:pt>
                      <c:pt idx="28">
                        <c:v>0.87945915272057085</c:v>
                      </c:pt>
                      <c:pt idx="29">
                        <c:v>0.89371062991924655</c:v>
                      </c:pt>
                      <c:pt idx="30">
                        <c:v>0.90627716291080584</c:v>
                      </c:pt>
                      <c:pt idx="31">
                        <c:v>0.91735796170986805</c:v>
                      </c:pt>
                      <c:pt idx="32">
                        <c:v>0.92712868384204017</c:v>
                      </c:pt>
                      <c:pt idx="33">
                        <c:v>0.93574421894156723</c:v>
                      </c:pt>
                      <c:pt idx="34">
                        <c:v>0.94334114412755454</c:v>
                      </c:pt>
                      <c:pt idx="35">
                        <c:v>0.95003988908242765</c:v>
                      </c:pt>
                      <c:pt idx="36">
                        <c:v>0.95594664515437211</c:v>
                      </c:pt>
                      <c:pt idx="37">
                        <c:v>0.96115504874765567</c:v>
                      </c:pt>
                      <c:pt idx="38">
                        <c:v>0.96574766568665182</c:v>
                      </c:pt>
                      <c:pt idx="39">
                        <c:v>0.9697973000843304</c:v>
                      </c:pt>
                      <c:pt idx="40">
                        <c:v>0.97336814846395736</c:v>
                      </c:pt>
                      <c:pt idx="41">
                        <c:v>0.97651681742962837</c:v>
                      </c:pt>
                      <c:pt idx="42">
                        <c:v>0.97929322101818272</c:v>
                      </c:pt>
                      <c:pt idx="43">
                        <c:v>0.98174137195770039</c:v>
                      </c:pt>
                      <c:pt idx="44">
                        <c:v>0.98390007937594781</c:v>
                      </c:pt>
                      <c:pt idx="45">
                        <c:v>0.98580356401914326</c:v>
                      </c:pt>
                      <c:pt idx="46">
                        <c:v>0.98748200073375036</c:v>
                      </c:pt>
                      <c:pt idx="47">
                        <c:v>0.98896199681095098</c:v>
                      </c:pt>
                      <c:pt idx="48">
                        <c:v>0.99026701377671844</c:v>
                      </c:pt>
                      <c:pt idx="49">
                        <c:v>0.99141773931388488</c:v>
                      </c:pt>
                      <c:pt idx="50">
                        <c:v>0.99243241521207015</c:v>
                      </c:pt>
                      <c:pt idx="51">
                        <c:v>0.99332712654427291</c:v>
                      </c:pt>
                      <c:pt idx="52">
                        <c:v>0.99411605665427527</c:v>
                      </c:pt>
                      <c:pt idx="53">
                        <c:v>0.99481171199702811</c:v>
                      </c:pt>
                      <c:pt idx="54">
                        <c:v>0.99542512039628317</c:v>
                      </c:pt>
                      <c:pt idx="55">
                        <c:v>0.9959660058623353</c:v>
                      </c:pt>
                      <c:pt idx="56">
                        <c:v>0.99644294274116152</c:v>
                      </c:pt>
                      <c:pt idx="57">
                        <c:v>0.99686349163859223</c:v>
                      </c:pt>
                      <c:pt idx="58">
                        <c:v>0.99723431927424366</c:v>
                      </c:pt>
                      <c:pt idx="59">
                        <c:v>0.9975613041651874</c:v>
                      </c:pt>
                      <c:pt idx="60">
                        <c:v>0.99784962981469749</c:v>
                      </c:pt>
                      <c:pt idx="61">
                        <c:v>0.99810386688334451</c:v>
                      </c:pt>
                      <c:pt idx="62">
                        <c:v>0.99832804564504707</c:v>
                      </c:pt>
                      <c:pt idx="63">
                        <c:v>0.99852571987668404</c:v>
                      </c:pt>
                      <c:pt idx="64">
                        <c:v>0.9987000231940748</c:v>
                      </c:pt>
                      <c:pt idx="65">
                        <c:v>0.99885371872738649</c:v>
                      </c:pt>
                      <c:pt idx="66">
                        <c:v>0.99898924292344637</c:v>
                      </c:pt>
                      <c:pt idx="67">
                        <c:v>0.99910874416933115</c:v>
                      </c:pt>
                      <c:pt idx="68">
                        <c:v>0.99921411684951089</c:v>
                      </c:pt>
                      <c:pt idx="69">
                        <c:v>0.99930703137643517</c:v>
                      </c:pt>
                      <c:pt idx="70">
                        <c:v>0.99938896067062066</c:v>
                      </c:pt>
                      <c:pt idx="71">
                        <c:v>0.99946120351001233</c:v>
                      </c:pt>
                      <c:pt idx="72">
                        <c:v>0.99952490511876235</c:v>
                      </c:pt>
                      <c:pt idx="73">
                        <c:v>0.99958107532180951</c:v>
                      </c:pt>
                      <c:pt idx="74">
                        <c:v>0.99963060455305308</c:v>
                      </c:pt>
                      <c:pt idx="75">
                        <c:v>0.99967427797088837</c:v>
                      </c:pt>
                      <c:pt idx="76">
                        <c:v>0.99971278790487139</c:v>
                      </c:pt>
                      <c:pt idx="77">
                        <c:v>0.99974674483082049</c:v>
                      </c:pt>
                      <c:pt idx="78">
                        <c:v>0.99977668704833822</c:v>
                      </c:pt>
                      <c:pt idx="79">
                        <c:v>0.99980308921416505</c:v>
                      </c:pt>
                      <c:pt idx="80">
                        <c:v>0.99982636986663964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4884-4E1D-8F09-E43DB8584430}"/>
                  </c:ext>
                </c:extLst>
              </c15:ser>
            </c15:filteredScatterSeries>
          </c:ext>
        </c:extLst>
      </c:scatterChart>
      <c:valAx>
        <c:axId val="616124176"/>
        <c:scaling>
          <c:orientation val="minMax"/>
          <c:max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1080864528"/>
        <c:crosses val="autoZero"/>
        <c:crossBetween val="midCat"/>
      </c:valAx>
      <c:valAx>
        <c:axId val="10808645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616124176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752521898618096E-2"/>
          <c:y val="2.2121669180492711E-2"/>
          <c:w val="0.75694997838622013"/>
          <c:h val="0.95575666163901463"/>
        </c:manualLayout>
      </c:layout>
      <c:scatterChart>
        <c:scatterStyle val="lineMarker"/>
        <c:varyColors val="0"/>
        <c:ser>
          <c:idx val="3"/>
          <c:order val="0"/>
          <c:tx>
            <c:v>Hit/Miss</c:v>
          </c:tx>
          <c:spPr>
            <a:ln w="15875">
              <a:solidFill>
                <a:srgbClr val="0070C0"/>
              </a:solidFill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'hitmiss(β固定)'!$B$2:$E$2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</c:numRef>
          </c:xVal>
          <c:yVal>
            <c:numRef>
              <c:f>'hitmiss(β固定)'!$B$42:$E$42</c:f>
              <c:numCache>
                <c:formatCode>General</c:formatCode>
                <c:ptCount val="4"/>
                <c:pt idx="0">
                  <c:v>1.3019427588840679E-5</c:v>
                </c:pt>
                <c:pt idx="1">
                  <c:v>6.8379612181674606E-5</c:v>
                </c:pt>
                <c:pt idx="2">
                  <c:v>4.4445945385764287E-3</c:v>
                </c:pt>
                <c:pt idx="3">
                  <c:v>1.862310173008299E-2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F5B-4839-B079-E45A923D7DDC}"/>
            </c:ext>
          </c:extLst>
        </c:ser>
        <c:ser>
          <c:idx val="4"/>
          <c:order val="1"/>
          <c:tx>
            <c:v>Hit/Miss +95%CI</c:v>
          </c:tx>
          <c:spPr>
            <a:ln w="12700">
              <a:solidFill>
                <a:srgbClr val="0070C0"/>
              </a:solidFill>
              <a:prstDash val="dashDot"/>
            </a:ln>
          </c:spPr>
          <c:marker>
            <c:symbol val="circle"/>
            <c:size val="8"/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'hitmiss(β固定)'!$G$2:$J$2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</c:numRef>
          </c:xVal>
          <c:yVal>
            <c:numRef>
              <c:f>'hitmiss(β固定)'!$G$42:$J$42</c:f>
              <c:numCache>
                <c:formatCode>General</c:formatCode>
                <c:ptCount val="4"/>
                <c:pt idx="0">
                  <c:v>8.4219675161268173E-6</c:v>
                </c:pt>
                <c:pt idx="1">
                  <c:v>5.4231315080449974E-5</c:v>
                </c:pt>
                <c:pt idx="2">
                  <c:v>4.2240513386181851E-3</c:v>
                </c:pt>
                <c:pt idx="3">
                  <c:v>1.8349690198514085E-2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F5B-4839-B079-E45A923D7DDC}"/>
            </c:ext>
          </c:extLst>
        </c:ser>
        <c:ser>
          <c:idx val="5"/>
          <c:order val="2"/>
          <c:tx>
            <c:v>Hit/Miss -95%CI</c:v>
          </c:tx>
          <c:spPr>
            <a:ln w="15875">
              <a:solidFill>
                <a:srgbClr val="0070C0"/>
              </a:solidFill>
              <a:prstDash val="dash"/>
            </a:ln>
          </c:spPr>
          <c:marker>
            <c:symbol val="circle"/>
            <c:size val="8"/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'hitmiss(β固定)'!$L$2:$O$2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</c:numRef>
          </c:xVal>
          <c:yVal>
            <c:numRef>
              <c:f>'hitmiss(β固定)'!$L$42:$O$42</c:f>
              <c:numCache>
                <c:formatCode>General</c:formatCode>
                <c:ptCount val="4"/>
                <c:pt idx="0">
                  <c:v>1.7903918719811291E-5</c:v>
                </c:pt>
                <c:pt idx="1">
                  <c:v>7.7151797088929292E-5</c:v>
                </c:pt>
                <c:pt idx="2">
                  <c:v>4.3401038198049155E-3</c:v>
                </c:pt>
                <c:pt idx="3">
                  <c:v>1.8629438015059518E-2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F5B-4839-B079-E45A923D7DDC}"/>
            </c:ext>
          </c:extLst>
        </c:ser>
        <c:ser>
          <c:idx val="0"/>
          <c:order val="3"/>
          <c:tx>
            <c:v>Avg.</c:v>
          </c:tx>
          <c:spPr>
            <a:ln w="15875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triangle"/>
            <c:size val="8"/>
            <c:spPr>
              <a:solidFill>
                <a:schemeClr val="tx1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'平均値(β固定) '!$B$2:$E$2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</c:numRef>
          </c:xVal>
          <c:yVal>
            <c:numRef>
              <c:f>'平均値(β固定) '!$B$42:$E$42</c:f>
              <c:numCache>
                <c:formatCode>General</c:formatCode>
                <c:ptCount val="4"/>
                <c:pt idx="0">
                  <c:v>1.0644504990712616E-5</c:v>
                </c:pt>
                <c:pt idx="1">
                  <c:v>5.7625568314185586E-5</c:v>
                </c:pt>
                <c:pt idx="2">
                  <c:v>4.4717795290599802E-3</c:v>
                </c:pt>
                <c:pt idx="3">
                  <c:v>1.8608767372478713E-2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F5B-4839-B079-E45A923D7DDC}"/>
            </c:ext>
          </c:extLst>
        </c:ser>
        <c:ser>
          <c:idx val="1"/>
          <c:order val="4"/>
          <c:tx>
            <c:v>Avg. +95%CI</c:v>
          </c:tx>
          <c:spPr>
            <a:ln w="15875" cap="rnd">
              <a:solidFill>
                <a:srgbClr val="FF0000"/>
              </a:solidFill>
              <a:prstDash val="dashDot"/>
              <a:round/>
            </a:ln>
            <a:effectLst/>
          </c:spPr>
          <c:marker>
            <c:symbol val="triangle"/>
            <c:size val="8"/>
            <c:spPr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'平均値(β固定) '!$G$2:$J$2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</c:numRef>
          </c:xVal>
          <c:yVal>
            <c:numRef>
              <c:f>'平均値(β固定) '!$G$42:$J$42</c:f>
              <c:numCache>
                <c:formatCode>General</c:formatCode>
                <c:ptCount val="4"/>
                <c:pt idx="0">
                  <c:v>6.8889975992864817E-6</c:v>
                </c:pt>
                <c:pt idx="1">
                  <c:v>5.6846377673318832E-5</c:v>
                </c:pt>
                <c:pt idx="2">
                  <c:v>4.4143225351357855E-3</c:v>
                </c:pt>
                <c:pt idx="3">
                  <c:v>1.8817604430335175E-2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F5B-4839-B079-E45A923D7DDC}"/>
            </c:ext>
          </c:extLst>
        </c:ser>
        <c:ser>
          <c:idx val="2"/>
          <c:order val="5"/>
          <c:tx>
            <c:v>Avg. -95%CI</c:v>
          </c:tx>
          <c:spPr>
            <a:ln w="158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triangle"/>
            <c:size val="8"/>
            <c:spPr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'平均値(β固定) '!$L$2:$O$2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</c:numRef>
          </c:xVal>
          <c:yVal>
            <c:numRef>
              <c:f>'平均値(β固定) '!$L$42:$O$42</c:f>
              <c:numCache>
                <c:formatCode>General</c:formatCode>
                <c:ptCount val="4"/>
                <c:pt idx="0">
                  <c:v>2.7225994945019525E-5</c:v>
                </c:pt>
                <c:pt idx="1">
                  <c:v>1.0254752633374229E-4</c:v>
                </c:pt>
                <c:pt idx="2">
                  <c:v>4.4529664664014219E-3</c:v>
                </c:pt>
                <c:pt idx="3">
                  <c:v>1.8623812445925293E-2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F5B-4839-B079-E45A923D7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3167088"/>
        <c:axId val="143151280"/>
      </c:scatterChart>
      <c:valAx>
        <c:axId val="143167088"/>
        <c:scaling>
          <c:orientation val="minMax"/>
          <c:max val="10"/>
          <c:min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143151280"/>
        <c:crosses val="autoZero"/>
        <c:crossBetween val="midCat"/>
        <c:majorUnit val="1"/>
      </c:valAx>
      <c:valAx>
        <c:axId val="143151280"/>
        <c:scaling>
          <c:logBase val="10"/>
          <c:orientation val="minMax"/>
          <c:max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143167088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48666599617937512"/>
          <c:y val="0.52274628014028368"/>
          <c:w val="0.44545552262995469"/>
          <c:h val="0.3772150802105738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ja-JP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752521898618096E-2"/>
          <c:y val="2.2121669180492711E-2"/>
          <c:w val="0.75694997838622013"/>
          <c:h val="0.95575666163901463"/>
        </c:manualLayout>
      </c:layout>
      <c:scatterChart>
        <c:scatterStyle val="lineMarker"/>
        <c:varyColors val="0"/>
        <c:ser>
          <c:idx val="3"/>
          <c:order val="0"/>
          <c:tx>
            <c:v>Hit/Miss</c:v>
          </c:tx>
          <c:spPr>
            <a:ln w="15875">
              <a:solidFill>
                <a:srgbClr val="0070C0"/>
              </a:solidFill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'hitmiss(α固定) '!$B$2:$E$2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  <c:extLst xmlns:c15="http://schemas.microsoft.com/office/drawing/2012/chart"/>
            </c:numRef>
          </c:xVal>
          <c:yVal>
            <c:numRef>
              <c:f>'hitmiss(α固定) '!$B$42:$E$42</c:f>
              <c:numCache>
                <c:formatCode>General</c:formatCode>
                <c:ptCount val="4"/>
                <c:pt idx="0">
                  <c:v>1.3019427588840679E-5</c:v>
                </c:pt>
                <c:pt idx="1">
                  <c:v>6.8379612181674606E-5</c:v>
                </c:pt>
                <c:pt idx="2">
                  <c:v>4.4445945385764287E-3</c:v>
                </c:pt>
                <c:pt idx="3">
                  <c:v>1.862310173008299E-2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CBEC-45AC-AB51-E90B9E547774}"/>
            </c:ext>
          </c:extLst>
        </c:ser>
        <c:ser>
          <c:idx val="4"/>
          <c:order val="1"/>
          <c:tx>
            <c:v>Hit/Miss +95%CI</c:v>
          </c:tx>
          <c:spPr>
            <a:ln w="12700">
              <a:solidFill>
                <a:srgbClr val="0070C0"/>
              </a:solidFill>
              <a:prstDash val="dashDot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'hitmiss(α固定) '!$G$2:$J$2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</c:numRef>
          </c:xVal>
          <c:yVal>
            <c:numRef>
              <c:f>'hitmiss(α固定) '!$G$42:$J$42</c:f>
              <c:numCache>
                <c:formatCode>General</c:formatCode>
                <c:ptCount val="4"/>
                <c:pt idx="0">
                  <c:v>1.0215758161072298E-5</c:v>
                </c:pt>
                <c:pt idx="1">
                  <c:v>5.967432107333455E-5</c:v>
                </c:pt>
                <c:pt idx="2">
                  <c:v>4.319859364194498E-3</c:v>
                </c:pt>
                <c:pt idx="3">
                  <c:v>1.8285303742216701E-2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BEC-45AC-AB51-E90B9E547774}"/>
            </c:ext>
          </c:extLst>
        </c:ser>
        <c:ser>
          <c:idx val="5"/>
          <c:order val="2"/>
          <c:tx>
            <c:v>HitMiss -95%CI</c:v>
          </c:tx>
          <c:spPr>
            <a:ln w="15875">
              <a:solidFill>
                <a:srgbClr val="0070C0"/>
              </a:solidFill>
              <a:prstDash val="dash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'hitmiss(α固定) '!$L$2:$O$2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</c:numRef>
          </c:xVal>
          <c:yVal>
            <c:numRef>
              <c:f>'hitmiss(α固定) '!$L$42:$O$42</c:f>
              <c:numCache>
                <c:formatCode>General</c:formatCode>
                <c:ptCount val="4"/>
                <c:pt idx="0">
                  <c:v>1.1067532040030921E-5</c:v>
                </c:pt>
                <c:pt idx="1">
                  <c:v>5.8549084561583502E-5</c:v>
                </c:pt>
                <c:pt idx="2">
                  <c:v>4.364955361096292E-3</c:v>
                </c:pt>
                <c:pt idx="3">
                  <c:v>1.861485295616621E-2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BEC-45AC-AB51-E90B9E547774}"/>
            </c:ext>
          </c:extLst>
        </c:ser>
        <c:ser>
          <c:idx val="0"/>
          <c:order val="3"/>
          <c:tx>
            <c:v>Avg.</c:v>
          </c:tx>
          <c:spPr>
            <a:ln w="15875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triangle"/>
            <c:size val="8"/>
            <c:spPr>
              <a:solidFill>
                <a:schemeClr val="tx1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'平均値(α固定) '!$B$2:$E$2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  <c:extLst xmlns:c15="http://schemas.microsoft.com/office/drawing/2012/chart"/>
            </c:numRef>
          </c:xVal>
          <c:yVal>
            <c:numRef>
              <c:f>'平均値(α固定) '!$B$42:$E$42</c:f>
              <c:numCache>
                <c:formatCode>General</c:formatCode>
                <c:ptCount val="4"/>
                <c:pt idx="0">
                  <c:v>1.0644504990712616E-5</c:v>
                </c:pt>
                <c:pt idx="1">
                  <c:v>5.7625568314185586E-5</c:v>
                </c:pt>
                <c:pt idx="2">
                  <c:v>4.4717795290599802E-3</c:v>
                </c:pt>
                <c:pt idx="3">
                  <c:v>1.8608767372478713E-2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CBEC-45AC-AB51-E90B9E547774}"/>
            </c:ext>
          </c:extLst>
        </c:ser>
        <c:ser>
          <c:idx val="1"/>
          <c:order val="4"/>
          <c:tx>
            <c:v>Avg. +95%CI</c:v>
          </c:tx>
          <c:spPr>
            <a:ln w="9525" cap="rnd">
              <a:solidFill>
                <a:srgbClr val="FF0000"/>
              </a:solidFill>
              <a:prstDash val="dashDot"/>
              <a:round/>
            </a:ln>
            <a:effectLst/>
          </c:spPr>
          <c:marker>
            <c:symbol val="triangle"/>
            <c:size val="8"/>
            <c:spPr>
              <a:solidFill>
                <a:schemeClr val="bg1"/>
              </a:solidFill>
              <a:ln w="15875">
                <a:solidFill>
                  <a:srgbClr val="FF0000"/>
                </a:solidFill>
              </a:ln>
              <a:effectLst/>
            </c:spPr>
          </c:marker>
          <c:dPt>
            <c:idx val="2"/>
            <c:bubble3D val="0"/>
            <c:spPr>
              <a:ln w="15875" cap="rnd">
                <a:solidFill>
                  <a:srgbClr val="FF0000"/>
                </a:solidFill>
                <a:prstDash val="dash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CBEC-45AC-AB51-E90B9E547774}"/>
              </c:ext>
            </c:extLst>
          </c:dPt>
          <c:xVal>
            <c:numRef>
              <c:f>'平均値(α固定) '!$G$2:$J$2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</c:numRef>
          </c:xVal>
          <c:yVal>
            <c:numRef>
              <c:f>'平均値(α固定) '!$G$42:$J$42</c:f>
              <c:numCache>
                <c:formatCode>General</c:formatCode>
                <c:ptCount val="4"/>
                <c:pt idx="0">
                  <c:v>1.2950183224561504E-5</c:v>
                </c:pt>
                <c:pt idx="1">
                  <c:v>7.4750573239871072E-5</c:v>
                </c:pt>
                <c:pt idx="2">
                  <c:v>4.4173547322382588E-3</c:v>
                </c:pt>
                <c:pt idx="3">
                  <c:v>1.8592657756882718E-2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CBEC-45AC-AB51-E90B9E547774}"/>
            </c:ext>
          </c:extLst>
        </c:ser>
        <c:ser>
          <c:idx val="2"/>
          <c:order val="5"/>
          <c:tx>
            <c:v>Avg. -95%CI</c:v>
          </c:tx>
          <c:spPr>
            <a:ln w="952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triangle"/>
            <c:size val="8"/>
            <c:spPr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1"/>
            <c:bubble3D val="0"/>
            <c:spPr>
              <a:ln w="158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CBEC-45AC-AB51-E90B9E547774}"/>
              </c:ext>
            </c:extLst>
          </c:dPt>
          <c:xVal>
            <c:numRef>
              <c:f>'平均値(α固定) '!$L$2:$O$2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</c:numCache>
            </c:numRef>
          </c:xVal>
          <c:yVal>
            <c:numRef>
              <c:f>'平均値(α固定) '!$L$42:$O$42</c:f>
              <c:numCache>
                <c:formatCode>General</c:formatCode>
                <c:ptCount val="4"/>
                <c:pt idx="0">
                  <c:v>1.0165060393277774E-5</c:v>
                </c:pt>
                <c:pt idx="1">
                  <c:v>5.6260688125915543E-5</c:v>
                </c:pt>
                <c:pt idx="2">
                  <c:v>4.4637580088664917E-3</c:v>
                </c:pt>
                <c:pt idx="3">
                  <c:v>1.8515874749843026E-2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CBEC-45AC-AB51-E90B9E547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3167088"/>
        <c:axId val="143151280"/>
        <c:extLst/>
      </c:scatterChart>
      <c:valAx>
        <c:axId val="143167088"/>
        <c:scaling>
          <c:orientation val="minMax"/>
          <c:max val="10"/>
          <c:min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143151280"/>
        <c:crosses val="autoZero"/>
        <c:crossBetween val="midCat"/>
        <c:majorUnit val="1"/>
      </c:valAx>
      <c:valAx>
        <c:axId val="143151280"/>
        <c:scaling>
          <c:logBase val="10"/>
          <c:orientation val="minMax"/>
          <c:max val="0.1"/>
          <c:min val="1.0000000000000004E-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143167088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47202672045161398"/>
          <c:y val="0.51939984541308692"/>
          <c:w val="0.46741459641648453"/>
          <c:h val="0.3772150802105738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ja-JP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375" cy="497367"/>
          </a:xfrm>
          <a:prstGeom prst="rect">
            <a:avLst/>
          </a:prstGeom>
        </p:spPr>
        <p:txBody>
          <a:bodyPr vert="horz" lIns="92190" tIns="46096" rIns="92190" bIns="460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3"/>
            <a:ext cx="2950374" cy="497367"/>
          </a:xfrm>
          <a:prstGeom prst="rect">
            <a:avLst/>
          </a:prstGeom>
        </p:spPr>
        <p:txBody>
          <a:bodyPr vert="horz" lIns="92190" tIns="46096" rIns="92190" bIns="460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AE5F391-4327-4D46-BDD8-F85F76766C73}" type="datetimeFigureOut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372"/>
            <a:ext cx="2950375" cy="497366"/>
          </a:xfrm>
          <a:prstGeom prst="rect">
            <a:avLst/>
          </a:prstGeom>
        </p:spPr>
        <p:txBody>
          <a:bodyPr vert="horz" lIns="92190" tIns="46096" rIns="92190" bIns="460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190" tIns="46096" rIns="92190" bIns="460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E8264B5-903F-47A0-B625-1FB81D644C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2713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375" cy="497367"/>
          </a:xfrm>
          <a:prstGeom prst="rect">
            <a:avLst/>
          </a:prstGeom>
        </p:spPr>
        <p:txBody>
          <a:bodyPr vert="horz" lIns="92190" tIns="46096" rIns="92190" bIns="460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3"/>
            <a:ext cx="2950374" cy="497367"/>
          </a:xfrm>
          <a:prstGeom prst="rect">
            <a:avLst/>
          </a:prstGeom>
        </p:spPr>
        <p:txBody>
          <a:bodyPr vert="horz" lIns="92190" tIns="46096" rIns="92190" bIns="460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3D80CC5-4851-4D27-829D-ED477F621945}" type="datetimeFigureOut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6" rIns="92190" bIns="4609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20985"/>
            <a:ext cx="5446723" cy="4473102"/>
          </a:xfrm>
          <a:prstGeom prst="rect">
            <a:avLst/>
          </a:prstGeom>
        </p:spPr>
        <p:txBody>
          <a:bodyPr vert="horz" lIns="92190" tIns="46096" rIns="92190" bIns="4609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372"/>
            <a:ext cx="2950375" cy="497366"/>
          </a:xfrm>
          <a:prstGeom prst="rect">
            <a:avLst/>
          </a:prstGeom>
        </p:spPr>
        <p:txBody>
          <a:bodyPr vert="horz" lIns="92190" tIns="46096" rIns="92190" bIns="460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190" tIns="46096" rIns="92190" bIns="460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CDE275-02F9-43DB-BCD4-FFBC7C15A2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4326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C566-14EF-4408-978F-D80AF7ED8CF7}" type="datetime1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E73BB-9684-4A4F-8664-908A158A8C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17ECA-3A5D-4DBD-B7AC-C9A9A6E96B21}" type="datetime1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7BC6F-281E-472A-A118-FCBF30AE27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AD9E9-CD3F-494A-B4EB-8446049932C3}" type="datetime1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26B88-F5B0-4372-B6D5-E096BAEBE9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:\04.ＳＡ基準・対策\01.検討チーム(～7月施行)\立ち上げ準備\規制庁エンブレム（小）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375" y="-71438"/>
            <a:ext cx="19859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直線コネクタ 6"/>
          <p:cNvCxnSpPr/>
          <p:nvPr userDrawn="1"/>
        </p:nvCxnSpPr>
        <p:spPr>
          <a:xfrm>
            <a:off x="2054225" y="342900"/>
            <a:ext cx="6919913" cy="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9"/>
          <p:cNvCxnSpPr/>
          <p:nvPr userDrawn="1"/>
        </p:nvCxnSpPr>
        <p:spPr>
          <a:xfrm>
            <a:off x="0" y="6532563"/>
            <a:ext cx="8734425" cy="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4"/>
          <p:cNvSpPr txBox="1">
            <a:spLocks/>
          </p:cNvSpPr>
          <p:nvPr userDrawn="1"/>
        </p:nvSpPr>
        <p:spPr bwMode="auto">
          <a:xfrm>
            <a:off x="8561388" y="6332538"/>
            <a:ext cx="736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2560BCE3-FDF6-47DC-A976-E9C9D9A2A191}" type="slidenum">
              <a:rPr lang="ja-JP" altLang="en-US" sz="2400" b="1">
                <a:solidFill>
                  <a:srgbClr val="00B050"/>
                </a:solidFill>
                <a:latin typeface="+mj-ea"/>
                <a:ea typeface="+mj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ja-JP" sz="2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01D7-513B-4FC9-9ABF-BE2FBCA8D46E}" type="datetime1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C6EF-A9CF-4B19-B764-385E950A0B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6D6B1-9DB9-459F-9226-1CEE7197AE8C}" type="datetime1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6FC23-DBFF-421D-8443-7FEA500D53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B85E-ACC4-49BC-8DE8-3A594B45DE41}" type="datetime1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6E7FB-5D90-4CB7-9602-667AF09847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9A2EB-C592-4326-AB9B-65E8C0D08B1C}" type="datetime1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8B5B8-8889-4218-BD7F-6D7A70149A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E3340-4A5D-453D-A5AE-3639B4EBFB4F}" type="datetime1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4293-0E19-41CC-A9D9-57D0C83630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3C57-5F48-43CF-A419-7940929CDBBB}" type="datetime1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3EEB5-BA80-4B5C-B5CD-3EDB88273B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7E542-BCFD-4E98-8AEB-3FE4AC2D970B}" type="datetime1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7649-15F9-4812-8339-03E0122EEE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6F413-CBF4-46BF-9A63-6D1B419CDCF8}" type="datetime1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1AC32-2F63-4896-A0E7-84713FE002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6F9D3E5-CDF5-4FEB-8509-10D475B84703}" type="datetime1">
              <a:rPr lang="ja-JP" altLang="en-US"/>
              <a:pPr>
                <a:defRPr/>
              </a:pPr>
              <a:t>2022/10/17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EDF201-6030-41CF-AF5A-09FEF752B8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/>
          </p:cNvSpPr>
          <p:nvPr>
            <p:ph type="title"/>
          </p:nvPr>
        </p:nvSpPr>
        <p:spPr>
          <a:xfrm>
            <a:off x="250825" y="1484784"/>
            <a:ext cx="8642350" cy="192992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1" lang="en-US" altLang="ja-JP" sz="3200" b="1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History and Progress of </a:t>
            </a:r>
            <a:r>
              <a:rPr lang="en-US" altLang="ja-JP" sz="3200" b="1" i="1" dirty="0">
                <a:latin typeface="Arial" panose="020B0604020202020204" pitchFamily="34" charset="0"/>
                <a:ea typeface="ＭＳ 明朝" panose="02020609040205080304" pitchFamily="17" charset="-128"/>
              </a:rPr>
              <a:t> Probabilistic Methodologies </a:t>
            </a:r>
            <a:r>
              <a:rPr kumimoji="1" lang="en-US" altLang="ja-JP" sz="3200" b="1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in Japan</a:t>
            </a:r>
            <a:endParaRPr lang="ja-JP" alt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6" name="Rectangle 5"/>
          <p:cNvSpPr>
            <a:spLocks noGrp="1"/>
          </p:cNvSpPr>
          <p:nvPr>
            <p:ph type="subTitle" idx="4294967295"/>
          </p:nvPr>
        </p:nvSpPr>
        <p:spPr>
          <a:xfrm>
            <a:off x="250825" y="4149725"/>
            <a:ext cx="8642350" cy="24479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ja-JP" sz="2400" i="1" dirty="0">
                <a:latin typeface="Arial" panose="020B0604020202020204" pitchFamily="34" charset="0"/>
                <a:cs typeface="Arial" panose="020B0604020202020204" pitchFamily="34" charset="0"/>
              </a:rPr>
              <a:t>Haruko Sasaki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ja-JP" sz="2400" i="1" dirty="0">
                <a:latin typeface="Arial" panose="020B0604020202020204" pitchFamily="34" charset="0"/>
                <a:cs typeface="Arial" panose="020B0604020202020204" pitchFamily="34" charset="0"/>
              </a:rPr>
              <a:t>Nov. 2022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36924" y="5459977"/>
            <a:ext cx="8642350" cy="917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altLang="ja-JP" sz="1600" b="1" i="1" dirty="0">
                <a:latin typeface="Arial" panose="020B0604020202020204" pitchFamily="34" charset="0"/>
                <a:ea typeface="ＭＳ 明朝" panose="02020609040205080304" pitchFamily="17" charset="-128"/>
              </a:rPr>
              <a:t>Regulatory Panel for 4th International Symposium on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altLang="ja-JP" sz="1600" b="1" i="1" dirty="0">
                <a:latin typeface="Arial" panose="020B0604020202020204" pitchFamily="34" charset="0"/>
                <a:ea typeface="ＭＳ 明朝" panose="02020609040205080304" pitchFamily="17" charset="-128"/>
              </a:rPr>
              <a:t> Probabilistic Methodologies for Nuclear Application</a:t>
            </a:r>
            <a:r>
              <a:rPr lang="en-US" altLang="ja-JP" sz="1600" i="1" dirty="0">
                <a:latin typeface="Arial" panose="020B0604020202020204" pitchFamily="34" charset="0"/>
                <a:ea typeface="ＭＳ 明朝" panose="02020609040205080304" pitchFamily="17" charset="-128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altLang="ja-JP" sz="1600" i="1" dirty="0">
                <a:latin typeface="Arial" panose="020B0604020202020204" pitchFamily="34" charset="0"/>
                <a:ea typeface="ＭＳ 明朝" panose="02020609040205080304" pitchFamily="17" charset="-128"/>
              </a:rPr>
              <a:t>The evolving perception of probabilistic applications in the nuclear regulatory environment.</a:t>
            </a:r>
          </a:p>
        </p:txBody>
      </p:sp>
    </p:spTree>
    <p:extLst>
      <p:ext uri="{BB962C8B-B14F-4D97-AF65-F5344CB8AC3E}">
        <p14:creationId xmlns:p14="http://schemas.microsoft.com/office/powerpoint/2010/main" val="390736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5536" y="476672"/>
            <a:ext cx="8424936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2400" b="1" i="1" u="sng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PFM; History and Progress</a:t>
            </a:r>
          </a:p>
          <a:p>
            <a:pPr algn="just"/>
            <a:endParaRPr kumimoji="1" lang="en-US" altLang="ja-JP" sz="2000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[1987-]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Japan Welding Engineering Society (JWES) stared to pay attention to the usefulness of PFM.</a:t>
            </a:r>
          </a:p>
          <a:p>
            <a:pPr algn="just"/>
            <a:endParaRPr kumimoji="1" lang="en-US" altLang="ja-JP" sz="2000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[1996-]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PFM sub committee of JWES has been conducting surveys and applied research on PFM-related technology</a:t>
            </a:r>
            <a:r>
              <a:rPr kumimoji="1" lang="ja-JP" altLang="en-US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　</a:t>
            </a: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from 1996.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Japan Atomic Energy Agency (JAEA) started to build PFM Code “PASCAL”.</a:t>
            </a:r>
          </a:p>
          <a:p>
            <a:pPr algn="just"/>
            <a:endParaRPr kumimoji="1" lang="en-US" altLang="ja-JP" sz="2000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[2018]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Japan Electric Association (JEA) was established PFM standard as “JEAC4640 Calculation Guideline for Failure Frequency of Reactor Pressure Vessel Based on Probabilistic Fracture Mechanics”.</a:t>
            </a:r>
          </a:p>
        </p:txBody>
      </p:sp>
    </p:spTree>
    <p:extLst>
      <p:ext uri="{BB962C8B-B14F-4D97-AF65-F5344CB8AC3E}">
        <p14:creationId xmlns:p14="http://schemas.microsoft.com/office/powerpoint/2010/main" val="47238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5536" y="404664"/>
            <a:ext cx="8424936" cy="6247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[2018]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Through the NRA technical evaluation of JSME ISI Code, PFM by PASCAL4 of JAEA was used for </a:t>
            </a:r>
            <a:r>
              <a:rPr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one of technical basis for </a:t>
            </a: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regulatory decision.</a:t>
            </a:r>
          </a:p>
          <a:p>
            <a:pPr algn="just"/>
            <a:endParaRPr kumimoji="1" lang="en-US" altLang="ja-JP" sz="2000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[2019]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Licensees declared the following;</a:t>
            </a:r>
          </a:p>
          <a:p>
            <a:pPr marL="720725" indent="-342900" algn="just">
              <a:buFont typeface="ＭＳ ゴシック" panose="020B0609070205080204" pitchFamily="49" charset="-128"/>
              <a:buChar char="-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Work on the  probabilistic fracture mechanics evaluations for RPV through taking the activities of the United States and other countries as a reference.</a:t>
            </a:r>
          </a:p>
          <a:p>
            <a:pPr marL="720725" indent="-342900" algn="just">
              <a:buFont typeface="ＭＳ ゴシック" panose="020B0609070205080204" pitchFamily="49" charset="-128"/>
              <a:buChar char="-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Calculate CDF using PFM based on the results of non-destructive testing of reactor pressure vessels. </a:t>
            </a:r>
          </a:p>
          <a:p>
            <a:pPr marL="720725" indent="-342900" algn="just">
              <a:buFont typeface="ＭＳ ゴシック" panose="020B0609070205080204" pitchFamily="49" charset="-128"/>
              <a:buChar char="-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Change the ISI program of welded joints for general parts of RPV based on the CDF.</a:t>
            </a:r>
          </a:p>
          <a:p>
            <a:pPr algn="just"/>
            <a:endParaRPr kumimoji="1" lang="en-US" altLang="ja-JP" sz="2000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[2021]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As preparation for Licensee’s ISI program change, NRA staff started to establish a guideline for evaluation of  the licensee's ISI program change.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NRA staffs consider that validity of input model, data are important.</a:t>
            </a:r>
          </a:p>
        </p:txBody>
      </p:sp>
    </p:spTree>
    <p:extLst>
      <p:ext uri="{BB962C8B-B14F-4D97-AF65-F5344CB8AC3E}">
        <p14:creationId xmlns:p14="http://schemas.microsoft.com/office/powerpoint/2010/main" val="177404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D541DD-6111-42BB-8844-FE304B4B7F70}"/>
              </a:ext>
            </a:extLst>
          </p:cNvPr>
          <p:cNvSpPr txBox="1"/>
          <p:nvPr/>
        </p:nvSpPr>
        <p:spPr>
          <a:xfrm>
            <a:off x="359532" y="548680"/>
            <a:ext cx="8424936" cy="59400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2000" b="1" i="1" u="sng" dirty="0"/>
              <a:t>Background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altLang="ja-JP" sz="2000" i="1" dirty="0"/>
              <a:t>PFM requires POD model, Crack Growth Rate etc. as input.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altLang="ja-JP" sz="2000" i="1" dirty="0"/>
              <a:t>POD model was proposed and applied to the PFM analysis.</a:t>
            </a:r>
          </a:p>
          <a:p>
            <a:pPr algn="just"/>
            <a:endParaRPr lang="en-US" altLang="ja-JP" sz="2000" i="1" dirty="0"/>
          </a:p>
          <a:p>
            <a:pPr algn="just"/>
            <a:r>
              <a:rPr lang="en-US" altLang="ja-JP" sz="2000" b="1" i="1" u="sng" dirty="0"/>
              <a:t>Technical issue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altLang="ja-JP" sz="2000" i="1" dirty="0"/>
              <a:t>In the previous POD model,  the POD has been calculated from average results of multiple test teams.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altLang="ja-JP" sz="2000" i="1" dirty="0"/>
              <a:t>Though there is plural regression coefficients of the model theoretically, uncertainty analysis has been conducted  limitedly.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altLang="ja-JP" sz="2000" i="1" dirty="0"/>
              <a:t>Due to data used to determine the regression coefficients was few and coefficients to arbitrary values was fixed, uncertainty has been affected by them.</a:t>
            </a:r>
          </a:p>
          <a:p>
            <a:pPr algn="just"/>
            <a:endParaRPr lang="en-US" altLang="ja-JP" sz="2000" i="1" dirty="0"/>
          </a:p>
          <a:p>
            <a:pPr algn="just"/>
            <a:r>
              <a:rPr lang="en-US" altLang="ja-JP" sz="2000" b="1" i="1" u="sng" dirty="0"/>
              <a:t>Summary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altLang="ja-JP" sz="2000" i="1" dirty="0"/>
              <a:t>Uncertainty could be reduced by using the Hit/Miss type data to determined the regression coefficients of the POD model.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altLang="ja-JP" sz="2000" i="1" dirty="0"/>
              <a:t>In the POD model of this case,  the coefficient α (capability of inspector) has a greater effect than β (detection limit) on the cumulative failure probability.</a:t>
            </a:r>
            <a:endParaRPr lang="ja-JP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07226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6AFA4196-843E-44EE-A83F-EB7E8AEA59B6}"/>
              </a:ext>
            </a:extLst>
          </p:cNvPr>
          <p:cNvGraphicFramePr>
            <a:graphicFrameLocks/>
          </p:cNvGraphicFramePr>
          <p:nvPr/>
        </p:nvGraphicFramePr>
        <p:xfrm>
          <a:off x="346402" y="2734746"/>
          <a:ext cx="3274539" cy="2756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0EC7AE0-FA55-4B0C-92FD-B7054141E9BD}"/>
              </a:ext>
            </a:extLst>
          </p:cNvPr>
          <p:cNvSpPr txBox="1"/>
          <p:nvPr/>
        </p:nvSpPr>
        <p:spPr>
          <a:xfrm>
            <a:off x="0" y="1044025"/>
            <a:ext cx="46074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✓</a:t>
            </a:r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Input POD for UT with model equation</a:t>
            </a:r>
          </a:p>
          <a:p>
            <a:r>
              <a:rPr lang="ja-JP" altLang="en-US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→</a:t>
            </a:r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Modeled as a function of defect height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E92014-9BA4-4523-A1CB-C08DE90732F1}"/>
              </a:ext>
            </a:extLst>
          </p:cNvPr>
          <p:cNvSpPr txBox="1"/>
          <p:nvPr/>
        </p:nvSpPr>
        <p:spPr>
          <a:xfrm>
            <a:off x="77563" y="1756851"/>
            <a:ext cx="26452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Exponential function model</a:t>
            </a:r>
            <a:endParaRPr kumimoji="1" lang="ja-JP" altLang="en-US" sz="1600" u="sng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936724FF-C2CB-4ED6-8866-4EE8E82E038C}"/>
                  </a:ext>
                </a:extLst>
              </p:cNvPr>
              <p:cNvSpPr txBox="1"/>
              <p:nvPr/>
            </p:nvSpPr>
            <p:spPr>
              <a:xfrm>
                <a:off x="147664" y="2148440"/>
                <a:ext cx="3457228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𝑷𝑶𝑫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𝒆𝒙𝒑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[−</m:t>
                      </m:r>
                      <m:r>
                        <a:rPr kumimoji="1" lang="ja-JP" alt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d>
                        <m:dPr>
                          <m:ctrlP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ja-JP" alt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</m:d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936724FF-C2CB-4ED6-8866-4EE8E82E0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64" y="2148440"/>
                <a:ext cx="3457228" cy="369332"/>
              </a:xfrm>
              <a:prstGeom prst="rect">
                <a:avLst/>
              </a:prstGeom>
              <a:blipFill>
                <a:blip r:embed="rId3"/>
                <a:stretch>
                  <a:fillRect b="-14286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BE5A22-96DC-43F7-91CC-06F19DD59547}"/>
              </a:ext>
            </a:extLst>
          </p:cNvPr>
          <p:cNvSpPr txBox="1"/>
          <p:nvPr/>
        </p:nvSpPr>
        <p:spPr>
          <a:xfrm rot="16200000">
            <a:off x="-233208" y="3775271"/>
            <a:ext cx="813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POD</a:t>
            </a:r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[-]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E7B456-6775-4C98-A002-46A3497157D2}"/>
              </a:ext>
            </a:extLst>
          </p:cNvPr>
          <p:cNvSpPr txBox="1"/>
          <p:nvPr/>
        </p:nvSpPr>
        <p:spPr>
          <a:xfrm>
            <a:off x="1153387" y="5479921"/>
            <a:ext cx="2023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Defect height </a:t>
            </a:r>
            <a:r>
              <a:rPr kumimoji="1" lang="en-US" altLang="ja-JP" sz="1600" i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[mm]</a:t>
            </a:r>
            <a:endParaRPr kumimoji="1"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C2E940A-1219-496F-895F-CDDEE6235110}"/>
              </a:ext>
            </a:extLst>
          </p:cNvPr>
          <p:cNvCxnSpPr>
            <a:cxnSpLocks/>
          </p:cNvCxnSpPr>
          <p:nvPr/>
        </p:nvCxnSpPr>
        <p:spPr>
          <a:xfrm flipV="1">
            <a:off x="1186666" y="3377955"/>
            <a:ext cx="351342" cy="17359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F5E03261-A7F8-441F-BCAE-46833718A5C6}"/>
              </a:ext>
            </a:extLst>
          </p:cNvPr>
          <p:cNvSpPr/>
          <p:nvPr/>
        </p:nvSpPr>
        <p:spPr>
          <a:xfrm rot="194370" flipV="1">
            <a:off x="1231956" y="3914792"/>
            <a:ext cx="133350" cy="269875"/>
          </a:xfrm>
          <a:prstGeom prst="triangle">
            <a:avLst>
              <a:gd name="adj" fmla="val 5714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ED0B9D-A0F8-47A1-9785-B5358007D461}"/>
              </a:ext>
            </a:extLst>
          </p:cNvPr>
          <p:cNvSpPr txBox="1"/>
          <p:nvPr/>
        </p:nvSpPr>
        <p:spPr>
          <a:xfrm>
            <a:off x="958422" y="3843755"/>
            <a:ext cx="37623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600" b="1" i="1" dirty="0">
                <a:solidFill>
                  <a:srgbClr val="FF0000"/>
                </a:solidFill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α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B4B45-5B3D-4DAF-9321-F78F237B2FCC}"/>
              </a:ext>
            </a:extLst>
          </p:cNvPr>
          <p:cNvSpPr txBox="1"/>
          <p:nvPr/>
        </p:nvSpPr>
        <p:spPr>
          <a:xfrm>
            <a:off x="968881" y="5262947"/>
            <a:ext cx="3553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600" b="1" i="1" dirty="0">
                <a:solidFill>
                  <a:srgbClr val="00B050"/>
                </a:solidFill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β</a:t>
            </a:r>
            <a:endParaRPr lang="ja-JP" altLang="en-US" sz="1600" b="1" dirty="0">
              <a:solidFill>
                <a:srgbClr val="00B050"/>
              </a:solidFill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960737F-1400-42E7-B245-7679D8400A60}"/>
              </a:ext>
            </a:extLst>
          </p:cNvPr>
          <p:cNvCxnSpPr>
            <a:cxnSpLocks/>
          </p:cNvCxnSpPr>
          <p:nvPr/>
        </p:nvCxnSpPr>
        <p:spPr>
          <a:xfrm flipV="1">
            <a:off x="1188712" y="5113879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0511249-20D2-4E2D-A3E1-E52E7AC83A80}"/>
              </a:ext>
            </a:extLst>
          </p:cNvPr>
          <p:cNvSpPr txBox="1"/>
          <p:nvPr/>
        </p:nvSpPr>
        <p:spPr>
          <a:xfrm>
            <a:off x="93133" y="381000"/>
            <a:ext cx="1848583" cy="577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POD</a:t>
            </a:r>
            <a:r>
              <a:rPr lang="ja-JP" altLang="en-US" sz="24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 </a:t>
            </a:r>
            <a:r>
              <a:rPr lang="en-US" altLang="ja-JP" sz="24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Model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598B0D5-2215-45B7-8102-E11F23FC51EB}"/>
              </a:ext>
            </a:extLst>
          </p:cNvPr>
          <p:cNvSpPr txBox="1"/>
          <p:nvPr/>
        </p:nvSpPr>
        <p:spPr>
          <a:xfrm>
            <a:off x="1578133" y="4246914"/>
            <a:ext cx="1787561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α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：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capability of inspector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β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：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 Detection limit</a:t>
            </a:r>
          </a:p>
        </p:txBody>
      </p:sp>
      <p:graphicFrame>
        <p:nvGraphicFramePr>
          <p:cNvPr id="23" name="表 6">
            <a:extLst>
              <a:ext uri="{FF2B5EF4-FFF2-40B4-BE49-F238E27FC236}">
                <a16:creationId xmlns:a16="http://schemas.microsoft.com/office/drawing/2014/main" id="{B05404EE-D934-40EB-BDB5-A881DB693F88}"/>
              </a:ext>
            </a:extLst>
          </p:cNvPr>
          <p:cNvGraphicFramePr>
            <a:graphicFrameLocks noGrp="1"/>
          </p:cNvGraphicFramePr>
          <p:nvPr/>
        </p:nvGraphicFramePr>
        <p:xfrm>
          <a:off x="3995936" y="1453144"/>
          <a:ext cx="5111049" cy="403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069">
                  <a:extLst>
                    <a:ext uri="{9D8B030D-6E8A-4147-A177-3AD203B41FA5}">
                      <a16:colId xmlns:a16="http://schemas.microsoft.com/office/drawing/2014/main" val="2928079300"/>
                    </a:ext>
                  </a:extLst>
                </a:gridCol>
                <a:gridCol w="661694">
                  <a:extLst>
                    <a:ext uri="{9D8B030D-6E8A-4147-A177-3AD203B41FA5}">
                      <a16:colId xmlns:a16="http://schemas.microsoft.com/office/drawing/2014/main" val="3536009729"/>
                    </a:ext>
                  </a:extLst>
                </a:gridCol>
                <a:gridCol w="638881">
                  <a:extLst>
                    <a:ext uri="{9D8B030D-6E8A-4147-A177-3AD203B41FA5}">
                      <a16:colId xmlns:a16="http://schemas.microsoft.com/office/drawing/2014/main" val="7677769"/>
                    </a:ext>
                  </a:extLst>
                </a:gridCol>
                <a:gridCol w="638881">
                  <a:extLst>
                    <a:ext uri="{9D8B030D-6E8A-4147-A177-3AD203B41FA5}">
                      <a16:colId xmlns:a16="http://schemas.microsoft.com/office/drawing/2014/main" val="2868628681"/>
                    </a:ext>
                  </a:extLst>
                </a:gridCol>
                <a:gridCol w="638881">
                  <a:extLst>
                    <a:ext uri="{9D8B030D-6E8A-4147-A177-3AD203B41FA5}">
                      <a16:colId xmlns:a16="http://schemas.microsoft.com/office/drawing/2014/main" val="1341439228"/>
                    </a:ext>
                  </a:extLst>
                </a:gridCol>
                <a:gridCol w="638881">
                  <a:extLst>
                    <a:ext uri="{9D8B030D-6E8A-4147-A177-3AD203B41FA5}">
                      <a16:colId xmlns:a16="http://schemas.microsoft.com/office/drawing/2014/main" val="1232435950"/>
                    </a:ext>
                  </a:extLst>
                </a:gridCol>
                <a:gridCol w="638881">
                  <a:extLst>
                    <a:ext uri="{9D8B030D-6E8A-4147-A177-3AD203B41FA5}">
                      <a16:colId xmlns:a16="http://schemas.microsoft.com/office/drawing/2014/main" val="2321740383"/>
                    </a:ext>
                  </a:extLst>
                </a:gridCol>
                <a:gridCol w="638881">
                  <a:extLst>
                    <a:ext uri="{9D8B030D-6E8A-4147-A177-3AD203B41FA5}">
                      <a16:colId xmlns:a16="http://schemas.microsoft.com/office/drawing/2014/main" val="2836381967"/>
                    </a:ext>
                  </a:extLst>
                </a:gridCol>
              </a:tblGrid>
              <a:tr h="3733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Defect height</a:t>
                      </a:r>
                      <a:b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(mm)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Inspector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Inspector B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Inspector C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Inspector D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Inspector 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Inspector F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Ave.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9857561"/>
                  </a:ext>
                </a:extLst>
              </a:tr>
              <a:tr h="3733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188701"/>
                  </a:ext>
                </a:extLst>
              </a:tr>
              <a:tr h="2626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712042"/>
                  </a:ext>
                </a:extLst>
              </a:tr>
              <a:tr h="2626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2.1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36121"/>
                  </a:ext>
                </a:extLst>
              </a:tr>
              <a:tr h="2626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3.9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68623"/>
                  </a:ext>
                </a:extLst>
              </a:tr>
              <a:tr h="2626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2.4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871064"/>
                  </a:ext>
                </a:extLst>
              </a:tr>
              <a:tr h="2626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548114"/>
                  </a:ext>
                </a:extLst>
              </a:tr>
              <a:tr h="2626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2.4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53829"/>
                  </a:ext>
                </a:extLst>
              </a:tr>
              <a:tr h="2306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0.6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×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×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×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×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×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0.17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921488"/>
                  </a:ext>
                </a:extLst>
              </a:tr>
              <a:tr h="2626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34596"/>
                  </a:ext>
                </a:extLst>
              </a:tr>
              <a:tr h="2626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3.3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849039"/>
                  </a:ext>
                </a:extLst>
              </a:tr>
              <a:tr h="2626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1.4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871774"/>
                  </a:ext>
                </a:extLst>
              </a:tr>
              <a:tr h="2626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2.7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175140"/>
                  </a:ext>
                </a:extLst>
              </a:tr>
              <a:tr h="2626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0.7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×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×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×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×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×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×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663630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D29F925-F847-4A7E-B08E-84080E406D88}"/>
              </a:ext>
            </a:extLst>
          </p:cNvPr>
          <p:cNvSpPr txBox="1"/>
          <p:nvPr/>
        </p:nvSpPr>
        <p:spPr>
          <a:xfrm>
            <a:off x="4203672" y="763544"/>
            <a:ext cx="3104632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POD data from JNES UTS project (350A pipe)</a:t>
            </a:r>
            <a:endParaRPr lang="ja-JP" altLang="en-US" sz="16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870D957-972F-43B7-9D11-D26273FBB09A}"/>
              </a:ext>
            </a:extLst>
          </p:cNvPr>
          <p:cNvSpPr txBox="1"/>
          <p:nvPr/>
        </p:nvSpPr>
        <p:spPr>
          <a:xfrm>
            <a:off x="7530694" y="924340"/>
            <a:ext cx="158417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/>
              <a:t>○</a:t>
            </a:r>
            <a:r>
              <a:rPr kumimoji="1" lang="en-US" altLang="ja-JP" sz="1400" dirty="0"/>
              <a:t>:Detected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dirty="0"/>
              <a:t>×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Not detected</a:t>
            </a:r>
            <a:endParaRPr kumimoji="1" lang="ja-JP" altLang="en-US" sz="1400" dirty="0"/>
          </a:p>
        </p:txBody>
      </p:sp>
      <p:sp>
        <p:nvSpPr>
          <p:cNvPr id="30" name="矢印: 折線 29">
            <a:extLst>
              <a:ext uri="{FF2B5EF4-FFF2-40B4-BE49-F238E27FC236}">
                <a16:creationId xmlns:a16="http://schemas.microsoft.com/office/drawing/2014/main" id="{F3CCC86A-1BCB-4EA1-8C43-20123DAC1AA1}"/>
              </a:ext>
            </a:extLst>
          </p:cNvPr>
          <p:cNvSpPr/>
          <p:nvPr/>
        </p:nvSpPr>
        <p:spPr>
          <a:xfrm rot="10800000" flipH="1">
            <a:off x="4729200" y="5667047"/>
            <a:ext cx="747370" cy="584776"/>
          </a:xfrm>
          <a:prstGeom prst="ben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C0BFDD0-5194-4148-A343-602FC797B506}"/>
              </a:ext>
            </a:extLst>
          </p:cNvPr>
          <p:cNvSpPr txBox="1"/>
          <p:nvPr/>
        </p:nvSpPr>
        <p:spPr>
          <a:xfrm>
            <a:off x="5448981" y="5935009"/>
            <a:ext cx="2204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Hit/Miss type</a:t>
            </a:r>
            <a:r>
              <a:rPr lang="ja-JP" altLang="en-US" sz="1600" dirty="0"/>
              <a:t>：</a:t>
            </a:r>
            <a:r>
              <a:rPr lang="en-US" altLang="ja-JP" sz="1600" dirty="0"/>
              <a:t>72</a:t>
            </a:r>
            <a:r>
              <a:rPr lang="ja-JP" altLang="en-US" sz="1600" dirty="0"/>
              <a:t> </a:t>
            </a:r>
            <a:r>
              <a:rPr lang="en-US" altLang="ja-JP" sz="1600" dirty="0"/>
              <a:t>data</a:t>
            </a:r>
            <a:endParaRPr lang="ja-JP" altLang="en-US" sz="1600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54AB714-C865-4155-B9F9-A534E0736F24}"/>
              </a:ext>
            </a:extLst>
          </p:cNvPr>
          <p:cNvSpPr/>
          <p:nvPr/>
        </p:nvSpPr>
        <p:spPr>
          <a:xfrm>
            <a:off x="4607494" y="2200553"/>
            <a:ext cx="3852938" cy="32911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5DBE011-A34D-429B-98D2-75B076E75E69}"/>
              </a:ext>
            </a:extLst>
          </p:cNvPr>
          <p:cNvSpPr/>
          <p:nvPr/>
        </p:nvSpPr>
        <p:spPr>
          <a:xfrm>
            <a:off x="8460432" y="2194969"/>
            <a:ext cx="662382" cy="330235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DC6B76E-BFC0-4BCC-9E52-41F831874A78}"/>
              </a:ext>
            </a:extLst>
          </p:cNvPr>
          <p:cNvSpPr txBox="1"/>
          <p:nvPr/>
        </p:nvSpPr>
        <p:spPr>
          <a:xfrm>
            <a:off x="8100392" y="5856116"/>
            <a:ext cx="1152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Ave. type</a:t>
            </a:r>
            <a:r>
              <a:rPr lang="ja-JP" altLang="en-US" sz="1600" dirty="0"/>
              <a:t>：</a:t>
            </a:r>
            <a:endParaRPr lang="en-US" altLang="ja-JP" sz="1600" dirty="0"/>
          </a:p>
          <a:p>
            <a:r>
              <a:rPr lang="en-US" altLang="ja-JP" sz="1600" dirty="0"/>
              <a:t>12</a:t>
            </a:r>
            <a:r>
              <a:rPr lang="ja-JP" altLang="en-US" sz="1600" dirty="0"/>
              <a:t> </a:t>
            </a:r>
            <a:r>
              <a:rPr lang="en-US" altLang="ja-JP" sz="1600" dirty="0"/>
              <a:t>data</a:t>
            </a:r>
            <a:endParaRPr lang="ja-JP" altLang="en-US" sz="1600" dirty="0"/>
          </a:p>
        </p:txBody>
      </p:sp>
      <p:sp>
        <p:nvSpPr>
          <p:cNvPr id="35" name="矢印: 下 34">
            <a:extLst>
              <a:ext uri="{FF2B5EF4-FFF2-40B4-BE49-F238E27FC236}">
                <a16:creationId xmlns:a16="http://schemas.microsoft.com/office/drawing/2014/main" id="{A992249A-1845-41FB-9B68-A67E33B5E30F}"/>
              </a:ext>
            </a:extLst>
          </p:cNvPr>
          <p:cNvSpPr/>
          <p:nvPr/>
        </p:nvSpPr>
        <p:spPr>
          <a:xfrm>
            <a:off x="8604448" y="5535504"/>
            <a:ext cx="288034" cy="398156"/>
          </a:xfrm>
          <a:prstGeom prst="down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A3DE1FF-1AAB-43C9-8959-5A56DBFFBBB6}"/>
              </a:ext>
            </a:extLst>
          </p:cNvPr>
          <p:cNvSpPr txBox="1"/>
          <p:nvPr/>
        </p:nvSpPr>
        <p:spPr>
          <a:xfrm>
            <a:off x="102672" y="6483695"/>
            <a:ext cx="86457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K.Mizuta</a:t>
            </a:r>
            <a:r>
              <a:rPr lang="en-US" altLang="ja-JP" sz="1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et al. , “Effect of Uncertainty in Regression Coefficients in POD Models on PFM Analysis”, 18</a:t>
            </a:r>
            <a:r>
              <a:rPr lang="en-US" altLang="ja-JP" sz="1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</a:t>
            </a:r>
            <a:r>
              <a:rPr lang="en-US" altLang="ja-JP" sz="1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Academic conference of Japan Society of </a:t>
            </a:r>
            <a:r>
              <a:rPr lang="en-US" altLang="ja-JP" sz="11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Maintenology</a:t>
            </a:r>
            <a:r>
              <a:rPr lang="en-US" altLang="ja-JP" sz="1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, 2022.</a:t>
            </a:r>
          </a:p>
        </p:txBody>
      </p:sp>
    </p:spTree>
    <p:extLst>
      <p:ext uri="{BB962C8B-B14F-4D97-AF65-F5344CB8AC3E}">
        <p14:creationId xmlns:p14="http://schemas.microsoft.com/office/powerpoint/2010/main" val="351548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F8FA4D-764B-4D5D-AB43-2C3A0EE71F17}"/>
              </a:ext>
            </a:extLst>
          </p:cNvPr>
          <p:cNvSpPr txBox="1"/>
          <p:nvPr/>
        </p:nvSpPr>
        <p:spPr>
          <a:xfrm>
            <a:off x="79500" y="363288"/>
            <a:ext cx="4507452" cy="4137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POD</a:t>
            </a:r>
            <a:r>
              <a:rPr kumimoji="1" lang="ja-JP" altLang="en-US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 </a:t>
            </a:r>
            <a:r>
              <a:rPr kumimoji="1" lang="en-US" altLang="ja-JP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model</a:t>
            </a:r>
            <a:r>
              <a:rPr kumimoji="1" lang="ja-JP" altLang="en-US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：</a:t>
            </a:r>
            <a:r>
              <a:rPr kumimoji="1" lang="en-US" altLang="ja-JP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95</a:t>
            </a:r>
            <a:r>
              <a:rPr kumimoji="1" lang="ja-JP" altLang="en-US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％ </a:t>
            </a:r>
            <a:r>
              <a:rPr kumimoji="1" lang="en-US" altLang="ja-JP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Confidential interval</a:t>
            </a:r>
            <a:r>
              <a:rPr kumimoji="1" lang="ja-JP" altLang="en-US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（</a:t>
            </a:r>
            <a:r>
              <a:rPr kumimoji="1" lang="en-US" altLang="ja-JP" sz="1600" b="1" i="1" dirty="0">
                <a:solidFill>
                  <a:srgbClr val="FF0000"/>
                </a:solidFill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α</a:t>
            </a:r>
            <a:r>
              <a:rPr kumimoji="1" lang="ja-JP" altLang="en-US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F76DF77-8EBD-43C3-9E9D-DD7898ADA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650" y="764704"/>
            <a:ext cx="3241515" cy="214018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179EEC2-72FC-437C-827E-1E27A9DE6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720" y="692696"/>
            <a:ext cx="3239115" cy="214018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34C8D3-131E-4556-8B10-58B4973A1D57}"/>
              </a:ext>
            </a:extLst>
          </p:cNvPr>
          <p:cNvSpPr txBox="1"/>
          <p:nvPr/>
        </p:nvSpPr>
        <p:spPr>
          <a:xfrm>
            <a:off x="1547665" y="2852936"/>
            <a:ext cx="2048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Defect height </a:t>
            </a:r>
            <a:r>
              <a:rPr kumimoji="1" lang="en-US" altLang="ja-JP" sz="1600" i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[mm]</a:t>
            </a:r>
            <a:endParaRPr kumimoji="1"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155DBB-DB98-49AC-86C8-473C4B7D3B9C}"/>
              </a:ext>
            </a:extLst>
          </p:cNvPr>
          <p:cNvSpPr txBox="1"/>
          <p:nvPr/>
        </p:nvSpPr>
        <p:spPr>
          <a:xfrm rot="16200000">
            <a:off x="72771" y="1819073"/>
            <a:ext cx="813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POD[-]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9225CC-50AB-48F8-92A8-0934F379F209}"/>
              </a:ext>
            </a:extLst>
          </p:cNvPr>
          <p:cNvSpPr txBox="1"/>
          <p:nvPr/>
        </p:nvSpPr>
        <p:spPr>
          <a:xfrm>
            <a:off x="1691680" y="2276872"/>
            <a:ext cx="1296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4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Hit/Miss</a:t>
            </a:r>
            <a:r>
              <a:rPr lang="ja-JP" altLang="en-US" sz="14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 </a:t>
            </a:r>
            <a:r>
              <a:rPr kumimoji="1" lang="en-US" altLang="ja-JP" sz="14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type</a:t>
            </a:r>
            <a:endParaRPr lang="ja-JP" altLang="en-US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B3A69-8AD6-4D14-A0C2-4BA0BE24D120}"/>
              </a:ext>
            </a:extLst>
          </p:cNvPr>
          <p:cNvSpPr txBox="1"/>
          <p:nvPr/>
        </p:nvSpPr>
        <p:spPr>
          <a:xfrm>
            <a:off x="6084168" y="2204864"/>
            <a:ext cx="115490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4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Ave. type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7DA3C6-DBB5-4009-9DBB-CFA659AEAE93}"/>
              </a:ext>
            </a:extLst>
          </p:cNvPr>
          <p:cNvSpPr txBox="1"/>
          <p:nvPr/>
        </p:nvSpPr>
        <p:spPr>
          <a:xfrm rot="16200000">
            <a:off x="4433730" y="1819073"/>
            <a:ext cx="813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POD[-]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2EAF031-D4FC-484B-B366-7E446A53ACCA}"/>
              </a:ext>
            </a:extLst>
          </p:cNvPr>
          <p:cNvSpPr txBox="1"/>
          <p:nvPr/>
        </p:nvSpPr>
        <p:spPr>
          <a:xfrm>
            <a:off x="5868144" y="2852936"/>
            <a:ext cx="2048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Defect height </a:t>
            </a:r>
            <a:r>
              <a:rPr kumimoji="1" lang="en-US" altLang="ja-JP" sz="1600" i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[mm]</a:t>
            </a:r>
            <a:endParaRPr kumimoji="1"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C7D7459F-C2B4-407C-92AA-FB141B27C7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471" y="3356992"/>
            <a:ext cx="3239116" cy="212772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5670579-C470-4166-8B4B-098172ACDD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1719" y="3356992"/>
            <a:ext cx="3239115" cy="2145484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D3A708B-911E-4929-9450-B56FAE099197}"/>
              </a:ext>
            </a:extLst>
          </p:cNvPr>
          <p:cNvSpPr txBox="1"/>
          <p:nvPr/>
        </p:nvSpPr>
        <p:spPr>
          <a:xfrm>
            <a:off x="93133" y="3015297"/>
            <a:ext cx="4557145" cy="4137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POD</a:t>
            </a:r>
            <a:r>
              <a:rPr kumimoji="1" lang="ja-JP" altLang="en-US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 </a:t>
            </a:r>
            <a:r>
              <a:rPr kumimoji="1" lang="en-US" altLang="ja-JP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model</a:t>
            </a:r>
            <a:r>
              <a:rPr kumimoji="1" lang="ja-JP" altLang="en-US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：</a:t>
            </a:r>
            <a:r>
              <a:rPr kumimoji="1" lang="en-US" altLang="ja-JP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95</a:t>
            </a:r>
            <a:r>
              <a:rPr kumimoji="1" lang="ja-JP" altLang="en-US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％</a:t>
            </a:r>
            <a:r>
              <a:rPr kumimoji="1" lang="en-US" altLang="ja-JP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 Confidential interval </a:t>
            </a:r>
            <a:r>
              <a:rPr kumimoji="1" lang="ja-JP" altLang="en-US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（</a:t>
            </a:r>
            <a:r>
              <a:rPr lang="en-US" altLang="ja-JP" sz="1600" b="1" i="1" dirty="0">
                <a:solidFill>
                  <a:srgbClr val="00B050"/>
                </a:solidFill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β</a:t>
            </a:r>
            <a:r>
              <a:rPr kumimoji="1" lang="ja-JP" altLang="en-US" sz="16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9F62A62-68B6-44BB-ADA8-A0083761A27F}"/>
              </a:ext>
            </a:extLst>
          </p:cNvPr>
          <p:cNvSpPr txBox="1"/>
          <p:nvPr/>
        </p:nvSpPr>
        <p:spPr>
          <a:xfrm>
            <a:off x="1619672" y="5517232"/>
            <a:ext cx="2048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Defect height </a:t>
            </a:r>
            <a:r>
              <a:rPr kumimoji="1" lang="en-US" altLang="ja-JP" sz="1600" i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[mm]</a:t>
            </a:r>
            <a:endParaRPr kumimoji="1"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59DA04E-C200-4DF9-B5C3-974172FBF252}"/>
              </a:ext>
            </a:extLst>
          </p:cNvPr>
          <p:cNvSpPr txBox="1"/>
          <p:nvPr/>
        </p:nvSpPr>
        <p:spPr>
          <a:xfrm>
            <a:off x="5913499" y="5466710"/>
            <a:ext cx="2048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Defect height </a:t>
            </a:r>
            <a:r>
              <a:rPr kumimoji="1" lang="en-US" altLang="ja-JP" sz="1600" i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[mm]</a:t>
            </a:r>
            <a:endParaRPr kumimoji="1"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3E0501F-8911-4BEA-BF0B-F19C6920C80D}"/>
              </a:ext>
            </a:extLst>
          </p:cNvPr>
          <p:cNvSpPr txBox="1"/>
          <p:nvPr/>
        </p:nvSpPr>
        <p:spPr>
          <a:xfrm rot="16200000">
            <a:off x="4422315" y="4807819"/>
            <a:ext cx="813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POD[-]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E4B9D6C-153F-4D12-89B0-67C52EB7EAE7}"/>
              </a:ext>
            </a:extLst>
          </p:cNvPr>
          <p:cNvSpPr txBox="1"/>
          <p:nvPr/>
        </p:nvSpPr>
        <p:spPr>
          <a:xfrm rot="16200000">
            <a:off x="72771" y="4612750"/>
            <a:ext cx="813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POD[-]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6B2FCDD-205E-44E4-9CAB-2B5DE76F6000}"/>
                  </a:ext>
                </a:extLst>
              </p:cNvPr>
              <p:cNvSpPr txBox="1"/>
              <p:nvPr/>
            </p:nvSpPr>
            <p:spPr>
              <a:xfrm>
                <a:off x="5436096" y="159747"/>
                <a:ext cx="345722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𝑷𝑶𝑫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𝒆𝒙𝒑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[−</m:t>
                      </m:r>
                      <m:r>
                        <a:rPr kumimoji="1" lang="ja-JP" alt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d>
                        <m:dPr>
                          <m:ctrlP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ja-JP" alt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</m:d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6B2FCDD-205E-44E4-9CAB-2B5DE76F6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59747"/>
                <a:ext cx="3457228" cy="369332"/>
              </a:xfrm>
              <a:prstGeom prst="rect">
                <a:avLst/>
              </a:prstGeom>
              <a:blipFill>
                <a:blip r:embed="rId6"/>
                <a:stretch>
                  <a:fillRect b="-14286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69EE696-428F-447D-8C91-5ECAEE9BEE95}"/>
              </a:ext>
            </a:extLst>
          </p:cNvPr>
          <p:cNvSpPr txBox="1"/>
          <p:nvPr/>
        </p:nvSpPr>
        <p:spPr>
          <a:xfrm>
            <a:off x="169277" y="5805264"/>
            <a:ext cx="836316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u="sng" dirty="0"/>
              <a:t>Uncertainty could be reduced by using the Hit/Miss type data to determined the regression coefficients of the POD model.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A656F80-7D1E-4BF8-B75B-F39C2F4CE469}"/>
              </a:ext>
            </a:extLst>
          </p:cNvPr>
          <p:cNvSpPr txBox="1"/>
          <p:nvPr/>
        </p:nvSpPr>
        <p:spPr>
          <a:xfrm>
            <a:off x="102672" y="6483695"/>
            <a:ext cx="86457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K.Mizuta</a:t>
            </a:r>
            <a:r>
              <a:rPr lang="en-US" altLang="ja-JP" sz="1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et al. , “Effect of Uncertainty in Regression Coefficients in POD Models on PFM Analysis”, 18</a:t>
            </a:r>
            <a:r>
              <a:rPr lang="en-US" altLang="ja-JP" sz="1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</a:t>
            </a:r>
            <a:r>
              <a:rPr lang="en-US" altLang="ja-JP" sz="1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Academic conference of Japan Society of </a:t>
            </a:r>
            <a:r>
              <a:rPr lang="en-US" altLang="ja-JP" sz="11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Maintenology</a:t>
            </a:r>
            <a:r>
              <a:rPr lang="en-US" altLang="ja-JP" sz="1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, 2022.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C5A767D-785B-46AC-800F-2082D9C48806}"/>
              </a:ext>
            </a:extLst>
          </p:cNvPr>
          <p:cNvSpPr txBox="1"/>
          <p:nvPr/>
        </p:nvSpPr>
        <p:spPr>
          <a:xfrm>
            <a:off x="1723705" y="4807024"/>
            <a:ext cx="1296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4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Hit/Miss</a:t>
            </a:r>
            <a:r>
              <a:rPr lang="ja-JP" altLang="en-US" sz="14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 </a:t>
            </a:r>
            <a:r>
              <a:rPr kumimoji="1" lang="en-US" altLang="ja-JP" sz="14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type</a:t>
            </a:r>
            <a:endParaRPr lang="ja-JP" altLang="en-US" sz="14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5143BD4-B8B9-42DA-A2E2-FDEEF566A69C}"/>
              </a:ext>
            </a:extLst>
          </p:cNvPr>
          <p:cNvSpPr txBox="1"/>
          <p:nvPr/>
        </p:nvSpPr>
        <p:spPr>
          <a:xfrm>
            <a:off x="6079867" y="4849415"/>
            <a:ext cx="115490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4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Ave. type</a:t>
            </a:r>
          </a:p>
        </p:txBody>
      </p:sp>
    </p:spTree>
    <p:extLst>
      <p:ext uri="{BB962C8B-B14F-4D97-AF65-F5344CB8AC3E}">
        <p14:creationId xmlns:p14="http://schemas.microsoft.com/office/powerpoint/2010/main" val="3033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264A83-7A74-4497-8BCB-80F12962ED89}"/>
              </a:ext>
            </a:extLst>
          </p:cNvPr>
          <p:cNvSpPr txBox="1"/>
          <p:nvPr/>
        </p:nvSpPr>
        <p:spPr>
          <a:xfrm>
            <a:off x="176179" y="1083647"/>
            <a:ext cx="4245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Target</a:t>
            </a:r>
            <a:r>
              <a:rPr kumimoji="1" lang="ja-JP" altLang="en-US" sz="18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：</a:t>
            </a:r>
            <a:r>
              <a:rPr kumimoji="1" lang="en-US" altLang="zh-CN" sz="18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Primary Loop Recirculation system piping</a:t>
            </a:r>
            <a:endParaRPr kumimoji="1" lang="en-US" altLang="ja-JP" sz="1800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65A06A5-DA26-45F5-A3A6-918BF5EF063F}"/>
              </a:ext>
            </a:extLst>
          </p:cNvPr>
          <p:cNvCxnSpPr>
            <a:cxnSpLocks/>
          </p:cNvCxnSpPr>
          <p:nvPr/>
        </p:nvCxnSpPr>
        <p:spPr>
          <a:xfrm>
            <a:off x="838591" y="1885203"/>
            <a:ext cx="6117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4D29F40-457C-4CBC-967A-AAAE11652C3F}"/>
              </a:ext>
            </a:extLst>
          </p:cNvPr>
          <p:cNvCxnSpPr>
            <a:cxnSpLocks/>
          </p:cNvCxnSpPr>
          <p:nvPr/>
        </p:nvCxnSpPr>
        <p:spPr>
          <a:xfrm>
            <a:off x="1453333" y="1885203"/>
            <a:ext cx="492430" cy="1118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CE89E13-9A67-4FE0-BADD-994FA8CFF200}"/>
              </a:ext>
            </a:extLst>
          </p:cNvPr>
          <p:cNvCxnSpPr>
            <a:cxnSpLocks/>
          </p:cNvCxnSpPr>
          <p:nvPr/>
        </p:nvCxnSpPr>
        <p:spPr>
          <a:xfrm flipH="1">
            <a:off x="2307250" y="1916030"/>
            <a:ext cx="545289" cy="10790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CCE1F549-C639-4AEC-9B33-D61AFAF199C0}"/>
              </a:ext>
            </a:extLst>
          </p:cNvPr>
          <p:cNvSpPr/>
          <p:nvPr/>
        </p:nvSpPr>
        <p:spPr>
          <a:xfrm>
            <a:off x="1459833" y="1847850"/>
            <a:ext cx="1351592" cy="59608"/>
          </a:xfrm>
          <a:custGeom>
            <a:avLst/>
            <a:gdLst>
              <a:gd name="connsiteX0" fmla="*/ 0 w 539115"/>
              <a:gd name="connsiteY0" fmla="*/ 42536 h 50156"/>
              <a:gd name="connsiteX1" fmla="*/ 72390 w 539115"/>
              <a:gd name="connsiteY1" fmla="*/ 23486 h 50156"/>
              <a:gd name="connsiteX2" fmla="*/ 243840 w 539115"/>
              <a:gd name="connsiteY2" fmla="*/ 626 h 50156"/>
              <a:gd name="connsiteX3" fmla="*/ 342900 w 539115"/>
              <a:gd name="connsiteY3" fmla="*/ 8246 h 50156"/>
              <a:gd name="connsiteX4" fmla="*/ 489585 w 539115"/>
              <a:gd name="connsiteY4" fmla="*/ 27296 h 50156"/>
              <a:gd name="connsiteX5" fmla="*/ 539115 w 539115"/>
              <a:gd name="connsiteY5" fmla="*/ 50156 h 5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115" h="50156">
                <a:moveTo>
                  <a:pt x="0" y="42536"/>
                </a:moveTo>
                <a:cubicBezTo>
                  <a:pt x="15875" y="36503"/>
                  <a:pt x="31750" y="30471"/>
                  <a:pt x="72390" y="23486"/>
                </a:cubicBezTo>
                <a:cubicBezTo>
                  <a:pt x="113030" y="16501"/>
                  <a:pt x="198755" y="3166"/>
                  <a:pt x="243840" y="626"/>
                </a:cubicBezTo>
                <a:cubicBezTo>
                  <a:pt x="288925" y="-1914"/>
                  <a:pt x="301943" y="3801"/>
                  <a:pt x="342900" y="8246"/>
                </a:cubicBezTo>
                <a:cubicBezTo>
                  <a:pt x="383857" y="12691"/>
                  <a:pt x="456882" y="20311"/>
                  <a:pt x="489585" y="27296"/>
                </a:cubicBezTo>
                <a:cubicBezTo>
                  <a:pt x="522288" y="34281"/>
                  <a:pt x="530701" y="42218"/>
                  <a:pt x="539115" y="50156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655BCA8-391A-42A5-B29C-1D6C6360B30E}"/>
              </a:ext>
            </a:extLst>
          </p:cNvPr>
          <p:cNvCxnSpPr>
            <a:cxnSpLocks/>
          </p:cNvCxnSpPr>
          <p:nvPr/>
        </p:nvCxnSpPr>
        <p:spPr>
          <a:xfrm flipV="1">
            <a:off x="2854963" y="1907458"/>
            <a:ext cx="467704" cy="85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92433AE-C920-4594-96CE-3DAAF34ECD01}"/>
              </a:ext>
            </a:extLst>
          </p:cNvPr>
          <p:cNvCxnSpPr>
            <a:cxnSpLocks/>
          </p:cNvCxnSpPr>
          <p:nvPr/>
        </p:nvCxnSpPr>
        <p:spPr>
          <a:xfrm>
            <a:off x="971550" y="2978056"/>
            <a:ext cx="971671" cy="17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8C5EF1A-F178-4D9B-ACB2-3497FE659283}"/>
              </a:ext>
            </a:extLst>
          </p:cNvPr>
          <p:cNvCxnSpPr>
            <a:cxnSpLocks/>
          </p:cNvCxnSpPr>
          <p:nvPr/>
        </p:nvCxnSpPr>
        <p:spPr>
          <a:xfrm>
            <a:off x="2307250" y="2995064"/>
            <a:ext cx="7815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22E62B7-0AD8-46C2-BDED-42B37F06852C}"/>
              </a:ext>
            </a:extLst>
          </p:cNvPr>
          <p:cNvCxnSpPr>
            <a:cxnSpLocks/>
          </p:cNvCxnSpPr>
          <p:nvPr/>
        </p:nvCxnSpPr>
        <p:spPr>
          <a:xfrm>
            <a:off x="1169304" y="1885202"/>
            <a:ext cx="507891" cy="110824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7C9A0DE-1743-4044-B3DC-EECD1D7461DB}"/>
              </a:ext>
            </a:extLst>
          </p:cNvPr>
          <p:cNvCxnSpPr>
            <a:cxnSpLocks/>
          </p:cNvCxnSpPr>
          <p:nvPr/>
        </p:nvCxnSpPr>
        <p:spPr>
          <a:xfrm flipH="1">
            <a:off x="2531434" y="1916030"/>
            <a:ext cx="545288" cy="108760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AB711F3-DBC0-411E-A351-5F152D83404A}"/>
              </a:ext>
            </a:extLst>
          </p:cNvPr>
          <p:cNvSpPr/>
          <p:nvPr/>
        </p:nvSpPr>
        <p:spPr>
          <a:xfrm rot="637577">
            <a:off x="2319561" y="2741420"/>
            <a:ext cx="158075" cy="241138"/>
          </a:xfrm>
          <a:custGeom>
            <a:avLst/>
            <a:gdLst>
              <a:gd name="connsiteX0" fmla="*/ 40005 w 40005"/>
              <a:gd name="connsiteY0" fmla="*/ 74478 h 74478"/>
              <a:gd name="connsiteX1" fmla="*/ 15240 w 40005"/>
              <a:gd name="connsiteY1" fmla="*/ 11613 h 74478"/>
              <a:gd name="connsiteX2" fmla="*/ 0 w 40005"/>
              <a:gd name="connsiteY2" fmla="*/ 183 h 7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" h="74478">
                <a:moveTo>
                  <a:pt x="40005" y="74478"/>
                </a:moveTo>
                <a:cubicBezTo>
                  <a:pt x="30956" y="49236"/>
                  <a:pt x="21907" y="23995"/>
                  <a:pt x="15240" y="11613"/>
                </a:cubicBezTo>
                <a:cubicBezTo>
                  <a:pt x="8572" y="-770"/>
                  <a:pt x="4286" y="-294"/>
                  <a:pt x="0" y="18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C54AA3-694A-40B8-BD33-17E546464575}"/>
              </a:ext>
            </a:extLst>
          </p:cNvPr>
          <p:cNvSpPr txBox="1"/>
          <p:nvPr/>
        </p:nvSpPr>
        <p:spPr>
          <a:xfrm>
            <a:off x="1688756" y="1894127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Weld metal</a:t>
            </a:r>
            <a:endParaRPr kumimoji="1" lang="ja-JP" altLang="en-US" sz="1200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6F758F4-9521-4B14-B801-8D3C8413DCB1}"/>
              </a:ext>
            </a:extLst>
          </p:cNvPr>
          <p:cNvCxnSpPr>
            <a:cxnSpLocks/>
          </p:cNvCxnSpPr>
          <p:nvPr/>
        </p:nvCxnSpPr>
        <p:spPr>
          <a:xfrm>
            <a:off x="777611" y="2235264"/>
            <a:ext cx="755184" cy="2051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A43792E-3646-4B50-B6C3-DC83ACBF16EE}"/>
              </a:ext>
            </a:extLst>
          </p:cNvPr>
          <p:cNvCxnSpPr>
            <a:cxnSpLocks/>
          </p:cNvCxnSpPr>
          <p:nvPr/>
        </p:nvCxnSpPr>
        <p:spPr>
          <a:xfrm flipH="1">
            <a:off x="2435894" y="2598937"/>
            <a:ext cx="573607" cy="2513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4370852-E9C9-49A2-81A2-25134DEAF06D}"/>
              </a:ext>
            </a:extLst>
          </p:cNvPr>
          <p:cNvSpPr txBox="1"/>
          <p:nvPr/>
        </p:nvSpPr>
        <p:spPr>
          <a:xfrm>
            <a:off x="2959636" y="2451867"/>
            <a:ext cx="508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Segoe UI" panose="020B0502040204020203" pitchFamily="34" charset="0"/>
                <a:cs typeface="Segoe UI" panose="020B0502040204020203" pitchFamily="34" charset="0"/>
              </a:rPr>
              <a:t>SCC</a:t>
            </a:r>
            <a:endParaRPr kumimoji="1" lang="ja-JP" alt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020305F-C799-4545-ABA5-40C2D1A79551}"/>
              </a:ext>
            </a:extLst>
          </p:cNvPr>
          <p:cNvSpPr txBox="1"/>
          <p:nvPr/>
        </p:nvSpPr>
        <p:spPr>
          <a:xfrm>
            <a:off x="2483066" y="3009884"/>
            <a:ext cx="1059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Inner surface</a:t>
            </a:r>
            <a:endParaRPr kumimoji="1" lang="ja-JP" altLang="en-US" sz="1200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86C1B65-3CD8-455A-9DCF-904AC1E6E0ED}"/>
              </a:ext>
            </a:extLst>
          </p:cNvPr>
          <p:cNvSpPr txBox="1"/>
          <p:nvPr/>
        </p:nvSpPr>
        <p:spPr>
          <a:xfrm>
            <a:off x="353596" y="2096764"/>
            <a:ext cx="508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Segoe UI" panose="020B0502040204020203" pitchFamily="34" charset="0"/>
                <a:cs typeface="Segoe UI" panose="020B0502040204020203" pitchFamily="34" charset="0"/>
              </a:rPr>
              <a:t>HAZ</a:t>
            </a:r>
            <a:endParaRPr kumimoji="1" lang="ja-JP" alt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1" name="表 44">
            <a:extLst>
              <a:ext uri="{FF2B5EF4-FFF2-40B4-BE49-F238E27FC236}">
                <a16:creationId xmlns:a16="http://schemas.microsoft.com/office/drawing/2014/main" id="{A12688C0-434A-47FF-A958-DF862502819B}"/>
              </a:ext>
            </a:extLst>
          </p:cNvPr>
          <p:cNvGraphicFramePr>
            <a:graphicFrameLocks noGrp="1"/>
          </p:cNvGraphicFramePr>
          <p:nvPr/>
        </p:nvGraphicFramePr>
        <p:xfrm>
          <a:off x="816812" y="4008982"/>
          <a:ext cx="2556872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786">
                  <a:extLst>
                    <a:ext uri="{9D8B030D-6E8A-4147-A177-3AD203B41FA5}">
                      <a16:colId xmlns:a16="http://schemas.microsoft.com/office/drawing/2014/main" val="2194440383"/>
                    </a:ext>
                  </a:extLst>
                </a:gridCol>
                <a:gridCol w="1490086">
                  <a:extLst>
                    <a:ext uri="{9D8B030D-6E8A-4147-A177-3AD203B41FA5}">
                      <a16:colId xmlns:a16="http://schemas.microsoft.com/office/drawing/2014/main" val="1484056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egoe UI" panose="020B0502040204020203" pitchFamily="34" charset="0"/>
                          <a:ea typeface="ＭＳ ゴシック" panose="020B0609070205080204" pitchFamily="49" charset="-128"/>
                          <a:cs typeface="Segoe UI" panose="020B0502040204020203" pitchFamily="34" charset="0"/>
                        </a:rPr>
                        <a:t>Target pipe</a:t>
                      </a:r>
                      <a:endParaRPr kumimoji="1" lang="ja-JP" altLang="en-US" sz="1400" dirty="0">
                        <a:latin typeface="Segoe UI" panose="020B0502040204020203" pitchFamily="34" charset="0"/>
                        <a:ea typeface="ＭＳ ゴシック" panose="020B0609070205080204" pitchFamily="49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egoe UI" panose="020B0502040204020203" pitchFamily="34" charset="0"/>
                          <a:ea typeface="ＭＳ ゴシック" panose="020B0609070205080204" pitchFamily="49" charset="-128"/>
                          <a:cs typeface="Segoe UI" panose="020B0502040204020203" pitchFamily="34" charset="0"/>
                        </a:rPr>
                        <a:t>400A</a:t>
                      </a:r>
                      <a:endParaRPr kumimoji="1" lang="ja-JP" altLang="en-US" sz="1400" dirty="0">
                        <a:latin typeface="Segoe UI" panose="020B0502040204020203" pitchFamily="34" charset="0"/>
                        <a:ea typeface="ＭＳ ゴシック" panose="020B0609070205080204" pitchFamily="49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5616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Segoe UI" panose="020B0502040204020203" pitchFamily="34" charset="0"/>
                          <a:ea typeface="ＭＳ ゴシック" panose="020B0609070205080204" pitchFamily="49" charset="-128"/>
                          <a:cs typeface="Segoe UI" panose="020B0502040204020203" pitchFamily="34" charset="0"/>
                        </a:rPr>
                        <a:t>Piping diameter</a:t>
                      </a:r>
                      <a:endParaRPr kumimoji="1" lang="ja-JP" altLang="en-US" sz="1400" dirty="0">
                        <a:latin typeface="Segoe UI" panose="020B0502040204020203" pitchFamily="34" charset="0"/>
                        <a:ea typeface="ＭＳ ゴシック" panose="020B0609070205080204" pitchFamily="49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Segoe UI" panose="020B0502040204020203" pitchFamily="34" charset="0"/>
                          <a:ea typeface="ＭＳ ゴシック" panose="020B0609070205080204" pitchFamily="49" charset="-128"/>
                          <a:cs typeface="Segoe UI" panose="020B0502040204020203" pitchFamily="34" charset="0"/>
                        </a:rPr>
                        <a:t>406.4mm </a:t>
                      </a:r>
                      <a:endParaRPr kumimoji="1" lang="ja-JP" altLang="en-US" sz="1400" dirty="0">
                        <a:latin typeface="Segoe UI" panose="020B0502040204020203" pitchFamily="34" charset="0"/>
                        <a:ea typeface="ＭＳ ゴシック" panose="020B0609070205080204" pitchFamily="49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992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Segoe UI" panose="020B0502040204020203" pitchFamily="34" charset="0"/>
                          <a:ea typeface="ＭＳ ゴシック" panose="020B0609070205080204" pitchFamily="49" charset="-128"/>
                          <a:cs typeface="Segoe UI" panose="020B0502040204020203" pitchFamily="34" charset="0"/>
                        </a:rPr>
                        <a:t>Thickness</a:t>
                      </a:r>
                      <a:endParaRPr kumimoji="1" lang="ja-JP" altLang="en-US" sz="1400" dirty="0">
                        <a:latin typeface="Segoe UI" panose="020B0502040204020203" pitchFamily="34" charset="0"/>
                        <a:ea typeface="ＭＳ ゴシック" panose="020B0609070205080204" pitchFamily="49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egoe UI" panose="020B0502040204020203" pitchFamily="34" charset="0"/>
                          <a:ea typeface="ＭＳ ゴシック" panose="020B0609070205080204" pitchFamily="49" charset="-128"/>
                          <a:cs typeface="Segoe UI" panose="020B0502040204020203" pitchFamily="34" charset="0"/>
                        </a:rPr>
                        <a:t>26.2mm</a:t>
                      </a:r>
                      <a:endParaRPr kumimoji="1" lang="ja-JP" altLang="en-US" sz="1400" dirty="0">
                        <a:latin typeface="Segoe UI" panose="020B0502040204020203" pitchFamily="34" charset="0"/>
                        <a:ea typeface="ＭＳ ゴシック" panose="020B0609070205080204" pitchFamily="49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43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Segoe UI" panose="020B0502040204020203" pitchFamily="34" charset="0"/>
                          <a:ea typeface="ＭＳ ゴシック" panose="020B0609070205080204" pitchFamily="49" charset="-128"/>
                          <a:cs typeface="Segoe UI" panose="020B0502040204020203" pitchFamily="34" charset="0"/>
                        </a:rPr>
                        <a:t>Material</a:t>
                      </a:r>
                      <a:endParaRPr kumimoji="1" lang="ja-JP" altLang="en-US" sz="1400" dirty="0">
                        <a:latin typeface="Segoe UI" panose="020B0502040204020203" pitchFamily="34" charset="0"/>
                        <a:ea typeface="ＭＳ ゴシック" panose="020B0609070205080204" pitchFamily="49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egoe UI" panose="020B0502040204020203" pitchFamily="34" charset="0"/>
                          <a:ea typeface="ＭＳ ゴシック" panose="020B0609070205080204" pitchFamily="49" charset="-128"/>
                          <a:cs typeface="Segoe UI" panose="020B0502040204020203" pitchFamily="34" charset="0"/>
                        </a:rPr>
                        <a:t>SUS316L</a:t>
                      </a:r>
                      <a:endParaRPr kumimoji="1" lang="ja-JP" altLang="en-US" sz="1400" dirty="0">
                        <a:latin typeface="Segoe UI" panose="020B0502040204020203" pitchFamily="34" charset="0"/>
                        <a:ea typeface="ＭＳ ゴシック" panose="020B0609070205080204" pitchFamily="49" charset="-128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16097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表 44">
                <a:extLst>
                  <a:ext uri="{FF2B5EF4-FFF2-40B4-BE49-F238E27FC236}">
                    <a16:creationId xmlns:a16="http://schemas.microsoft.com/office/drawing/2014/main" id="{43AD4CC0-CBA6-4055-BC63-39D211987C3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85329" y="668591"/>
              <a:ext cx="5081850" cy="581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9430">
                      <a:extLst>
                        <a:ext uri="{9D8B030D-6E8A-4147-A177-3AD203B41FA5}">
                          <a16:colId xmlns:a16="http://schemas.microsoft.com/office/drawing/2014/main" val="2194440383"/>
                        </a:ext>
                      </a:extLst>
                    </a:gridCol>
                    <a:gridCol w="3132420">
                      <a:extLst>
                        <a:ext uri="{9D8B030D-6E8A-4147-A177-3AD203B41FA5}">
                          <a16:colId xmlns:a16="http://schemas.microsoft.com/office/drawing/2014/main" val="1484056728"/>
                        </a:ext>
                      </a:extLst>
                    </a:gridCol>
                  </a:tblGrid>
                  <a:tr h="336817"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Stress Intensity Factor Calculation Formula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JSME SNA1-2012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55616066"/>
                      </a:ext>
                    </a:extLst>
                  </a:tr>
                  <a:tr h="45000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dirty="0"/>
                            <a:t>POD</a:t>
                          </a:r>
                          <a:r>
                            <a:rPr kumimoji="1" lang="ja-JP" altLang="en-US" sz="1400" dirty="0"/>
                            <a:t> </a:t>
                          </a:r>
                          <a:r>
                            <a:rPr kumimoji="1" lang="en-US" altLang="ja-JP" sz="1400" dirty="0"/>
                            <a:t>model</a:t>
                          </a:r>
                          <a:endParaRPr kumimoji="1" lang="ja-JP" altLang="en-US" sz="14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1" smtClean="0">
                                    <a:latin typeface="Cambria Math" panose="02040503050406030204" pitchFamily="18" charset="0"/>
                                  </a:rPr>
                                  <m:t>𝑷𝑶𝑫</m:t>
                                </m:r>
                                <m:r>
                                  <a:rPr kumimoji="1" lang="en-US" altLang="ja-JP" sz="1400" b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sz="1400" b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kumimoji="1" lang="en-US" altLang="ja-JP" sz="1400" b="1" smtClean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kumimoji="1" lang="en-US" altLang="ja-JP" sz="1400" b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kumimoji="1" lang="en-US" altLang="ja-JP" sz="1400" b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kumimoji="1" lang="en-US" altLang="ja-JP" sz="1400" b="1" i="1" smtClean="0">
                                    <a:latin typeface="Cambria Math" panose="02040503050406030204" pitchFamily="18" charset="0"/>
                                  </a:rPr>
                                  <m:t>𝒆𝒙𝒑</m:t>
                                </m:r>
                                <m:r>
                                  <a:rPr kumimoji="1" lang="en-US" altLang="ja-JP" sz="14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kumimoji="1" lang="en-US" altLang="ja-JP" sz="1400" b="1" smtClean="0"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kumimoji="1" lang="ja-JP" altLang="en-US" sz="1400" b="1" smtClean="0"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  <m:d>
                                  <m:dPr>
                                    <m:ctrlPr>
                                      <a:rPr kumimoji="1" lang="en-US" altLang="ja-JP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1400" b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kumimoji="1" lang="en-US" altLang="ja-JP" sz="1400" b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kumimoji="1" lang="ja-JP" altLang="en-US" sz="1400" b="1" smtClean="0">
                                        <a:latin typeface="Cambria Math" panose="02040503050406030204" pitchFamily="18" charset="0"/>
                                      </a:rPr>
                                      <m:t>𝜷</m:t>
                                    </m:r>
                                  </m:e>
                                </m:d>
                                <m:r>
                                  <a:rPr kumimoji="1" lang="en-US" altLang="ja-JP" sz="1400" b="1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kumimoji="1" lang="ja-JP" altLang="en-US" sz="1400" b="1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dirty="0"/>
                            <a:t> 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cs typeface="Segoe UI" panose="020B0502040204020203" pitchFamily="34" charset="0"/>
                            </a:rPr>
                            <a:t>→</a:t>
                          </a:r>
                          <a:r>
                            <a:rPr kumimoji="1" lang="en-US" altLang="ja-JP" sz="1400" dirty="0">
                              <a:solidFill>
                                <a:srgbClr val="FF0000"/>
                              </a:solidFill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Mean value and 95%CI</a:t>
                          </a:r>
                          <a:endParaRPr kumimoji="1" lang="ja-JP" altLang="en-US" sz="1400" dirty="0">
                            <a:solidFill>
                              <a:srgbClr val="FF0000"/>
                            </a:solidFill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99923452"/>
                      </a:ext>
                    </a:extLst>
                  </a:tr>
                  <a:tr h="26470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Initial defect dimension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Height 0.01 mm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、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Length 0.02 mm 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43606"/>
                      </a:ext>
                    </a:extLst>
                  </a:tr>
                  <a:tr h="26470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ISI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interval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4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、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5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、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8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、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10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year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（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operating period: 40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years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）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1609765"/>
                      </a:ext>
                    </a:extLst>
                  </a:tr>
                  <a:tr h="231848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Crack growth rate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da/dt=</a:t>
                          </a:r>
                          <a:r>
                            <a:rPr kumimoji="1" lang="en-US" altLang="ja-JP" sz="1400" i="1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CK</a:t>
                          </a:r>
                          <a:r>
                            <a:rPr kumimoji="1" lang="en-US" altLang="ja-JP" sz="1400" i="1" baseline="30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m</a:t>
                          </a:r>
                          <a:r>
                            <a:rPr kumimoji="1" lang="en-US" altLang="ja-JP" sz="1400" i="1" baseline="300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  </a:t>
                          </a:r>
                          <a:r>
                            <a:rPr kumimoji="1" lang="en-US" altLang="ja-JP" sz="1400" i="1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m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=2.161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HAZ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K&lt;0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　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C=0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K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≥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0 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μ</a:t>
                          </a:r>
                          <a:r>
                            <a:rPr kumimoji="1" lang="en-US" altLang="ja-JP" sz="1400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CHAZ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=9.018×10</a:t>
                          </a:r>
                          <a:r>
                            <a:rPr kumimoji="1" lang="en-US" altLang="ja-JP" sz="1400" baseline="300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-14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         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σ</a:t>
                          </a:r>
                          <a:r>
                            <a:rPr kumimoji="1" lang="en-US" altLang="ja-JP" sz="1400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CHAZ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=0.303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（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log-normal distribution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）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</a:p>
                        <a:p>
                          <a:pPr algn="l"/>
                          <a:endParaRPr kumimoji="1" lang="en-US" altLang="ja-JP" sz="1400" baseline="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Weld metal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K&lt;0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　 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C=0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K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≥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0 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μ</a:t>
                          </a:r>
                          <a:r>
                            <a:rPr kumimoji="1" lang="en-US" altLang="ja-JP" sz="1400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CWM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=1.017×10</a:t>
                          </a:r>
                          <a:r>
                            <a:rPr kumimoji="1" lang="en-US" altLang="ja-JP" sz="1400" baseline="300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-14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          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σ</a:t>
                          </a:r>
                          <a:r>
                            <a:rPr kumimoji="1" lang="en-US" altLang="ja-JP" sz="1400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CWM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=1.120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（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log-normal distribution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）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</a:p>
                        <a:p>
                          <a:pPr algn="l"/>
                          <a:endParaRPr kumimoji="1" lang="ja-JP" altLang="en-US" sz="1400" i="1" baseline="300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783084"/>
                      </a:ext>
                    </a:extLst>
                  </a:tr>
                  <a:tr h="37595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Operation load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Internal pressure 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  <a:r>
                            <a:rPr kumimoji="1" lang="en-US" altLang="ja-JP" sz="1400" i="1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p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=9.0 MPa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Membrane stress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　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σ</a:t>
                          </a:r>
                          <a:r>
                            <a:rPr kumimoji="1" lang="en-US" altLang="ja-JP" sz="1400" i="1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m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=34.9 MPa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Bending stress 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σ</a:t>
                          </a:r>
                          <a:r>
                            <a:rPr kumimoji="1" lang="en-US" altLang="ja-JP" sz="1400" i="1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b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=10.0 MPa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Thermal stress 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σ</a:t>
                          </a:r>
                          <a:r>
                            <a:rPr kumimoji="1" lang="en-US" altLang="ja-JP" sz="1400" i="1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e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=40.0 </a:t>
                          </a:r>
                          <a:r>
                            <a:rPr kumimoji="1" lang="en-US" altLang="ja-JP" sz="1400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Mpa</a:t>
                          </a:r>
                          <a:endParaRPr kumimoji="1" lang="en-US" altLang="ja-JP" sz="1400" i="0" baseline="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1140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表 44">
                <a:extLst>
                  <a:ext uri="{FF2B5EF4-FFF2-40B4-BE49-F238E27FC236}">
                    <a16:creationId xmlns:a16="http://schemas.microsoft.com/office/drawing/2014/main" id="{43AD4CC0-CBA6-4055-BC63-39D211987C3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4068162"/>
                  </p:ext>
                </p:extLst>
              </p:nvPr>
            </p:nvGraphicFramePr>
            <p:xfrm>
              <a:off x="3985329" y="668591"/>
              <a:ext cx="5081850" cy="581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9430">
                      <a:extLst>
                        <a:ext uri="{9D8B030D-6E8A-4147-A177-3AD203B41FA5}">
                          <a16:colId xmlns:a16="http://schemas.microsoft.com/office/drawing/2014/main" val="2194440383"/>
                        </a:ext>
                      </a:extLst>
                    </a:gridCol>
                    <a:gridCol w="3132420">
                      <a:extLst>
                        <a:ext uri="{9D8B030D-6E8A-4147-A177-3AD203B41FA5}">
                          <a16:colId xmlns:a16="http://schemas.microsoft.com/office/drawing/2014/main" val="148405672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Stress Intensity Factor Calculation Formula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JSME SNA1-2012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556160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dirty="0"/>
                            <a:t>POD</a:t>
                          </a:r>
                          <a:r>
                            <a:rPr kumimoji="1" lang="ja-JP" altLang="en-US" sz="1400" dirty="0"/>
                            <a:t> </a:t>
                          </a:r>
                          <a:r>
                            <a:rPr kumimoji="1" lang="en-US" altLang="ja-JP" sz="1400" dirty="0"/>
                            <a:t>model</a:t>
                          </a:r>
                          <a:endParaRPr kumimoji="1" lang="ja-JP" altLang="en-US" sz="14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62330" t="-102353" r="-388" b="-9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992345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Initial defect dimension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Height 0.01 mm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、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Length 0.02 mm 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4360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ISI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interval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4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、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5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、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8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、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10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year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（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operating period: 40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years</a:t>
                          </a:r>
                          <a:r>
                            <a:rPr kumimoji="1" lang="ja-JP" altLang="en-US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）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1609765"/>
                      </a:ext>
                    </a:extLst>
                  </a:tr>
                  <a:tr h="2794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Crack growth rate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da/dt=</a:t>
                          </a:r>
                          <a:r>
                            <a:rPr kumimoji="1" lang="en-US" altLang="ja-JP" sz="1400" i="1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CK</a:t>
                          </a:r>
                          <a:r>
                            <a:rPr kumimoji="1" lang="en-US" altLang="ja-JP" sz="1400" i="1" baseline="30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m</a:t>
                          </a:r>
                          <a:r>
                            <a:rPr kumimoji="1" lang="en-US" altLang="ja-JP" sz="1400" i="1" baseline="300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  </a:t>
                          </a:r>
                          <a:r>
                            <a:rPr kumimoji="1" lang="en-US" altLang="ja-JP" sz="1400" i="1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m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=2.161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HAZ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K&lt;0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　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C=0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K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≥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0 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μ</a:t>
                          </a:r>
                          <a:r>
                            <a:rPr kumimoji="1" lang="en-US" altLang="ja-JP" sz="1400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CHAZ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=9.018×10</a:t>
                          </a:r>
                          <a:r>
                            <a:rPr kumimoji="1" lang="en-US" altLang="ja-JP" sz="1400" baseline="300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-14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         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σ</a:t>
                          </a:r>
                          <a:r>
                            <a:rPr kumimoji="1" lang="en-US" altLang="ja-JP" sz="1400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CHAZ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=0.303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（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log-normal distribution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）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</a:p>
                        <a:p>
                          <a:pPr algn="l"/>
                          <a:endParaRPr kumimoji="1" lang="en-US" altLang="ja-JP" sz="1400" baseline="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Weld metal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K&lt;0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　 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C=0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K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≥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0 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μ</a:t>
                          </a:r>
                          <a:r>
                            <a:rPr kumimoji="1" lang="en-US" altLang="ja-JP" sz="1400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CWM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=1.017×10</a:t>
                          </a:r>
                          <a:r>
                            <a:rPr kumimoji="1" lang="en-US" altLang="ja-JP" sz="1400" baseline="300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-14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          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σ</a:t>
                          </a:r>
                          <a:r>
                            <a:rPr kumimoji="1" lang="en-US" altLang="ja-JP" sz="1400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CWM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=1.120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（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log-normal distribution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）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</a:p>
                        <a:p>
                          <a:pPr algn="l"/>
                          <a:endParaRPr kumimoji="1" lang="ja-JP" altLang="en-US" sz="1400" i="1" baseline="300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783084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Operation load</a:t>
                          </a:r>
                          <a:endParaRPr kumimoji="1" lang="ja-JP" altLang="en-US" sz="140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Internal pressure 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 </a:t>
                          </a:r>
                          <a:r>
                            <a:rPr kumimoji="1" lang="en-US" altLang="ja-JP" sz="1400" i="1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p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=9.0 MPa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Membrane stress</a:t>
                          </a:r>
                          <a:r>
                            <a:rPr kumimoji="1" lang="ja-JP" altLang="en-US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　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σ</a:t>
                          </a:r>
                          <a:r>
                            <a:rPr kumimoji="1" lang="en-US" altLang="ja-JP" sz="1400" i="1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m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=34.9 MPa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Bending stress 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σ</a:t>
                          </a:r>
                          <a:r>
                            <a:rPr kumimoji="1" lang="en-US" altLang="ja-JP" sz="1400" i="1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b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=10.0 MPa</a:t>
                          </a:r>
                        </a:p>
                        <a:p>
                          <a:pPr algn="l"/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Thermal stress </a:t>
                          </a:r>
                          <a:r>
                            <a:rPr kumimoji="1" lang="en-US" altLang="ja-JP" sz="1400" i="1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σ</a:t>
                          </a:r>
                          <a:r>
                            <a:rPr kumimoji="1" lang="en-US" altLang="ja-JP" sz="1400" i="1" baseline="-2500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e</a:t>
                          </a:r>
                          <a:r>
                            <a:rPr kumimoji="1" lang="en-US" altLang="ja-JP" sz="1400" baseline="0" dirty="0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=40.0 </a:t>
                          </a:r>
                          <a:r>
                            <a:rPr kumimoji="1" lang="en-US" altLang="ja-JP" sz="1400" baseline="0" dirty="0" err="1">
                              <a:latin typeface="Segoe UI" panose="020B0502040204020203" pitchFamily="34" charset="0"/>
                              <a:ea typeface="ＭＳ ゴシック" panose="020B0609070205080204" pitchFamily="49" charset="-128"/>
                              <a:cs typeface="Segoe UI" panose="020B0502040204020203" pitchFamily="34" charset="0"/>
                            </a:rPr>
                            <a:t>Mpa</a:t>
                          </a:r>
                          <a:endParaRPr kumimoji="1" lang="en-US" altLang="ja-JP" sz="1400" i="0" baseline="0" dirty="0">
                            <a:latin typeface="Segoe UI" panose="020B0502040204020203" pitchFamily="34" charset="0"/>
                            <a:ea typeface="ＭＳ ゴシック" panose="020B0609070205080204" pitchFamily="49" charset="-128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11405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AB31AA-2243-447B-8D8B-B2C87486C96D}"/>
              </a:ext>
            </a:extLst>
          </p:cNvPr>
          <p:cNvSpPr txBox="1"/>
          <p:nvPr/>
        </p:nvSpPr>
        <p:spPr>
          <a:xfrm>
            <a:off x="1501315" y="3573690"/>
            <a:ext cx="1231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Pipe spec </a:t>
            </a:r>
            <a:endParaRPr lang="ja-JP" altLang="en-US" sz="1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5A148E6-B41B-4BB4-AFD1-D6BA606AAC6C}"/>
              </a:ext>
            </a:extLst>
          </p:cNvPr>
          <p:cNvSpPr txBox="1"/>
          <p:nvPr/>
        </p:nvSpPr>
        <p:spPr>
          <a:xfrm>
            <a:off x="5748608" y="334397"/>
            <a:ext cx="16317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Input of PFM</a:t>
            </a:r>
          </a:p>
          <a:p>
            <a:endParaRPr lang="ja-JP" altLang="en-US" sz="1800" dirty="0"/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AB95663-A6CC-4A5C-9AF7-9ABD9B43D60C}"/>
              </a:ext>
            </a:extLst>
          </p:cNvPr>
          <p:cNvCxnSpPr>
            <a:cxnSpLocks/>
          </p:cNvCxnSpPr>
          <p:nvPr/>
        </p:nvCxnSpPr>
        <p:spPr>
          <a:xfrm>
            <a:off x="1825505" y="2995078"/>
            <a:ext cx="6117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13CA48A-A370-4B47-BCAB-63BD3994574E}"/>
              </a:ext>
            </a:extLst>
          </p:cNvPr>
          <p:cNvSpPr txBox="1"/>
          <p:nvPr/>
        </p:nvSpPr>
        <p:spPr>
          <a:xfrm>
            <a:off x="93133" y="381000"/>
            <a:ext cx="2699778" cy="574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PFM</a:t>
            </a:r>
            <a:r>
              <a:rPr kumimoji="1" lang="ja-JP" altLang="en-US" sz="24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：</a:t>
            </a:r>
            <a:r>
              <a:rPr kumimoji="1" lang="en-US" altLang="ja-JP" sz="24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Conditions</a:t>
            </a:r>
            <a:endParaRPr kumimoji="1" lang="ja-JP" altLang="en-US" sz="2400" b="1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C687E5-9FE1-41E5-9A72-FF4DF4F09711}"/>
              </a:ext>
            </a:extLst>
          </p:cNvPr>
          <p:cNvSpPr txBox="1"/>
          <p:nvPr/>
        </p:nvSpPr>
        <p:spPr>
          <a:xfrm>
            <a:off x="2619771" y="1517682"/>
            <a:ext cx="1098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Outer surface</a:t>
            </a:r>
            <a:endParaRPr kumimoji="1" lang="ja-JP" altLang="en-US" sz="1200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EFFC17F-3743-4728-AF57-49A4379A56A3}"/>
              </a:ext>
            </a:extLst>
          </p:cNvPr>
          <p:cNvSpPr txBox="1"/>
          <p:nvPr/>
        </p:nvSpPr>
        <p:spPr>
          <a:xfrm>
            <a:off x="102672" y="6483695"/>
            <a:ext cx="86457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K.Mizuta</a:t>
            </a:r>
            <a:r>
              <a:rPr lang="en-US" altLang="ja-JP" sz="1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et al. , “Effect of Uncertainty in Regression Coefficients in POD Models on PFM Analysis”, 18</a:t>
            </a:r>
            <a:r>
              <a:rPr lang="en-US" altLang="ja-JP" sz="1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</a:t>
            </a:r>
            <a:r>
              <a:rPr lang="en-US" altLang="ja-JP" sz="1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Academic conference of Japan Society of </a:t>
            </a:r>
            <a:r>
              <a:rPr lang="en-US" altLang="ja-JP" sz="11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Maintenology</a:t>
            </a:r>
            <a:r>
              <a:rPr lang="en-US" altLang="ja-JP" sz="1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, 2022.</a:t>
            </a:r>
          </a:p>
        </p:txBody>
      </p:sp>
    </p:spTree>
    <p:extLst>
      <p:ext uri="{BB962C8B-B14F-4D97-AF65-F5344CB8AC3E}">
        <p14:creationId xmlns:p14="http://schemas.microsoft.com/office/powerpoint/2010/main" val="315599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78200118-E982-4DEB-8A74-D64CFA780619}"/>
              </a:ext>
            </a:extLst>
          </p:cNvPr>
          <p:cNvGraphicFramePr>
            <a:graphicFrameLocks/>
          </p:cNvGraphicFramePr>
          <p:nvPr/>
        </p:nvGraphicFramePr>
        <p:xfrm>
          <a:off x="683568" y="1196752"/>
          <a:ext cx="3470113" cy="379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35FD8A-9BD9-435B-87BF-E40B4D154A87}"/>
              </a:ext>
            </a:extLst>
          </p:cNvPr>
          <p:cNvSpPr txBox="1"/>
          <p:nvPr/>
        </p:nvSpPr>
        <p:spPr>
          <a:xfrm rot="16200000">
            <a:off x="-1031091" y="2871930"/>
            <a:ext cx="3114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Cumulative Failure Probability</a:t>
            </a:r>
            <a:r>
              <a:rPr lang="ja-JP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[crack</a:t>
            </a:r>
            <a:r>
              <a:rPr kumimoji="1" lang="en-US" altLang="ja-JP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C44552-021E-4B4E-A204-A207C99C2AC4}"/>
              </a:ext>
            </a:extLst>
          </p:cNvPr>
          <p:cNvSpPr txBox="1"/>
          <p:nvPr/>
        </p:nvSpPr>
        <p:spPr>
          <a:xfrm>
            <a:off x="1672612" y="4898195"/>
            <a:ext cx="2124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 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Interval 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[years] 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FDDD159E-1982-4C03-87F9-2DCE63DB7EE8}"/>
              </a:ext>
            </a:extLst>
          </p:cNvPr>
          <p:cNvGraphicFramePr>
            <a:graphicFrameLocks/>
          </p:cNvGraphicFramePr>
          <p:nvPr/>
        </p:nvGraphicFramePr>
        <p:xfrm>
          <a:off x="5071246" y="1196752"/>
          <a:ext cx="3470112" cy="379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43EE4DF-93E7-403A-B304-B379EDF53C51}"/>
              </a:ext>
            </a:extLst>
          </p:cNvPr>
          <p:cNvSpPr txBox="1"/>
          <p:nvPr/>
        </p:nvSpPr>
        <p:spPr>
          <a:xfrm>
            <a:off x="6122390" y="4943375"/>
            <a:ext cx="2124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 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Interval 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[years] 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4D387A-1484-4EDE-A2A6-149645AF0C86}"/>
              </a:ext>
            </a:extLst>
          </p:cNvPr>
          <p:cNvSpPr txBox="1"/>
          <p:nvPr/>
        </p:nvSpPr>
        <p:spPr>
          <a:xfrm rot="16200000">
            <a:off x="3359880" y="2796187"/>
            <a:ext cx="3114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Cumulative Failure Probability [crack</a:t>
            </a:r>
            <a:r>
              <a:rPr kumimoji="1" lang="en-US" altLang="ja-JP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EFA700D-07CB-4C01-9FBB-9C8BA3598EA4}"/>
              </a:ext>
            </a:extLst>
          </p:cNvPr>
          <p:cNvCxnSpPr>
            <a:cxnSpLocks/>
          </p:cNvCxnSpPr>
          <p:nvPr/>
        </p:nvCxnSpPr>
        <p:spPr>
          <a:xfrm flipV="1">
            <a:off x="1332257" y="3683094"/>
            <a:ext cx="0" cy="502897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5831C4A5-1747-455B-89D0-F24DC481C7CD}"/>
              </a:ext>
            </a:extLst>
          </p:cNvPr>
          <p:cNvCxnSpPr>
            <a:cxnSpLocks/>
          </p:cNvCxnSpPr>
          <p:nvPr/>
        </p:nvCxnSpPr>
        <p:spPr>
          <a:xfrm flipV="1">
            <a:off x="5723228" y="3867451"/>
            <a:ext cx="0" cy="202366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3D9700E1-AE7C-40B5-B7C0-509A1A589D5C}"/>
              </a:ext>
            </a:extLst>
          </p:cNvPr>
          <p:cNvCxnSpPr>
            <a:cxnSpLocks/>
          </p:cNvCxnSpPr>
          <p:nvPr/>
        </p:nvCxnSpPr>
        <p:spPr>
          <a:xfrm flipV="1">
            <a:off x="1943529" y="3169601"/>
            <a:ext cx="0" cy="360116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ACE5EA2-EACE-48E0-A926-08AB4B1E89CC}"/>
              </a:ext>
            </a:extLst>
          </p:cNvPr>
          <p:cNvCxnSpPr>
            <a:cxnSpLocks/>
          </p:cNvCxnSpPr>
          <p:nvPr/>
        </p:nvCxnSpPr>
        <p:spPr>
          <a:xfrm flipV="1">
            <a:off x="6134114" y="3342861"/>
            <a:ext cx="0" cy="24254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72A2A49-153A-4D73-942C-646A80B2875B}"/>
              </a:ext>
            </a:extLst>
          </p:cNvPr>
          <p:cNvSpPr txBox="1"/>
          <p:nvPr/>
        </p:nvSpPr>
        <p:spPr>
          <a:xfrm>
            <a:off x="2161390" y="5232997"/>
            <a:ext cx="1146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Effect of </a:t>
            </a:r>
            <a:r>
              <a:rPr kumimoji="1" lang="en-US" altLang="ja-JP" sz="1600" i="1" u="sng" dirty="0">
                <a:solidFill>
                  <a:srgbClr val="FF0000"/>
                </a:solidFill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α</a:t>
            </a:r>
            <a:endParaRPr kumimoji="1" lang="en-US" altLang="ja-JP" sz="1600" u="sng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B94569E-BD3F-45F2-BA7B-8FE13AC76DF8}"/>
              </a:ext>
            </a:extLst>
          </p:cNvPr>
          <p:cNvSpPr txBox="1"/>
          <p:nvPr/>
        </p:nvSpPr>
        <p:spPr>
          <a:xfrm>
            <a:off x="6546655" y="5232997"/>
            <a:ext cx="1146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Effect of </a:t>
            </a:r>
            <a:r>
              <a:rPr kumimoji="1" lang="el-GR" altLang="ja-JP" sz="1600" i="1" u="sng" dirty="0">
                <a:solidFill>
                  <a:srgbClr val="00B050"/>
                </a:solidFill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β</a:t>
            </a:r>
            <a:endParaRPr kumimoji="1" lang="en-US" altLang="ja-JP" sz="1600" u="sng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E690CD-C21F-44CB-BBD5-ABF7A8866BD1}"/>
              </a:ext>
            </a:extLst>
          </p:cNvPr>
          <p:cNvSpPr txBox="1"/>
          <p:nvPr/>
        </p:nvSpPr>
        <p:spPr>
          <a:xfrm>
            <a:off x="93133" y="381000"/>
            <a:ext cx="1864998" cy="577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PFM</a:t>
            </a:r>
            <a:r>
              <a:rPr lang="ja-JP" altLang="en-US" sz="24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 </a:t>
            </a:r>
            <a:r>
              <a:rPr lang="en-US" altLang="ja-JP" sz="2400" b="1" dirty="0">
                <a:latin typeface="Segoe UI" panose="020B0502040204020203" pitchFamily="34" charset="0"/>
                <a:ea typeface="ＭＳ ゴシック" panose="020B0609070205080204" pitchFamily="49" charset="-128"/>
                <a:cs typeface="Segoe UI" panose="020B0502040204020203" pitchFamily="34" charset="0"/>
              </a:rPr>
              <a:t>results</a:t>
            </a:r>
            <a:endParaRPr kumimoji="1" lang="ja-JP" altLang="en-US" sz="2400" b="1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1948B4B-1AD8-429B-8BFA-30D3B23755D5}"/>
              </a:ext>
            </a:extLst>
          </p:cNvPr>
          <p:cNvSpPr txBox="1"/>
          <p:nvPr/>
        </p:nvSpPr>
        <p:spPr>
          <a:xfrm>
            <a:off x="611560" y="5748580"/>
            <a:ext cx="79208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In the POD model of this case,  the coefficient </a:t>
            </a:r>
            <a:r>
              <a:rPr lang="en-US" altLang="ja-JP" i="1" dirty="0"/>
              <a:t>α</a:t>
            </a:r>
            <a:r>
              <a:rPr lang="en-US" altLang="ja-JP" dirty="0"/>
              <a:t> (capability of inspector) has a greater effect than </a:t>
            </a:r>
            <a:r>
              <a:rPr lang="en-US" altLang="ja-JP" i="1" dirty="0"/>
              <a:t>β</a:t>
            </a:r>
            <a:r>
              <a:rPr lang="en-US" altLang="ja-JP" dirty="0"/>
              <a:t> (detection limit) on the cumulative failure probability.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78E9DF5-F104-4245-B109-06AFEE5CE090}"/>
              </a:ext>
            </a:extLst>
          </p:cNvPr>
          <p:cNvSpPr txBox="1"/>
          <p:nvPr/>
        </p:nvSpPr>
        <p:spPr>
          <a:xfrm>
            <a:off x="102672" y="6483695"/>
            <a:ext cx="86457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K.Mizuta</a:t>
            </a:r>
            <a:r>
              <a:rPr lang="en-US" altLang="ja-JP" sz="1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et al. , “Effect of Uncertainty in Regression Coefficients in POD Models on PFM Analysis”, 18</a:t>
            </a:r>
            <a:r>
              <a:rPr lang="en-US" altLang="ja-JP" sz="11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</a:t>
            </a:r>
            <a:r>
              <a:rPr lang="en-US" altLang="ja-JP" sz="1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Academic conference of Japan Society of </a:t>
            </a:r>
            <a:r>
              <a:rPr lang="en-US" altLang="ja-JP" sz="11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Maintenology</a:t>
            </a:r>
            <a:r>
              <a:rPr lang="en-US" altLang="ja-JP" sz="11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, 2022.</a:t>
            </a:r>
          </a:p>
        </p:txBody>
      </p:sp>
    </p:spTree>
    <p:extLst>
      <p:ext uri="{BB962C8B-B14F-4D97-AF65-F5344CB8AC3E}">
        <p14:creationId xmlns:p14="http://schemas.microsoft.com/office/powerpoint/2010/main" val="223609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5536" y="476672"/>
            <a:ext cx="8424936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[2022]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NRA Commission chair mentioned about  new technique development at regular committee meeting;</a:t>
            </a:r>
          </a:p>
          <a:p>
            <a:pPr marL="606425" indent="-342900" algn="just">
              <a:buFontTx/>
              <a:buChar char="-"/>
            </a:pPr>
            <a:r>
              <a:rPr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example, </a:t>
            </a: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in-service inspection (ISI</a:t>
            </a:r>
            <a:r>
              <a:rPr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 interval can </a:t>
            </a: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 determined according </a:t>
            </a:r>
            <a:r>
              <a:rPr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 the risk by PFM. </a:t>
            </a:r>
          </a:p>
          <a:p>
            <a:pPr marL="606425" indent="-342900" algn="just">
              <a:buFontTx/>
              <a:buChar char="-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From the perspective of the regulatory authority, inspections can be made more effective, and from the licensee's perspective, unnecessary inspections can be eliminated. </a:t>
            </a:r>
          </a:p>
          <a:p>
            <a:pPr marL="606425" indent="-342900" algn="just">
              <a:buFontTx/>
              <a:buChar char="-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There are benefits for both.</a:t>
            </a:r>
          </a:p>
          <a:p>
            <a:pPr marL="606425" indent="-342900" algn="just">
              <a:buFontTx/>
              <a:buChar char="-"/>
            </a:pPr>
            <a:r>
              <a:rPr kumimoji="1"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Academic side is positive to PFM.</a:t>
            </a:r>
          </a:p>
          <a:p>
            <a:pPr marL="263525" algn="just"/>
            <a:endParaRPr lang="en-US" altLang="ja-JP" sz="2000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Licensee explained;</a:t>
            </a:r>
          </a:p>
          <a:p>
            <a:pPr marL="630238" indent="-366713" algn="just">
              <a:buFont typeface="Arial" panose="020B0604020202020204" pitchFamily="34" charset="0"/>
              <a:buChar char="-"/>
            </a:pPr>
            <a:r>
              <a:rPr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Consider PFM for RPV referred to efforts in the United States and other countries.</a:t>
            </a:r>
          </a:p>
          <a:p>
            <a:pPr marL="630238" indent="-366713" algn="just">
              <a:buFont typeface="Arial" panose="020B0604020202020204" pitchFamily="34" charset="0"/>
              <a:buChar char="-"/>
            </a:pPr>
            <a:r>
              <a:rPr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Evaluate the CDF of RPV by PFM based on the results of RPV UT that will be conducted in this inspection interval.</a:t>
            </a:r>
          </a:p>
          <a:p>
            <a:pPr marL="630238" indent="-366713" algn="just">
              <a:buFont typeface="Arial" panose="020B0604020202020204" pitchFamily="34" charset="0"/>
              <a:buChar char="-"/>
            </a:pPr>
            <a:r>
              <a:rPr lang="en-US" altLang="ja-JP" sz="2000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Consider reviewing the frequency of examination of UT for RPV based on the evaluation results.</a:t>
            </a:r>
          </a:p>
        </p:txBody>
      </p:sp>
    </p:spTree>
    <p:extLst>
      <p:ext uri="{BB962C8B-B14F-4D97-AF65-F5344CB8AC3E}">
        <p14:creationId xmlns:p14="http://schemas.microsoft.com/office/powerpoint/2010/main" val="1458457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>
          <a:defRPr kumimoji="1" sz="1400" dirty="0" smtClean="0">
            <a:latin typeface="ＭＳ ゴシック" panose="020B0609070205080204" pitchFamily="49" charset="-128"/>
            <a:ea typeface="ＭＳ ゴシック" panose="020B0609070205080204" pitchFamily="49" charset="-128"/>
          </a:defRPr>
        </a:defPPr>
      </a:lstStyle>
    </a:spDef>
    <a:txDef>
      <a:spPr>
        <a:noFill/>
        <a:ln>
          <a:solidFill>
            <a:schemeClr val="tx1"/>
          </a:solidFill>
        </a:ln>
      </a:spPr>
      <a:bodyPr wrap="square" rtlCol="0">
        <a:spAutoFit/>
      </a:bodyPr>
      <a:lstStyle>
        <a:defPPr>
          <a:defRPr kumimoji="1" dirty="0" smtClean="0">
            <a:latin typeface="+mj-ea"/>
            <a:ea typeface="+mj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游ゴシック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游ゴシック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3A241A0EB18144BADE0327C4D5C88DD" ma:contentTypeVersion="13" ma:contentTypeDescription="新しいドキュメントを作成します。" ma:contentTypeScope="" ma:versionID="f8c3f2c15db9f5f43254ba6be558237a">
  <xsd:schema xmlns:xsd="http://www.w3.org/2001/XMLSchema" xmlns:xs="http://www.w3.org/2001/XMLSchema" xmlns:p="http://schemas.microsoft.com/office/2006/metadata/properties" xmlns:ns3="960f5a43-99a9-40e2-bdfc-52f5359d64bd" xmlns:ns4="0ddbd8da-e72a-437c-ac0e-c6321da33db3" targetNamespace="http://schemas.microsoft.com/office/2006/metadata/properties" ma:root="true" ma:fieldsID="549206bbbc3e4041b9548c1c3918f396" ns3:_="" ns4:_="">
    <xsd:import namespace="960f5a43-99a9-40e2-bdfc-52f5359d64bd"/>
    <xsd:import namespace="0ddbd8da-e72a-437c-ac0e-c6321da33d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f5a43-99a9-40e2-bdfc-52f5359d64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bd8da-e72a-437c-ac0e-c6321da33db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E49943-8435-48C6-BDFF-4917550488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899228-A4E7-4426-A94F-0CBBD80AA140}">
  <ds:schemaRefs>
    <ds:schemaRef ds:uri="http://www.w3.org/XML/1998/namespace"/>
    <ds:schemaRef ds:uri="http://schemas.microsoft.com/office/2006/documentManagement/types"/>
    <ds:schemaRef ds:uri="0ddbd8da-e72a-437c-ac0e-c6321da33db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60f5a43-99a9-40e2-bdfc-52f5359d64bd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A8DDFC3-6621-45E2-9C18-6230BD447F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0f5a43-99a9-40e2-bdfc-52f5359d64bd"/>
    <ds:schemaRef ds:uri="0ddbd8da-e72a-437c-ac0e-c6321da33d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18823</TotalTime>
  <Words>1201</Words>
  <Application>Microsoft Office PowerPoint</Application>
  <PresentationFormat>画面に合わせる (4:3)</PresentationFormat>
  <Paragraphs>245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ＭＳ Ｐゴシック</vt:lpstr>
      <vt:lpstr>ＭＳ ゴシック</vt:lpstr>
      <vt:lpstr>Arial</vt:lpstr>
      <vt:lpstr>Calibri</vt:lpstr>
      <vt:lpstr>Cambria Math</vt:lpstr>
      <vt:lpstr>Segoe UI</vt:lpstr>
      <vt:lpstr>Times New Roman</vt:lpstr>
      <vt:lpstr>Wingdings</vt:lpstr>
      <vt:lpstr>Office ​​テーマ</vt:lpstr>
      <vt:lpstr>History and Progress of  Probabilistic Methodologies  in Japan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日本機械学会「設計・建設規格（2012年版） ＊1） 、材料規格（2012） ＊2） 」の技術評価書の概要説明</dc:title>
  <dc:creator>NSR</dc:creator>
  <cp:lastModifiedBy>佐々木 晴子 / SASAKI, Haruko</cp:lastModifiedBy>
  <cp:revision>1715</cp:revision>
  <cp:lastPrinted>2022-10-17T02:30:14Z</cp:lastPrinted>
  <dcterms:created xsi:type="dcterms:W3CDTF">2014-05-09T02:42:34Z</dcterms:created>
  <dcterms:modified xsi:type="dcterms:W3CDTF">2022-10-17T09:41:12Z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0x01010073A241A0EB18144BADE0327C4D5C88DD</vt:lpwstr>
  </property>
</Properties>
</file>