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Lst>
  <p:notesMasterIdLst>
    <p:notesMasterId r:id="rId57"/>
  </p:notesMasterIdLst>
  <p:handoutMasterIdLst>
    <p:handoutMasterId r:id="rId58"/>
  </p:handoutMasterIdLst>
  <p:sldIdLst>
    <p:sldId id="547" r:id="rId2"/>
    <p:sldId id="854" r:id="rId3"/>
    <p:sldId id="855" r:id="rId4"/>
    <p:sldId id="270" r:id="rId5"/>
    <p:sldId id="860" r:id="rId6"/>
    <p:sldId id="567" r:id="rId7"/>
    <p:sldId id="844" r:id="rId8"/>
    <p:sldId id="585" r:id="rId9"/>
    <p:sldId id="579" r:id="rId10"/>
    <p:sldId id="857" r:id="rId11"/>
    <p:sldId id="593" r:id="rId12"/>
    <p:sldId id="865" r:id="rId13"/>
    <p:sldId id="594" r:id="rId14"/>
    <p:sldId id="868" r:id="rId15"/>
    <p:sldId id="870" r:id="rId16"/>
    <p:sldId id="875" r:id="rId17"/>
    <p:sldId id="872" r:id="rId18"/>
    <p:sldId id="874" r:id="rId19"/>
    <p:sldId id="596" r:id="rId20"/>
    <p:sldId id="587" r:id="rId21"/>
    <p:sldId id="842" r:id="rId22"/>
    <p:sldId id="510" r:id="rId23"/>
    <p:sldId id="263" r:id="rId24"/>
    <p:sldId id="527" r:id="rId25"/>
    <p:sldId id="513" r:id="rId26"/>
    <p:sldId id="887" r:id="rId27"/>
    <p:sldId id="391" r:id="rId28"/>
    <p:sldId id="400" r:id="rId29"/>
    <p:sldId id="399" r:id="rId30"/>
    <p:sldId id="402" r:id="rId31"/>
    <p:sldId id="403" r:id="rId32"/>
    <p:sldId id="404" r:id="rId33"/>
    <p:sldId id="405" r:id="rId34"/>
    <p:sldId id="409" r:id="rId35"/>
    <p:sldId id="879" r:id="rId36"/>
    <p:sldId id="397" r:id="rId37"/>
    <p:sldId id="885" r:id="rId38"/>
    <p:sldId id="379" r:id="rId39"/>
    <p:sldId id="876" r:id="rId40"/>
    <p:sldId id="877" r:id="rId41"/>
    <p:sldId id="878" r:id="rId42"/>
    <p:sldId id="384" r:id="rId43"/>
    <p:sldId id="367" r:id="rId44"/>
    <p:sldId id="361" r:id="rId45"/>
    <p:sldId id="341" r:id="rId46"/>
    <p:sldId id="351" r:id="rId47"/>
    <p:sldId id="883" r:id="rId48"/>
    <p:sldId id="884" r:id="rId49"/>
    <p:sldId id="380" r:id="rId50"/>
    <p:sldId id="853" r:id="rId51"/>
    <p:sldId id="886" r:id="rId52"/>
    <p:sldId id="269" r:id="rId53"/>
    <p:sldId id="407" r:id="rId54"/>
    <p:sldId id="871" r:id="rId55"/>
    <p:sldId id="866" r:id="rId56"/>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05054ED-DB56-FA4C-BB16-D35BDEFFF4C1}">
          <p14:sldIdLst>
            <p14:sldId id="547"/>
            <p14:sldId id="854"/>
            <p14:sldId id="855"/>
            <p14:sldId id="270"/>
            <p14:sldId id="860"/>
            <p14:sldId id="567"/>
          </p14:sldIdLst>
        </p14:section>
        <p14:section name="Resilience" id="{3EFFD28B-BEF8-8F4F-BCA5-663DF5E6A161}">
          <p14:sldIdLst>
            <p14:sldId id="844"/>
            <p14:sldId id="585"/>
            <p14:sldId id="579"/>
            <p14:sldId id="857"/>
            <p14:sldId id="593"/>
            <p14:sldId id="865"/>
            <p14:sldId id="594"/>
            <p14:sldId id="868"/>
            <p14:sldId id="870"/>
            <p14:sldId id="875"/>
            <p14:sldId id="872"/>
            <p14:sldId id="874"/>
            <p14:sldId id="596"/>
            <p14:sldId id="587"/>
          </p14:sldIdLst>
        </p14:section>
        <p14:section name="Imprecise Probability" id="{675675F7-300D-3A46-B544-EF28F10B7ABA}">
          <p14:sldIdLst>
            <p14:sldId id="842"/>
            <p14:sldId id="510"/>
            <p14:sldId id="263"/>
            <p14:sldId id="527"/>
            <p14:sldId id="513"/>
          </p14:sldIdLst>
        </p14:section>
        <p14:section name="Computing with imprecise probability" id="{EC765927-C5ED-DB48-8BA7-EAD04E42FDC3}">
          <p14:sldIdLst>
            <p14:sldId id="887"/>
            <p14:sldId id="391"/>
            <p14:sldId id="400"/>
            <p14:sldId id="399"/>
            <p14:sldId id="402"/>
            <p14:sldId id="403"/>
            <p14:sldId id="404"/>
            <p14:sldId id="405"/>
            <p14:sldId id="409"/>
            <p14:sldId id="879"/>
            <p14:sldId id="397"/>
            <p14:sldId id="885"/>
            <p14:sldId id="379"/>
            <p14:sldId id="876"/>
            <p14:sldId id="877"/>
            <p14:sldId id="878"/>
            <p14:sldId id="384"/>
            <p14:sldId id="367"/>
            <p14:sldId id="361"/>
            <p14:sldId id="341"/>
            <p14:sldId id="351"/>
            <p14:sldId id="883"/>
            <p14:sldId id="884"/>
            <p14:sldId id="380"/>
            <p14:sldId id="853"/>
            <p14:sldId id="886"/>
            <p14:sldId id="269"/>
            <p14:sldId id="407"/>
          </p14:sldIdLst>
        </p14:section>
        <p14:section name="Conclusions" id="{2AD7DD20-EDF2-2A4D-89CD-A7E181404CF4}">
          <p14:sldIdLst>
            <p14:sldId id="871"/>
            <p14:sldId id="866"/>
          </p14:sldIdLst>
        </p14:section>
        <p14:section name="others" id="{D9919BFD-F72A-224A-83F2-1EB1035B904C}">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177AD"/>
    <a:srgbClr val="000000"/>
    <a:srgbClr val="1778C7"/>
    <a:srgbClr val="092240"/>
    <a:srgbClr val="F8F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FCADF2-1673-4AF6-947D-B5C02DF137CE}" v="1751" dt="2022-10-19T09:00:40.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8"/>
    <p:restoredTop sz="85048"/>
  </p:normalViewPr>
  <p:slideViewPr>
    <p:cSldViewPr snapToGrid="0" snapToObjects="1">
      <p:cViewPr varScale="1">
        <p:scale>
          <a:sx n="75" d="100"/>
          <a:sy n="75" d="100"/>
        </p:scale>
        <p:origin x="432" y="168"/>
      </p:cViewPr>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66" d="100"/>
        <a:sy n="66" d="100"/>
      </p:scale>
      <p:origin x="0" y="0"/>
    </p:cViewPr>
  </p:sorterViewPr>
  <p:notesViewPr>
    <p:cSldViewPr snapToGrid="0" snapToObjects="1" showGuides="1">
      <p:cViewPr varScale="1">
        <p:scale>
          <a:sx n="68" d="100"/>
          <a:sy n="68" d="100"/>
        </p:scale>
        <p:origin x="3680"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nrique Miralles-Dolz" userId="RNpdqlBnPeRVi/3rNdYt40t2TnH5LFgCi6MUaBHjz6o=" providerId="None" clId="Web-{C6FCADF2-1673-4AF6-947D-B5C02DF137CE}"/>
    <pc:docChg chg="addSld modSld modSection">
      <pc:chgData name="Enrique Miralles-Dolz" userId="RNpdqlBnPeRVi/3rNdYt40t2TnH5LFgCi6MUaBHjz6o=" providerId="None" clId="Web-{C6FCADF2-1673-4AF6-947D-B5C02DF137CE}" dt="2022-10-19T09:00:31.350" v="1678" actId="20577"/>
      <pc:docMkLst>
        <pc:docMk/>
      </pc:docMkLst>
      <pc:sldChg chg="addSp delSp modSp">
        <pc:chgData name="Enrique Miralles-Dolz" userId="RNpdqlBnPeRVi/3rNdYt40t2TnH5LFgCi6MUaBHjz6o=" providerId="None" clId="Web-{C6FCADF2-1673-4AF6-947D-B5C02DF137CE}" dt="2022-10-19T08:53:52.842" v="1657"/>
        <pc:sldMkLst>
          <pc:docMk/>
          <pc:sldMk cId="2372143051" sldId="847"/>
        </pc:sldMkLst>
        <pc:spChg chg="add del mod">
          <ac:chgData name="Enrique Miralles-Dolz" userId="RNpdqlBnPeRVi/3rNdYt40t2TnH5LFgCi6MUaBHjz6o=" providerId="None" clId="Web-{C6FCADF2-1673-4AF6-947D-B5C02DF137CE}" dt="2022-10-19T08:53:52.842" v="1657"/>
          <ac:spMkLst>
            <pc:docMk/>
            <pc:sldMk cId="2372143051" sldId="847"/>
            <ac:spMk id="3" creationId="{9D04D0D3-BBDF-DDBB-88AE-D017B7CF792B}"/>
          </ac:spMkLst>
        </pc:spChg>
        <pc:spChg chg="mod">
          <ac:chgData name="Enrique Miralles-Dolz" userId="RNpdqlBnPeRVi/3rNdYt40t2TnH5LFgCi6MUaBHjz6o=" providerId="None" clId="Web-{C6FCADF2-1673-4AF6-947D-B5C02DF137CE}" dt="2022-10-19T07:27:54.685" v="14" actId="20577"/>
          <ac:spMkLst>
            <pc:docMk/>
            <pc:sldMk cId="2372143051" sldId="847"/>
            <ac:spMk id="5" creationId="{473BE1A1-87CB-2F87-3C56-546BC84ADB13}"/>
          </ac:spMkLst>
        </pc:spChg>
        <pc:spChg chg="mod">
          <ac:chgData name="Enrique Miralles-Dolz" userId="RNpdqlBnPeRVi/3rNdYt40t2TnH5LFgCi6MUaBHjz6o=" providerId="None" clId="Web-{C6FCADF2-1673-4AF6-947D-B5C02DF137CE}" dt="2022-10-19T08:09:00.847" v="794" actId="20577"/>
          <ac:spMkLst>
            <pc:docMk/>
            <pc:sldMk cId="2372143051" sldId="847"/>
            <ac:spMk id="6" creationId="{1048848F-5079-34E2-36BE-4465A859669E}"/>
          </ac:spMkLst>
        </pc:spChg>
      </pc:sldChg>
      <pc:sldChg chg="addSp delSp modSp new">
        <pc:chgData name="Enrique Miralles-Dolz" userId="RNpdqlBnPeRVi/3rNdYt40t2TnH5LFgCi6MUaBHjz6o=" providerId="None" clId="Web-{C6FCADF2-1673-4AF6-947D-B5C02DF137CE}" dt="2022-10-19T08:53:57.342" v="1658"/>
        <pc:sldMkLst>
          <pc:docMk/>
          <pc:sldMk cId="3802959373" sldId="848"/>
        </pc:sldMkLst>
        <pc:spChg chg="mod">
          <ac:chgData name="Enrique Miralles-Dolz" userId="RNpdqlBnPeRVi/3rNdYt40t2TnH5LFgCi6MUaBHjz6o=" providerId="None" clId="Web-{C6FCADF2-1673-4AF6-947D-B5C02DF137CE}" dt="2022-10-19T07:54:26.109" v="569" actId="20577"/>
          <ac:spMkLst>
            <pc:docMk/>
            <pc:sldMk cId="3802959373" sldId="848"/>
            <ac:spMk id="3" creationId="{E8F85928-DA91-14E3-7237-8C15FADE1AD9}"/>
          </ac:spMkLst>
        </pc:spChg>
        <pc:spChg chg="mod">
          <ac:chgData name="Enrique Miralles-Dolz" userId="RNpdqlBnPeRVi/3rNdYt40t2TnH5LFgCi6MUaBHjz6o=" providerId="None" clId="Web-{C6FCADF2-1673-4AF6-947D-B5C02DF137CE}" dt="2022-10-19T08:45:31.269" v="1625" actId="20577"/>
          <ac:spMkLst>
            <pc:docMk/>
            <pc:sldMk cId="3802959373" sldId="848"/>
            <ac:spMk id="4" creationId="{8988ACFC-3F59-31D0-FFF5-5B4719A43155}"/>
          </ac:spMkLst>
        </pc:spChg>
        <pc:spChg chg="add del mod">
          <ac:chgData name="Enrique Miralles-Dolz" userId="RNpdqlBnPeRVi/3rNdYt40t2TnH5LFgCi6MUaBHjz6o=" providerId="None" clId="Web-{C6FCADF2-1673-4AF6-947D-B5C02DF137CE}" dt="2022-10-19T08:53:57.342" v="1658"/>
          <ac:spMkLst>
            <pc:docMk/>
            <pc:sldMk cId="3802959373" sldId="848"/>
            <ac:spMk id="6" creationId="{8CEF22AF-3C5E-D3FB-CEE3-417182187DC4}"/>
          </ac:spMkLst>
        </pc:spChg>
      </pc:sldChg>
      <pc:sldChg chg="addSp delSp modSp new">
        <pc:chgData name="Enrique Miralles-Dolz" userId="RNpdqlBnPeRVi/3rNdYt40t2TnH5LFgCi6MUaBHjz6o=" providerId="None" clId="Web-{C6FCADF2-1673-4AF6-947D-B5C02DF137CE}" dt="2022-10-19T09:00:31.350" v="1678" actId="20577"/>
        <pc:sldMkLst>
          <pc:docMk/>
          <pc:sldMk cId="388792863" sldId="849"/>
        </pc:sldMkLst>
        <pc:spChg chg="mod">
          <ac:chgData name="Enrique Miralles-Dolz" userId="RNpdqlBnPeRVi/3rNdYt40t2TnH5LFgCi6MUaBHjz6o=" providerId="None" clId="Web-{C6FCADF2-1673-4AF6-947D-B5C02DF137CE}" dt="2022-10-19T07:31:02.892" v="44" actId="20577"/>
          <ac:spMkLst>
            <pc:docMk/>
            <pc:sldMk cId="388792863" sldId="849"/>
            <ac:spMk id="3" creationId="{04A3CFF0-9903-4428-7437-25A3A726383B}"/>
          </ac:spMkLst>
        </pc:spChg>
        <pc:spChg chg="mod">
          <ac:chgData name="Enrique Miralles-Dolz" userId="RNpdqlBnPeRVi/3rNdYt40t2TnH5LFgCi6MUaBHjz6o=" providerId="None" clId="Web-{C6FCADF2-1673-4AF6-947D-B5C02DF137CE}" dt="2022-10-19T09:00:31.350" v="1678" actId="20577"/>
          <ac:spMkLst>
            <pc:docMk/>
            <pc:sldMk cId="388792863" sldId="849"/>
            <ac:spMk id="4" creationId="{90DDFFBC-96D0-3DE7-926A-C6C6FEBEB94A}"/>
          </ac:spMkLst>
        </pc:spChg>
        <pc:spChg chg="add del mod">
          <ac:chgData name="Enrique Miralles-Dolz" userId="RNpdqlBnPeRVi/3rNdYt40t2TnH5LFgCi6MUaBHjz6o=" providerId="None" clId="Web-{C6FCADF2-1673-4AF6-947D-B5C02DF137CE}" dt="2022-10-19T08:54:01.858" v="1659"/>
          <ac:spMkLst>
            <pc:docMk/>
            <pc:sldMk cId="388792863" sldId="849"/>
            <ac:spMk id="6" creationId="{51B0F74C-AA87-54B7-FD12-17DA86604766}"/>
          </ac:spMkLst>
        </pc:spChg>
      </pc:sldChg>
      <pc:sldChg chg="addSp delSp modSp new">
        <pc:chgData name="Enrique Miralles-Dolz" userId="RNpdqlBnPeRVi/3rNdYt40t2TnH5LFgCi6MUaBHjz6o=" providerId="None" clId="Web-{C6FCADF2-1673-4AF6-947D-B5C02DF137CE}" dt="2022-10-19T08:54:07.936" v="1660"/>
        <pc:sldMkLst>
          <pc:docMk/>
          <pc:sldMk cId="3351071799" sldId="850"/>
        </pc:sldMkLst>
        <pc:spChg chg="mod">
          <ac:chgData name="Enrique Miralles-Dolz" userId="RNpdqlBnPeRVi/3rNdYt40t2TnH5LFgCi6MUaBHjz6o=" providerId="None" clId="Web-{C6FCADF2-1673-4AF6-947D-B5C02DF137CE}" dt="2022-10-19T07:32:44.644" v="62" actId="20577"/>
          <ac:spMkLst>
            <pc:docMk/>
            <pc:sldMk cId="3351071799" sldId="850"/>
            <ac:spMk id="3" creationId="{FA91BEC5-D764-A0C9-8515-17E55B9BBDA6}"/>
          </ac:spMkLst>
        </pc:spChg>
        <pc:spChg chg="mod">
          <ac:chgData name="Enrique Miralles-Dolz" userId="RNpdqlBnPeRVi/3rNdYt40t2TnH5LFgCi6MUaBHjz6o=" providerId="None" clId="Web-{C6FCADF2-1673-4AF6-947D-B5C02DF137CE}" dt="2022-10-19T08:31:52.032" v="1352" actId="20577"/>
          <ac:spMkLst>
            <pc:docMk/>
            <pc:sldMk cId="3351071799" sldId="850"/>
            <ac:spMk id="4" creationId="{D37CAAB8-5566-5DC0-2EDF-24E9BDC75226}"/>
          </ac:spMkLst>
        </pc:spChg>
        <pc:spChg chg="add del mod">
          <ac:chgData name="Enrique Miralles-Dolz" userId="RNpdqlBnPeRVi/3rNdYt40t2TnH5LFgCi6MUaBHjz6o=" providerId="None" clId="Web-{C6FCADF2-1673-4AF6-947D-B5C02DF137CE}" dt="2022-10-19T08:54:07.936" v="1660"/>
          <ac:spMkLst>
            <pc:docMk/>
            <pc:sldMk cId="3351071799" sldId="850"/>
            <ac:spMk id="6" creationId="{531A89B2-4840-1A85-B676-F4A272ABD8A2}"/>
          </ac:spMkLst>
        </pc:spChg>
      </pc:sldChg>
      <pc:sldChg chg="addSp delSp modSp new">
        <pc:chgData name="Enrique Miralles-Dolz" userId="RNpdqlBnPeRVi/3rNdYt40t2TnH5LFgCi6MUaBHjz6o=" providerId="None" clId="Web-{C6FCADF2-1673-4AF6-947D-B5C02DF137CE}" dt="2022-10-19T08:44:48.533" v="1615" actId="1076"/>
        <pc:sldMkLst>
          <pc:docMk/>
          <pc:sldMk cId="344980340" sldId="851"/>
        </pc:sldMkLst>
        <pc:spChg chg="mod">
          <ac:chgData name="Enrique Miralles-Dolz" userId="RNpdqlBnPeRVi/3rNdYt40t2TnH5LFgCi6MUaBHjz6o=" providerId="None" clId="Web-{C6FCADF2-1673-4AF6-947D-B5C02DF137CE}" dt="2022-10-19T08:31:28.204" v="1341" actId="20577"/>
          <ac:spMkLst>
            <pc:docMk/>
            <pc:sldMk cId="344980340" sldId="851"/>
            <ac:spMk id="3" creationId="{6D52E77E-4B04-B4F5-2410-6D42234E8E4B}"/>
          </ac:spMkLst>
        </pc:spChg>
        <pc:spChg chg="mod">
          <ac:chgData name="Enrique Miralles-Dolz" userId="RNpdqlBnPeRVi/3rNdYt40t2TnH5LFgCi6MUaBHjz6o=" providerId="None" clId="Web-{C6FCADF2-1673-4AF6-947D-B5C02DF137CE}" dt="2022-10-19T08:38:20.541" v="1558" actId="14100"/>
          <ac:spMkLst>
            <pc:docMk/>
            <pc:sldMk cId="344980340" sldId="851"/>
            <ac:spMk id="4" creationId="{AD599047-7535-E5D5-3C9E-FA726A64A792}"/>
          </ac:spMkLst>
        </pc:spChg>
        <pc:spChg chg="add del mod">
          <ac:chgData name="Enrique Miralles-Dolz" userId="RNpdqlBnPeRVi/3rNdYt40t2TnH5LFgCi6MUaBHjz6o=" providerId="None" clId="Web-{C6FCADF2-1673-4AF6-947D-B5C02DF137CE}" dt="2022-10-19T08:37:18.024" v="1553"/>
          <ac:spMkLst>
            <pc:docMk/>
            <pc:sldMk cId="344980340" sldId="851"/>
            <ac:spMk id="5" creationId="{28B97297-FEDC-C2DC-2A3E-C11214869C31}"/>
          </ac:spMkLst>
        </pc:spChg>
        <pc:spChg chg="add mod">
          <ac:chgData name="Enrique Miralles-Dolz" userId="RNpdqlBnPeRVi/3rNdYt40t2TnH5LFgCi6MUaBHjz6o=" providerId="None" clId="Web-{C6FCADF2-1673-4AF6-947D-B5C02DF137CE}" dt="2022-10-19T08:44:48.533" v="1615" actId="1076"/>
          <ac:spMkLst>
            <pc:docMk/>
            <pc:sldMk cId="344980340" sldId="851"/>
            <ac:spMk id="11" creationId="{6C35D51B-2190-0619-8F24-C3A284BEAD9D}"/>
          </ac:spMkLst>
        </pc:spChg>
        <pc:spChg chg="add mod">
          <ac:chgData name="Enrique Miralles-Dolz" userId="RNpdqlBnPeRVi/3rNdYt40t2TnH5LFgCi6MUaBHjz6o=" providerId="None" clId="Web-{C6FCADF2-1673-4AF6-947D-B5C02DF137CE}" dt="2022-10-19T08:44:36.689" v="1613" actId="1076"/>
          <ac:spMkLst>
            <pc:docMk/>
            <pc:sldMk cId="344980340" sldId="851"/>
            <ac:spMk id="13" creationId="{BB6690B1-8E29-750E-4885-4585997001B6}"/>
          </ac:spMkLst>
        </pc:spChg>
        <pc:picChg chg="add del mod">
          <ac:chgData name="Enrique Miralles-Dolz" userId="RNpdqlBnPeRVi/3rNdYt40t2TnH5LFgCi6MUaBHjz6o=" providerId="None" clId="Web-{C6FCADF2-1673-4AF6-947D-B5C02DF137CE}" dt="2022-10-19T08:40:27.575" v="1567"/>
          <ac:picMkLst>
            <pc:docMk/>
            <pc:sldMk cId="344980340" sldId="851"/>
            <ac:picMk id="6" creationId="{53C1BE41-A165-6E83-561B-3D97D8AD4656}"/>
          </ac:picMkLst>
        </pc:picChg>
        <pc:picChg chg="add mod">
          <ac:chgData name="Enrique Miralles-Dolz" userId="RNpdqlBnPeRVi/3rNdYt40t2TnH5LFgCi6MUaBHjz6o=" providerId="None" clId="Web-{C6FCADF2-1673-4AF6-947D-B5C02DF137CE}" dt="2022-10-19T08:39:05.510" v="1563" actId="1076"/>
          <ac:picMkLst>
            <pc:docMk/>
            <pc:sldMk cId="344980340" sldId="851"/>
            <ac:picMk id="7" creationId="{844156BB-57E6-80B0-81C5-9D18D1235AA9}"/>
          </ac:picMkLst>
        </pc:picChg>
        <pc:picChg chg="add mod">
          <ac:chgData name="Enrique Miralles-Dolz" userId="RNpdqlBnPeRVi/3rNdYt40t2TnH5LFgCi6MUaBHjz6o=" providerId="None" clId="Web-{C6FCADF2-1673-4AF6-947D-B5C02DF137CE}" dt="2022-10-19T08:41:29.326" v="1572" actId="14100"/>
          <ac:picMkLst>
            <pc:docMk/>
            <pc:sldMk cId="344980340" sldId="851"/>
            <ac:picMk id="8" creationId="{9DF7E2BF-F1FF-375B-A952-C5B6B4B0D8EC}"/>
          </ac:picMkLst>
        </pc:picChg>
        <pc:picChg chg="add mod">
          <ac:chgData name="Enrique Miralles-Dolz" userId="RNpdqlBnPeRVi/3rNdYt40t2TnH5LFgCi6MUaBHjz6o=" providerId="None" clId="Web-{C6FCADF2-1673-4AF6-947D-B5C02DF137CE}" dt="2022-10-19T08:43:22.485" v="1582" actId="1076"/>
          <ac:picMkLst>
            <pc:docMk/>
            <pc:sldMk cId="344980340" sldId="851"/>
            <ac:picMk id="9" creationId="{768C8C27-5A85-F69E-9132-38FC3BF921FB}"/>
          </ac:picMkLst>
        </pc:picChg>
        <pc:picChg chg="add mod">
          <ac:chgData name="Enrique Miralles-Dolz" userId="RNpdqlBnPeRVi/3rNdYt40t2TnH5LFgCi6MUaBHjz6o=" providerId="None" clId="Web-{C6FCADF2-1673-4AF6-947D-B5C02DF137CE}" dt="2022-10-19T08:43:30" v="1584" actId="1076"/>
          <ac:picMkLst>
            <pc:docMk/>
            <pc:sldMk cId="344980340" sldId="851"/>
            <ac:picMk id="10" creationId="{BF92960A-2B61-46A3-9668-14BB6803E15B}"/>
          </ac:picMkLst>
        </pc:picChg>
        <pc:picChg chg="add del mod">
          <ac:chgData name="Enrique Miralles-Dolz" userId="RNpdqlBnPeRVi/3rNdYt40t2TnH5LFgCi6MUaBHjz6o=" providerId="None" clId="Web-{C6FCADF2-1673-4AF6-947D-B5C02DF137CE}" dt="2022-10-19T08:44:13.345" v="1608"/>
          <ac:picMkLst>
            <pc:docMk/>
            <pc:sldMk cId="344980340" sldId="851"/>
            <ac:picMk id="12" creationId="{D7290276-8CB1-C28E-B02B-D49E8ECB8933}"/>
          </ac:picMkLst>
        </pc:picChg>
      </pc:sldChg>
      <pc:sldChg chg="addSp delSp modSp new">
        <pc:chgData name="Enrique Miralles-Dolz" userId="RNpdqlBnPeRVi/3rNdYt40t2TnH5LFgCi6MUaBHjz6o=" providerId="None" clId="Web-{C6FCADF2-1673-4AF6-947D-B5C02DF137CE}" dt="2022-10-19T08:57:56.816" v="1677" actId="20577"/>
        <pc:sldMkLst>
          <pc:docMk/>
          <pc:sldMk cId="4083471147" sldId="852"/>
        </pc:sldMkLst>
        <pc:spChg chg="mod">
          <ac:chgData name="Enrique Miralles-Dolz" userId="RNpdqlBnPeRVi/3rNdYt40t2TnH5LFgCi6MUaBHjz6o=" providerId="None" clId="Web-{C6FCADF2-1673-4AF6-947D-B5C02DF137CE}" dt="2022-10-19T08:31:36.454" v="1347" actId="20577"/>
          <ac:spMkLst>
            <pc:docMk/>
            <pc:sldMk cId="4083471147" sldId="852"/>
            <ac:spMk id="3" creationId="{87809D00-8D52-D88A-EE9A-A8DFF678F23F}"/>
          </ac:spMkLst>
        </pc:spChg>
        <pc:spChg chg="mod">
          <ac:chgData name="Enrique Miralles-Dolz" userId="RNpdqlBnPeRVi/3rNdYt40t2TnH5LFgCi6MUaBHjz6o=" providerId="None" clId="Web-{C6FCADF2-1673-4AF6-947D-B5C02DF137CE}" dt="2022-10-19T08:46:42.598" v="1627" actId="14100"/>
          <ac:spMkLst>
            <pc:docMk/>
            <pc:sldMk cId="4083471147" sldId="852"/>
            <ac:spMk id="4" creationId="{6088554B-4F4E-1B2A-E4D8-30B0EA6EE043}"/>
          </ac:spMkLst>
        </pc:spChg>
        <pc:spChg chg="add mod">
          <ac:chgData name="Enrique Miralles-Dolz" userId="RNpdqlBnPeRVi/3rNdYt40t2TnH5LFgCi6MUaBHjz6o=" providerId="None" clId="Web-{C6FCADF2-1673-4AF6-947D-B5C02DF137CE}" dt="2022-10-19T08:57:56.816" v="1677" actId="20577"/>
          <ac:spMkLst>
            <pc:docMk/>
            <pc:sldMk cId="4083471147" sldId="852"/>
            <ac:spMk id="9" creationId="{22EFBB85-ED52-7468-5055-9FD25FD9551D}"/>
          </ac:spMkLst>
        </pc:spChg>
        <pc:picChg chg="add mod">
          <ac:chgData name="Enrique Miralles-Dolz" userId="RNpdqlBnPeRVi/3rNdYt40t2TnH5LFgCi6MUaBHjz6o=" providerId="None" clId="Web-{C6FCADF2-1673-4AF6-947D-B5C02DF137CE}" dt="2022-10-19T08:49:30.946" v="1646" actId="1076"/>
          <ac:picMkLst>
            <pc:docMk/>
            <pc:sldMk cId="4083471147" sldId="852"/>
            <ac:picMk id="5" creationId="{8B388821-705F-976B-43F2-17B060AA17D0}"/>
          </ac:picMkLst>
        </pc:picChg>
        <pc:picChg chg="add del mod">
          <ac:chgData name="Enrique Miralles-Dolz" userId="RNpdqlBnPeRVi/3rNdYt40t2TnH5LFgCi6MUaBHjz6o=" providerId="None" clId="Web-{C6FCADF2-1673-4AF6-947D-B5C02DF137CE}" dt="2022-10-19T08:49:12.476" v="1641"/>
          <ac:picMkLst>
            <pc:docMk/>
            <pc:sldMk cId="4083471147" sldId="852"/>
            <ac:picMk id="6" creationId="{DB2BECC1-7F7A-972B-B7FA-A1F8B077945B}"/>
          </ac:picMkLst>
        </pc:picChg>
        <pc:picChg chg="add mod">
          <ac:chgData name="Enrique Miralles-Dolz" userId="RNpdqlBnPeRVi/3rNdYt40t2TnH5LFgCi6MUaBHjz6o=" providerId="None" clId="Web-{C6FCADF2-1673-4AF6-947D-B5C02DF137CE}" dt="2022-10-19T08:49:24.524" v="1644" actId="14100"/>
          <ac:picMkLst>
            <pc:docMk/>
            <pc:sldMk cId="4083471147" sldId="852"/>
            <ac:picMk id="7" creationId="{C4A2A5C2-1715-D769-DE20-C3867016A759}"/>
          </ac:picMkLst>
        </pc:picChg>
      </pc:sldChg>
      <pc:sldChg chg="addSp modSp new">
        <pc:chgData name="Enrique Miralles-Dolz" userId="RNpdqlBnPeRVi/3rNdYt40t2TnH5LFgCi6MUaBHjz6o=" providerId="None" clId="Web-{C6FCADF2-1673-4AF6-947D-B5C02DF137CE}" dt="2022-10-19T08:55:18.969" v="1664" actId="20577"/>
        <pc:sldMkLst>
          <pc:docMk/>
          <pc:sldMk cId="4121738761" sldId="853"/>
        </pc:sldMkLst>
        <pc:spChg chg="mod">
          <ac:chgData name="Enrique Miralles-Dolz" userId="RNpdqlBnPeRVi/3rNdYt40t2TnH5LFgCi6MUaBHjz6o=" providerId="None" clId="Web-{C6FCADF2-1673-4AF6-947D-B5C02DF137CE}" dt="2022-10-19T08:31:44.876" v="1350" actId="20577"/>
          <ac:spMkLst>
            <pc:docMk/>
            <pc:sldMk cId="4121738761" sldId="853"/>
            <ac:spMk id="3" creationId="{8BE28475-C027-1EF3-82A8-F5E80CCCD227}"/>
          </ac:spMkLst>
        </pc:spChg>
        <pc:spChg chg="mod">
          <ac:chgData name="Enrique Miralles-Dolz" userId="RNpdqlBnPeRVi/3rNdYt40t2TnH5LFgCi6MUaBHjz6o=" providerId="None" clId="Web-{C6FCADF2-1673-4AF6-947D-B5C02DF137CE}" dt="2022-10-19T08:49:51.946" v="1648" actId="14100"/>
          <ac:spMkLst>
            <pc:docMk/>
            <pc:sldMk cId="4121738761" sldId="853"/>
            <ac:spMk id="4" creationId="{A26AC44C-712C-72E5-630E-010839A32B3C}"/>
          </ac:spMkLst>
        </pc:spChg>
        <pc:spChg chg="add mod">
          <ac:chgData name="Enrique Miralles-Dolz" userId="RNpdqlBnPeRVi/3rNdYt40t2TnH5LFgCi6MUaBHjz6o=" providerId="None" clId="Web-{C6FCADF2-1673-4AF6-947D-B5C02DF137CE}" dt="2022-10-19T08:55:18.969" v="1664" actId="20577"/>
          <ac:spMkLst>
            <pc:docMk/>
            <pc:sldMk cId="4121738761" sldId="853"/>
            <ac:spMk id="7" creationId="{2AD4055E-3342-30A1-6809-BEC4EF0E3389}"/>
          </ac:spMkLst>
        </pc:spChg>
        <pc:picChg chg="add mod">
          <ac:chgData name="Enrique Miralles-Dolz" userId="RNpdqlBnPeRVi/3rNdYt40t2TnH5LFgCi6MUaBHjz6o=" providerId="None" clId="Web-{C6FCADF2-1673-4AF6-947D-B5C02DF137CE}" dt="2022-10-19T08:52:28.840" v="1652" actId="14100"/>
          <ac:picMkLst>
            <pc:docMk/>
            <pc:sldMk cId="4121738761" sldId="853"/>
            <ac:picMk id="5" creationId="{3CA54C75-2BE1-DCC7-D1C6-D2B88A558BF6}"/>
          </ac:picMkLst>
        </pc:picChg>
        <pc:picChg chg="add mod">
          <ac:chgData name="Enrique Miralles-Dolz" userId="RNpdqlBnPeRVi/3rNdYt40t2TnH5LFgCi6MUaBHjz6o=" providerId="None" clId="Web-{C6FCADF2-1673-4AF6-947D-B5C02DF137CE}" dt="2022-10-19T08:53:30.716" v="1656" actId="1076"/>
          <ac:picMkLst>
            <pc:docMk/>
            <pc:sldMk cId="4121738761" sldId="853"/>
            <ac:picMk id="6" creationId="{1E1E0D2E-193C-79AA-4A93-CA466AE74D50}"/>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09914D-331B-4446-A657-B6559F714C0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1BE485D-4AC0-491A-9767-68042A653C74}">
      <dgm:prSet/>
      <dgm:spPr/>
      <dgm:t>
        <a:bodyPr/>
        <a:lstStyle/>
        <a:p>
          <a:pPr>
            <a:lnSpc>
              <a:spcPct val="100000"/>
            </a:lnSpc>
          </a:pPr>
          <a:r>
            <a:rPr lang="en-GB" dirty="0"/>
            <a:t>Learning from adversity and becoming better able to avoid and manage future stresses </a:t>
          </a:r>
          <a:endParaRPr lang="en-US" dirty="0"/>
        </a:p>
      </dgm:t>
    </dgm:pt>
    <dgm:pt modelId="{A711F9E7-E430-478F-842C-4AB7FA744EEB}" type="parTrans" cxnId="{EB79E5F5-22EE-4656-ACAA-9C82B648D7F5}">
      <dgm:prSet/>
      <dgm:spPr/>
      <dgm:t>
        <a:bodyPr/>
        <a:lstStyle/>
        <a:p>
          <a:endParaRPr lang="en-US"/>
        </a:p>
      </dgm:t>
    </dgm:pt>
    <dgm:pt modelId="{68B79A57-B186-4BCF-A451-E40EF3D8E9FB}" type="sibTrans" cxnId="{EB79E5F5-22EE-4656-ACAA-9C82B648D7F5}">
      <dgm:prSet/>
      <dgm:spPr/>
      <dgm:t>
        <a:bodyPr/>
        <a:lstStyle/>
        <a:p>
          <a:endParaRPr lang="en-US"/>
        </a:p>
      </dgm:t>
    </dgm:pt>
    <dgm:pt modelId="{810FD246-3F33-4134-AB21-F9C1F02D8EB5}">
      <dgm:prSet custT="1"/>
      <dgm:spPr/>
      <dgm:t>
        <a:bodyPr/>
        <a:lstStyle/>
        <a:p>
          <a:pPr>
            <a:lnSpc>
              <a:spcPct val="100000"/>
            </a:lnSpc>
          </a:pPr>
          <a:r>
            <a:rPr lang="en-US" sz="2400" dirty="0"/>
            <a:t>Resilience Engineering requires a lot of data and data analytics for real-time analysis, state identification and prognostic, automatic decision making</a:t>
          </a:r>
          <a:r>
            <a:rPr lang="en-US" sz="1900" dirty="0"/>
            <a:t>	</a:t>
          </a:r>
        </a:p>
      </dgm:t>
    </dgm:pt>
    <dgm:pt modelId="{EDDA08CD-4960-4C14-A207-D22A034DB3B2}" type="parTrans" cxnId="{7D6E225D-90DA-43AC-AB78-FECE51F33FD5}">
      <dgm:prSet/>
      <dgm:spPr/>
      <dgm:t>
        <a:bodyPr/>
        <a:lstStyle/>
        <a:p>
          <a:endParaRPr lang="en-US"/>
        </a:p>
      </dgm:t>
    </dgm:pt>
    <dgm:pt modelId="{0D79F34E-46F5-40E1-B97C-42246F0118EB}" type="sibTrans" cxnId="{7D6E225D-90DA-43AC-AB78-FECE51F33FD5}">
      <dgm:prSet/>
      <dgm:spPr/>
      <dgm:t>
        <a:bodyPr/>
        <a:lstStyle/>
        <a:p>
          <a:endParaRPr lang="en-US"/>
        </a:p>
      </dgm:t>
    </dgm:pt>
    <dgm:pt modelId="{F9F6243F-34A0-4BAC-B240-74CB873E6BA4}" type="pres">
      <dgm:prSet presAssocID="{3509914D-331B-4446-A657-B6559F714C0F}" presName="root" presStyleCnt="0">
        <dgm:presLayoutVars>
          <dgm:dir/>
          <dgm:resizeHandles val="exact"/>
        </dgm:presLayoutVars>
      </dgm:prSet>
      <dgm:spPr/>
    </dgm:pt>
    <dgm:pt modelId="{676E52FF-1D05-4DE1-BD4E-100E62FD1E7B}" type="pres">
      <dgm:prSet presAssocID="{81BE485D-4AC0-491A-9767-68042A653C74}" presName="compNode" presStyleCnt="0"/>
      <dgm:spPr/>
    </dgm:pt>
    <dgm:pt modelId="{3F49AB38-2B72-4888-B82C-E733E5B0FF57}" type="pres">
      <dgm:prSet presAssocID="{81BE485D-4AC0-491A-9767-68042A653C74}" presName="bgRect" presStyleLbl="bgShp" presStyleIdx="0" presStyleCnt="2"/>
      <dgm:spPr/>
    </dgm:pt>
    <dgm:pt modelId="{C804344F-B1F5-42F8-BB17-A5D4CEB3361E}" type="pres">
      <dgm:prSet presAssocID="{81BE485D-4AC0-491A-9767-68042A653C7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6E3156B0-1519-4AB8-9284-C715210D3327}" type="pres">
      <dgm:prSet presAssocID="{81BE485D-4AC0-491A-9767-68042A653C74}" presName="spaceRect" presStyleCnt="0"/>
      <dgm:spPr/>
    </dgm:pt>
    <dgm:pt modelId="{E99F7D73-C2FC-424D-9191-126A5B53011D}" type="pres">
      <dgm:prSet presAssocID="{81BE485D-4AC0-491A-9767-68042A653C74}" presName="parTx" presStyleLbl="revTx" presStyleIdx="0" presStyleCnt="2">
        <dgm:presLayoutVars>
          <dgm:chMax val="0"/>
          <dgm:chPref val="0"/>
        </dgm:presLayoutVars>
      </dgm:prSet>
      <dgm:spPr/>
    </dgm:pt>
    <dgm:pt modelId="{9F03CE1E-4506-4DF5-AA15-AC12A2444772}" type="pres">
      <dgm:prSet presAssocID="{68B79A57-B186-4BCF-A451-E40EF3D8E9FB}" presName="sibTrans" presStyleCnt="0"/>
      <dgm:spPr/>
    </dgm:pt>
    <dgm:pt modelId="{47C8E102-99E2-4B9E-BF16-DE55077F77FB}" type="pres">
      <dgm:prSet presAssocID="{810FD246-3F33-4134-AB21-F9C1F02D8EB5}" presName="compNode" presStyleCnt="0"/>
      <dgm:spPr/>
    </dgm:pt>
    <dgm:pt modelId="{3CB044CF-45B7-4AEE-B3C9-360A9113DC03}" type="pres">
      <dgm:prSet presAssocID="{810FD246-3F33-4134-AB21-F9C1F02D8EB5}" presName="bgRect" presStyleLbl="bgShp" presStyleIdx="1" presStyleCnt="2"/>
      <dgm:spPr/>
    </dgm:pt>
    <dgm:pt modelId="{70C2C357-D3FD-4A08-8980-86558F530B0A}" type="pres">
      <dgm:prSet presAssocID="{810FD246-3F33-4134-AB21-F9C1F02D8EB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319438D2-B910-4352-A0BF-3DB608F7F3FA}" type="pres">
      <dgm:prSet presAssocID="{810FD246-3F33-4134-AB21-F9C1F02D8EB5}" presName="spaceRect" presStyleCnt="0"/>
      <dgm:spPr/>
    </dgm:pt>
    <dgm:pt modelId="{966B6676-9C70-4664-A413-7AB251D42DC7}" type="pres">
      <dgm:prSet presAssocID="{810FD246-3F33-4134-AB21-F9C1F02D8EB5}" presName="parTx" presStyleLbl="revTx" presStyleIdx="1" presStyleCnt="2" custScaleX="100949">
        <dgm:presLayoutVars>
          <dgm:chMax val="0"/>
          <dgm:chPref val="0"/>
        </dgm:presLayoutVars>
      </dgm:prSet>
      <dgm:spPr/>
    </dgm:pt>
  </dgm:ptLst>
  <dgm:cxnLst>
    <dgm:cxn modelId="{B9180A26-1A42-413B-B9CB-AC723BEBF183}" type="presOf" srcId="{3509914D-331B-4446-A657-B6559F714C0F}" destId="{F9F6243F-34A0-4BAC-B240-74CB873E6BA4}" srcOrd="0" destOrd="0" presId="urn:microsoft.com/office/officeart/2018/2/layout/IconVerticalSolidList"/>
    <dgm:cxn modelId="{77A07539-8D64-4874-8F6B-82FDF945ED11}" type="presOf" srcId="{810FD246-3F33-4134-AB21-F9C1F02D8EB5}" destId="{966B6676-9C70-4664-A413-7AB251D42DC7}" srcOrd="0" destOrd="0" presId="urn:microsoft.com/office/officeart/2018/2/layout/IconVerticalSolidList"/>
    <dgm:cxn modelId="{7D6E225D-90DA-43AC-AB78-FECE51F33FD5}" srcId="{3509914D-331B-4446-A657-B6559F714C0F}" destId="{810FD246-3F33-4134-AB21-F9C1F02D8EB5}" srcOrd="1" destOrd="0" parTransId="{EDDA08CD-4960-4C14-A207-D22A034DB3B2}" sibTransId="{0D79F34E-46F5-40E1-B97C-42246F0118EB}"/>
    <dgm:cxn modelId="{EB79E5F5-22EE-4656-ACAA-9C82B648D7F5}" srcId="{3509914D-331B-4446-A657-B6559F714C0F}" destId="{81BE485D-4AC0-491A-9767-68042A653C74}" srcOrd="0" destOrd="0" parTransId="{A711F9E7-E430-478F-842C-4AB7FA744EEB}" sibTransId="{68B79A57-B186-4BCF-A451-E40EF3D8E9FB}"/>
    <dgm:cxn modelId="{37BCB8FF-B76F-4B85-BB96-E65C746B4F82}" type="presOf" srcId="{81BE485D-4AC0-491A-9767-68042A653C74}" destId="{E99F7D73-C2FC-424D-9191-126A5B53011D}" srcOrd="0" destOrd="0" presId="urn:microsoft.com/office/officeart/2018/2/layout/IconVerticalSolidList"/>
    <dgm:cxn modelId="{FCC49BC8-A557-4BEE-B4E6-F2F6D89EBD4C}" type="presParOf" srcId="{F9F6243F-34A0-4BAC-B240-74CB873E6BA4}" destId="{676E52FF-1D05-4DE1-BD4E-100E62FD1E7B}" srcOrd="0" destOrd="0" presId="urn:microsoft.com/office/officeart/2018/2/layout/IconVerticalSolidList"/>
    <dgm:cxn modelId="{CF2F9331-FC68-4CFA-84B1-6D48239F3E09}" type="presParOf" srcId="{676E52FF-1D05-4DE1-BD4E-100E62FD1E7B}" destId="{3F49AB38-2B72-4888-B82C-E733E5B0FF57}" srcOrd="0" destOrd="0" presId="urn:microsoft.com/office/officeart/2018/2/layout/IconVerticalSolidList"/>
    <dgm:cxn modelId="{31909FDE-816A-4FEF-ADCA-7A00D8503204}" type="presParOf" srcId="{676E52FF-1D05-4DE1-BD4E-100E62FD1E7B}" destId="{C804344F-B1F5-42F8-BB17-A5D4CEB3361E}" srcOrd="1" destOrd="0" presId="urn:microsoft.com/office/officeart/2018/2/layout/IconVerticalSolidList"/>
    <dgm:cxn modelId="{E6DC009E-C92E-468B-A629-84BC600710F5}" type="presParOf" srcId="{676E52FF-1D05-4DE1-BD4E-100E62FD1E7B}" destId="{6E3156B0-1519-4AB8-9284-C715210D3327}" srcOrd="2" destOrd="0" presId="urn:microsoft.com/office/officeart/2018/2/layout/IconVerticalSolidList"/>
    <dgm:cxn modelId="{F37E06DB-D72F-47F0-AC0F-A7A8D46E6868}" type="presParOf" srcId="{676E52FF-1D05-4DE1-BD4E-100E62FD1E7B}" destId="{E99F7D73-C2FC-424D-9191-126A5B53011D}" srcOrd="3" destOrd="0" presId="urn:microsoft.com/office/officeart/2018/2/layout/IconVerticalSolidList"/>
    <dgm:cxn modelId="{1DA76370-7D25-4F15-953F-0C9626545F44}" type="presParOf" srcId="{F9F6243F-34A0-4BAC-B240-74CB873E6BA4}" destId="{9F03CE1E-4506-4DF5-AA15-AC12A2444772}" srcOrd="1" destOrd="0" presId="urn:microsoft.com/office/officeart/2018/2/layout/IconVerticalSolidList"/>
    <dgm:cxn modelId="{97FB7DA9-07A7-4108-BE45-A9430624993F}" type="presParOf" srcId="{F9F6243F-34A0-4BAC-B240-74CB873E6BA4}" destId="{47C8E102-99E2-4B9E-BF16-DE55077F77FB}" srcOrd="2" destOrd="0" presId="urn:microsoft.com/office/officeart/2018/2/layout/IconVerticalSolidList"/>
    <dgm:cxn modelId="{0A0D7F4D-6A52-440F-A433-8DDA408FE604}" type="presParOf" srcId="{47C8E102-99E2-4B9E-BF16-DE55077F77FB}" destId="{3CB044CF-45B7-4AEE-B3C9-360A9113DC03}" srcOrd="0" destOrd="0" presId="urn:microsoft.com/office/officeart/2018/2/layout/IconVerticalSolidList"/>
    <dgm:cxn modelId="{4233FF24-5D65-4AA4-8B32-FB6D31B0FCB0}" type="presParOf" srcId="{47C8E102-99E2-4B9E-BF16-DE55077F77FB}" destId="{70C2C357-D3FD-4A08-8980-86558F530B0A}" srcOrd="1" destOrd="0" presId="urn:microsoft.com/office/officeart/2018/2/layout/IconVerticalSolidList"/>
    <dgm:cxn modelId="{664135BF-1511-4B56-A501-06660703D6E6}" type="presParOf" srcId="{47C8E102-99E2-4B9E-BF16-DE55077F77FB}" destId="{319438D2-B910-4352-A0BF-3DB608F7F3FA}" srcOrd="2" destOrd="0" presId="urn:microsoft.com/office/officeart/2018/2/layout/IconVerticalSolidList"/>
    <dgm:cxn modelId="{0DC3DB6B-DF5D-427E-95A3-2B69D6FC436A}" type="presParOf" srcId="{47C8E102-99E2-4B9E-BF16-DE55077F77FB}" destId="{966B6676-9C70-4664-A413-7AB251D42D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9AB38-2B72-4888-B82C-E733E5B0FF57}">
      <dsp:nvSpPr>
        <dsp:cNvPr id="0" name=""/>
        <dsp:cNvSpPr/>
      </dsp:nvSpPr>
      <dsp:spPr>
        <a:xfrm>
          <a:off x="-16997" y="850748"/>
          <a:ext cx="9699171" cy="15519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04344F-B1F5-42F8-BB17-A5D4CEB3361E}">
      <dsp:nvSpPr>
        <dsp:cNvPr id="0" name=""/>
        <dsp:cNvSpPr/>
      </dsp:nvSpPr>
      <dsp:spPr>
        <a:xfrm>
          <a:off x="452456" y="1199929"/>
          <a:ext cx="853552" cy="8535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9F7D73-C2FC-424D-9191-126A5B53011D}">
      <dsp:nvSpPr>
        <dsp:cNvPr id="0" name=""/>
        <dsp:cNvSpPr/>
      </dsp:nvSpPr>
      <dsp:spPr>
        <a:xfrm>
          <a:off x="1775463" y="850748"/>
          <a:ext cx="7903204" cy="1551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244" tIns="164244" rIns="164244" bIns="164244" numCol="1" spcCol="1270" anchor="ctr" anchorCtr="0">
          <a:noAutofit/>
        </a:bodyPr>
        <a:lstStyle/>
        <a:p>
          <a:pPr marL="0" lvl="0" indent="0" algn="l" defTabSz="1111250">
            <a:lnSpc>
              <a:spcPct val="100000"/>
            </a:lnSpc>
            <a:spcBef>
              <a:spcPct val="0"/>
            </a:spcBef>
            <a:spcAft>
              <a:spcPct val="35000"/>
            </a:spcAft>
            <a:buNone/>
          </a:pPr>
          <a:r>
            <a:rPr lang="en-GB" sz="2500" kern="1200" dirty="0"/>
            <a:t>Learning from adversity and becoming better able to avoid and manage future stresses </a:t>
          </a:r>
          <a:endParaRPr lang="en-US" sz="2500" kern="1200" dirty="0"/>
        </a:p>
      </dsp:txBody>
      <dsp:txXfrm>
        <a:off x="1775463" y="850748"/>
        <a:ext cx="7903204" cy="1551914"/>
      </dsp:txXfrm>
    </dsp:sp>
    <dsp:sp modelId="{3CB044CF-45B7-4AEE-B3C9-360A9113DC03}">
      <dsp:nvSpPr>
        <dsp:cNvPr id="0" name=""/>
        <dsp:cNvSpPr/>
      </dsp:nvSpPr>
      <dsp:spPr>
        <a:xfrm>
          <a:off x="-16997" y="2790641"/>
          <a:ext cx="9699171" cy="15519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C2C357-D3FD-4A08-8980-86558F530B0A}">
      <dsp:nvSpPr>
        <dsp:cNvPr id="0" name=""/>
        <dsp:cNvSpPr/>
      </dsp:nvSpPr>
      <dsp:spPr>
        <a:xfrm>
          <a:off x="452456" y="3139821"/>
          <a:ext cx="853552" cy="8535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6B6676-9C70-4664-A413-7AB251D42DC7}">
      <dsp:nvSpPr>
        <dsp:cNvPr id="0" name=""/>
        <dsp:cNvSpPr/>
      </dsp:nvSpPr>
      <dsp:spPr>
        <a:xfrm>
          <a:off x="1737962" y="2790641"/>
          <a:ext cx="7978205" cy="1551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244" tIns="164244" rIns="164244" bIns="164244" numCol="1" spcCol="1270" anchor="ctr" anchorCtr="0">
          <a:noAutofit/>
        </a:bodyPr>
        <a:lstStyle/>
        <a:p>
          <a:pPr marL="0" lvl="0" indent="0" algn="l" defTabSz="1066800">
            <a:lnSpc>
              <a:spcPct val="100000"/>
            </a:lnSpc>
            <a:spcBef>
              <a:spcPct val="0"/>
            </a:spcBef>
            <a:spcAft>
              <a:spcPct val="35000"/>
            </a:spcAft>
            <a:buNone/>
          </a:pPr>
          <a:r>
            <a:rPr lang="en-US" sz="2400" kern="1200" dirty="0"/>
            <a:t>Resilience Engineering requires a lot of data and data analytics for real-time analysis, state identification and prognostic, automatic decision making</a:t>
          </a:r>
          <a:r>
            <a:rPr lang="en-US" sz="1900" kern="1200" dirty="0"/>
            <a:t>	</a:t>
          </a:r>
        </a:p>
      </dsp:txBody>
      <dsp:txXfrm>
        <a:off x="1737962" y="2790641"/>
        <a:ext cx="7978205" cy="155191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0EBAF-D955-C443-AB02-2BCBC7797572}" type="datetimeFigureOut">
              <a:rPr lang="en-US" smtClean="0"/>
              <a:t>10/31/22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1DC8B-0A09-DC4E-ABCE-FAAA12F0302B}" type="slidenum">
              <a:rPr lang="en-US" smtClean="0"/>
              <a:t>‹#›</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7A641A-FC50-3840-A830-42D90553FE8C}" type="datetimeFigureOut">
              <a:rPr lang="en-US" smtClean="0"/>
              <a:t>10/31/22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96355-3DDC-9949-861F-AD0908BFCC23}" type="slidenum">
              <a:rPr lang="en-US" smtClean="0"/>
              <a:t>‹#›</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896355-3DDC-9949-861F-AD0908BFCC23}" type="slidenum">
              <a:rPr lang="en-US" smtClean="0"/>
              <a:t>1</a:t>
            </a:fld>
            <a:endParaRPr lang="en-US" dirty="0"/>
          </a:p>
        </p:txBody>
      </p:sp>
    </p:spTree>
    <p:extLst>
      <p:ext uri="{BB962C8B-B14F-4D97-AF65-F5344CB8AC3E}">
        <p14:creationId xmlns:p14="http://schemas.microsoft.com/office/powerpoint/2010/main" val="1803737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The system is designed to remove the heat generated in the calandria due to fission reaction in a typical nuclear reactor. The pumps take suction from the calandria and deliver back to the calandria through a set of heat exchangers and isolation valves. </a:t>
            </a:r>
            <a:endParaRPr lang="en-IN" dirty="0">
              <a:solidFill>
                <a:srgbClr val="002060"/>
              </a:solidFill>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solidFill>
                <a:srgbClr val="002060"/>
              </a:solidFill>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rgbClr val="002060"/>
                </a:solidFill>
                <a:latin typeface="Times New Roman" panose="02020603050405020304" pitchFamily="18" charset="0"/>
                <a:ea typeface="Calibri" panose="020F0502020204030204" pitchFamily="34" charset="0"/>
              </a:rPr>
              <a:t>For the successful operation of the system, at least two out of three pumps and heat exchangers with associated valves are needed to ensure continuous heat removal.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solidFill>
                <a:srgbClr val="00206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Reliability doesn’t consider the dynamic repair aspects unlike resilience which has significant effect on overall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As  the resilience strongly depends on many factors including human and organisational factors, the recovery time is proportional to the decision making and task execution.</a:t>
            </a:r>
            <a:r>
              <a:rPr lang="en-GB" dirty="0">
                <a:effectLst/>
              </a:rPr>
              <a:t> </a:t>
            </a:r>
            <a:r>
              <a:rPr lang="en-IN" sz="1200" kern="1200" dirty="0">
                <a:solidFill>
                  <a:schemeClr val="tx1"/>
                </a:solidFill>
                <a:effectLst/>
                <a:latin typeface="+mn-lt"/>
                <a:ea typeface="+mn-ea"/>
                <a:cs typeface="+mn-cs"/>
              </a:rPr>
              <a:t> </a:t>
            </a:r>
            <a:endParaRPr lang="en-US" dirty="0">
              <a:solidFill>
                <a:srgbClr val="002060"/>
              </a:solidFill>
            </a:endParaRPr>
          </a:p>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13</a:t>
            </a:fld>
            <a:endParaRPr lang="en-US"/>
          </a:p>
        </p:txBody>
      </p:sp>
    </p:spTree>
    <p:extLst>
      <p:ext uri="{BB962C8B-B14F-4D97-AF65-F5344CB8AC3E}">
        <p14:creationId xmlns:p14="http://schemas.microsoft.com/office/powerpoint/2010/main" val="1243870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The system is designed to remove the heat generated in the calandria due to fission reaction in a typical nuclear reactor. The pumps take suction from the calandria and deliver back to the calandria through a set of heat exchangers and isolation valves. </a:t>
            </a:r>
            <a:endParaRPr lang="en-IN" dirty="0">
              <a:solidFill>
                <a:srgbClr val="002060"/>
              </a:solidFill>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solidFill>
                <a:srgbClr val="002060"/>
              </a:solidFill>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rgbClr val="002060"/>
                </a:solidFill>
                <a:latin typeface="Times New Roman" panose="02020603050405020304" pitchFamily="18" charset="0"/>
                <a:ea typeface="Calibri" panose="020F0502020204030204" pitchFamily="34" charset="0"/>
              </a:rPr>
              <a:t>For the successful operation of the system, at least two out of three pumps and heat exchangers with associated valves are needed to ensure continuous heat removal.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solidFill>
                <a:srgbClr val="00206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Reliability doesn’t consider the dynamic repair aspects unlike resilience which has significant effect on overall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As  the resilience strongly depends on many factors including human and organisational factors, the recovery time is proportional to the decision making and task execution.</a:t>
            </a:r>
            <a:r>
              <a:rPr lang="en-GB" dirty="0">
                <a:effectLst/>
              </a:rPr>
              <a:t> </a:t>
            </a:r>
            <a:r>
              <a:rPr lang="en-IN" sz="1200" kern="1200" dirty="0">
                <a:solidFill>
                  <a:schemeClr val="tx1"/>
                </a:solidFill>
                <a:effectLst/>
                <a:latin typeface="+mn-lt"/>
                <a:ea typeface="+mn-ea"/>
                <a:cs typeface="+mn-cs"/>
              </a:rPr>
              <a:t> </a:t>
            </a:r>
            <a:endParaRPr lang="en-US" dirty="0">
              <a:solidFill>
                <a:srgbClr val="002060"/>
              </a:solidFill>
            </a:endParaRPr>
          </a:p>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14</a:t>
            </a:fld>
            <a:endParaRPr lang="en-US"/>
          </a:p>
        </p:txBody>
      </p:sp>
    </p:spTree>
    <p:extLst>
      <p:ext uri="{BB962C8B-B14F-4D97-AF65-F5344CB8AC3E}">
        <p14:creationId xmlns:p14="http://schemas.microsoft.com/office/powerpoint/2010/main" val="1258708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The system is designed to remove the heat generated in the calandria due to fission reaction in a typical nuclear reactor. The pumps take suction from the calandria and deliver back to the calandria through a set of heat exchangers and isolation valves. </a:t>
            </a:r>
            <a:endParaRPr lang="en-IN" dirty="0">
              <a:solidFill>
                <a:srgbClr val="002060"/>
              </a:solidFill>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solidFill>
                <a:srgbClr val="002060"/>
              </a:solidFill>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solidFill>
                  <a:srgbClr val="002060"/>
                </a:solidFill>
                <a:latin typeface="Times New Roman" panose="02020603050405020304" pitchFamily="18" charset="0"/>
                <a:ea typeface="Calibri" panose="020F0502020204030204" pitchFamily="34" charset="0"/>
              </a:rPr>
              <a:t>For the successful operation of the system, at least two out of three pumps and heat exchangers with associated valves are needed to ensure continuous heat removal.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solidFill>
                <a:srgbClr val="00206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Reliability doesn’t consider the dynamic repair aspects unlike resilience which has significant effect on overall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As  the resilience strongly depends on many factors including human and organisational factors, the recovery time is proportional to the decision making and task execution.</a:t>
            </a:r>
            <a:r>
              <a:rPr lang="en-GB" dirty="0">
                <a:effectLst/>
              </a:rPr>
              <a:t> </a:t>
            </a:r>
            <a:r>
              <a:rPr lang="en-IN" sz="1200" kern="1200" dirty="0">
                <a:solidFill>
                  <a:schemeClr val="tx1"/>
                </a:solidFill>
                <a:effectLst/>
                <a:latin typeface="+mn-lt"/>
                <a:ea typeface="+mn-ea"/>
                <a:cs typeface="+mn-cs"/>
              </a:rPr>
              <a:t> </a:t>
            </a:r>
            <a:endParaRPr lang="en-US" dirty="0">
              <a:solidFill>
                <a:srgbClr val="002060"/>
              </a:solidFill>
            </a:endParaRPr>
          </a:p>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15</a:t>
            </a:fld>
            <a:endParaRPr lang="en-US"/>
          </a:p>
        </p:txBody>
      </p:sp>
    </p:spTree>
    <p:extLst>
      <p:ext uri="{BB962C8B-B14F-4D97-AF65-F5344CB8AC3E}">
        <p14:creationId xmlns:p14="http://schemas.microsoft.com/office/powerpoint/2010/main" val="4276519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Geometric mean of all the recovery sequences with associated weightage for each successful recovery.</a:t>
            </a:r>
            <a:r>
              <a:rPr lang="en-GB" dirty="0">
                <a:effectLst/>
              </a:rPr>
              <a:t> </a:t>
            </a:r>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16</a:t>
            </a:fld>
            <a:endParaRPr lang="en-US"/>
          </a:p>
        </p:txBody>
      </p:sp>
    </p:spTree>
    <p:extLst>
      <p:ext uri="{BB962C8B-B14F-4D97-AF65-F5344CB8AC3E}">
        <p14:creationId xmlns:p14="http://schemas.microsoft.com/office/powerpoint/2010/main" val="1208664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Geometric mean of all the recovery sequences with associated weightage for each successful recovery.</a:t>
            </a:r>
            <a:r>
              <a:rPr lang="en-GB" dirty="0">
                <a:effectLst/>
              </a:rPr>
              <a:t> </a:t>
            </a:r>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17</a:t>
            </a:fld>
            <a:endParaRPr lang="en-US"/>
          </a:p>
        </p:txBody>
      </p:sp>
    </p:spTree>
    <p:extLst>
      <p:ext uri="{BB962C8B-B14F-4D97-AF65-F5344CB8AC3E}">
        <p14:creationId xmlns:p14="http://schemas.microsoft.com/office/powerpoint/2010/main" val="3193514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Geometric mean of all the recovery sequences with associated weightage for each successful recovery.</a:t>
            </a:r>
            <a:r>
              <a:rPr lang="en-GB" dirty="0">
                <a:effectLst/>
              </a:rPr>
              <a:t> </a:t>
            </a:r>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18</a:t>
            </a:fld>
            <a:endParaRPr lang="en-US"/>
          </a:p>
        </p:txBody>
      </p:sp>
    </p:spTree>
    <p:extLst>
      <p:ext uri="{BB962C8B-B14F-4D97-AF65-F5344CB8AC3E}">
        <p14:creationId xmlns:p14="http://schemas.microsoft.com/office/powerpoint/2010/main" val="2482544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Geometric mean of all the recovery sequences with associated weightage for each successful recovery.</a:t>
            </a:r>
            <a:r>
              <a:rPr lang="en-GB" dirty="0">
                <a:effectLst/>
              </a:rPr>
              <a:t> </a:t>
            </a:r>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19</a:t>
            </a:fld>
            <a:endParaRPr lang="en-US"/>
          </a:p>
        </p:txBody>
      </p:sp>
    </p:spTree>
    <p:extLst>
      <p:ext uri="{BB962C8B-B14F-4D97-AF65-F5344CB8AC3E}">
        <p14:creationId xmlns:p14="http://schemas.microsoft.com/office/powerpoint/2010/main" val="2591883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21</a:t>
            </a:fld>
            <a:endParaRPr lang="en-US"/>
          </a:p>
        </p:txBody>
      </p:sp>
    </p:spTree>
    <p:extLst>
      <p:ext uri="{BB962C8B-B14F-4D97-AF65-F5344CB8AC3E}">
        <p14:creationId xmlns:p14="http://schemas.microsoft.com/office/powerpoint/2010/main" val="1325511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7ded024eb7_0_930:notes"/>
          <p:cNvSpPr>
            <a:spLocks noGrp="1" noRot="1" noChangeAspect="1"/>
          </p:cNvSpPr>
          <p:nvPr>
            <p:ph type="sldImg" idx="2"/>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7ded024eb7_0_930:notes"/>
          <p:cNvSpPr txBox="1">
            <a:spLocks noGrp="1"/>
          </p:cNvSpPr>
          <p:nvPr>
            <p:ph type="body" idx="1"/>
          </p:nvPr>
        </p:nvSpPr>
        <p:spPr>
          <a:xfrm>
            <a:off x="755968" y="5145435"/>
            <a:ext cx="6047700" cy="4209900"/>
          </a:xfrm>
          <a:prstGeom prst="rect">
            <a:avLst/>
          </a:prstGeom>
          <a:noFill/>
          <a:ln>
            <a:noFill/>
          </a:ln>
        </p:spPr>
        <p:txBody>
          <a:bodyPr spcFirstLastPara="1" wrap="square" lIns="105150" tIns="52575" rIns="105150" bIns="52575" anchor="t" anchorCtr="0">
            <a:noAutofit/>
          </a:bodyPr>
          <a:lstStyle/>
          <a:p>
            <a:pPr marL="0" lvl="0" indent="0" algn="l" rtl="0">
              <a:spcBef>
                <a:spcPts val="0"/>
              </a:spcBef>
              <a:spcAft>
                <a:spcPts val="0"/>
              </a:spcAft>
              <a:buNone/>
            </a:pPr>
            <a:endParaRPr/>
          </a:p>
        </p:txBody>
      </p:sp>
      <p:sp>
        <p:nvSpPr>
          <p:cNvPr id="137" name="Google Shape;137;g7ded024eb7_0_930:notes"/>
          <p:cNvSpPr txBox="1">
            <a:spLocks noGrp="1"/>
          </p:cNvSpPr>
          <p:nvPr>
            <p:ph type="sldNum" idx="12"/>
          </p:nvPr>
        </p:nvSpPr>
        <p:spPr>
          <a:xfrm>
            <a:off x="4282067" y="10155370"/>
            <a:ext cx="3276000" cy="536400"/>
          </a:xfrm>
          <a:prstGeom prst="rect">
            <a:avLst/>
          </a:prstGeom>
          <a:noFill/>
          <a:ln>
            <a:noFill/>
          </a:ln>
        </p:spPr>
        <p:txBody>
          <a:bodyPr spcFirstLastPara="1" wrap="square" lIns="105150" tIns="52575" rIns="105150" bIns="52575"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28420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38177c1a3_0_68: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738177c1a3_0_68: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7" name="Google Shape;117;g738177c1a3_0_68: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23</a:t>
            </a:fld>
            <a:endParaRPr/>
          </a:p>
        </p:txBody>
      </p:sp>
    </p:spTree>
    <p:extLst>
      <p:ext uri="{BB962C8B-B14F-4D97-AF65-F5344CB8AC3E}">
        <p14:creationId xmlns:p14="http://schemas.microsoft.com/office/powerpoint/2010/main" val="377802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2</a:t>
            </a:fld>
            <a:endParaRPr lang="en-US" dirty="0"/>
          </a:p>
        </p:txBody>
      </p:sp>
    </p:spTree>
    <p:extLst>
      <p:ext uri="{BB962C8B-B14F-4D97-AF65-F5344CB8AC3E}">
        <p14:creationId xmlns:p14="http://schemas.microsoft.com/office/powerpoint/2010/main" val="1802421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ded024eb7_0_910:notes"/>
          <p:cNvSpPr>
            <a:spLocks noGrp="1" noRot="1" noChangeAspect="1"/>
          </p:cNvSpPr>
          <p:nvPr>
            <p:ph type="sldImg" idx="2"/>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7ded024eb7_0_910:notes"/>
          <p:cNvSpPr txBox="1">
            <a:spLocks noGrp="1"/>
          </p:cNvSpPr>
          <p:nvPr>
            <p:ph type="body" idx="1"/>
          </p:nvPr>
        </p:nvSpPr>
        <p:spPr>
          <a:xfrm>
            <a:off x="755968" y="5145435"/>
            <a:ext cx="6047700" cy="4209900"/>
          </a:xfrm>
          <a:prstGeom prst="rect">
            <a:avLst/>
          </a:prstGeom>
          <a:noFill/>
          <a:ln>
            <a:noFill/>
          </a:ln>
        </p:spPr>
        <p:txBody>
          <a:bodyPr spcFirstLastPara="1" wrap="square" lIns="105150" tIns="52575" rIns="105150" bIns="52575" anchor="t" anchorCtr="0">
            <a:noAutofit/>
          </a:bodyPr>
          <a:lstStyle/>
          <a:p>
            <a:pPr marL="0" lvl="0" indent="0" algn="l" rtl="0">
              <a:spcBef>
                <a:spcPts val="0"/>
              </a:spcBef>
              <a:spcAft>
                <a:spcPts val="0"/>
              </a:spcAft>
              <a:buNone/>
            </a:pPr>
            <a:endParaRPr/>
          </a:p>
        </p:txBody>
      </p:sp>
      <p:sp>
        <p:nvSpPr>
          <p:cNvPr id="128" name="Google Shape;128;g7ded024eb7_0_910:notes"/>
          <p:cNvSpPr txBox="1">
            <a:spLocks noGrp="1"/>
          </p:cNvSpPr>
          <p:nvPr>
            <p:ph type="sldNum" idx="12"/>
          </p:nvPr>
        </p:nvSpPr>
        <p:spPr>
          <a:xfrm>
            <a:off x="4282067" y="10155370"/>
            <a:ext cx="3276000" cy="536400"/>
          </a:xfrm>
          <a:prstGeom prst="rect">
            <a:avLst/>
          </a:prstGeom>
          <a:noFill/>
          <a:ln>
            <a:noFill/>
          </a:ln>
        </p:spPr>
        <p:txBody>
          <a:bodyPr spcFirstLastPara="1" wrap="square" lIns="105150" tIns="52575" rIns="105150" bIns="52575"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2682665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ded024eb7_0_930:notes"/>
          <p:cNvSpPr>
            <a:spLocks noGrp="1" noRot="1" noChangeAspect="1"/>
          </p:cNvSpPr>
          <p:nvPr>
            <p:ph type="sldImg" idx="2"/>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7ded024eb7_0_930:notes"/>
          <p:cNvSpPr txBox="1">
            <a:spLocks noGrp="1"/>
          </p:cNvSpPr>
          <p:nvPr>
            <p:ph type="body" idx="1"/>
          </p:nvPr>
        </p:nvSpPr>
        <p:spPr>
          <a:xfrm>
            <a:off x="755968" y="5145435"/>
            <a:ext cx="6047700" cy="4209900"/>
          </a:xfrm>
          <a:prstGeom prst="rect">
            <a:avLst/>
          </a:prstGeom>
          <a:noFill/>
          <a:ln>
            <a:noFill/>
          </a:ln>
        </p:spPr>
        <p:txBody>
          <a:bodyPr spcFirstLastPara="1" wrap="square" lIns="105150" tIns="52575" rIns="105150" bIns="52575" anchor="t" anchorCtr="0">
            <a:noAutofit/>
          </a:bodyPr>
          <a:lstStyle/>
          <a:p>
            <a:pPr marL="0" lvl="0" indent="0" algn="l" rtl="0">
              <a:spcBef>
                <a:spcPts val="0"/>
              </a:spcBef>
              <a:spcAft>
                <a:spcPts val="0"/>
              </a:spcAft>
              <a:buNone/>
            </a:pPr>
            <a:endParaRPr/>
          </a:p>
        </p:txBody>
      </p:sp>
      <p:sp>
        <p:nvSpPr>
          <p:cNvPr id="165" name="Google Shape;165;g7ded024eb7_0_930:notes"/>
          <p:cNvSpPr txBox="1">
            <a:spLocks noGrp="1"/>
          </p:cNvSpPr>
          <p:nvPr>
            <p:ph type="sldNum" idx="12"/>
          </p:nvPr>
        </p:nvSpPr>
        <p:spPr>
          <a:xfrm>
            <a:off x="4282067" y="10155370"/>
            <a:ext cx="3276000" cy="536400"/>
          </a:xfrm>
          <a:prstGeom prst="rect">
            <a:avLst/>
          </a:prstGeom>
          <a:noFill/>
          <a:ln>
            <a:noFill/>
          </a:ln>
        </p:spPr>
        <p:txBody>
          <a:bodyPr spcFirstLastPara="1" wrap="square" lIns="105150" tIns="52575" rIns="105150" bIns="52575"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1103065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44</a:t>
            </a:fld>
            <a:endParaRPr lang="en-US"/>
          </a:p>
        </p:txBody>
      </p:sp>
    </p:spTree>
    <p:extLst>
      <p:ext uri="{BB962C8B-B14F-4D97-AF65-F5344CB8AC3E}">
        <p14:creationId xmlns:p14="http://schemas.microsoft.com/office/powerpoint/2010/main" val="2367160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ded024eb7_0_952:notes"/>
          <p:cNvSpPr/>
          <p:nvPr/>
        </p:nvSpPr>
        <p:spPr>
          <a:xfrm>
            <a:off x="4283640" y="10157040"/>
            <a:ext cx="3274560" cy="53314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b" anchorCtr="0">
            <a:noAutofit/>
          </a:bodyPr>
          <a:lstStyle/>
          <a:p>
            <a:pPr marL="0" marR="0" lvl="0" indent="0" algn="r" rtl="0">
              <a:lnSpc>
                <a:spcPct val="100000"/>
              </a:lnSpc>
              <a:spcBef>
                <a:spcPts val="0"/>
              </a:spcBef>
              <a:spcAft>
                <a:spcPts val="0"/>
              </a:spcAft>
              <a:buNone/>
            </a:pPr>
            <a:fld id="{00000000-1234-1234-1234-123412341234}" type="slidenum">
              <a:rPr lang="en-GB" sz="1200" b="0" i="0" u="none" strike="noStrike" cap="none">
                <a:solidFill>
                  <a:srgbClr val="000000"/>
                </a:solidFill>
                <a:latin typeface="Arial"/>
                <a:ea typeface="Arial"/>
                <a:cs typeface="Arial"/>
                <a:sym typeface="Arial"/>
              </a:rPr>
              <a:t>52</a:t>
            </a:fld>
            <a:endParaRPr sz="1200" b="0" i="0" u="none" strike="noStrike" cap="none">
              <a:latin typeface="Arial"/>
              <a:ea typeface="Arial"/>
              <a:cs typeface="Arial"/>
              <a:sym typeface="Arial"/>
            </a:endParaRPr>
          </a:p>
        </p:txBody>
      </p:sp>
      <p:sp>
        <p:nvSpPr>
          <p:cNvPr id="174" name="Google Shape;174;g7ded024eb7_0_952:notes"/>
          <p:cNvSpPr/>
          <p:nvPr/>
        </p:nvSpPr>
        <p:spPr>
          <a:xfrm>
            <a:off x="1008000" y="5078520"/>
            <a:ext cx="5542500" cy="480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g7ded024eb7_0_952: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76" name="Google Shape;176;g7ded024eb7_0_952: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0060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7ded025086_0_0: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7ded025086_0_0: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Therefore we need robust algorithms and computational methods able to deal with uncertainty.  This is one of the my main area of research: dealing with uncertainty.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Developing robust and reliable computational tools able to deal with different representation of the uncertainty from bad data, expert elicitation till no data. </a:t>
            </a:r>
          </a:p>
          <a:p>
            <a:pPr marL="0" lvl="0" indent="0" algn="l" rtl="0">
              <a:spcBef>
                <a:spcPts val="0"/>
              </a:spcBef>
              <a:spcAft>
                <a:spcPts val="0"/>
              </a:spcAft>
              <a:buNone/>
            </a:pPr>
            <a:r>
              <a:rPr lang="en-GB" dirty="0"/>
              <a:t>These tools in turns allow to construct what is called a credible digital replica of our infrastructure that using data from sensors and prior knowledge of the systems allows to monitor and control the behaviour of  structures and systems, providing adaptation capability.  However this can only be done if the uncertainties and the unknowns are taken explicitly into account and their effects are quantified.</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Reliable and efficient approaches are also needed to reduce the computational cost of the analysis making the computational task sustainable. Robust techniques that require </a:t>
            </a:r>
            <a:r>
              <a:rPr lang="en-GB" sz="1200" dirty="0">
                <a:solidFill>
                  <a:schemeClr val="dk1"/>
                </a:solidFill>
              </a:rPr>
              <a:t>very few assumptions has been developed including interval neural networks and robust Bayesian neural networks.</a:t>
            </a:r>
          </a:p>
          <a:p>
            <a:pPr marL="0" lvl="0" indent="0" algn="l" rtl="0">
              <a:spcBef>
                <a:spcPts val="0"/>
              </a:spcBef>
              <a:spcAft>
                <a:spcPts val="0"/>
              </a:spcAft>
              <a:buNone/>
            </a:pPr>
            <a:r>
              <a:rPr lang="en-GB" dirty="0"/>
              <a:t> </a:t>
            </a:r>
          </a:p>
        </p:txBody>
      </p:sp>
      <p:sp>
        <p:nvSpPr>
          <p:cNvPr id="260" name="Google Shape;260;g7ded025086_0_0: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53</a:t>
            </a:fld>
            <a:endParaRPr/>
          </a:p>
        </p:txBody>
      </p:sp>
    </p:spTree>
    <p:extLst>
      <p:ext uri="{BB962C8B-B14F-4D97-AF65-F5344CB8AC3E}">
        <p14:creationId xmlns:p14="http://schemas.microsoft.com/office/powerpoint/2010/main" val="3464781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7ded024eb7_0_1007: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7ded024eb7_0_1007: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25" name="Google Shape;425;g7ded024eb7_0_1007: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54</a:t>
            </a:fld>
            <a:endParaRPr/>
          </a:p>
        </p:txBody>
      </p:sp>
    </p:spTree>
    <p:extLst>
      <p:ext uri="{BB962C8B-B14F-4D97-AF65-F5344CB8AC3E}">
        <p14:creationId xmlns:p14="http://schemas.microsoft.com/office/powerpoint/2010/main" val="2257369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55</a:t>
            </a:fld>
            <a:endParaRPr lang="en-US"/>
          </a:p>
        </p:txBody>
      </p:sp>
    </p:spTree>
    <p:extLst>
      <p:ext uri="{BB962C8B-B14F-4D97-AF65-F5344CB8AC3E}">
        <p14:creationId xmlns:p14="http://schemas.microsoft.com/office/powerpoint/2010/main" val="1797569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896355-3DDC-9949-861F-AD0908BFCC23}" type="slidenum">
              <a:rPr lang="en-US" smtClean="0"/>
              <a:t>3</a:t>
            </a:fld>
            <a:endParaRPr lang="en-US"/>
          </a:p>
        </p:txBody>
      </p:sp>
    </p:spTree>
    <p:extLst>
      <p:ext uri="{BB962C8B-B14F-4D97-AF65-F5344CB8AC3E}">
        <p14:creationId xmlns:p14="http://schemas.microsoft.com/office/powerpoint/2010/main" val="1529577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43e4375097_0_23:notes"/>
          <p:cNvSpPr/>
          <p:nvPr/>
        </p:nvSpPr>
        <p:spPr>
          <a:xfrm>
            <a:off x="4283640" y="10157040"/>
            <a:ext cx="3274560" cy="533142"/>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b" anchorCtr="0">
            <a:noAutofit/>
          </a:bodyPr>
          <a:lstStyle/>
          <a:p>
            <a:pPr marL="0" marR="0" lvl="0" indent="0" algn="r" rtl="0">
              <a:lnSpc>
                <a:spcPct val="100000"/>
              </a:lnSpc>
              <a:spcBef>
                <a:spcPts val="0"/>
              </a:spcBef>
              <a:spcAft>
                <a:spcPts val="0"/>
              </a:spcAft>
              <a:buNone/>
            </a:pPr>
            <a:fld id="{00000000-1234-1234-1234-123412341234}" type="slidenum">
              <a:rPr lang="en-GB" sz="1200" b="0" i="0" u="none" strike="noStrike" cap="none">
                <a:solidFill>
                  <a:srgbClr val="000000"/>
                </a:solidFill>
                <a:latin typeface="Arial"/>
                <a:ea typeface="Arial"/>
                <a:cs typeface="Arial"/>
                <a:sym typeface="Arial"/>
              </a:rPr>
              <a:t>4</a:t>
            </a:fld>
            <a:endParaRPr sz="1200" b="0" i="0" u="none" strike="noStrike" cap="none">
              <a:latin typeface="Arial"/>
              <a:ea typeface="Arial"/>
              <a:cs typeface="Arial"/>
              <a:sym typeface="Arial"/>
            </a:endParaRPr>
          </a:p>
        </p:txBody>
      </p:sp>
      <p:sp>
        <p:nvSpPr>
          <p:cNvPr id="226" name="Google Shape;226;g43e4375097_0_23:notes"/>
          <p:cNvSpPr/>
          <p:nvPr/>
        </p:nvSpPr>
        <p:spPr>
          <a:xfrm>
            <a:off x="1008000" y="5078520"/>
            <a:ext cx="5542500" cy="480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g43e4375097_0_23: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28" name="Google Shape;228;g43e4375097_0_23: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44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7ded024eb7_0_1007: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7ded024eb7_0_1007: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77" name="Google Shape;477;g7ded024eb7_0_1007: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a:t>
            </a:fld>
            <a:endParaRPr/>
          </a:p>
        </p:txBody>
      </p:sp>
    </p:spTree>
    <p:extLst>
      <p:ext uri="{BB962C8B-B14F-4D97-AF65-F5344CB8AC3E}">
        <p14:creationId xmlns:p14="http://schemas.microsoft.com/office/powerpoint/2010/main" val="507788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7ded024eb7_0_1007: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7ded024eb7_0_1007: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a:t>Capacity to be demonstrated</a:t>
            </a:r>
            <a:endParaRPr dirty="0"/>
          </a:p>
        </p:txBody>
      </p:sp>
      <p:sp>
        <p:nvSpPr>
          <p:cNvPr id="477" name="Google Shape;477;g7ded024eb7_0_1007: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a:t>
            </a:fld>
            <a:endParaRPr/>
          </a:p>
        </p:txBody>
      </p:sp>
    </p:spTree>
    <p:extLst>
      <p:ext uri="{BB962C8B-B14F-4D97-AF65-F5344CB8AC3E}">
        <p14:creationId xmlns:p14="http://schemas.microsoft.com/office/powerpoint/2010/main" val="2028832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96355-3DDC-9949-861F-AD0908BFCC23}" type="slidenum">
              <a:rPr lang="en-US" smtClean="0"/>
              <a:t>7</a:t>
            </a:fld>
            <a:endParaRPr lang="en-US"/>
          </a:p>
        </p:txBody>
      </p:sp>
    </p:spTree>
    <p:extLst>
      <p:ext uri="{BB962C8B-B14F-4D97-AF65-F5344CB8AC3E}">
        <p14:creationId xmlns:p14="http://schemas.microsoft.com/office/powerpoint/2010/main" val="3823360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7ded024eb7_0_258:notes"/>
          <p:cNvSpPr txBox="1">
            <a:spLocks noGrp="1"/>
          </p:cNvSpPr>
          <p:nvPr>
            <p:ph type="body" idx="1"/>
          </p:nvPr>
        </p:nvSpPr>
        <p:spPr>
          <a:xfrm>
            <a:off x="755968" y="5145435"/>
            <a:ext cx="6047700" cy="42099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 name="Google Shape;71;g7ded024eb7_0_258:notes"/>
          <p:cNvSpPr>
            <a:spLocks noGrp="1" noRot="1" noChangeAspect="1"/>
          </p:cNvSpPr>
          <p:nvPr>
            <p:ph type="sldImg" idx="2"/>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7723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7ded024eb7_0_258:notes"/>
          <p:cNvSpPr txBox="1">
            <a:spLocks noGrp="1"/>
          </p:cNvSpPr>
          <p:nvPr>
            <p:ph type="body" idx="1"/>
          </p:nvPr>
        </p:nvSpPr>
        <p:spPr>
          <a:xfrm>
            <a:off x="755968" y="5145435"/>
            <a:ext cx="6047700" cy="42099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dirty="0"/>
          </a:p>
        </p:txBody>
      </p:sp>
      <p:sp>
        <p:nvSpPr>
          <p:cNvPr id="71" name="Google Shape;71;g7ded024eb7_0_258:notes"/>
          <p:cNvSpPr>
            <a:spLocks noGrp="1" noRot="1" noChangeAspect="1"/>
          </p:cNvSpPr>
          <p:nvPr>
            <p:ph type="sldImg" idx="2"/>
          </p:nvPr>
        </p:nvSpPr>
        <p:spPr>
          <a:xfrm>
            <a:off x="573088" y="1336675"/>
            <a:ext cx="6413500" cy="36083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9422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7" name="Picture Placeholder 4"/>
          <p:cNvSpPr>
            <a:spLocks noGrp="1"/>
          </p:cNvSpPr>
          <p:nvPr>
            <p:ph type="pic" sz="quarter" idx="13" hasCustomPrompt="1"/>
          </p:nvPr>
        </p:nvSpPr>
        <p:spPr>
          <a:xfrm>
            <a:off x="7843520" y="1"/>
            <a:ext cx="434848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4">
            <a:extLst>
              <a:ext uri="{FF2B5EF4-FFF2-40B4-BE49-F238E27FC236}">
                <a16:creationId xmlns:a16="http://schemas.microsoft.com/office/drawing/2014/main" id="{A5082EFB-1114-FE47-B838-2915F2B9B91D}"/>
              </a:ext>
            </a:extLst>
          </p:cNvPr>
          <p:cNvSpPr>
            <a:spLocks noGrp="1"/>
          </p:cNvSpPr>
          <p:nvPr>
            <p:ph type="pic" sz="quarter" idx="14" hasCustomPrompt="1"/>
          </p:nvPr>
        </p:nvSpPr>
        <p:spPr>
          <a:xfrm>
            <a:off x="7843520" y="3444241"/>
            <a:ext cx="4348481" cy="341375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41092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8593373" y="1"/>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8593373" y="2289977"/>
            <a:ext cx="3598627" cy="228997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8593373" y="4573989"/>
            <a:ext cx="3598627" cy="228401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9" name="Title 4">
            <a:extLst>
              <a:ext uri="{FF2B5EF4-FFF2-40B4-BE49-F238E27FC236}">
                <a16:creationId xmlns:a16="http://schemas.microsoft.com/office/drawing/2014/main" id="{65D61D25-2C22-8E45-A9B3-AAB911B769EF}"/>
              </a:ext>
            </a:extLst>
          </p:cNvPr>
          <p:cNvSpPr>
            <a:spLocks noGrp="1"/>
          </p:cNvSpPr>
          <p:nvPr>
            <p:ph type="title" hasCustomPrompt="1"/>
          </p:nvPr>
        </p:nvSpPr>
        <p:spPr>
          <a:xfrm>
            <a:off x="1866900" y="664930"/>
            <a:ext cx="6129020" cy="1459697"/>
          </a:xfrm>
        </p:spPr>
        <p:txBody>
          <a:bodyPr/>
          <a:lstStyle>
            <a:lvl1pPr>
              <a:defRPr sz="3600" spc="0"/>
            </a:lvl1pPr>
          </a:lstStyle>
          <a:p>
            <a:r>
              <a:rPr lang="en-US" dirty="0"/>
              <a:t>CLICK TO EDIT MASTER TITLE STYLE</a:t>
            </a:r>
          </a:p>
        </p:txBody>
      </p:sp>
      <p:sp>
        <p:nvSpPr>
          <p:cNvPr id="10" name="Content Placeholder 2">
            <a:extLst>
              <a:ext uri="{FF2B5EF4-FFF2-40B4-BE49-F238E27FC236}">
                <a16:creationId xmlns:a16="http://schemas.microsoft.com/office/drawing/2014/main" id="{4712658E-CB5A-AF48-A644-353403DB00D4}"/>
              </a:ext>
            </a:extLst>
          </p:cNvPr>
          <p:cNvSpPr>
            <a:spLocks noGrp="1"/>
          </p:cNvSpPr>
          <p:nvPr>
            <p:ph idx="1"/>
          </p:nvPr>
        </p:nvSpPr>
        <p:spPr>
          <a:xfrm>
            <a:off x="1866900" y="2157025"/>
            <a:ext cx="6129020" cy="42618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664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2" hasCustomPrompt="1"/>
          </p:nvPr>
        </p:nvSpPr>
        <p:spPr>
          <a:xfrm>
            <a:off x="1866901" y="156173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13" hasCustomPrompt="1"/>
          </p:nvPr>
        </p:nvSpPr>
        <p:spPr>
          <a:xfrm>
            <a:off x="4322839" y="1561736"/>
            <a:ext cx="2385785"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14" hasCustomPrompt="1"/>
          </p:nvPr>
        </p:nvSpPr>
        <p:spPr>
          <a:xfrm>
            <a:off x="6778777" y="1561736"/>
            <a:ext cx="4841723" cy="31278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a:extLst>
              <a:ext uri="{FF2B5EF4-FFF2-40B4-BE49-F238E27FC236}">
                <a16:creationId xmlns:a16="http://schemas.microsoft.com/office/drawing/2014/main" id="{167AA0B1-6033-2F4D-A765-7D17EAA0292C}"/>
              </a:ext>
            </a:extLst>
          </p:cNvPr>
          <p:cNvSpPr>
            <a:spLocks noGrp="1"/>
          </p:cNvSpPr>
          <p:nvPr>
            <p:ph type="title" hasCustomPrompt="1"/>
          </p:nvPr>
        </p:nvSpPr>
        <p:spPr>
          <a:xfrm>
            <a:off x="1866900" y="664931"/>
            <a:ext cx="9753600" cy="72699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F259E27A-E0B3-884A-B625-74AD7AB9771C}"/>
              </a:ext>
            </a:extLst>
          </p:cNvPr>
          <p:cNvSpPr>
            <a:spLocks noGrp="1"/>
          </p:cNvSpPr>
          <p:nvPr>
            <p:ph idx="1"/>
          </p:nvPr>
        </p:nvSpPr>
        <p:spPr>
          <a:xfrm>
            <a:off x="1866900" y="4859381"/>
            <a:ext cx="9753600" cy="17866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1866900" y="1607819"/>
            <a:ext cx="9753600" cy="481105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6624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662432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990269"/>
            <a:ext cx="6414052" cy="2438731"/>
          </a:xfrm>
        </p:spPr>
        <p:txBody>
          <a:bodyPr/>
          <a:lstStyle>
            <a:lvl1pP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1866900" y="3667761"/>
            <a:ext cx="4229100" cy="2978280"/>
          </a:xfrm>
        </p:spPr>
        <p:txBody>
          <a:bodyPr/>
          <a:lstStyle>
            <a:lvl1pPr marL="457200" indent="-457200">
              <a:buClr>
                <a:srgbClr val="1778C7"/>
              </a:buClr>
              <a:buFont typeface="System Font Regular"/>
              <a:buChar char="■"/>
              <a:defRPr/>
            </a:lvl1pPr>
            <a:lvl2pPr marL="285750" indent="-285750">
              <a:buClr>
                <a:srgbClr val="1778C7"/>
              </a:buClr>
              <a:buFont typeface="System Font Regular"/>
              <a:buChar char="■"/>
              <a:defRPr/>
            </a:lvl2pPr>
            <a:lvl3pPr marL="171450" indent="-171450">
              <a:buClr>
                <a:srgbClr val="1778C7"/>
              </a:buClr>
              <a:buFont typeface="System Font Regular"/>
              <a:buChar char="■"/>
              <a:defRPr/>
            </a:lvl3pPr>
            <a:lvl4pPr marL="171450" indent="-171450">
              <a:buClr>
                <a:srgbClr val="1778C7"/>
              </a:buClr>
              <a:buFont typeface="System Font Regular"/>
              <a:buChar char="■"/>
              <a:defRPr/>
            </a:lvl4pPr>
            <a:lvl5pPr marL="171450" indent="-171450">
              <a:buClr>
                <a:srgbClr val="1778C7"/>
              </a:buClr>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120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662432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a:extLst>
              <a:ext uri="{FF2B5EF4-FFF2-40B4-BE49-F238E27FC236}">
                <a16:creationId xmlns:a16="http://schemas.microsoft.com/office/drawing/2014/main" id="{B7763118-0811-A045-907D-A37A39B473C7}"/>
              </a:ext>
            </a:extLst>
          </p:cNvPr>
          <p:cNvSpPr>
            <a:spLocks noGrp="1"/>
          </p:cNvSpPr>
          <p:nvPr>
            <p:ph type="title" hasCustomPrompt="1"/>
          </p:nvPr>
        </p:nvSpPr>
        <p:spPr>
          <a:xfrm>
            <a:off x="1535249" y="664745"/>
            <a:ext cx="4560751" cy="162161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E2C4E96E-0DBC-9741-978E-351DF7CF4BEA}"/>
              </a:ext>
            </a:extLst>
          </p:cNvPr>
          <p:cNvSpPr>
            <a:spLocks noGrp="1"/>
          </p:cNvSpPr>
          <p:nvPr>
            <p:ph idx="1"/>
          </p:nvPr>
        </p:nvSpPr>
        <p:spPr>
          <a:xfrm>
            <a:off x="1535249" y="2526750"/>
            <a:ext cx="4560751" cy="3670850"/>
          </a:xfrm>
        </p:spPr>
        <p:txBody>
          <a:bodyPr/>
          <a:lstStyle>
            <a:lvl1pPr marL="457200" indent="-457200">
              <a:buClr>
                <a:schemeClr val="accent6"/>
              </a:buClr>
              <a:buFont typeface="System Font Regular"/>
              <a:buChar char="■"/>
              <a:defRPr/>
            </a:lvl1pPr>
            <a:lvl2pPr marL="285750" indent="-285750">
              <a:buClr>
                <a:schemeClr val="accent6"/>
              </a:buClr>
              <a:buFont typeface="System Font Regular"/>
              <a:buChar char="■"/>
              <a:defRPr/>
            </a:lvl2pPr>
            <a:lvl3pPr marL="171450" indent="-171450">
              <a:buClr>
                <a:schemeClr val="accent6"/>
              </a:buClr>
              <a:buFont typeface="System Font Regular"/>
              <a:buChar char="■"/>
              <a:defRPr/>
            </a:lvl3pPr>
            <a:lvl4pPr marL="171450" indent="-171450">
              <a:buClr>
                <a:schemeClr val="accent6"/>
              </a:buClr>
              <a:buFont typeface="System Font Regular"/>
              <a:buChar char="■"/>
              <a:defRPr/>
            </a:lvl4pPr>
            <a:lvl5pPr marL="171450" indent="-171450">
              <a:buClr>
                <a:schemeClr val="accent6"/>
              </a:buClr>
              <a:buFont typeface="System Font Regular"/>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1235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0"/>
            <a:ext cx="556768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5206448" y="990269"/>
            <a:ext cx="6414052" cy="2438731"/>
          </a:xfrm>
        </p:spPr>
        <p:txBody>
          <a:bodyPr/>
          <a:lstStyle>
            <a:lvl1pPr algn="r">
              <a:defRPr sz="5400"/>
            </a:lvl1pPr>
          </a:lstStyle>
          <a:p>
            <a:r>
              <a:rPr lang="en-US" dirty="0"/>
              <a:t>CLICK TO EDIT MASTER TITLE STYLE</a:t>
            </a:r>
          </a:p>
        </p:txBody>
      </p:sp>
      <p:sp>
        <p:nvSpPr>
          <p:cNvPr id="7" name="Content Placeholder 2">
            <a:extLst>
              <a:ext uri="{FF2B5EF4-FFF2-40B4-BE49-F238E27FC236}">
                <a16:creationId xmlns:a16="http://schemas.microsoft.com/office/drawing/2014/main" id="{9B443B03-7CB5-694C-A06A-B8D051D07491}"/>
              </a:ext>
            </a:extLst>
          </p:cNvPr>
          <p:cNvSpPr>
            <a:spLocks noGrp="1"/>
          </p:cNvSpPr>
          <p:nvPr>
            <p:ph idx="1"/>
          </p:nvPr>
        </p:nvSpPr>
        <p:spPr>
          <a:xfrm>
            <a:off x="7112000" y="3667761"/>
            <a:ext cx="4508500" cy="29782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3050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6531429" y="664745"/>
            <a:ext cx="5089071" cy="1621619"/>
          </a:xfrm>
        </p:spPr>
        <p:txBody>
          <a:bodyPr/>
          <a:lstStyle>
            <a:lvl1pPr>
              <a:defRPr sz="3600" spc="0"/>
            </a:lvl1pPr>
          </a:lstStyle>
          <a:p>
            <a:r>
              <a:rPr lang="en-US" dirty="0"/>
              <a:t>CLICK TO EDIT MASTER TITLE STYLE</a:t>
            </a:r>
          </a:p>
        </p:txBody>
      </p:sp>
      <p:sp>
        <p:nvSpPr>
          <p:cNvPr id="7" name="Content Placeholder 2">
            <a:extLst>
              <a:ext uri="{FF2B5EF4-FFF2-40B4-BE49-F238E27FC236}">
                <a16:creationId xmlns:a16="http://schemas.microsoft.com/office/drawing/2014/main" id="{0353C0E3-CA06-FF4E-9268-38C763A245CD}"/>
              </a:ext>
            </a:extLst>
          </p:cNvPr>
          <p:cNvSpPr>
            <a:spLocks noGrp="1"/>
          </p:cNvSpPr>
          <p:nvPr>
            <p:ph idx="1"/>
          </p:nvPr>
        </p:nvSpPr>
        <p:spPr>
          <a:xfrm>
            <a:off x="6531429" y="2526750"/>
            <a:ext cx="5089071" cy="367085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3987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0"/>
            <a:ext cx="112014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0" y="3715470"/>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E8A2D389-5092-B541-B85C-948DD9C9B7AA}"/>
              </a:ext>
            </a:extLst>
          </p:cNvPr>
          <p:cNvSpPr>
            <a:spLocks noGrp="1"/>
          </p:cNvSpPr>
          <p:nvPr>
            <p:ph idx="1"/>
          </p:nvPr>
        </p:nvSpPr>
        <p:spPr>
          <a:xfrm>
            <a:off x="6380480" y="3715470"/>
            <a:ext cx="5240020" cy="293057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180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1866900" y="3429000"/>
            <a:ext cx="10325101" cy="3429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p:cNvSpPr>
            <a:spLocks noGrp="1"/>
          </p:cNvSpPr>
          <p:nvPr>
            <p:ph type="title" hasCustomPrompt="1"/>
          </p:nvPr>
        </p:nvSpPr>
        <p:spPr>
          <a:xfrm>
            <a:off x="1866900" y="691324"/>
            <a:ext cx="4229100" cy="1621619"/>
          </a:xfrm>
        </p:spPr>
        <p:txBody>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A64CFFCC-3559-F84D-A042-1BAFB259196A}"/>
              </a:ext>
            </a:extLst>
          </p:cNvPr>
          <p:cNvSpPr>
            <a:spLocks noGrp="1"/>
          </p:cNvSpPr>
          <p:nvPr>
            <p:ph idx="1"/>
          </p:nvPr>
        </p:nvSpPr>
        <p:spPr>
          <a:xfrm>
            <a:off x="6380480" y="691325"/>
            <a:ext cx="5240020" cy="22855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6660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 name="Номер слайда 21"/>
          <p:cNvSpPr txBox="1">
            <a:spLocks/>
          </p:cNvSpPr>
          <p:nvPr userDrawn="1"/>
        </p:nvSpPr>
        <p:spPr>
          <a:xfrm>
            <a:off x="388273" y="6571277"/>
            <a:ext cx="513735" cy="227164"/>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Montserrat Medium" charset="0"/>
                <a:ea typeface="Montserrat Medium" charset="0"/>
                <a:cs typeface="Montserrat Medium"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a:p>
        </p:txBody>
      </p:sp>
      <p:sp>
        <p:nvSpPr>
          <p:cNvPr id="6" name="Title 4"/>
          <p:cNvSpPr>
            <a:spLocks noGrp="1"/>
          </p:cNvSpPr>
          <p:nvPr>
            <p:ph type="title" hasCustomPrompt="1"/>
          </p:nvPr>
        </p:nvSpPr>
        <p:spPr>
          <a:xfrm>
            <a:off x="1866899" y="4246128"/>
            <a:ext cx="8046357" cy="2438731"/>
          </a:xfrm>
        </p:spPr>
        <p:txBody>
          <a:bodyPr/>
          <a:lstStyle>
            <a:lvl1pPr>
              <a:defRPr sz="5400"/>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2" hasCustomPrompt="1"/>
          </p:nvPr>
        </p:nvSpPr>
        <p:spPr>
          <a:xfrm>
            <a:off x="18669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11" name="Picture Placeholder 4">
            <a:extLst>
              <a:ext uri="{FF2B5EF4-FFF2-40B4-BE49-F238E27FC236}">
                <a16:creationId xmlns:a16="http://schemas.microsoft.com/office/drawing/2014/main" id="{D910E763-4396-F74C-8903-82D9802B2D74}"/>
              </a:ext>
            </a:extLst>
          </p:cNvPr>
          <p:cNvSpPr>
            <a:spLocks noGrp="1"/>
          </p:cNvSpPr>
          <p:nvPr>
            <p:ph type="pic" sz="quarter" idx="13" hasCustomPrompt="1"/>
          </p:nvPr>
        </p:nvSpPr>
        <p:spPr>
          <a:xfrm>
            <a:off x="3479701"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a:extLst>
              <a:ext uri="{FF2B5EF4-FFF2-40B4-BE49-F238E27FC236}">
                <a16:creationId xmlns:a16="http://schemas.microsoft.com/office/drawing/2014/main" id="{E94BA5C2-38F4-E14F-AA9C-C3DFC999753E}"/>
              </a:ext>
            </a:extLst>
          </p:cNvPr>
          <p:cNvSpPr>
            <a:spLocks noGrp="1"/>
          </p:cNvSpPr>
          <p:nvPr>
            <p:ph type="pic" sz="quarter" idx="14" hasCustomPrompt="1"/>
          </p:nvPr>
        </p:nvSpPr>
        <p:spPr>
          <a:xfrm>
            <a:off x="5092502"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a:extLst>
              <a:ext uri="{FF2B5EF4-FFF2-40B4-BE49-F238E27FC236}">
                <a16:creationId xmlns:a16="http://schemas.microsoft.com/office/drawing/2014/main" id="{A9FCD912-C26A-6644-A093-938CD0712E60}"/>
              </a:ext>
            </a:extLst>
          </p:cNvPr>
          <p:cNvSpPr>
            <a:spLocks noGrp="1"/>
          </p:cNvSpPr>
          <p:nvPr>
            <p:ph type="pic" sz="quarter" idx="15" hasCustomPrompt="1"/>
          </p:nvPr>
        </p:nvSpPr>
        <p:spPr>
          <a:xfrm>
            <a:off x="6743700"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2" name="Picture Placeholder 4">
            <a:extLst>
              <a:ext uri="{FF2B5EF4-FFF2-40B4-BE49-F238E27FC236}">
                <a16:creationId xmlns:a16="http://schemas.microsoft.com/office/drawing/2014/main" id="{2B2E5B3A-B4B2-BD4F-AB85-BFF95E3A2AD7}"/>
              </a:ext>
            </a:extLst>
          </p:cNvPr>
          <p:cNvSpPr>
            <a:spLocks noGrp="1"/>
          </p:cNvSpPr>
          <p:nvPr>
            <p:ph type="pic" sz="quarter" idx="24" hasCustomPrompt="1"/>
          </p:nvPr>
        </p:nvSpPr>
        <p:spPr>
          <a:xfrm>
            <a:off x="8394898"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3" name="Picture Placeholder 4">
            <a:extLst>
              <a:ext uri="{FF2B5EF4-FFF2-40B4-BE49-F238E27FC236}">
                <a16:creationId xmlns:a16="http://schemas.microsoft.com/office/drawing/2014/main" id="{CC35ADD1-35FD-C44E-BAE2-21F1D63D4DEC}"/>
              </a:ext>
            </a:extLst>
          </p:cNvPr>
          <p:cNvSpPr>
            <a:spLocks noGrp="1"/>
          </p:cNvSpPr>
          <p:nvPr>
            <p:ph type="pic" sz="quarter" idx="25" hasCustomPrompt="1"/>
          </p:nvPr>
        </p:nvSpPr>
        <p:spPr>
          <a:xfrm>
            <a:off x="10046096" y="190862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4" name="Picture Placeholder 4">
            <a:extLst>
              <a:ext uri="{FF2B5EF4-FFF2-40B4-BE49-F238E27FC236}">
                <a16:creationId xmlns:a16="http://schemas.microsoft.com/office/drawing/2014/main" id="{4A064768-5B8B-5740-B764-CCD1215AD7E3}"/>
              </a:ext>
            </a:extLst>
          </p:cNvPr>
          <p:cNvSpPr>
            <a:spLocks noGrp="1"/>
          </p:cNvSpPr>
          <p:nvPr>
            <p:ph type="pic" sz="quarter" idx="26" hasCustomPrompt="1"/>
          </p:nvPr>
        </p:nvSpPr>
        <p:spPr>
          <a:xfrm>
            <a:off x="18669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5" name="Picture Placeholder 4">
            <a:extLst>
              <a:ext uri="{FF2B5EF4-FFF2-40B4-BE49-F238E27FC236}">
                <a16:creationId xmlns:a16="http://schemas.microsoft.com/office/drawing/2014/main" id="{A8ACE225-1838-3544-957D-AACCA7BE3A1A}"/>
              </a:ext>
            </a:extLst>
          </p:cNvPr>
          <p:cNvSpPr>
            <a:spLocks noGrp="1"/>
          </p:cNvSpPr>
          <p:nvPr>
            <p:ph type="pic" sz="quarter" idx="27" hasCustomPrompt="1"/>
          </p:nvPr>
        </p:nvSpPr>
        <p:spPr>
          <a:xfrm>
            <a:off x="3479701"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6" name="Picture Placeholder 4">
            <a:extLst>
              <a:ext uri="{FF2B5EF4-FFF2-40B4-BE49-F238E27FC236}">
                <a16:creationId xmlns:a16="http://schemas.microsoft.com/office/drawing/2014/main" id="{FD0641E4-640F-8D4E-8C69-BFEE014364E3}"/>
              </a:ext>
            </a:extLst>
          </p:cNvPr>
          <p:cNvSpPr>
            <a:spLocks noGrp="1"/>
          </p:cNvSpPr>
          <p:nvPr>
            <p:ph type="pic" sz="quarter" idx="28" hasCustomPrompt="1"/>
          </p:nvPr>
        </p:nvSpPr>
        <p:spPr>
          <a:xfrm>
            <a:off x="5092502"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7" name="Picture Placeholder 4">
            <a:extLst>
              <a:ext uri="{FF2B5EF4-FFF2-40B4-BE49-F238E27FC236}">
                <a16:creationId xmlns:a16="http://schemas.microsoft.com/office/drawing/2014/main" id="{0DBFC0DE-039B-2F4E-BFBC-2E3DA0364347}"/>
              </a:ext>
            </a:extLst>
          </p:cNvPr>
          <p:cNvSpPr>
            <a:spLocks noGrp="1"/>
          </p:cNvSpPr>
          <p:nvPr>
            <p:ph type="pic" sz="quarter" idx="29" hasCustomPrompt="1"/>
          </p:nvPr>
        </p:nvSpPr>
        <p:spPr>
          <a:xfrm>
            <a:off x="6743700"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8" name="Picture Placeholder 4">
            <a:extLst>
              <a:ext uri="{FF2B5EF4-FFF2-40B4-BE49-F238E27FC236}">
                <a16:creationId xmlns:a16="http://schemas.microsoft.com/office/drawing/2014/main" id="{25EA1B11-E5B8-9149-BBE6-13ADFB08F8B5}"/>
              </a:ext>
            </a:extLst>
          </p:cNvPr>
          <p:cNvSpPr>
            <a:spLocks noGrp="1"/>
          </p:cNvSpPr>
          <p:nvPr>
            <p:ph type="pic" sz="quarter" idx="30" hasCustomPrompt="1"/>
          </p:nvPr>
        </p:nvSpPr>
        <p:spPr>
          <a:xfrm>
            <a:off x="8394898"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29" name="Picture Placeholder 4">
            <a:extLst>
              <a:ext uri="{FF2B5EF4-FFF2-40B4-BE49-F238E27FC236}">
                <a16:creationId xmlns:a16="http://schemas.microsoft.com/office/drawing/2014/main" id="{ECDDA7D5-E29D-2F4F-9BBE-E4BC874FC1DF}"/>
              </a:ext>
            </a:extLst>
          </p:cNvPr>
          <p:cNvSpPr>
            <a:spLocks noGrp="1"/>
          </p:cNvSpPr>
          <p:nvPr>
            <p:ph type="pic" sz="quarter" idx="31" hasCustomPrompt="1"/>
          </p:nvPr>
        </p:nvSpPr>
        <p:spPr>
          <a:xfrm>
            <a:off x="10046096" y="296526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30" name="Picture Placeholder 4">
            <a:extLst>
              <a:ext uri="{FF2B5EF4-FFF2-40B4-BE49-F238E27FC236}">
                <a16:creationId xmlns:a16="http://schemas.microsoft.com/office/drawing/2014/main" id="{D39CEE3D-7E7A-494C-B8D1-6A561A1F8C67}"/>
              </a:ext>
            </a:extLst>
          </p:cNvPr>
          <p:cNvSpPr>
            <a:spLocks noGrp="1"/>
          </p:cNvSpPr>
          <p:nvPr>
            <p:ph type="pic" sz="quarter" idx="32" hasCustomPrompt="1"/>
          </p:nvPr>
        </p:nvSpPr>
        <p:spPr>
          <a:xfrm>
            <a:off x="18669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31" name="Picture Placeholder 4">
            <a:extLst>
              <a:ext uri="{FF2B5EF4-FFF2-40B4-BE49-F238E27FC236}">
                <a16:creationId xmlns:a16="http://schemas.microsoft.com/office/drawing/2014/main" id="{D2F2FBF1-42C4-084B-9B8F-8A6BB412FDFF}"/>
              </a:ext>
            </a:extLst>
          </p:cNvPr>
          <p:cNvSpPr>
            <a:spLocks noGrp="1"/>
          </p:cNvSpPr>
          <p:nvPr>
            <p:ph type="pic" sz="quarter" idx="33" hasCustomPrompt="1"/>
          </p:nvPr>
        </p:nvSpPr>
        <p:spPr>
          <a:xfrm>
            <a:off x="3479701"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32" name="Picture Placeholder 4">
            <a:extLst>
              <a:ext uri="{FF2B5EF4-FFF2-40B4-BE49-F238E27FC236}">
                <a16:creationId xmlns:a16="http://schemas.microsoft.com/office/drawing/2014/main" id="{99001851-0A29-5945-8461-09C32A1DF560}"/>
              </a:ext>
            </a:extLst>
          </p:cNvPr>
          <p:cNvSpPr>
            <a:spLocks noGrp="1"/>
          </p:cNvSpPr>
          <p:nvPr>
            <p:ph type="pic" sz="quarter" idx="34" hasCustomPrompt="1"/>
          </p:nvPr>
        </p:nvSpPr>
        <p:spPr>
          <a:xfrm>
            <a:off x="5092502"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33" name="Picture Placeholder 4">
            <a:extLst>
              <a:ext uri="{FF2B5EF4-FFF2-40B4-BE49-F238E27FC236}">
                <a16:creationId xmlns:a16="http://schemas.microsoft.com/office/drawing/2014/main" id="{DC1D8B20-1A51-9C4A-ABDD-DD48B5D1C275}"/>
              </a:ext>
            </a:extLst>
          </p:cNvPr>
          <p:cNvSpPr>
            <a:spLocks noGrp="1"/>
          </p:cNvSpPr>
          <p:nvPr>
            <p:ph type="pic" sz="quarter" idx="35" hasCustomPrompt="1"/>
          </p:nvPr>
        </p:nvSpPr>
        <p:spPr>
          <a:xfrm>
            <a:off x="6743700"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34" name="Picture Placeholder 4">
            <a:extLst>
              <a:ext uri="{FF2B5EF4-FFF2-40B4-BE49-F238E27FC236}">
                <a16:creationId xmlns:a16="http://schemas.microsoft.com/office/drawing/2014/main" id="{5AA24CC2-0B66-B34D-A228-6AE40A8DE753}"/>
              </a:ext>
            </a:extLst>
          </p:cNvPr>
          <p:cNvSpPr>
            <a:spLocks noGrp="1"/>
          </p:cNvSpPr>
          <p:nvPr>
            <p:ph type="pic" sz="quarter" idx="36" hasCustomPrompt="1"/>
          </p:nvPr>
        </p:nvSpPr>
        <p:spPr>
          <a:xfrm>
            <a:off x="8394898"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35" name="Picture Placeholder 4">
            <a:extLst>
              <a:ext uri="{FF2B5EF4-FFF2-40B4-BE49-F238E27FC236}">
                <a16:creationId xmlns:a16="http://schemas.microsoft.com/office/drawing/2014/main" id="{5FA8BDB8-5757-C142-AC90-BC8AD95844D0}"/>
              </a:ext>
            </a:extLst>
          </p:cNvPr>
          <p:cNvSpPr>
            <a:spLocks noGrp="1"/>
          </p:cNvSpPr>
          <p:nvPr>
            <p:ph type="pic" sz="quarter" idx="37" hasCustomPrompt="1"/>
          </p:nvPr>
        </p:nvSpPr>
        <p:spPr>
          <a:xfrm>
            <a:off x="10046096" y="402190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36" name="Picture Placeholder 4">
            <a:extLst>
              <a:ext uri="{FF2B5EF4-FFF2-40B4-BE49-F238E27FC236}">
                <a16:creationId xmlns:a16="http://schemas.microsoft.com/office/drawing/2014/main" id="{65AA2FDC-1BAC-F24E-85E0-00EBEC7473C7}"/>
              </a:ext>
            </a:extLst>
          </p:cNvPr>
          <p:cNvSpPr>
            <a:spLocks noGrp="1"/>
          </p:cNvSpPr>
          <p:nvPr>
            <p:ph type="pic" sz="quarter" idx="38" hasCustomPrompt="1"/>
          </p:nvPr>
        </p:nvSpPr>
        <p:spPr>
          <a:xfrm>
            <a:off x="18669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37" name="Picture Placeholder 4">
            <a:extLst>
              <a:ext uri="{FF2B5EF4-FFF2-40B4-BE49-F238E27FC236}">
                <a16:creationId xmlns:a16="http://schemas.microsoft.com/office/drawing/2014/main" id="{72982FDD-C863-2C47-A976-BFBF4777637D}"/>
              </a:ext>
            </a:extLst>
          </p:cNvPr>
          <p:cNvSpPr>
            <a:spLocks noGrp="1"/>
          </p:cNvSpPr>
          <p:nvPr>
            <p:ph type="pic" sz="quarter" idx="39" hasCustomPrompt="1"/>
          </p:nvPr>
        </p:nvSpPr>
        <p:spPr>
          <a:xfrm>
            <a:off x="3479701"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38" name="Picture Placeholder 4">
            <a:extLst>
              <a:ext uri="{FF2B5EF4-FFF2-40B4-BE49-F238E27FC236}">
                <a16:creationId xmlns:a16="http://schemas.microsoft.com/office/drawing/2014/main" id="{1D2AA8B1-2C53-7940-A97F-72E577896EC9}"/>
              </a:ext>
            </a:extLst>
          </p:cNvPr>
          <p:cNvSpPr>
            <a:spLocks noGrp="1"/>
          </p:cNvSpPr>
          <p:nvPr>
            <p:ph type="pic" sz="quarter" idx="40" hasCustomPrompt="1"/>
          </p:nvPr>
        </p:nvSpPr>
        <p:spPr>
          <a:xfrm>
            <a:off x="5092502"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39" name="Picture Placeholder 4">
            <a:extLst>
              <a:ext uri="{FF2B5EF4-FFF2-40B4-BE49-F238E27FC236}">
                <a16:creationId xmlns:a16="http://schemas.microsoft.com/office/drawing/2014/main" id="{B695AF4D-D6DC-0944-98EC-F2C964A6D132}"/>
              </a:ext>
            </a:extLst>
          </p:cNvPr>
          <p:cNvSpPr>
            <a:spLocks noGrp="1"/>
          </p:cNvSpPr>
          <p:nvPr>
            <p:ph type="pic" sz="quarter" idx="41" hasCustomPrompt="1"/>
          </p:nvPr>
        </p:nvSpPr>
        <p:spPr>
          <a:xfrm>
            <a:off x="6743700"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40" name="Picture Placeholder 4">
            <a:extLst>
              <a:ext uri="{FF2B5EF4-FFF2-40B4-BE49-F238E27FC236}">
                <a16:creationId xmlns:a16="http://schemas.microsoft.com/office/drawing/2014/main" id="{002E033C-4E61-6B4F-B553-C83E76F94D8B}"/>
              </a:ext>
            </a:extLst>
          </p:cNvPr>
          <p:cNvSpPr>
            <a:spLocks noGrp="1"/>
          </p:cNvSpPr>
          <p:nvPr>
            <p:ph type="pic" sz="quarter" idx="42" hasCustomPrompt="1"/>
          </p:nvPr>
        </p:nvSpPr>
        <p:spPr>
          <a:xfrm>
            <a:off x="8394898"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41" name="Picture Placeholder 4">
            <a:extLst>
              <a:ext uri="{FF2B5EF4-FFF2-40B4-BE49-F238E27FC236}">
                <a16:creationId xmlns:a16="http://schemas.microsoft.com/office/drawing/2014/main" id="{750A9437-CEAD-0741-8012-DFC58613492D}"/>
              </a:ext>
            </a:extLst>
          </p:cNvPr>
          <p:cNvSpPr>
            <a:spLocks noGrp="1"/>
          </p:cNvSpPr>
          <p:nvPr>
            <p:ph type="pic" sz="quarter" idx="43" hasCustomPrompt="1"/>
          </p:nvPr>
        </p:nvSpPr>
        <p:spPr>
          <a:xfrm>
            <a:off x="10046096" y="5078547"/>
            <a:ext cx="1425919" cy="91585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611979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2" hasCustomPrompt="1"/>
          </p:nvPr>
        </p:nvSpPr>
        <p:spPr>
          <a:xfrm>
            <a:off x="186690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Title 4">
            <a:extLst>
              <a:ext uri="{FF2B5EF4-FFF2-40B4-BE49-F238E27FC236}">
                <a16:creationId xmlns:a16="http://schemas.microsoft.com/office/drawing/2014/main" id="{9F1E9CA4-55FC-8A40-824F-09EDA9DCB9E9}"/>
              </a:ext>
            </a:extLst>
          </p:cNvPr>
          <p:cNvSpPr>
            <a:spLocks noGrp="1"/>
          </p:cNvSpPr>
          <p:nvPr>
            <p:ph type="title" hasCustomPrompt="1"/>
          </p:nvPr>
        </p:nvSpPr>
        <p:spPr>
          <a:xfrm>
            <a:off x="1866900" y="671005"/>
            <a:ext cx="9753600" cy="710756"/>
          </a:xfrm>
        </p:spPr>
        <p:txBody>
          <a:bodyPr/>
          <a:lstStyle>
            <a:lvl1pPr>
              <a:defRPr sz="3600"/>
            </a:lvl1pPr>
          </a:lstStyle>
          <a:p>
            <a:r>
              <a:rPr lang="en-US" dirty="0"/>
              <a:t>CLICK TO EDIT MASTER TITLE STYLE</a:t>
            </a:r>
          </a:p>
        </p:txBody>
      </p:sp>
      <p:sp>
        <p:nvSpPr>
          <p:cNvPr id="42" name="Picture Placeholder 4">
            <a:extLst>
              <a:ext uri="{FF2B5EF4-FFF2-40B4-BE49-F238E27FC236}">
                <a16:creationId xmlns:a16="http://schemas.microsoft.com/office/drawing/2014/main" id="{AB69879B-EE95-2340-855D-A9E3FF45B369}"/>
              </a:ext>
            </a:extLst>
          </p:cNvPr>
          <p:cNvSpPr>
            <a:spLocks noGrp="1"/>
          </p:cNvSpPr>
          <p:nvPr>
            <p:ph type="pic" sz="quarter" idx="13" hasCustomPrompt="1"/>
          </p:nvPr>
        </p:nvSpPr>
        <p:spPr>
          <a:xfrm>
            <a:off x="186690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43" name="Picture Placeholder 4">
            <a:extLst>
              <a:ext uri="{FF2B5EF4-FFF2-40B4-BE49-F238E27FC236}">
                <a16:creationId xmlns:a16="http://schemas.microsoft.com/office/drawing/2014/main" id="{81755F83-CEE1-CA4F-9CB2-AD8AF9461FE6}"/>
              </a:ext>
            </a:extLst>
          </p:cNvPr>
          <p:cNvSpPr>
            <a:spLocks noGrp="1"/>
          </p:cNvSpPr>
          <p:nvPr>
            <p:ph type="pic" sz="quarter" idx="14" hasCustomPrompt="1"/>
          </p:nvPr>
        </p:nvSpPr>
        <p:spPr>
          <a:xfrm>
            <a:off x="186690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44" name="Picture Placeholder 4">
            <a:extLst>
              <a:ext uri="{FF2B5EF4-FFF2-40B4-BE49-F238E27FC236}">
                <a16:creationId xmlns:a16="http://schemas.microsoft.com/office/drawing/2014/main" id="{34924851-6C37-C84F-A630-EA87C879C7DF}"/>
              </a:ext>
            </a:extLst>
          </p:cNvPr>
          <p:cNvSpPr>
            <a:spLocks noGrp="1"/>
          </p:cNvSpPr>
          <p:nvPr>
            <p:ph type="pic" sz="quarter" idx="15" hasCustomPrompt="1"/>
          </p:nvPr>
        </p:nvSpPr>
        <p:spPr>
          <a:xfrm>
            <a:off x="439674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45" name="Picture Placeholder 4">
            <a:extLst>
              <a:ext uri="{FF2B5EF4-FFF2-40B4-BE49-F238E27FC236}">
                <a16:creationId xmlns:a16="http://schemas.microsoft.com/office/drawing/2014/main" id="{1591A003-2C51-8747-8121-A00901B69530}"/>
              </a:ext>
            </a:extLst>
          </p:cNvPr>
          <p:cNvSpPr>
            <a:spLocks noGrp="1"/>
          </p:cNvSpPr>
          <p:nvPr>
            <p:ph type="pic" sz="quarter" idx="16" hasCustomPrompt="1"/>
          </p:nvPr>
        </p:nvSpPr>
        <p:spPr>
          <a:xfrm>
            <a:off x="692658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46" name="Picture Placeholder 4">
            <a:extLst>
              <a:ext uri="{FF2B5EF4-FFF2-40B4-BE49-F238E27FC236}">
                <a16:creationId xmlns:a16="http://schemas.microsoft.com/office/drawing/2014/main" id="{E5FC3E9F-0D6F-1A4B-9B98-7EEBF5AEADC0}"/>
              </a:ext>
            </a:extLst>
          </p:cNvPr>
          <p:cNvSpPr>
            <a:spLocks noGrp="1"/>
          </p:cNvSpPr>
          <p:nvPr>
            <p:ph type="pic" sz="quarter" idx="17" hasCustomPrompt="1"/>
          </p:nvPr>
        </p:nvSpPr>
        <p:spPr>
          <a:xfrm>
            <a:off x="9456420" y="163896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47" name="Picture Placeholder 4">
            <a:extLst>
              <a:ext uri="{FF2B5EF4-FFF2-40B4-BE49-F238E27FC236}">
                <a16:creationId xmlns:a16="http://schemas.microsoft.com/office/drawing/2014/main" id="{CEC3CD0E-BFD8-D741-B22E-22F2F41C4FAF}"/>
              </a:ext>
            </a:extLst>
          </p:cNvPr>
          <p:cNvSpPr>
            <a:spLocks noGrp="1"/>
          </p:cNvSpPr>
          <p:nvPr>
            <p:ph type="pic" sz="quarter" idx="18" hasCustomPrompt="1"/>
          </p:nvPr>
        </p:nvSpPr>
        <p:spPr>
          <a:xfrm>
            <a:off x="439674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48" name="Picture Placeholder 4">
            <a:extLst>
              <a:ext uri="{FF2B5EF4-FFF2-40B4-BE49-F238E27FC236}">
                <a16:creationId xmlns:a16="http://schemas.microsoft.com/office/drawing/2014/main" id="{0460D3CE-95FD-684A-91A1-6CCB6968556D}"/>
              </a:ext>
            </a:extLst>
          </p:cNvPr>
          <p:cNvSpPr>
            <a:spLocks noGrp="1"/>
          </p:cNvSpPr>
          <p:nvPr>
            <p:ph type="pic" sz="quarter" idx="19" hasCustomPrompt="1"/>
          </p:nvPr>
        </p:nvSpPr>
        <p:spPr>
          <a:xfrm>
            <a:off x="692658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49" name="Picture Placeholder 4">
            <a:extLst>
              <a:ext uri="{FF2B5EF4-FFF2-40B4-BE49-F238E27FC236}">
                <a16:creationId xmlns:a16="http://schemas.microsoft.com/office/drawing/2014/main" id="{B8B8D087-5B4B-8141-8DB9-81770800BD18}"/>
              </a:ext>
            </a:extLst>
          </p:cNvPr>
          <p:cNvSpPr>
            <a:spLocks noGrp="1"/>
          </p:cNvSpPr>
          <p:nvPr>
            <p:ph type="pic" sz="quarter" idx="20" hasCustomPrompt="1"/>
          </p:nvPr>
        </p:nvSpPr>
        <p:spPr>
          <a:xfrm>
            <a:off x="9456420" y="332552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0" name="Picture Placeholder 4">
            <a:extLst>
              <a:ext uri="{FF2B5EF4-FFF2-40B4-BE49-F238E27FC236}">
                <a16:creationId xmlns:a16="http://schemas.microsoft.com/office/drawing/2014/main" id="{BB5C1B6D-1803-8645-8E13-7DE2A58DE4D3}"/>
              </a:ext>
            </a:extLst>
          </p:cNvPr>
          <p:cNvSpPr>
            <a:spLocks noGrp="1"/>
          </p:cNvSpPr>
          <p:nvPr>
            <p:ph type="pic" sz="quarter" idx="21" hasCustomPrompt="1"/>
          </p:nvPr>
        </p:nvSpPr>
        <p:spPr>
          <a:xfrm>
            <a:off x="439674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1" name="Picture Placeholder 4">
            <a:extLst>
              <a:ext uri="{FF2B5EF4-FFF2-40B4-BE49-F238E27FC236}">
                <a16:creationId xmlns:a16="http://schemas.microsoft.com/office/drawing/2014/main" id="{285C2B50-7632-3747-84F1-900493205CDB}"/>
              </a:ext>
            </a:extLst>
          </p:cNvPr>
          <p:cNvSpPr>
            <a:spLocks noGrp="1"/>
          </p:cNvSpPr>
          <p:nvPr>
            <p:ph type="pic" sz="quarter" idx="22" hasCustomPrompt="1"/>
          </p:nvPr>
        </p:nvSpPr>
        <p:spPr>
          <a:xfrm>
            <a:off x="692658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52" name="Picture Placeholder 4">
            <a:extLst>
              <a:ext uri="{FF2B5EF4-FFF2-40B4-BE49-F238E27FC236}">
                <a16:creationId xmlns:a16="http://schemas.microsoft.com/office/drawing/2014/main" id="{B105B2B0-0C44-D34D-837F-9F695FD2187F}"/>
              </a:ext>
            </a:extLst>
          </p:cNvPr>
          <p:cNvSpPr>
            <a:spLocks noGrp="1"/>
          </p:cNvSpPr>
          <p:nvPr>
            <p:ph type="pic" sz="quarter" idx="23" hasCustomPrompt="1"/>
          </p:nvPr>
        </p:nvSpPr>
        <p:spPr>
          <a:xfrm>
            <a:off x="9456420" y="5012086"/>
            <a:ext cx="2367114" cy="152037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240515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7" hasCustomPrompt="1"/>
          </p:nvPr>
        </p:nvSpPr>
        <p:spPr>
          <a:xfrm>
            <a:off x="1866900"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8" hasCustomPrompt="1"/>
          </p:nvPr>
        </p:nvSpPr>
        <p:spPr>
          <a:xfrm>
            <a:off x="5244737"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9" hasCustomPrompt="1"/>
          </p:nvPr>
        </p:nvSpPr>
        <p:spPr>
          <a:xfrm>
            <a:off x="8622575" y="1634553"/>
            <a:ext cx="2997925" cy="2997925"/>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664745"/>
            <a:ext cx="9753600" cy="757655"/>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68F39EDD-56E0-DB41-A5F7-712481027C17}"/>
              </a:ext>
            </a:extLst>
          </p:cNvPr>
          <p:cNvSpPr>
            <a:spLocks noGrp="1"/>
          </p:cNvSpPr>
          <p:nvPr>
            <p:ph idx="1"/>
          </p:nvPr>
        </p:nvSpPr>
        <p:spPr>
          <a:xfrm>
            <a:off x="1866900" y="4844631"/>
            <a:ext cx="9753600" cy="180141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643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hasCustomPrompt="1"/>
          </p:nvPr>
        </p:nvSpPr>
        <p:spPr>
          <a:xfrm>
            <a:off x="7086600" y="0"/>
            <a:ext cx="51054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Title 4"/>
          <p:cNvSpPr>
            <a:spLocks noGrp="1"/>
          </p:cNvSpPr>
          <p:nvPr>
            <p:ph type="title" hasCustomPrompt="1"/>
          </p:nvPr>
        </p:nvSpPr>
        <p:spPr>
          <a:xfrm>
            <a:off x="1866900" y="2618190"/>
            <a:ext cx="4229100" cy="1621619"/>
          </a:xfrm>
        </p:spPr>
        <p:txBody>
          <a:bodyPr/>
          <a:lstStyle>
            <a:lvl1pPr>
              <a:defRPr sz="3600"/>
            </a:lvl1pPr>
          </a:lstStyle>
          <a:p>
            <a:r>
              <a:rPr lang="en-US" dirty="0"/>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7" hasCustomPrompt="1"/>
          </p:nvPr>
        </p:nvSpPr>
        <p:spPr>
          <a:xfrm>
            <a:off x="1866901" y="1181100"/>
            <a:ext cx="1406070" cy="1406070"/>
          </a:xfrm>
          <a:prstGeom prst="ellipse">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Oval 5"/>
          <p:cNvSpPr/>
          <p:nvPr userDrawn="1"/>
        </p:nvSpPr>
        <p:spPr>
          <a:xfrm>
            <a:off x="1448707" y="762906"/>
            <a:ext cx="2242457" cy="2242457"/>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547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6" name="Picture Placeholder 4"/>
          <p:cNvSpPr>
            <a:spLocks noGrp="1"/>
          </p:cNvSpPr>
          <p:nvPr>
            <p:ph type="pic" sz="quarter" idx="11" hasCustomPrompt="1"/>
          </p:nvPr>
        </p:nvSpPr>
        <p:spPr>
          <a:xfrm>
            <a:off x="990600" y="0"/>
            <a:ext cx="11201400" cy="6857999"/>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2060350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664745"/>
            <a:ext cx="75107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0" y="2770416"/>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5" name="Picture Placeholder 4"/>
          <p:cNvSpPr>
            <a:spLocks noGrp="1"/>
          </p:cNvSpPr>
          <p:nvPr>
            <p:ph type="pic" sz="quarter" idx="22" hasCustomPrompt="1"/>
          </p:nvPr>
        </p:nvSpPr>
        <p:spPr>
          <a:xfrm>
            <a:off x="18669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6" name="Picture Placeholder 4"/>
          <p:cNvSpPr>
            <a:spLocks noGrp="1"/>
          </p:cNvSpPr>
          <p:nvPr>
            <p:ph type="pic" sz="quarter" idx="23" hasCustomPrompt="1"/>
          </p:nvPr>
        </p:nvSpPr>
        <p:spPr>
          <a:xfrm>
            <a:off x="39433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7" name="Picture Placeholder 4"/>
          <p:cNvSpPr>
            <a:spLocks noGrp="1"/>
          </p:cNvSpPr>
          <p:nvPr>
            <p:ph type="pic" sz="quarter" idx="24" hasCustomPrompt="1"/>
          </p:nvPr>
        </p:nvSpPr>
        <p:spPr>
          <a:xfrm>
            <a:off x="601980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8" name="Picture Placeholder 4"/>
          <p:cNvSpPr>
            <a:spLocks noGrp="1"/>
          </p:cNvSpPr>
          <p:nvPr>
            <p:ph type="pic" sz="quarter" idx="25" hasCustomPrompt="1"/>
          </p:nvPr>
        </p:nvSpPr>
        <p:spPr>
          <a:xfrm>
            <a:off x="8096251"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9" name="Picture Placeholder 4"/>
          <p:cNvSpPr>
            <a:spLocks noGrp="1"/>
          </p:cNvSpPr>
          <p:nvPr>
            <p:ph type="pic" sz="quarter" idx="26" hasCustomPrompt="1"/>
          </p:nvPr>
        </p:nvSpPr>
        <p:spPr>
          <a:xfrm>
            <a:off x="10172700" y="4838700"/>
            <a:ext cx="2019300" cy="20193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654585"/>
            <a:ext cx="5935980" cy="1621619"/>
          </a:xfrm>
        </p:spPr>
        <p:txBody>
          <a:bodyPr/>
          <a:lstStyle>
            <a:lvl1pPr>
              <a:defRPr sz="3600" spc="0"/>
            </a:lvl1pPr>
          </a:lstStyle>
          <a:p>
            <a:r>
              <a:rPr lang="en-US" dirty="0"/>
              <a:t>CLICK TO EDIT MASTER TITLE STYLE</a:t>
            </a:r>
          </a:p>
        </p:txBody>
      </p:sp>
      <p:sp>
        <p:nvSpPr>
          <p:cNvPr id="10" name="Picture Placeholder 4"/>
          <p:cNvSpPr>
            <a:spLocks noGrp="1"/>
          </p:cNvSpPr>
          <p:nvPr>
            <p:ph type="pic" sz="quarter" idx="17" hasCustomPrompt="1"/>
          </p:nvPr>
        </p:nvSpPr>
        <p:spPr>
          <a:xfrm>
            <a:off x="18669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1" name="Picture Placeholder 4"/>
          <p:cNvSpPr>
            <a:spLocks noGrp="1"/>
          </p:cNvSpPr>
          <p:nvPr>
            <p:ph type="pic" sz="quarter" idx="18" hasCustomPrompt="1"/>
          </p:nvPr>
        </p:nvSpPr>
        <p:spPr>
          <a:xfrm>
            <a:off x="39433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2" name="Picture Placeholder 4"/>
          <p:cNvSpPr>
            <a:spLocks noGrp="1"/>
          </p:cNvSpPr>
          <p:nvPr>
            <p:ph type="pic" sz="quarter" idx="19" hasCustomPrompt="1"/>
          </p:nvPr>
        </p:nvSpPr>
        <p:spPr>
          <a:xfrm>
            <a:off x="601980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3" name="Picture Placeholder 4"/>
          <p:cNvSpPr>
            <a:spLocks noGrp="1"/>
          </p:cNvSpPr>
          <p:nvPr>
            <p:ph type="pic" sz="quarter" idx="20" hasCustomPrompt="1"/>
          </p:nvPr>
        </p:nvSpPr>
        <p:spPr>
          <a:xfrm>
            <a:off x="8096251"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4" name="Picture Placeholder 4"/>
          <p:cNvSpPr>
            <a:spLocks noGrp="1"/>
          </p:cNvSpPr>
          <p:nvPr>
            <p:ph type="pic" sz="quarter" idx="21" hasCustomPrompt="1"/>
          </p:nvPr>
        </p:nvSpPr>
        <p:spPr>
          <a:xfrm>
            <a:off x="10172700" y="2770416"/>
            <a:ext cx="2019300" cy="4087584"/>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3" name="Google Shape;23;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4" name="Google Shape;24;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81063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7" name="Google Shape;27;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8" name="Google Shape;28;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29" name="Google Shape;29;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1372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2618190"/>
            <a:ext cx="4747260" cy="1621619"/>
          </a:xfrm>
        </p:spPr>
        <p:txBody>
          <a:bodyPr/>
          <a:lstStyle>
            <a:lvl1pPr>
              <a:defRPr sz="3600" spc="0"/>
            </a:lvl1pPr>
          </a:lstStyle>
          <a:p>
            <a:r>
              <a:rPr lang="en-US" dirty="0"/>
              <a:t>CLICK TO EDIT MASTER TITLE STYLE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43" name="Google Shape;43;p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4" name="Google Shape;44;p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 name="Google Shape;4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26434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2" name="Google Shape;32;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 name="Footer Placeholder 3">
            <a:extLst>
              <a:ext uri="{FF2B5EF4-FFF2-40B4-BE49-F238E27FC236}">
                <a16:creationId xmlns:a16="http://schemas.microsoft.com/office/drawing/2014/main" id="{84BA5AB8-55E1-514C-83CC-C3CC7724A68E}"/>
              </a:ext>
            </a:extLst>
          </p:cNvPr>
          <p:cNvSpPr>
            <a:spLocks noGrp="1"/>
          </p:cNvSpPr>
          <p:nvPr>
            <p:ph type="ftr" sz="quarter" idx="3"/>
          </p:nvPr>
        </p:nvSpPr>
        <p:spPr>
          <a:xfrm>
            <a:off x="415600" y="6297409"/>
            <a:ext cx="1048762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endParaRPr lang="en-GB"/>
          </a:p>
        </p:txBody>
      </p:sp>
    </p:spTree>
    <p:extLst>
      <p:ext uri="{BB962C8B-B14F-4D97-AF65-F5344CB8AC3E}">
        <p14:creationId xmlns:p14="http://schemas.microsoft.com/office/powerpoint/2010/main" val="375667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428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996124"/>
            <a:ext cx="4229100" cy="1621619"/>
          </a:xfrm>
        </p:spPr>
        <p:txBody>
          <a:bodyPr/>
          <a:lstStyle>
            <a:lvl1pPr>
              <a:defRPr sz="3600" spc="0"/>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dirty="0"/>
          </a:p>
        </p:txBody>
      </p:sp>
      <p:sp>
        <p:nvSpPr>
          <p:cNvPr id="5" name="Title 4"/>
          <p:cNvSpPr>
            <a:spLocks noGrp="1"/>
          </p:cNvSpPr>
          <p:nvPr>
            <p:ph type="title" hasCustomPrompt="1"/>
          </p:nvPr>
        </p:nvSpPr>
        <p:spPr>
          <a:xfrm>
            <a:off x="1128713" y="671005"/>
            <a:ext cx="10491787" cy="745212"/>
          </a:xfrm>
        </p:spPr>
        <p:txBody>
          <a:bodyPr>
            <a:noAutofit/>
          </a:bodyPr>
          <a:lstStyle>
            <a:lvl1pPr algn="l">
              <a:defRPr sz="3600" spc="0"/>
            </a:lvl1pPr>
          </a:lstStyle>
          <a:p>
            <a:r>
              <a:rPr lang="en-US" dirty="0"/>
              <a:t>CLICK TO EDIT MASTER TITLE STYLE</a:t>
            </a:r>
          </a:p>
        </p:txBody>
      </p:sp>
      <p:sp>
        <p:nvSpPr>
          <p:cNvPr id="4" name="Text Placeholder 10">
            <a:extLst>
              <a:ext uri="{FF2B5EF4-FFF2-40B4-BE49-F238E27FC236}">
                <a16:creationId xmlns:a16="http://schemas.microsoft.com/office/drawing/2014/main" id="{67C995C6-BBB5-3B4F-9763-5F55B3916FE7}"/>
              </a:ext>
            </a:extLst>
          </p:cNvPr>
          <p:cNvSpPr>
            <a:spLocks noGrp="1"/>
          </p:cNvSpPr>
          <p:nvPr>
            <p:ph idx="1"/>
          </p:nvPr>
        </p:nvSpPr>
        <p:spPr>
          <a:xfrm>
            <a:off x="1128713" y="1661160"/>
            <a:ext cx="10491787" cy="4382454"/>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itle 4"/>
          <p:cNvSpPr>
            <a:spLocks noGrp="1"/>
          </p:cNvSpPr>
          <p:nvPr>
            <p:ph type="title" hasCustomPrompt="1"/>
          </p:nvPr>
        </p:nvSpPr>
        <p:spPr>
          <a:xfrm>
            <a:off x="1866900" y="1181100"/>
            <a:ext cx="6972300" cy="1621619"/>
          </a:xfrm>
        </p:spPr>
        <p:txBody>
          <a:bodyPr/>
          <a:lstStyle>
            <a:lvl1pPr>
              <a:defRPr sz="3600"/>
            </a:lvl1pPr>
          </a:lstStyle>
          <a:p>
            <a:r>
              <a:rPr lang="en-US" dirty="0"/>
              <a:t>CLICK TO EDIT MASTER TITLE STYLE</a:t>
            </a:r>
          </a:p>
        </p:txBody>
      </p:sp>
      <p:sp>
        <p:nvSpPr>
          <p:cNvPr id="6" name="Picture Placeholder 4"/>
          <p:cNvSpPr>
            <a:spLocks noGrp="1"/>
          </p:cNvSpPr>
          <p:nvPr>
            <p:ph type="pic" sz="quarter" idx="11" hasCustomPrompt="1"/>
          </p:nvPr>
        </p:nvSpPr>
        <p:spPr>
          <a:xfrm>
            <a:off x="990600" y="3927944"/>
            <a:ext cx="11201400" cy="2930056"/>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49860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4055602"/>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738977" y="4055602"/>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8487355" y="4055602"/>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1493520"/>
            <a:ext cx="9753600" cy="228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669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Picture Placeholder 4"/>
          <p:cNvSpPr>
            <a:spLocks noGrp="1"/>
          </p:cNvSpPr>
          <p:nvPr>
            <p:ph type="pic" sz="quarter" idx="11" hasCustomPrompt="1"/>
          </p:nvPr>
        </p:nvSpPr>
        <p:spPr>
          <a:xfrm>
            <a:off x="990600"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6" name="Picture Placeholder 4"/>
          <p:cNvSpPr>
            <a:spLocks noGrp="1"/>
          </p:cNvSpPr>
          <p:nvPr>
            <p:ph type="pic" sz="quarter" idx="12" hasCustomPrompt="1"/>
          </p:nvPr>
        </p:nvSpPr>
        <p:spPr>
          <a:xfrm>
            <a:off x="4738977" y="1349951"/>
            <a:ext cx="3748377"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7" name="Picture Placeholder 4"/>
          <p:cNvSpPr>
            <a:spLocks noGrp="1"/>
          </p:cNvSpPr>
          <p:nvPr>
            <p:ph type="pic" sz="quarter" idx="13" hasCustomPrompt="1"/>
          </p:nvPr>
        </p:nvSpPr>
        <p:spPr>
          <a:xfrm>
            <a:off x="8487355" y="1349951"/>
            <a:ext cx="3704646" cy="2798861"/>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441411"/>
            <a:ext cx="9753600" cy="810810"/>
          </a:xfrm>
        </p:spPr>
        <p:txBody>
          <a:bodyPr/>
          <a:lstStyle>
            <a:lvl1pPr>
              <a:defRPr sz="360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4500542"/>
            <a:ext cx="9753600" cy="20504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744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7" name="Picture Placeholder 4"/>
          <p:cNvSpPr>
            <a:spLocks noGrp="1"/>
          </p:cNvSpPr>
          <p:nvPr>
            <p:ph type="pic" sz="quarter" idx="13" hasCustomPrompt="1"/>
          </p:nvPr>
        </p:nvSpPr>
        <p:spPr>
          <a:xfrm>
            <a:off x="7843520" y="0"/>
            <a:ext cx="4348481" cy="6854463"/>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8" name="Title 4"/>
          <p:cNvSpPr>
            <a:spLocks noGrp="1"/>
          </p:cNvSpPr>
          <p:nvPr>
            <p:ph type="title" hasCustomPrompt="1"/>
          </p:nvPr>
        </p:nvSpPr>
        <p:spPr>
          <a:xfrm>
            <a:off x="1866900" y="664930"/>
            <a:ext cx="5570220" cy="1387389"/>
          </a:xfrm>
        </p:spPr>
        <p:txBody>
          <a:bodyPr/>
          <a:lstStyle>
            <a:lvl1pPr>
              <a:defRPr sz="3600" spc="0"/>
            </a:lvl1pPr>
          </a:lstStyle>
          <a:p>
            <a:r>
              <a:rPr lang="en-US" dirty="0"/>
              <a:t>CLICK TO EDIT MASTER TITLE STYLE</a:t>
            </a:r>
          </a:p>
        </p:txBody>
      </p:sp>
      <p:sp>
        <p:nvSpPr>
          <p:cNvPr id="9" name="Content Placeholder 2">
            <a:extLst>
              <a:ext uri="{FF2B5EF4-FFF2-40B4-BE49-F238E27FC236}">
                <a16:creationId xmlns:a16="http://schemas.microsoft.com/office/drawing/2014/main" id="{5D294FF8-6963-C348-83CE-28D3491B5C0B}"/>
              </a:ext>
            </a:extLst>
          </p:cNvPr>
          <p:cNvSpPr>
            <a:spLocks noGrp="1"/>
          </p:cNvSpPr>
          <p:nvPr>
            <p:ph idx="1"/>
          </p:nvPr>
        </p:nvSpPr>
        <p:spPr>
          <a:xfrm>
            <a:off x="1866900" y="2157025"/>
            <a:ext cx="5570220" cy="405073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21040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1353" y="994934"/>
            <a:ext cx="10399147" cy="148786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235873" y="6418877"/>
            <a:ext cx="513735" cy="227164"/>
          </a:xfrm>
          <a:prstGeom prst="rect">
            <a:avLst/>
          </a:prstGeom>
          <a:noFill/>
        </p:spPr>
        <p:txBody>
          <a:bodyPr vert="horz" lIns="0" tIns="0" rIns="0" bIns="0" rtlCol="0" anchor="ctr"/>
          <a:lstStyle>
            <a:lvl1pPr algn="ctr">
              <a:defRPr sz="1000" b="0" i="0">
                <a:solidFill>
                  <a:schemeClr val="tx1">
                    <a:alpha val="70000"/>
                  </a:schemeClr>
                </a:solidFill>
                <a:latin typeface="Arial" panose="020B0604020202020204" pitchFamily="34" charset="0"/>
                <a:ea typeface="Arial" panose="020B0604020202020204" pitchFamily="34" charset="0"/>
                <a:cs typeface="Arial" panose="020B0604020202020204" pitchFamily="34" charset="0"/>
              </a:defRPr>
            </a:lvl1pPr>
          </a:lstStyle>
          <a:p>
            <a:fld id="{D8D877B3-D348-4611-9BDB-C5374591D951}" type="slidenum">
              <a:rPr lang="en-US" smtClean="0"/>
              <a:pPr/>
              <a:t>‹#›</a:t>
            </a:fld>
            <a:endParaRPr lang="en-US"/>
          </a:p>
        </p:txBody>
      </p:sp>
      <p:sp>
        <p:nvSpPr>
          <p:cNvPr id="11" name="Text Placeholder 10"/>
          <p:cNvSpPr>
            <a:spLocks noGrp="1"/>
          </p:cNvSpPr>
          <p:nvPr>
            <p:ph type="body" idx="1"/>
          </p:nvPr>
        </p:nvSpPr>
        <p:spPr>
          <a:xfrm>
            <a:off x="1221353" y="2514600"/>
            <a:ext cx="10399147" cy="3110442"/>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985480" y="0"/>
            <a:ext cx="0" cy="6858000"/>
          </a:xfrm>
          <a:prstGeom prst="line">
            <a:avLst/>
          </a:prstGeom>
          <a:ln>
            <a:solidFill>
              <a:srgbClr val="0177AD"/>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5E9AFA-5FE4-944B-BC1C-BFB852B88888}"/>
              </a:ext>
            </a:extLst>
          </p:cNvPr>
          <p:cNvSpPr txBox="1"/>
          <p:nvPr userDrawn="1"/>
        </p:nvSpPr>
        <p:spPr>
          <a:xfrm rot="5400000">
            <a:off x="-2107580" y="2687443"/>
            <a:ext cx="5185317" cy="276999"/>
          </a:xfrm>
          <a:prstGeom prst="rect">
            <a:avLst/>
          </a:prstGeom>
          <a:noFill/>
        </p:spPr>
        <p:txBody>
          <a:bodyPr wrap="square" rtlCol="0">
            <a:spAutoFit/>
          </a:bodyPr>
          <a:lstStyle/>
          <a:p>
            <a:r>
              <a:rPr lang="en-US" sz="1200" spc="300" dirty="0">
                <a:solidFill>
                  <a:srgbClr val="0177AD"/>
                </a:solidFill>
                <a:latin typeface="Arial" panose="020B0604020202020204" pitchFamily="34" charset="0"/>
                <a:cs typeface="Arial" panose="020B0604020202020204" pitchFamily="34" charset="0"/>
              </a:rPr>
              <a:t>X   UNIVERSITY OF STRATHCLYDE, GLASGOW</a:t>
            </a:r>
          </a:p>
        </p:txBody>
      </p:sp>
      <p:sp>
        <p:nvSpPr>
          <p:cNvPr id="4" name="TextBox 3">
            <a:extLst>
              <a:ext uri="{FF2B5EF4-FFF2-40B4-BE49-F238E27FC236}">
                <a16:creationId xmlns:a16="http://schemas.microsoft.com/office/drawing/2014/main" id="{07E815FB-4A6C-A387-51F6-76E7DF69BDBD}"/>
              </a:ext>
            </a:extLst>
          </p:cNvPr>
          <p:cNvSpPr txBox="1"/>
          <p:nvPr userDrawn="1"/>
        </p:nvSpPr>
        <p:spPr>
          <a:xfrm>
            <a:off x="2433241" y="6393960"/>
            <a:ext cx="9187260" cy="276999"/>
          </a:xfrm>
          <a:prstGeom prst="rect">
            <a:avLst/>
          </a:prstGeom>
          <a:noFill/>
        </p:spPr>
        <p:txBody>
          <a:bodyPr wrap="square" rtlCol="0">
            <a:spAutoFit/>
          </a:bodyPr>
          <a:lstStyle/>
          <a:p>
            <a:pPr algn="r"/>
            <a:r>
              <a:rPr lang="en-US" sz="1200" dirty="0">
                <a:solidFill>
                  <a:schemeClr val="tx1">
                    <a:lumMod val="50000"/>
                    <a:lumOff val="50000"/>
                  </a:schemeClr>
                </a:solidFill>
              </a:rPr>
              <a:t>Edoardo Patelli </a:t>
            </a:r>
            <a:r>
              <a:rPr lang="en-US" sz="1200" kern="1200" dirty="0">
                <a:solidFill>
                  <a:schemeClr val="tx1">
                    <a:lumMod val="50000"/>
                    <a:lumOff val="50000"/>
                  </a:schemeClr>
                </a:solidFill>
                <a:latin typeface="+mn-lt"/>
                <a:ea typeface="+mn-ea"/>
                <a:cs typeface="+mn-cs"/>
              </a:rPr>
              <a:t>– </a:t>
            </a:r>
            <a:r>
              <a:rPr lang="en-GB" sz="1200" kern="1200" dirty="0">
                <a:solidFill>
                  <a:schemeClr val="tx1">
                    <a:lumMod val="50000"/>
                    <a:lumOff val="50000"/>
                  </a:schemeClr>
                </a:solidFill>
                <a:latin typeface="+mn-lt"/>
                <a:ea typeface="+mn-ea"/>
                <a:cs typeface="+mn-cs"/>
              </a:rPr>
              <a:t>4th International Symposium on Probabilistic Methodologies for Nuclear Applications - </a:t>
            </a:r>
            <a:r>
              <a:rPr lang="en-US" sz="1200" kern="1200" dirty="0">
                <a:solidFill>
                  <a:schemeClr val="tx1">
                    <a:lumMod val="50000"/>
                    <a:lumOff val="50000"/>
                  </a:schemeClr>
                </a:solidFill>
                <a:latin typeface="+mn-lt"/>
                <a:ea typeface="+mn-ea"/>
                <a:cs typeface="+mn-cs"/>
              </a:rPr>
              <a:t>PM 02 -  </a:t>
            </a:r>
            <a:r>
              <a:rPr lang="en-GB" sz="1200" dirty="0">
                <a:solidFill>
                  <a:schemeClr val="tx1">
                    <a:lumMod val="50000"/>
                    <a:lumOff val="50000"/>
                  </a:schemeClr>
                </a:solidFill>
              </a:rPr>
              <a:t>02/11/2022</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23" r:id="rId1"/>
    <p:sldLayoutId id="2147484035" r:id="rId2"/>
    <p:sldLayoutId id="2147484011" r:id="rId3"/>
    <p:sldLayoutId id="2147484012" r:id="rId4"/>
    <p:sldLayoutId id="2147484013" r:id="rId5"/>
    <p:sldLayoutId id="2147484014" r:id="rId6"/>
    <p:sldLayoutId id="2147484015" r:id="rId7"/>
    <p:sldLayoutId id="2147484073" r:id="rId8"/>
    <p:sldLayoutId id="2147484074" r:id="rId9"/>
    <p:sldLayoutId id="2147484076" r:id="rId10"/>
    <p:sldLayoutId id="2147484016" r:id="rId11"/>
    <p:sldLayoutId id="2147484048" r:id="rId12"/>
    <p:sldLayoutId id="2147484024" r:id="rId13"/>
    <p:sldLayoutId id="2147484078" r:id="rId14"/>
    <p:sldLayoutId id="2147484029" r:id="rId15"/>
    <p:sldLayoutId id="2147484075" r:id="rId16"/>
    <p:sldLayoutId id="2147484040" r:id="rId17"/>
    <p:sldLayoutId id="2147484030" r:id="rId18"/>
    <p:sldLayoutId id="2147484031" r:id="rId19"/>
    <p:sldLayoutId id="2147484032" r:id="rId20"/>
    <p:sldLayoutId id="2147484077" r:id="rId21"/>
    <p:sldLayoutId id="2147484036" r:id="rId22"/>
    <p:sldLayoutId id="2147484044" r:id="rId23"/>
    <p:sldLayoutId id="2147484045" r:id="rId24"/>
    <p:sldLayoutId id="2147484046" r:id="rId25"/>
    <p:sldLayoutId id="2147484049" r:id="rId26"/>
    <p:sldLayoutId id="2147484050" r:id="rId27"/>
    <p:sldLayoutId id="2147484079" r:id="rId28"/>
    <p:sldLayoutId id="2147484084" r:id="rId29"/>
    <p:sldLayoutId id="2147484085" r:id="rId30"/>
    <p:sldLayoutId id="2147484086" r:id="rId31"/>
    <p:sldLayoutId id="2147484087" r:id="rId32"/>
  </p:sldLayoutIdLst>
  <p:hf hdr="0" dt="0"/>
  <p:txStyles>
    <p:title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p:titleStyle>
    <p:bodyStyle>
      <a:lvl1pPr marL="0" indent="0" algn="l" defTabSz="914318" rtl="0" eaLnBrk="1" latinLnBrk="0" hangingPunct="1">
        <a:lnSpc>
          <a:spcPct val="120000"/>
        </a:lnSpc>
        <a:spcBef>
          <a:spcPts val="1000"/>
        </a:spcBef>
        <a:buClr>
          <a:srgbClr val="0177AD"/>
        </a:buClr>
        <a:buFont typeface="Wingdings" pitchFamily="2" charset="2"/>
        <a:buNone/>
        <a:defRPr sz="2800" kern="1200">
          <a:solidFill>
            <a:schemeClr val="tx1"/>
          </a:solidFill>
          <a:latin typeface="+mn-lt"/>
          <a:ea typeface="+mn-ea"/>
          <a:cs typeface="+mn-cs"/>
        </a:defRPr>
      </a:lvl1pPr>
      <a:lvl2pPr marL="0" indent="0" algn="l" defTabSz="914318" rtl="0" eaLnBrk="1" latinLnBrk="0" hangingPunct="1">
        <a:lnSpc>
          <a:spcPct val="120000"/>
        </a:lnSpc>
        <a:spcBef>
          <a:spcPts val="499"/>
        </a:spcBef>
        <a:buClr>
          <a:srgbClr val="0177AD"/>
        </a:buClr>
        <a:buFont typeface="Wingdings" pitchFamily="2" charset="2"/>
        <a:buNone/>
        <a:defRPr sz="1800" kern="1200">
          <a:solidFill>
            <a:schemeClr val="tx1"/>
          </a:solidFill>
          <a:latin typeface="+mn-lt"/>
          <a:ea typeface="+mn-ea"/>
          <a:cs typeface="+mn-cs"/>
        </a:defRPr>
      </a:lvl2pPr>
      <a:lvl3pPr marL="0" indent="0" algn="l" defTabSz="914318" rtl="0" eaLnBrk="1" latinLnBrk="0" hangingPunct="1">
        <a:lnSpc>
          <a:spcPct val="120000"/>
        </a:lnSpc>
        <a:spcBef>
          <a:spcPts val="499"/>
        </a:spcBef>
        <a:buClr>
          <a:srgbClr val="0177AD"/>
        </a:buClr>
        <a:buFont typeface="Wingdings" pitchFamily="2" charset="2"/>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Clr>
          <a:srgbClr val="0177AD"/>
        </a:buClr>
        <a:buFont typeface="Wingdings" pitchFamily="2" charset="2"/>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Clr>
          <a:srgbClr val="0177AD"/>
        </a:buClr>
        <a:buFont typeface="Wingdings" pitchFamily="2" charset="2"/>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8" pos="624" userDrawn="1">
          <p15:clr>
            <a:srgbClr val="F26B43"/>
          </p15:clr>
        </p15:guide>
        <p15:guide id="29" pos="7320" userDrawn="1">
          <p15:clr>
            <a:srgbClr val="F26B43"/>
          </p15:clr>
        </p15:guide>
        <p15:guide id="48" pos="1176" userDrawn="1">
          <p15:clr>
            <a:srgbClr val="F26B43"/>
          </p15:clr>
        </p15:guide>
        <p15:guide id="51"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complexity.osu.edu/people/woods.2" TargetMode="Externa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image" Target="../media/image29.emf"/><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doi.org/10.2514/1.I010273" TargetMode="External"/><Relationship Id="rId5" Type="http://schemas.openxmlformats.org/officeDocument/2006/relationships/image" Target="../media/image54.jpe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github.com/AnderGray/ZoneArithmetic.jl" TargetMode="External"/><Relationship Id="rId2" Type="http://schemas.openxmlformats.org/officeDocument/2006/relationships/hyperlink" Target="https://github.com/AnderGray/MomentArithmetic.jl"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2.xml"/><Relationship Id="rId5" Type="http://schemas.openxmlformats.org/officeDocument/2006/relationships/image" Target="../media/image58.png"/><Relationship Id="rId4" Type="http://schemas.openxmlformats.org/officeDocument/2006/relationships/image" Target="../media/image57.emf"/></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59.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image" Target="../media/image69.emf"/><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6.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image" Target="../media/image65.emf"/><Relationship Id="rId16"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36.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810.png"/><Relationship Id="rId7" Type="http://schemas.openxmlformats.org/officeDocument/2006/relationships/image" Target="../media/image95.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830.png"/><Relationship Id="rId4" Type="http://schemas.openxmlformats.org/officeDocument/2006/relationships/image" Target="../media/image94.png"/><Relationship Id="rId9" Type="http://schemas.openxmlformats.org/officeDocument/2006/relationships/image" Target="../media/image9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5.png"/><Relationship Id="rId7"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5.xml"/><Relationship Id="rId10" Type="http://schemas.openxmlformats.org/officeDocument/2006/relationships/image" Target="../media/image109.png"/><Relationship Id="rId4" Type="http://schemas.openxmlformats.org/officeDocument/2006/relationships/image" Target="../media/image106.png"/><Relationship Id="rId9"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hyperlink" Target="https://github.com/AnderGray/ZoneArithmetic.jl" TargetMode="External"/><Relationship Id="rId2" Type="http://schemas.openxmlformats.org/officeDocument/2006/relationships/image" Target="../media/image110.png"/><Relationship Id="rId1" Type="http://schemas.openxmlformats.org/officeDocument/2006/relationships/slideLayout" Target="../slideLayouts/slideLayout5.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NULL"/><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5.xml"/><Relationship Id="rId6" Type="http://schemas.openxmlformats.org/officeDocument/2006/relationships/image" Target="../media/image113.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4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xml"/><Relationship Id="rId5" Type="http://schemas.openxmlformats.org/officeDocument/2006/relationships/image" Target="../media/image121.png"/><Relationship Id="rId4" Type="http://schemas.openxmlformats.org/officeDocument/2006/relationships/image" Target="../media/image1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hyperlink" Target="https://doi.org/10.1016/j.ymssp.2021.107760" TargetMode="External"/><Relationship Id="rId3" Type="http://schemas.openxmlformats.org/officeDocument/2006/relationships/image" Target="../media/image122.png"/><Relationship Id="rId7" Type="http://schemas.openxmlformats.org/officeDocument/2006/relationships/hyperlink" Target="https://doi.org/10.1016/j.ress.2015.11.012" TargetMode="External"/><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hyperlink" Target="http://dx.doi.org/10.1016/j.ress.2015.11.012" TargetMode="External"/><Relationship Id="rId5" Type="http://schemas.openxmlformats.org/officeDocument/2006/relationships/hyperlink" Target="https://doi.org/10.1016/j.strusafe.2014.10.002" TargetMode="External"/><Relationship Id="rId4" Type="http://schemas.openxmlformats.org/officeDocument/2006/relationships/image" Target="../media/image123.png"/></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125.png"/><Relationship Id="rId4" Type="http://schemas.openxmlformats.org/officeDocument/2006/relationships/hyperlink" Target="https://doi.org/10.1016/j.neunet.2019.07.005"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29.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28.png"/><Relationship Id="rId4" Type="http://schemas.openxmlformats.org/officeDocument/2006/relationships/image" Target="../media/image127.png"/></Relationships>
</file>

<file path=ppt/slides/_rels/slide5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2.png"/><Relationship Id="rId7" Type="http://schemas.openxmlformats.org/officeDocument/2006/relationships/hyperlink" Target="https://pixabay.com/en/at-sign-email-news-e-mail-at-icon-1083508/"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hyperlink" Target="https://www.flickr.com/photos/ajc1/14793027052/" TargetMode="External"/><Relationship Id="rId10" Type="http://schemas.openxmlformats.org/officeDocument/2006/relationships/hyperlink" Target="mailto:Edoardo.patelli@strath.ac.uk" TargetMode="External"/><Relationship Id="rId4" Type="http://schemas.openxmlformats.org/officeDocument/2006/relationships/image" Target="../media/image130.jpeg"/><Relationship Id="rId9" Type="http://schemas.openxmlformats.org/officeDocument/2006/relationships/hyperlink" Target="https://en.wikipedia.org/wiki/GNOME_Web"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foronuclear/9405156925"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F84CA801-4922-BA4E-88CC-71D5CEE460E6}"/>
              </a:ext>
            </a:extLst>
          </p:cNvPr>
          <p:cNvPicPr>
            <a:picLocks noChangeAspect="1"/>
          </p:cNvPicPr>
          <p:nvPr/>
        </p:nvPicPr>
        <p:blipFill rotWithShape="1">
          <a:blip r:embed="rId3">
            <a:extLst>
              <a:ext uri="{28A0092B-C50C-407E-A947-70E740481C1C}">
                <a14:useLocalDpi xmlns:a14="http://schemas.microsoft.com/office/drawing/2010/main" val="0"/>
              </a:ext>
            </a:extLst>
          </a:blip>
          <a:srcRect l="8338" t="8977" b="4101"/>
          <a:stretch/>
        </p:blipFill>
        <p:spPr>
          <a:xfrm>
            <a:off x="992776" y="-1"/>
            <a:ext cx="11199223" cy="6858001"/>
          </a:xfrm>
          <a:prstGeom prst="rect">
            <a:avLst/>
          </a:prstGeom>
        </p:spPr>
      </p:pic>
      <p:sp>
        <p:nvSpPr>
          <p:cNvPr id="7" name="Rectangle 6">
            <a:extLst>
              <a:ext uri="{FF2B5EF4-FFF2-40B4-BE49-F238E27FC236}">
                <a16:creationId xmlns:a16="http://schemas.microsoft.com/office/drawing/2014/main" id="{994BEF84-26E8-CE45-9CD7-519E48DF06CF}"/>
              </a:ext>
            </a:extLst>
          </p:cNvPr>
          <p:cNvSpPr/>
          <p:nvPr/>
        </p:nvSpPr>
        <p:spPr>
          <a:xfrm>
            <a:off x="992778" y="9549"/>
            <a:ext cx="11199222" cy="6858000"/>
          </a:xfrm>
          <a:prstGeom prst="rect">
            <a:avLst/>
          </a:prstGeom>
          <a:solidFill>
            <a:srgbClr val="0177A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b="1" dirty="0">
                <a:effectLst/>
                <a:latin typeface="Arial" panose="020B0604020202020204" pitchFamily="34" charset="0"/>
              </a:rPr>
              <a:t> </a:t>
            </a:r>
            <a:endParaRPr lang="en-GB" dirty="0">
              <a:effectLst/>
              <a:latin typeface="Arial" panose="020B0604020202020204" pitchFamily="34" charset="0"/>
            </a:endParaRPr>
          </a:p>
        </p:txBody>
      </p:sp>
      <p:sp>
        <p:nvSpPr>
          <p:cNvPr id="6" name="Title 3">
            <a:extLst>
              <a:ext uri="{FF2B5EF4-FFF2-40B4-BE49-F238E27FC236}">
                <a16:creationId xmlns:a16="http://schemas.microsoft.com/office/drawing/2014/main" id="{21B0BEB3-123D-0D4E-8E1E-832844438F56}"/>
              </a:ext>
            </a:extLst>
          </p:cNvPr>
          <p:cNvSpPr txBox="1">
            <a:spLocks/>
          </p:cNvSpPr>
          <p:nvPr/>
        </p:nvSpPr>
        <p:spPr>
          <a:xfrm>
            <a:off x="1732547" y="2196973"/>
            <a:ext cx="10459452" cy="3067358"/>
          </a:xfrm>
          <a:prstGeom prst="rect">
            <a:avLst/>
          </a:prstGeom>
        </p:spPr>
        <p:txBody>
          <a:bodyPr>
            <a:normAutofit fontScale="52500" lnSpcReduction="20000"/>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endParaRPr lang="en-GB" sz="4200" b="1" spc="0" dirty="0">
              <a:solidFill>
                <a:schemeClr val="bg2"/>
              </a:solidFill>
              <a:latin typeface="+mn-lt"/>
            </a:endParaRPr>
          </a:p>
          <a:p>
            <a:endParaRPr lang="en-GB" sz="6900" i="1" spc="0" dirty="0">
              <a:solidFill>
                <a:schemeClr val="bg2"/>
              </a:solidFill>
            </a:endParaRPr>
          </a:p>
          <a:p>
            <a:r>
              <a:rPr lang="en-GB" sz="5300" i="1" spc="0" dirty="0">
                <a:solidFill>
                  <a:srgbClr val="FFC000"/>
                </a:solidFill>
              </a:rPr>
              <a:t>TOWARDS THE DESIGN OF RESILIENT AND SAFE</a:t>
            </a:r>
            <a:br>
              <a:rPr lang="en-GB" sz="5300" i="1" spc="0" dirty="0">
                <a:solidFill>
                  <a:srgbClr val="FFC000"/>
                </a:solidFill>
              </a:rPr>
            </a:br>
            <a:endParaRPr lang="en-GB" sz="5300" i="1" spc="0" dirty="0">
              <a:solidFill>
                <a:srgbClr val="FFC000"/>
              </a:solidFill>
            </a:endParaRPr>
          </a:p>
          <a:p>
            <a:r>
              <a:rPr lang="en-GB" sz="5300" i="1" spc="0" dirty="0">
                <a:solidFill>
                  <a:srgbClr val="FFC000"/>
                </a:solidFill>
              </a:rPr>
              <a:t>NUCLEAR SYSTEM WITH IMPRECISE PROBABILITY</a:t>
            </a:r>
            <a:r>
              <a:rPr lang="en-GB" i="1" spc="0" dirty="0">
                <a:solidFill>
                  <a:srgbClr val="FFC000"/>
                </a:solidFill>
              </a:rPr>
              <a:t> </a:t>
            </a:r>
          </a:p>
          <a:p>
            <a:endParaRPr lang="en-GB" sz="4200" b="1" spc="0" dirty="0">
              <a:solidFill>
                <a:schemeClr val="bg2"/>
              </a:solidFill>
              <a:latin typeface="+mn-lt"/>
            </a:endParaRPr>
          </a:p>
          <a:p>
            <a:r>
              <a:rPr lang="en-GB" sz="4200" i="1" spc="0" dirty="0">
                <a:solidFill>
                  <a:schemeClr val="bg2"/>
                </a:solidFill>
                <a:latin typeface="+mn-lt"/>
              </a:rPr>
              <a:t>Centre for intelligent infrastructure</a:t>
            </a:r>
          </a:p>
          <a:p>
            <a:br>
              <a:rPr lang="en-GB" sz="4200" i="1" spc="0" dirty="0">
                <a:solidFill>
                  <a:schemeClr val="bg2"/>
                </a:solidFill>
                <a:latin typeface="+mn-lt"/>
              </a:rPr>
            </a:br>
            <a:r>
              <a:rPr lang="en-GB" sz="4200" i="1" spc="0" dirty="0">
                <a:solidFill>
                  <a:schemeClr val="bg2"/>
                </a:solidFill>
                <a:latin typeface="+mn-lt"/>
              </a:rPr>
              <a:t>Civil and Environmental Engineering</a:t>
            </a:r>
          </a:p>
          <a:p>
            <a:endParaRPr lang="en-GB" sz="4200" i="1" spc="0" dirty="0">
              <a:solidFill>
                <a:schemeClr val="bg2"/>
              </a:solidFill>
              <a:latin typeface="+mn-lt"/>
            </a:endParaRPr>
          </a:p>
          <a:p>
            <a:endParaRPr lang="en-GB" sz="4200" i="1" spc="0" dirty="0">
              <a:solidFill>
                <a:schemeClr val="bg2"/>
              </a:solidFill>
              <a:latin typeface="+mn-lt"/>
            </a:endParaRPr>
          </a:p>
          <a:p>
            <a:endParaRPr lang="en-GB" sz="3300" i="1" spc="0" dirty="0">
              <a:solidFill>
                <a:schemeClr val="bg2"/>
              </a:solidFill>
              <a:latin typeface="+mn-lt"/>
            </a:endParaRPr>
          </a:p>
          <a:p>
            <a:r>
              <a:rPr lang="en-GB" sz="3300" i="1" spc="0" dirty="0">
                <a:solidFill>
                  <a:schemeClr val="bg2"/>
                </a:solidFill>
                <a:latin typeface="+mn-lt"/>
              </a:rPr>
              <a:t>Edoardo PATELLI, Enrique MIRALLES DOLZ, Ander GRAY, T.V. SANTHOSH </a:t>
            </a:r>
          </a:p>
          <a:p>
            <a:endParaRPr lang="en-US" sz="3300" spc="0" dirty="0">
              <a:solidFill>
                <a:schemeClr val="bg2"/>
              </a:solidFill>
            </a:endParaRPr>
          </a:p>
        </p:txBody>
      </p:sp>
      <p:sp>
        <p:nvSpPr>
          <p:cNvPr id="10" name="TextBox 9">
            <a:extLst>
              <a:ext uri="{FF2B5EF4-FFF2-40B4-BE49-F238E27FC236}">
                <a16:creationId xmlns:a16="http://schemas.microsoft.com/office/drawing/2014/main" id="{0A5D70EA-7D85-A865-04C4-A9052F661206}"/>
              </a:ext>
            </a:extLst>
          </p:cNvPr>
          <p:cNvSpPr txBox="1"/>
          <p:nvPr/>
        </p:nvSpPr>
        <p:spPr>
          <a:xfrm>
            <a:off x="1099929" y="49305"/>
            <a:ext cx="3657809" cy="1477328"/>
          </a:xfrm>
          <a:prstGeom prst="rect">
            <a:avLst/>
          </a:prstGeom>
          <a:noFill/>
        </p:spPr>
        <p:txBody>
          <a:bodyPr wrap="square" rtlCol="0">
            <a:spAutoFit/>
          </a:bodyPr>
          <a:lstStyle/>
          <a:p>
            <a:r>
              <a:rPr lang="en-US" b="1" dirty="0">
                <a:solidFill>
                  <a:schemeClr val="bg1"/>
                </a:solidFill>
              </a:rPr>
              <a:t>4th International Seminar on Probabilistic Methodologies for Nuclear Applications </a:t>
            </a:r>
            <a:br>
              <a:rPr lang="en-US" b="1" dirty="0">
                <a:solidFill>
                  <a:schemeClr val="bg1"/>
                </a:solidFill>
              </a:rPr>
            </a:br>
            <a:r>
              <a:rPr lang="en-US" b="1" dirty="0">
                <a:solidFill>
                  <a:schemeClr val="bg1"/>
                </a:solidFill>
              </a:rPr>
              <a:t>1-3 November 2022</a:t>
            </a:r>
            <a:br>
              <a:rPr lang="en-US" b="1" dirty="0">
                <a:solidFill>
                  <a:schemeClr val="bg1"/>
                </a:solidFill>
              </a:rPr>
            </a:br>
            <a:r>
              <a:rPr lang="en-US" b="1" dirty="0">
                <a:solidFill>
                  <a:schemeClr val="bg1"/>
                </a:solidFill>
              </a:rPr>
              <a:t>Leicester, UK</a:t>
            </a:r>
          </a:p>
        </p:txBody>
      </p:sp>
      <p:pic>
        <p:nvPicPr>
          <p:cNvPr id="11" name="Picture 10" descr="Shape&#10;&#10;Description automatically generated with low confidence">
            <a:extLst>
              <a:ext uri="{FF2B5EF4-FFF2-40B4-BE49-F238E27FC236}">
                <a16:creationId xmlns:a16="http://schemas.microsoft.com/office/drawing/2014/main" id="{42496A14-B3CD-DD67-1D9A-1148BBAA8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706" y="344333"/>
            <a:ext cx="4963749" cy="1470180"/>
          </a:xfrm>
          <a:prstGeom prst="rect">
            <a:avLst/>
          </a:prstGeom>
        </p:spPr>
      </p:pic>
      <p:pic>
        <p:nvPicPr>
          <p:cNvPr id="12" name="Picture 11">
            <a:extLst>
              <a:ext uri="{FF2B5EF4-FFF2-40B4-BE49-F238E27FC236}">
                <a16:creationId xmlns:a16="http://schemas.microsoft.com/office/drawing/2014/main" id="{EC3987BD-224C-C537-8E45-6B70947A4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7357" y="6127913"/>
            <a:ext cx="3262368" cy="531242"/>
          </a:xfrm>
          <a:prstGeom prst="rect">
            <a:avLst/>
          </a:prstGeom>
        </p:spPr>
      </p:pic>
      <p:sp>
        <p:nvSpPr>
          <p:cNvPr id="15" name="AutoShape 4" descr="Logo">
            <a:extLst>
              <a:ext uri="{FF2B5EF4-FFF2-40B4-BE49-F238E27FC236}">
                <a16:creationId xmlns:a16="http://schemas.microsoft.com/office/drawing/2014/main" id="{B6A405BC-E2BB-63A3-F216-6DC15E8C5A0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Graphic 16">
            <a:extLst>
              <a:ext uri="{FF2B5EF4-FFF2-40B4-BE49-F238E27FC236}">
                <a16:creationId xmlns:a16="http://schemas.microsoft.com/office/drawing/2014/main" id="{9CDBF083-17E6-39CF-69FA-733CAA5D04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57411" y="6209366"/>
            <a:ext cx="1611530" cy="537177"/>
          </a:xfrm>
          <a:prstGeom prst="rect">
            <a:avLst/>
          </a:prstGeom>
        </p:spPr>
      </p:pic>
      <p:sp>
        <p:nvSpPr>
          <p:cNvPr id="18" name="Slide Number Placeholder 17">
            <a:extLst>
              <a:ext uri="{FF2B5EF4-FFF2-40B4-BE49-F238E27FC236}">
                <a16:creationId xmlns:a16="http://schemas.microsoft.com/office/drawing/2014/main" id="{DAC3540B-1535-35BE-0D60-6D8C184DFE8B}"/>
              </a:ext>
            </a:extLst>
          </p:cNvPr>
          <p:cNvSpPr>
            <a:spLocks noGrp="1"/>
          </p:cNvSpPr>
          <p:nvPr>
            <p:ph type="sldNum" sz="quarter" idx="10"/>
          </p:nvPr>
        </p:nvSpPr>
        <p:spPr/>
        <p:txBody>
          <a:bodyPr/>
          <a:lstStyle/>
          <a:p>
            <a:fld id="{D8D877B3-D348-4611-9BDB-C5374591D951}" type="slidenum">
              <a:rPr lang="en-US" smtClean="0"/>
              <a:pPr/>
              <a:t>1</a:t>
            </a:fld>
            <a:endParaRPr lang="en-US"/>
          </a:p>
        </p:txBody>
      </p:sp>
    </p:spTree>
    <p:extLst>
      <p:ext uri="{BB962C8B-B14F-4D97-AF65-F5344CB8AC3E}">
        <p14:creationId xmlns:p14="http://schemas.microsoft.com/office/powerpoint/2010/main" val="4156672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p:nvPr/>
        </p:nvSpPr>
        <p:spPr>
          <a:xfrm>
            <a:off x="415600" y="1869892"/>
            <a:ext cx="6793200" cy="1919736"/>
          </a:xfrm>
          <a:prstGeom prst="rect">
            <a:avLst/>
          </a:prstGeom>
          <a:noFill/>
          <a:ln>
            <a:noFill/>
          </a:ln>
        </p:spPr>
        <p:txBody>
          <a:bodyPr spcFirstLastPara="1" wrap="square" lIns="121900" tIns="60925" rIns="121900" bIns="60925" anchor="t" anchorCtr="0">
            <a:noAutofit/>
          </a:bodyPr>
          <a:lstStyle/>
          <a:p>
            <a:pPr lvl="0"/>
            <a:endParaRPr sz="3000" dirty="0">
              <a:solidFill>
                <a:srgbClr val="336699"/>
              </a:solidFill>
            </a:endParaRPr>
          </a:p>
        </p:txBody>
      </p:sp>
      <p:sp>
        <p:nvSpPr>
          <p:cNvPr id="77" name="Google Shape;77;p16"/>
          <p:cNvSpPr txBox="1">
            <a:spLocks noGrp="1"/>
          </p:cNvSpPr>
          <p:nvPr>
            <p:ph type="title"/>
          </p:nvPr>
        </p:nvSpPr>
        <p:spPr>
          <a:prstGeom prst="rect">
            <a:avLst/>
          </a:prstGeom>
          <a:noFill/>
          <a:ln>
            <a:noFill/>
          </a:ln>
        </p:spPr>
        <p:txBody>
          <a:bodyPr spcFirstLastPara="1" wrap="square" lIns="0" tIns="60925" rIns="121900" bIns="60925" anchor="t" anchorCtr="0">
            <a:normAutofit fontScale="90000"/>
          </a:bodyPr>
          <a:lstStyle/>
          <a:p>
            <a:pPr>
              <a:spcBef>
                <a:spcPts val="0"/>
              </a:spcBef>
              <a:buClr>
                <a:schemeClr val="dk1"/>
              </a:buClr>
            </a:pPr>
            <a:r>
              <a:rPr lang="en-GB" dirty="0"/>
              <a:t>Resilience engineering </a:t>
            </a:r>
            <a:br>
              <a:rPr lang="en-GB" sz="2800" dirty="0">
                <a:solidFill>
                  <a:srgbClr val="336699"/>
                </a:solidFill>
                <a:latin typeface="+mn-lt"/>
                <a:ea typeface="+mn-ea"/>
                <a:cs typeface="+mn-cs"/>
              </a:rPr>
            </a:br>
            <a:endParaRPr lang="en-GB" sz="2800" dirty="0">
              <a:solidFill>
                <a:srgbClr val="336699"/>
              </a:solidFill>
              <a:latin typeface="+mn-lt"/>
              <a:ea typeface="+mn-ea"/>
              <a:cs typeface="+mn-cs"/>
            </a:endParaRPr>
          </a:p>
        </p:txBody>
      </p:sp>
      <p:sp>
        <p:nvSpPr>
          <p:cNvPr id="2" name="Rectangle 1">
            <a:extLst>
              <a:ext uri="{FF2B5EF4-FFF2-40B4-BE49-F238E27FC236}">
                <a16:creationId xmlns:a16="http://schemas.microsoft.com/office/drawing/2014/main" id="{7766DC4C-0B95-6E4B-AC50-8C190C308314}"/>
              </a:ext>
            </a:extLst>
          </p:cNvPr>
          <p:cNvSpPr/>
          <p:nvPr/>
        </p:nvSpPr>
        <p:spPr>
          <a:xfrm>
            <a:off x="5978820" y="3275112"/>
            <a:ext cx="234360" cy="307777"/>
          </a:xfrm>
          <a:prstGeom prst="rect">
            <a:avLst/>
          </a:prstGeom>
        </p:spPr>
        <p:txBody>
          <a:bodyPr wrap="none">
            <a:spAutoFit/>
          </a:bodyPr>
          <a:lstStyle/>
          <a:p>
            <a:r>
              <a:rPr lang="en-GB"/>
              <a:t> </a:t>
            </a:r>
            <a:endParaRPr lang="en-US" dirty="0"/>
          </a:p>
        </p:txBody>
      </p:sp>
      <p:sp>
        <p:nvSpPr>
          <p:cNvPr id="12" name="Content Placeholder 11">
            <a:extLst>
              <a:ext uri="{FF2B5EF4-FFF2-40B4-BE49-F238E27FC236}">
                <a16:creationId xmlns:a16="http://schemas.microsoft.com/office/drawing/2014/main" id="{CAFB185A-95B5-9248-9586-A24EBCE1153B}"/>
              </a:ext>
            </a:extLst>
          </p:cNvPr>
          <p:cNvSpPr>
            <a:spLocks noGrp="1"/>
          </p:cNvSpPr>
          <p:nvPr>
            <p:ph idx="1"/>
          </p:nvPr>
        </p:nvSpPr>
        <p:spPr>
          <a:xfrm>
            <a:off x="1128713" y="2332164"/>
            <a:ext cx="8158162" cy="4525836"/>
          </a:xfrm>
        </p:spPr>
        <p:txBody>
          <a:bodyPr/>
          <a:lstStyle/>
          <a:p>
            <a:r>
              <a:rPr lang="en-GB" dirty="0"/>
              <a:t>It is the characteristic of being able to adapt under stress or faults in order to avoid failure</a:t>
            </a:r>
          </a:p>
          <a:p>
            <a:pPr marL="514350" indent="-514350">
              <a:lnSpc>
                <a:spcPct val="100000"/>
              </a:lnSpc>
              <a:buAutoNum type="arabicParenBoth"/>
            </a:pPr>
            <a:r>
              <a:rPr lang="en-GB" dirty="0"/>
              <a:t>Absorbed (anticipate)</a:t>
            </a:r>
          </a:p>
          <a:p>
            <a:pPr marL="514350" indent="-514350">
              <a:lnSpc>
                <a:spcPct val="100000"/>
              </a:lnSpc>
              <a:buAutoNum type="arabicParenBoth"/>
            </a:pPr>
            <a:r>
              <a:rPr lang="en-GB" dirty="0"/>
              <a:t>Mitigate (monitor) </a:t>
            </a:r>
          </a:p>
          <a:p>
            <a:pPr marL="514350" indent="-514350">
              <a:lnSpc>
                <a:spcPct val="100000"/>
              </a:lnSpc>
              <a:buAutoNum type="arabicParenBoth"/>
            </a:pPr>
            <a:r>
              <a:rPr lang="en-GB" dirty="0"/>
              <a:t>Recovery (respond)</a:t>
            </a:r>
          </a:p>
          <a:p>
            <a:pPr marL="514350" indent="-514350">
              <a:lnSpc>
                <a:spcPct val="100000"/>
              </a:lnSpc>
              <a:buAutoNum type="arabicParenBoth"/>
            </a:pPr>
            <a:r>
              <a:rPr lang="en-GB" dirty="0"/>
              <a:t>Adapt (learn)</a:t>
            </a:r>
          </a:p>
          <a:p>
            <a:endParaRPr lang="en-US" dirty="0"/>
          </a:p>
        </p:txBody>
      </p:sp>
      <p:pic>
        <p:nvPicPr>
          <p:cNvPr id="13" name="Picture 12">
            <a:extLst>
              <a:ext uri="{FF2B5EF4-FFF2-40B4-BE49-F238E27FC236}">
                <a16:creationId xmlns:a16="http://schemas.microsoft.com/office/drawing/2014/main" id="{71C10B4F-0DD4-294F-AB70-AE8D20BEA285}"/>
              </a:ext>
            </a:extLst>
          </p:cNvPr>
          <p:cNvPicPr/>
          <p:nvPr/>
        </p:nvPicPr>
        <p:blipFill>
          <a:blip r:embed="rId3"/>
          <a:stretch>
            <a:fillRect/>
          </a:stretch>
        </p:blipFill>
        <p:spPr>
          <a:xfrm>
            <a:off x="5852160" y="3584846"/>
            <a:ext cx="6241111" cy="2734282"/>
          </a:xfrm>
          <a:prstGeom prst="rect">
            <a:avLst/>
          </a:prstGeom>
        </p:spPr>
      </p:pic>
      <p:pic>
        <p:nvPicPr>
          <p:cNvPr id="8" name="Picture 4" descr="Resilience vs robustness">
            <a:extLst>
              <a:ext uri="{FF2B5EF4-FFF2-40B4-BE49-F238E27FC236}">
                <a16:creationId xmlns:a16="http://schemas.microsoft.com/office/drawing/2014/main" id="{7ED2FDFD-E3E9-5C25-7479-A3CD51E1B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932" y="0"/>
            <a:ext cx="4183067" cy="22785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7DBBEFB-17FE-C3D8-34C0-6F86C99DC72E}"/>
              </a:ext>
            </a:extLst>
          </p:cNvPr>
          <p:cNvSpPr/>
          <p:nvPr/>
        </p:nvSpPr>
        <p:spPr>
          <a:xfrm>
            <a:off x="9975239" y="2120706"/>
            <a:ext cx="2216761" cy="369332"/>
          </a:xfrm>
          <a:prstGeom prst="rect">
            <a:avLst/>
          </a:prstGeom>
        </p:spPr>
        <p:txBody>
          <a:bodyPr wrap="none">
            <a:spAutoFit/>
          </a:bodyPr>
          <a:lstStyle/>
          <a:p>
            <a:r>
              <a:rPr lang="en-GB" dirty="0">
                <a:solidFill>
                  <a:srgbClr val="333333"/>
                </a:solidFill>
                <a:latin typeface="Lato"/>
              </a:rPr>
              <a:t>Credit </a:t>
            </a:r>
            <a:r>
              <a:rPr lang="en-GB" u="sng" dirty="0">
                <a:solidFill>
                  <a:srgbClr val="111111"/>
                </a:solidFill>
                <a:latin typeface="Lato"/>
                <a:hlinkClick r:id="rId5"/>
              </a:rPr>
              <a:t>David Woods</a:t>
            </a:r>
            <a:endParaRPr lang="en-US" dirty="0"/>
          </a:p>
        </p:txBody>
      </p:sp>
      <p:sp>
        <p:nvSpPr>
          <p:cNvPr id="4" name="Rectangle 3">
            <a:extLst>
              <a:ext uri="{FF2B5EF4-FFF2-40B4-BE49-F238E27FC236}">
                <a16:creationId xmlns:a16="http://schemas.microsoft.com/office/drawing/2014/main" id="{40F846AA-78E4-57C6-5476-C5C7991DAAFF}"/>
              </a:ext>
            </a:extLst>
          </p:cNvPr>
          <p:cNvSpPr/>
          <p:nvPr/>
        </p:nvSpPr>
        <p:spPr>
          <a:xfrm>
            <a:off x="1128712" y="1104191"/>
            <a:ext cx="6215063" cy="954107"/>
          </a:xfrm>
          <a:prstGeom prst="rect">
            <a:avLst/>
          </a:prstGeom>
        </p:spPr>
        <p:txBody>
          <a:bodyPr wrap="square">
            <a:spAutoFit/>
          </a:bodyPr>
          <a:lstStyle/>
          <a:p>
            <a:r>
              <a:rPr lang="en-GB" sz="2800" dirty="0">
                <a:solidFill>
                  <a:schemeClr val="accent6"/>
                </a:solidFill>
              </a:rPr>
              <a:t>Changes focus from the negative to the positive attributes</a:t>
            </a:r>
          </a:p>
        </p:txBody>
      </p:sp>
      <p:sp>
        <p:nvSpPr>
          <p:cNvPr id="5" name="Slide Number Placeholder 4">
            <a:extLst>
              <a:ext uri="{FF2B5EF4-FFF2-40B4-BE49-F238E27FC236}">
                <a16:creationId xmlns:a16="http://schemas.microsoft.com/office/drawing/2014/main" id="{AD65BD62-3B41-BBC6-1F99-B73917AB829A}"/>
              </a:ext>
            </a:extLst>
          </p:cNvPr>
          <p:cNvSpPr>
            <a:spLocks noGrp="1"/>
          </p:cNvSpPr>
          <p:nvPr>
            <p:ph type="sldNum" sz="quarter" idx="10"/>
          </p:nvPr>
        </p:nvSpPr>
        <p:spPr/>
        <p:txBody>
          <a:bodyPr/>
          <a:lstStyle/>
          <a:p>
            <a:fld id="{D8D877B3-D348-4611-9BDB-C5374591D951}" type="slidenum">
              <a:rPr lang="en-US" smtClean="0"/>
              <a:pPr/>
              <a:t>10</a:t>
            </a:fld>
            <a:endParaRPr lang="en-US" dirty="0"/>
          </a:p>
        </p:txBody>
      </p:sp>
    </p:spTree>
    <p:extLst>
      <p:ext uri="{BB962C8B-B14F-4D97-AF65-F5344CB8AC3E}">
        <p14:creationId xmlns:p14="http://schemas.microsoft.com/office/powerpoint/2010/main" val="3606467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57B9A-545A-F64A-BF66-4010087DFE3A}"/>
              </a:ext>
            </a:extLst>
          </p:cNvPr>
          <p:cNvSpPr>
            <a:spLocks noGrp="1"/>
          </p:cNvSpPr>
          <p:nvPr>
            <p:ph type="title"/>
          </p:nvPr>
        </p:nvSpPr>
        <p:spPr/>
        <p:txBody>
          <a:bodyPr/>
          <a:lstStyle/>
          <a:p>
            <a:r>
              <a:rPr lang="en-US" sz="4000" b="1" dirty="0">
                <a:sym typeface="Wingdings" pitchFamily="2" charset="2"/>
              </a:rPr>
              <a:t>Measuring resilience</a:t>
            </a:r>
            <a:endParaRPr lang="en-US" sz="4000" b="1" dirty="0"/>
          </a:p>
        </p:txBody>
      </p:sp>
      <p:pic>
        <p:nvPicPr>
          <p:cNvPr id="7" name="Picture 6">
            <a:extLst>
              <a:ext uri="{FF2B5EF4-FFF2-40B4-BE49-F238E27FC236}">
                <a16:creationId xmlns:a16="http://schemas.microsoft.com/office/drawing/2014/main" id="{D2D2E7B7-17C4-9A48-92A6-72CA0CFE79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1778" y="1385587"/>
            <a:ext cx="4884091" cy="1795890"/>
          </a:xfrm>
          <a:prstGeom prst="rect">
            <a:avLst/>
          </a:prstGeom>
        </p:spPr>
      </p:pic>
      <p:sp>
        <p:nvSpPr>
          <p:cNvPr id="3" name="Rectangle 2">
            <a:extLst>
              <a:ext uri="{FF2B5EF4-FFF2-40B4-BE49-F238E27FC236}">
                <a16:creationId xmlns:a16="http://schemas.microsoft.com/office/drawing/2014/main" id="{765B35AF-ABF8-BC43-B93E-86A48EF97DA1}"/>
              </a:ext>
            </a:extLst>
          </p:cNvPr>
          <p:cNvSpPr/>
          <p:nvPr/>
        </p:nvSpPr>
        <p:spPr>
          <a:xfrm>
            <a:off x="1268361" y="1810629"/>
            <a:ext cx="10122143" cy="1384995"/>
          </a:xfrm>
          <a:prstGeom prst="rect">
            <a:avLst/>
          </a:prstGeom>
        </p:spPr>
        <p:txBody>
          <a:bodyPr wrap="square">
            <a:spAutoFit/>
          </a:bodyPr>
          <a:lstStyle/>
          <a:p>
            <a:r>
              <a:rPr lang="en-US" sz="2800" dirty="0">
                <a:solidFill>
                  <a:srgbClr val="000000"/>
                </a:solidFill>
              </a:rPr>
              <a:t>Which performance to use?  </a:t>
            </a:r>
          </a:p>
          <a:p>
            <a:endParaRPr lang="en-US" sz="2800" dirty="0">
              <a:solidFill>
                <a:srgbClr val="000000"/>
              </a:solidFill>
            </a:endParaRPr>
          </a:p>
          <a:p>
            <a:r>
              <a:rPr lang="en-US" sz="2800" dirty="0">
                <a:solidFill>
                  <a:srgbClr val="000000"/>
                </a:solidFill>
              </a:rPr>
              <a:t>“Safety” vs “productivity”</a:t>
            </a:r>
          </a:p>
        </p:txBody>
      </p:sp>
      <p:pic>
        <p:nvPicPr>
          <p:cNvPr id="10" name="Picture 9">
            <a:extLst>
              <a:ext uri="{FF2B5EF4-FFF2-40B4-BE49-F238E27FC236}">
                <a16:creationId xmlns:a16="http://schemas.microsoft.com/office/drawing/2014/main" id="{6AEB1996-1484-5B41-B557-E3ED89E4036B}"/>
              </a:ext>
            </a:extLst>
          </p:cNvPr>
          <p:cNvPicPr>
            <a:picLocks noChangeAspect="1"/>
          </p:cNvPicPr>
          <p:nvPr/>
        </p:nvPicPr>
        <p:blipFill>
          <a:blip r:embed="rId4"/>
          <a:stretch>
            <a:fillRect/>
          </a:stretch>
        </p:blipFill>
        <p:spPr>
          <a:xfrm>
            <a:off x="1268361" y="3563860"/>
            <a:ext cx="4201441" cy="2770516"/>
          </a:xfrm>
          <a:prstGeom prst="rect">
            <a:avLst/>
          </a:prstGeom>
        </p:spPr>
      </p:pic>
      <p:pic>
        <p:nvPicPr>
          <p:cNvPr id="5" name="Google Shape;265;p31">
            <a:extLst>
              <a:ext uri="{FF2B5EF4-FFF2-40B4-BE49-F238E27FC236}">
                <a16:creationId xmlns:a16="http://schemas.microsoft.com/office/drawing/2014/main" id="{7112FAB9-21E1-8C25-C273-9B46124C248F}"/>
              </a:ext>
            </a:extLst>
          </p:cNvPr>
          <p:cNvPicPr preferRelativeResize="0"/>
          <p:nvPr/>
        </p:nvPicPr>
        <p:blipFill>
          <a:blip r:embed="rId5">
            <a:alphaModFix/>
          </a:blip>
          <a:stretch>
            <a:fillRect/>
          </a:stretch>
        </p:blipFill>
        <p:spPr>
          <a:xfrm>
            <a:off x="7120449" y="2770845"/>
            <a:ext cx="4826747" cy="3203304"/>
          </a:xfrm>
          <a:prstGeom prst="rect">
            <a:avLst/>
          </a:prstGeom>
          <a:noFill/>
          <a:ln>
            <a:noFill/>
          </a:ln>
        </p:spPr>
      </p:pic>
      <p:sp>
        <p:nvSpPr>
          <p:cNvPr id="6" name="Rounded Rectangle 5">
            <a:extLst>
              <a:ext uri="{FF2B5EF4-FFF2-40B4-BE49-F238E27FC236}">
                <a16:creationId xmlns:a16="http://schemas.microsoft.com/office/drawing/2014/main" id="{ECA1F058-4CD9-EF3C-D998-86DE0F0C0B84}"/>
              </a:ext>
            </a:extLst>
          </p:cNvPr>
          <p:cNvSpPr/>
          <p:nvPr/>
        </p:nvSpPr>
        <p:spPr>
          <a:xfrm>
            <a:off x="8262851" y="4588320"/>
            <a:ext cx="2443942" cy="1047404"/>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Digital twin</a:t>
            </a:r>
          </a:p>
        </p:txBody>
      </p:sp>
      <p:sp>
        <p:nvSpPr>
          <p:cNvPr id="8" name="Slide Number Placeholder 7">
            <a:extLst>
              <a:ext uri="{FF2B5EF4-FFF2-40B4-BE49-F238E27FC236}">
                <a16:creationId xmlns:a16="http://schemas.microsoft.com/office/drawing/2014/main" id="{2B2534D2-D392-C830-336B-048A63229951}"/>
              </a:ext>
            </a:extLst>
          </p:cNvPr>
          <p:cNvSpPr>
            <a:spLocks noGrp="1"/>
          </p:cNvSpPr>
          <p:nvPr>
            <p:ph type="sldNum" sz="quarter" idx="10"/>
          </p:nvPr>
        </p:nvSpPr>
        <p:spPr/>
        <p:txBody>
          <a:bodyPr/>
          <a:lstStyle/>
          <a:p>
            <a:fld id="{D8D877B3-D348-4611-9BDB-C5374591D951}" type="slidenum">
              <a:rPr lang="en-US" smtClean="0"/>
              <a:pPr/>
              <a:t>11</a:t>
            </a:fld>
            <a:endParaRPr lang="en-US" dirty="0"/>
          </a:p>
        </p:txBody>
      </p:sp>
    </p:spTree>
    <p:custDataLst>
      <p:tags r:id="rId1"/>
    </p:custDataLst>
    <p:extLst>
      <p:ext uri="{BB962C8B-B14F-4D97-AF65-F5344CB8AC3E}">
        <p14:creationId xmlns:p14="http://schemas.microsoft.com/office/powerpoint/2010/main" val="2416108896"/>
      </p:ext>
    </p:extLst>
  </p:cSld>
  <p:clrMapOvr>
    <a:masterClrMapping/>
  </p:clrMapOvr>
  <mc:AlternateContent xmlns:mc="http://schemas.openxmlformats.org/markup-compatibility/2006" xmlns:p14="http://schemas.microsoft.com/office/powerpoint/2010/main">
    <mc:Choice Requires="p14">
      <p:transition spd="slow" p14:dur="400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ictures emerge of &amp;#39;crumbling&amp;#39; Ponte Morandi bridge before it collapsed  killing 39 people | London Evening Standard | Evening Standard">
            <a:extLst>
              <a:ext uri="{FF2B5EF4-FFF2-40B4-BE49-F238E27FC236}">
                <a16:creationId xmlns:a16="http://schemas.microsoft.com/office/drawing/2014/main" id="{9B49858D-AE74-554B-9F22-0D7D5CC086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77349" y="1"/>
            <a:ext cx="3430675" cy="2289976"/>
          </a:xfrm>
          <a:prstGeom prst="rect">
            <a:avLst/>
          </a:prstGeom>
          <a:solidFill>
            <a:srgbClr val="FFFFFF"/>
          </a:solidFill>
        </p:spPr>
      </p:pic>
      <p:pic>
        <p:nvPicPr>
          <p:cNvPr id="7174" name="Picture 6" descr="Ponte Morandi, Review: &quot;No checks, Aspi wanted to avoid costly maintenance&quot;  - Teller Report">
            <a:extLst>
              <a:ext uri="{FF2B5EF4-FFF2-40B4-BE49-F238E27FC236}">
                <a16:creationId xmlns:a16="http://schemas.microsoft.com/office/drawing/2014/main" id="{5B6545E0-ADA2-7A47-8666-49EEAA18D2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672076" y="2542685"/>
            <a:ext cx="3441220" cy="1903988"/>
          </a:xfrm>
          <a:prstGeom prst="rect">
            <a:avLst/>
          </a:prstGeom>
          <a:solidFill>
            <a:srgbClr val="FFFFFF"/>
          </a:solidFill>
        </p:spPr>
      </p:pic>
      <p:pic>
        <p:nvPicPr>
          <p:cNvPr id="7186" name="Picture 18" descr="Ponte Genova San Giorgio ultimato - Genova24.it">
            <a:extLst>
              <a:ext uri="{FF2B5EF4-FFF2-40B4-BE49-F238E27FC236}">
                <a16:creationId xmlns:a16="http://schemas.microsoft.com/office/drawing/2014/main" id="{FA4538BB-000B-E240-AAB0-61CC09D7E93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93373" y="4699382"/>
            <a:ext cx="3598627" cy="2033224"/>
          </a:xfrm>
          <a:prstGeom prst="rect">
            <a:avLst/>
          </a:prstGeom>
          <a:solidFill>
            <a:srgbClr val="FFFFFF"/>
          </a:solidFill>
        </p:spPr>
      </p:pic>
      <p:sp>
        <p:nvSpPr>
          <p:cNvPr id="2" name="Title 1">
            <a:extLst>
              <a:ext uri="{FF2B5EF4-FFF2-40B4-BE49-F238E27FC236}">
                <a16:creationId xmlns:a16="http://schemas.microsoft.com/office/drawing/2014/main" id="{E1F57B9A-545A-F64A-BF66-4010087DFE3A}"/>
              </a:ext>
            </a:extLst>
          </p:cNvPr>
          <p:cNvSpPr>
            <a:spLocks noGrp="1"/>
          </p:cNvSpPr>
          <p:nvPr>
            <p:ph type="title"/>
          </p:nvPr>
        </p:nvSpPr>
        <p:spPr>
          <a:xfrm>
            <a:off x="1175705" y="664930"/>
            <a:ext cx="6820215" cy="1459697"/>
          </a:xfrm>
        </p:spPr>
        <p:txBody>
          <a:bodyPr anchor="t">
            <a:normAutofit/>
          </a:bodyPr>
          <a:lstStyle/>
          <a:p>
            <a:r>
              <a:rPr lang="en-US" b="1" dirty="0"/>
              <a:t>Everything is resilient</a:t>
            </a:r>
          </a:p>
        </p:txBody>
      </p:sp>
      <p:pic>
        <p:nvPicPr>
          <p:cNvPr id="6" name="Picture 5">
            <a:extLst>
              <a:ext uri="{FF2B5EF4-FFF2-40B4-BE49-F238E27FC236}">
                <a16:creationId xmlns:a16="http://schemas.microsoft.com/office/drawing/2014/main" id="{1A9DD83F-B3DE-E64A-A5F5-D7318774EE0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175705" y="1667145"/>
            <a:ext cx="6129020" cy="4243167"/>
          </a:xfrm>
          <a:prstGeom prst="rect">
            <a:avLst/>
          </a:prstGeom>
          <a:noFill/>
        </p:spPr>
      </p:pic>
      <p:sp>
        <p:nvSpPr>
          <p:cNvPr id="12" name="Rectangle 11">
            <a:extLst>
              <a:ext uri="{FF2B5EF4-FFF2-40B4-BE49-F238E27FC236}">
                <a16:creationId xmlns:a16="http://schemas.microsoft.com/office/drawing/2014/main" id="{892F1F7D-7ACE-3D42-8F39-81E39E7AD262}"/>
              </a:ext>
            </a:extLst>
          </p:cNvPr>
          <p:cNvSpPr/>
          <p:nvPr/>
        </p:nvSpPr>
        <p:spPr>
          <a:xfrm>
            <a:off x="1175705" y="5910312"/>
            <a:ext cx="7259488" cy="369332"/>
          </a:xfrm>
          <a:prstGeom prst="rect">
            <a:avLst/>
          </a:prstGeom>
        </p:spPr>
        <p:txBody>
          <a:bodyPr wrap="none">
            <a:spAutoFit/>
          </a:bodyPr>
          <a:lstStyle/>
          <a:p>
            <a:r>
              <a:rPr lang="en-GB" dirty="0">
                <a:solidFill>
                  <a:srgbClr val="202122"/>
                </a:solidFill>
                <a:latin typeface="Arial" panose="020B0604020202020204" pitchFamily="34" charset="0"/>
              </a:rPr>
              <a:t>Collapsed 14 August 2018, Reopen to the traffic on the 4 August 2020</a:t>
            </a:r>
            <a:endParaRPr lang="en-US" dirty="0"/>
          </a:p>
        </p:txBody>
      </p:sp>
      <p:sp>
        <p:nvSpPr>
          <p:cNvPr id="3" name="Slide Number Placeholder 2">
            <a:extLst>
              <a:ext uri="{FF2B5EF4-FFF2-40B4-BE49-F238E27FC236}">
                <a16:creationId xmlns:a16="http://schemas.microsoft.com/office/drawing/2014/main" id="{EF9720D5-7CC7-6482-54A4-51726FB8FC11}"/>
              </a:ext>
            </a:extLst>
          </p:cNvPr>
          <p:cNvSpPr>
            <a:spLocks noGrp="1"/>
          </p:cNvSpPr>
          <p:nvPr>
            <p:ph type="sldNum" sz="quarter" idx="10"/>
          </p:nvPr>
        </p:nvSpPr>
        <p:spPr/>
        <p:txBody>
          <a:bodyPr/>
          <a:lstStyle/>
          <a:p>
            <a:fld id="{D8D877B3-D348-4611-9BDB-C5374591D951}" type="slidenum">
              <a:rPr lang="en-US" smtClean="0"/>
              <a:pPr/>
              <a:t>12</a:t>
            </a:fld>
            <a:endParaRPr lang="en-US"/>
          </a:p>
        </p:txBody>
      </p:sp>
    </p:spTree>
    <p:custDataLst>
      <p:tags r:id="rId1"/>
    </p:custDataLst>
    <p:extLst>
      <p:ext uri="{BB962C8B-B14F-4D97-AF65-F5344CB8AC3E}">
        <p14:creationId xmlns:p14="http://schemas.microsoft.com/office/powerpoint/2010/main" val="3449591681"/>
      </p:ext>
    </p:extLst>
  </p:cSld>
  <p:clrMapOvr>
    <a:masterClrMapping/>
  </p:clrMapOvr>
  <mc:AlternateContent xmlns:mc="http://schemas.openxmlformats.org/markup-compatibility/2006" xmlns:p14="http://schemas.microsoft.com/office/powerpoint/2010/main">
    <mc:Choice Requires="p14">
      <p:transition spd="slow" p14:dur="40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75B0D35-25BE-2A4A-BB34-C03328A04E29}"/>
              </a:ext>
            </a:extLst>
          </p:cNvPr>
          <p:cNvPicPr/>
          <p:nvPr/>
        </p:nvPicPr>
        <p:blipFill>
          <a:blip r:embed="rId3"/>
          <a:stretch>
            <a:fillRect/>
          </a:stretch>
        </p:blipFill>
        <p:spPr>
          <a:xfrm>
            <a:off x="7189693" y="2735047"/>
            <a:ext cx="4917055" cy="3215426"/>
          </a:xfrm>
          <a:prstGeom prst="rect">
            <a:avLst/>
          </a:prstGeom>
        </p:spPr>
      </p:pic>
      <p:sp>
        <p:nvSpPr>
          <p:cNvPr id="3" name="Title 2">
            <a:extLst>
              <a:ext uri="{FF2B5EF4-FFF2-40B4-BE49-F238E27FC236}">
                <a16:creationId xmlns:a16="http://schemas.microsoft.com/office/drawing/2014/main" id="{CAC1ED22-174A-7646-846D-013989186AE3}"/>
              </a:ext>
            </a:extLst>
          </p:cNvPr>
          <p:cNvSpPr>
            <a:spLocks noGrp="1"/>
          </p:cNvSpPr>
          <p:nvPr>
            <p:ph type="title"/>
          </p:nvPr>
        </p:nvSpPr>
        <p:spPr/>
        <p:txBody>
          <a:bodyPr/>
          <a:lstStyle/>
          <a:p>
            <a:r>
              <a:rPr lang="en-US" dirty="0"/>
              <a:t>Measuring Resilience</a:t>
            </a:r>
          </a:p>
        </p:txBody>
      </p:sp>
      <p:sp>
        <p:nvSpPr>
          <p:cNvPr id="4" name="Content Placeholder 3">
            <a:extLst>
              <a:ext uri="{FF2B5EF4-FFF2-40B4-BE49-F238E27FC236}">
                <a16:creationId xmlns:a16="http://schemas.microsoft.com/office/drawing/2014/main" id="{A6386AB2-0072-3649-8B72-5E97DCD3AA9D}"/>
              </a:ext>
            </a:extLst>
          </p:cNvPr>
          <p:cNvSpPr>
            <a:spLocks noGrp="1"/>
          </p:cNvSpPr>
          <p:nvPr>
            <p:ph idx="1"/>
          </p:nvPr>
        </p:nvSpPr>
        <p:spPr/>
        <p:txBody>
          <a:bodyPr/>
          <a:lstStyle/>
          <a:p>
            <a:r>
              <a:rPr lang="en-US" dirty="0"/>
              <a:t>PSA: </a:t>
            </a:r>
            <a:r>
              <a:rPr lang="en-US" dirty="0">
                <a:solidFill>
                  <a:srgbClr val="0177AD"/>
                </a:solidFill>
              </a:rPr>
              <a:t>probability of the threats </a:t>
            </a:r>
            <a:r>
              <a:rPr lang="en-US" dirty="0"/>
              <a:t>X consequences. </a:t>
            </a:r>
          </a:p>
          <a:p>
            <a:r>
              <a:rPr lang="en-US" dirty="0"/>
              <a:t>Resilience: capability of the system to recover the system</a:t>
            </a:r>
          </a:p>
        </p:txBody>
      </p:sp>
      <p:pic>
        <p:nvPicPr>
          <p:cNvPr id="5" name="Picture 4">
            <a:extLst>
              <a:ext uri="{FF2B5EF4-FFF2-40B4-BE49-F238E27FC236}">
                <a16:creationId xmlns:a16="http://schemas.microsoft.com/office/drawing/2014/main" id="{59956EA0-F6E8-2D48-9B63-46469347E44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83" y="3135652"/>
            <a:ext cx="4007048" cy="2227254"/>
          </a:xfrm>
          <a:prstGeom prst="rect">
            <a:avLst/>
          </a:prstGeom>
          <a:noFill/>
          <a:ln>
            <a:noFill/>
          </a:ln>
        </p:spPr>
      </p:pic>
      <p:sp>
        <p:nvSpPr>
          <p:cNvPr id="7" name="Explosion: 8 Points 18">
            <a:extLst>
              <a:ext uri="{FF2B5EF4-FFF2-40B4-BE49-F238E27FC236}">
                <a16:creationId xmlns:a16="http://schemas.microsoft.com/office/drawing/2014/main" id="{81E0F911-627D-0540-9529-DF8416A7E560}"/>
              </a:ext>
            </a:extLst>
          </p:cNvPr>
          <p:cNvSpPr/>
          <p:nvPr/>
        </p:nvSpPr>
        <p:spPr>
          <a:xfrm>
            <a:off x="3921208" y="2939833"/>
            <a:ext cx="533401" cy="369332"/>
          </a:xfrm>
          <a:prstGeom prst="irregularSeal1">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C000"/>
              </a:solidFill>
            </a:endParaRPr>
          </a:p>
        </p:txBody>
      </p:sp>
      <p:sp>
        <p:nvSpPr>
          <p:cNvPr id="8" name="Arrow: Right 19">
            <a:extLst>
              <a:ext uri="{FF2B5EF4-FFF2-40B4-BE49-F238E27FC236}">
                <a16:creationId xmlns:a16="http://schemas.microsoft.com/office/drawing/2014/main" id="{1ECE8E60-D10D-2F40-BC3B-2717FB5C495A}"/>
              </a:ext>
            </a:extLst>
          </p:cNvPr>
          <p:cNvSpPr/>
          <p:nvPr/>
        </p:nvSpPr>
        <p:spPr>
          <a:xfrm>
            <a:off x="5371777" y="3326179"/>
            <a:ext cx="1534334" cy="1204217"/>
          </a:xfrm>
          <a:prstGeom prst="rightArrow">
            <a:avLst/>
          </a:prstGeom>
          <a:solidFill>
            <a:schemeClr val="accent2">
              <a:lumMod val="40000"/>
              <a:lumOff val="60000"/>
            </a:schemeClr>
          </a:solidFill>
          <a:ln>
            <a:solidFill>
              <a:schemeClr val="accent2">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solidFill>
                  <a:srgbClr val="002060"/>
                </a:solidFill>
              </a:rPr>
              <a:t>Resulting performance states</a:t>
            </a:r>
          </a:p>
        </p:txBody>
      </p:sp>
      <p:sp>
        <p:nvSpPr>
          <p:cNvPr id="6" name="Rectangle 5">
            <a:extLst>
              <a:ext uri="{FF2B5EF4-FFF2-40B4-BE49-F238E27FC236}">
                <a16:creationId xmlns:a16="http://schemas.microsoft.com/office/drawing/2014/main" id="{87C7AD25-248E-4D42-B8F1-B71C0CA62DBB}"/>
              </a:ext>
            </a:extLst>
          </p:cNvPr>
          <p:cNvSpPr/>
          <p:nvPr/>
        </p:nvSpPr>
        <p:spPr>
          <a:xfrm>
            <a:off x="1033190" y="5783926"/>
            <a:ext cx="6003567" cy="523220"/>
          </a:xfrm>
          <a:prstGeom prst="rect">
            <a:avLst/>
          </a:prstGeom>
        </p:spPr>
        <p:txBody>
          <a:bodyPr wrap="none">
            <a:spAutoFit/>
          </a:bodyPr>
          <a:lstStyle/>
          <a:p>
            <a:r>
              <a:rPr lang="en-US" sz="2800" dirty="0">
                <a:solidFill>
                  <a:srgbClr val="0177AD"/>
                </a:solidFill>
              </a:rPr>
              <a:t>Which path do we need to consider?</a:t>
            </a:r>
          </a:p>
        </p:txBody>
      </p:sp>
      <p:sp>
        <p:nvSpPr>
          <p:cNvPr id="9" name="Slide Number Placeholder 8">
            <a:extLst>
              <a:ext uri="{FF2B5EF4-FFF2-40B4-BE49-F238E27FC236}">
                <a16:creationId xmlns:a16="http://schemas.microsoft.com/office/drawing/2014/main" id="{2C578D0E-50A0-78C5-BA1F-3179B8D1EBD5}"/>
              </a:ext>
            </a:extLst>
          </p:cNvPr>
          <p:cNvSpPr>
            <a:spLocks noGrp="1"/>
          </p:cNvSpPr>
          <p:nvPr>
            <p:ph type="sldNum" sz="quarter" idx="10"/>
          </p:nvPr>
        </p:nvSpPr>
        <p:spPr/>
        <p:txBody>
          <a:bodyPr/>
          <a:lstStyle/>
          <a:p>
            <a:fld id="{D8D877B3-D348-4611-9BDB-C5374591D951}" type="slidenum">
              <a:rPr lang="en-US" smtClean="0"/>
              <a:pPr/>
              <a:t>13</a:t>
            </a:fld>
            <a:endParaRPr lang="en-US" dirty="0"/>
          </a:p>
        </p:txBody>
      </p:sp>
    </p:spTree>
    <p:extLst>
      <p:ext uri="{BB962C8B-B14F-4D97-AF65-F5344CB8AC3E}">
        <p14:creationId xmlns:p14="http://schemas.microsoft.com/office/powerpoint/2010/main" val="142858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C1ED22-174A-7646-846D-013989186AE3}"/>
              </a:ext>
            </a:extLst>
          </p:cNvPr>
          <p:cNvSpPr>
            <a:spLocks noGrp="1"/>
          </p:cNvSpPr>
          <p:nvPr>
            <p:ph type="title"/>
          </p:nvPr>
        </p:nvSpPr>
        <p:spPr/>
        <p:txBody>
          <a:bodyPr/>
          <a:lstStyle/>
          <a:p>
            <a:r>
              <a:rPr lang="en-US" dirty="0">
                <a:solidFill>
                  <a:srgbClr val="000000"/>
                </a:solidFill>
              </a:rPr>
              <a:t>Measuring Resilience with safety</a:t>
            </a:r>
          </a:p>
        </p:txBody>
      </p:sp>
      <p:sp>
        <p:nvSpPr>
          <p:cNvPr id="4" name="Content Placeholder 3">
            <a:extLst>
              <a:ext uri="{FF2B5EF4-FFF2-40B4-BE49-F238E27FC236}">
                <a16:creationId xmlns:a16="http://schemas.microsoft.com/office/drawing/2014/main" id="{A6386AB2-0072-3649-8B72-5E97DCD3AA9D}"/>
              </a:ext>
            </a:extLst>
          </p:cNvPr>
          <p:cNvSpPr>
            <a:spLocks noGrp="1"/>
          </p:cNvSpPr>
          <p:nvPr>
            <p:ph idx="1"/>
          </p:nvPr>
        </p:nvSpPr>
        <p:spPr/>
        <p:txBody>
          <a:bodyPr/>
          <a:lstStyle/>
          <a:p>
            <a:r>
              <a:rPr lang="en-IN" sz="2800" dirty="0">
                <a:solidFill>
                  <a:srgbClr val="000000"/>
                </a:solidFill>
              </a:rPr>
              <a:t>Safety level depends on the number of remaining safety measures to manage the disruptive event</a:t>
            </a:r>
            <a:r>
              <a:rPr lang="en-IN" dirty="0">
                <a:solidFill>
                  <a:srgbClr val="000000"/>
                </a:solidFill>
              </a:rPr>
              <a:t> (e.g. </a:t>
            </a:r>
            <a:r>
              <a:rPr lang="en-IN" sz="2800" dirty="0">
                <a:solidFill>
                  <a:srgbClr val="000000"/>
                </a:solidFill>
              </a:rPr>
              <a:t>auto setback function, manual setback function and a complete shutdown </a:t>
            </a:r>
            <a:r>
              <a:rPr lang="en-IN" sz="2800" dirty="0"/>
              <a:t>recovery</a:t>
            </a:r>
            <a:r>
              <a:rPr lang="en-IN" dirty="0"/>
              <a:t>)</a:t>
            </a:r>
            <a:r>
              <a:rPr lang="en-IN" sz="2800" dirty="0"/>
              <a:t> </a:t>
            </a:r>
          </a:p>
        </p:txBody>
      </p:sp>
      <p:pic>
        <p:nvPicPr>
          <p:cNvPr id="7" name="Picture 6">
            <a:extLst>
              <a:ext uri="{FF2B5EF4-FFF2-40B4-BE49-F238E27FC236}">
                <a16:creationId xmlns:a16="http://schemas.microsoft.com/office/drawing/2014/main" id="{756D2AAE-CB66-810F-B68D-93314AE780BB}"/>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7137553" y="3429000"/>
            <a:ext cx="4862052" cy="3407556"/>
          </a:xfrm>
          <a:prstGeom prst="rect">
            <a:avLst/>
          </a:prstGeom>
          <a:noFill/>
        </p:spPr>
      </p:pic>
      <p:sp>
        <p:nvSpPr>
          <p:cNvPr id="9" name="TextBox 8">
            <a:extLst>
              <a:ext uri="{FF2B5EF4-FFF2-40B4-BE49-F238E27FC236}">
                <a16:creationId xmlns:a16="http://schemas.microsoft.com/office/drawing/2014/main" id="{12E67133-9126-FB67-DCDE-CE8B6A45065A}"/>
              </a:ext>
            </a:extLst>
          </p:cNvPr>
          <p:cNvSpPr txBox="1"/>
          <p:nvPr/>
        </p:nvSpPr>
        <p:spPr>
          <a:xfrm>
            <a:off x="1036791" y="3692522"/>
            <a:ext cx="6100762" cy="2425408"/>
          </a:xfrm>
          <a:prstGeom prst="rect">
            <a:avLst/>
          </a:prstGeom>
          <a:noFill/>
        </p:spPr>
        <p:txBody>
          <a:bodyPr wrap="square">
            <a:spAutoFit/>
          </a:bodyPr>
          <a:lstStyle/>
          <a:p>
            <a:pPr>
              <a:lnSpc>
                <a:spcPct val="110000"/>
              </a:lnSpc>
            </a:pPr>
            <a:r>
              <a:rPr lang="en-US" sz="2800" dirty="0">
                <a:solidFill>
                  <a:srgbClr val="000000"/>
                </a:solidFill>
              </a:rPr>
              <a:t>Resilience can be measured as the </a:t>
            </a:r>
            <a:br>
              <a:rPr lang="en-US" sz="2800" dirty="0">
                <a:solidFill>
                  <a:srgbClr val="000000"/>
                </a:solidFill>
              </a:rPr>
            </a:br>
            <a:r>
              <a:rPr lang="en-US" sz="2800" dirty="0">
                <a:solidFill>
                  <a:srgbClr val="000000"/>
                </a:solidFill>
              </a:rPr>
              <a:t>number of possible recovery paths (</a:t>
            </a:r>
            <a:r>
              <a:rPr lang="en-US" sz="2800" dirty="0">
                <a:solidFill>
                  <a:srgbClr val="0177AD"/>
                </a:solidFill>
              </a:rPr>
              <a:t>options</a:t>
            </a:r>
            <a:r>
              <a:rPr lang="en-US" sz="2800" dirty="0">
                <a:solidFill>
                  <a:srgbClr val="000000"/>
                </a:solidFill>
              </a:rPr>
              <a:t>) that are still available</a:t>
            </a:r>
            <a:br>
              <a:rPr lang="en-US" sz="2800" dirty="0">
                <a:solidFill>
                  <a:srgbClr val="000000"/>
                </a:solidFill>
              </a:rPr>
            </a:br>
            <a:r>
              <a:rPr lang="en-US" sz="2800" dirty="0">
                <a:solidFill>
                  <a:srgbClr val="000000"/>
                </a:solidFill>
              </a:rPr>
              <a:t>to recover the system. </a:t>
            </a:r>
          </a:p>
          <a:p>
            <a:pPr>
              <a:lnSpc>
                <a:spcPct val="110000"/>
              </a:lnSpc>
            </a:pPr>
            <a:endParaRPr lang="en-US" sz="2800" dirty="0">
              <a:solidFill>
                <a:srgbClr val="000000"/>
              </a:solidFill>
            </a:endParaRPr>
          </a:p>
        </p:txBody>
      </p:sp>
      <p:sp>
        <p:nvSpPr>
          <p:cNvPr id="10" name="Slide Number Placeholder 9">
            <a:extLst>
              <a:ext uri="{FF2B5EF4-FFF2-40B4-BE49-F238E27FC236}">
                <a16:creationId xmlns:a16="http://schemas.microsoft.com/office/drawing/2014/main" id="{5338E0EC-E22B-847D-3AB4-03DF8BBFCBEA}"/>
              </a:ext>
            </a:extLst>
          </p:cNvPr>
          <p:cNvSpPr>
            <a:spLocks noGrp="1"/>
          </p:cNvSpPr>
          <p:nvPr>
            <p:ph type="sldNum" sz="quarter" idx="10"/>
          </p:nvPr>
        </p:nvSpPr>
        <p:spPr/>
        <p:txBody>
          <a:bodyPr/>
          <a:lstStyle/>
          <a:p>
            <a:fld id="{D8D877B3-D348-4611-9BDB-C5374591D951}" type="slidenum">
              <a:rPr lang="en-US" smtClean="0"/>
              <a:pPr/>
              <a:t>14</a:t>
            </a:fld>
            <a:endParaRPr lang="en-US" dirty="0"/>
          </a:p>
        </p:txBody>
      </p:sp>
    </p:spTree>
    <p:extLst>
      <p:ext uri="{BB962C8B-B14F-4D97-AF65-F5344CB8AC3E}">
        <p14:creationId xmlns:p14="http://schemas.microsoft.com/office/powerpoint/2010/main" val="789563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C1ED22-174A-7646-846D-013989186AE3}"/>
              </a:ext>
            </a:extLst>
          </p:cNvPr>
          <p:cNvSpPr>
            <a:spLocks noGrp="1"/>
          </p:cNvSpPr>
          <p:nvPr>
            <p:ph type="title"/>
          </p:nvPr>
        </p:nvSpPr>
        <p:spPr>
          <a:xfrm>
            <a:off x="1120877" y="664930"/>
            <a:ext cx="10380561" cy="1387389"/>
          </a:xfrm>
        </p:spPr>
        <p:txBody>
          <a:bodyPr anchor="t">
            <a:normAutofit/>
          </a:bodyPr>
          <a:lstStyle/>
          <a:p>
            <a:r>
              <a:rPr lang="en-US" dirty="0">
                <a:solidFill>
                  <a:srgbClr val="000000"/>
                </a:solidFill>
              </a:rPr>
              <a:t>Integrated resilient metric</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9703843-1BFD-62E7-56BD-D5A1E1B1BCC8}"/>
                  </a:ext>
                </a:extLst>
              </p:cNvPr>
              <p:cNvSpPr txBox="1"/>
              <p:nvPr/>
            </p:nvSpPr>
            <p:spPr>
              <a:xfrm>
                <a:off x="6475463" y="1562550"/>
                <a:ext cx="6100762" cy="934743"/>
              </a:xfrm>
              <a:prstGeom prst="rect">
                <a:avLst/>
              </a:prstGeom>
              <a:noFill/>
            </p:spPr>
            <p:txBody>
              <a:bodyPr wrap="square">
                <a:spAutoFit/>
              </a:bodyPr>
              <a:lstStyle/>
              <a:p>
                <a14:m>
                  <m:oMath xmlns:m="http://schemas.openxmlformats.org/officeDocument/2006/math">
                    <m:sSub>
                      <m:sSubPr>
                        <m:ctrlPr>
                          <a:rPr lang="en-US" sz="2800" i="1" smtClean="0">
                            <a:solidFill>
                              <a:srgbClr val="000000"/>
                            </a:solidFill>
                            <a:latin typeface="Cambria Math" panose="02040503050406030204" pitchFamily="18" charset="0"/>
                          </a:rPr>
                        </m:ctrlPr>
                      </m:sSubPr>
                      <m:e>
                        <m:r>
                          <a:rPr lang="en-IN" sz="2800" i="1">
                            <a:solidFill>
                              <a:srgbClr val="000000"/>
                            </a:solidFill>
                            <a:latin typeface="Cambria Math"/>
                            <a:sym typeface="Symbol"/>
                          </a:rPr>
                          <m:t></m:t>
                        </m:r>
                      </m:e>
                      <m:sub>
                        <m:r>
                          <a:rPr lang="en-IN" sz="2800" i="1">
                            <a:solidFill>
                              <a:srgbClr val="000000"/>
                            </a:solidFill>
                            <a:latin typeface="Cambria Math"/>
                          </a:rPr>
                          <m:t>𝑠𝑚</m:t>
                        </m:r>
                      </m:sub>
                    </m:sSub>
                    <m:r>
                      <a:rPr lang="en-IN" sz="2800" i="1">
                        <a:solidFill>
                          <a:srgbClr val="000000"/>
                        </a:solidFill>
                        <a:latin typeface="Cambria Math"/>
                      </a:rPr>
                      <m:t>=</m:t>
                    </m:r>
                    <m:f>
                      <m:fPr>
                        <m:ctrlPr>
                          <a:rPr lang="en-US" sz="2800" i="1">
                            <a:solidFill>
                              <a:srgbClr val="000000"/>
                            </a:solidFill>
                            <a:latin typeface="Cambria Math" panose="02040503050406030204" pitchFamily="18" charset="0"/>
                          </a:rPr>
                        </m:ctrlPr>
                      </m:fPr>
                      <m:num>
                        <m:nary>
                          <m:naryPr>
                            <m:chr m:val="∑"/>
                            <m:limLoc m:val="undOvr"/>
                            <m:ctrlPr>
                              <a:rPr lang="en-US" sz="2800" i="1">
                                <a:solidFill>
                                  <a:srgbClr val="000000"/>
                                </a:solidFill>
                                <a:latin typeface="Cambria Math" panose="02040503050406030204" pitchFamily="18" charset="0"/>
                              </a:rPr>
                            </m:ctrlPr>
                          </m:naryPr>
                          <m:sub>
                            <m:r>
                              <a:rPr lang="en-IN" sz="2800" i="1">
                                <a:solidFill>
                                  <a:srgbClr val="000000"/>
                                </a:solidFill>
                                <a:latin typeface="Cambria Math"/>
                              </a:rPr>
                              <m:t>𝑖</m:t>
                            </m:r>
                            <m:r>
                              <a:rPr lang="en-IN" sz="2800" i="1">
                                <a:solidFill>
                                  <a:srgbClr val="000000"/>
                                </a:solidFill>
                                <a:latin typeface="Cambria Math"/>
                              </a:rPr>
                              <m:t>=1</m:t>
                            </m:r>
                          </m:sub>
                          <m:sup>
                            <m:r>
                              <a:rPr lang="en-IN" sz="2800" i="1">
                                <a:solidFill>
                                  <a:srgbClr val="000000"/>
                                </a:solidFill>
                                <a:latin typeface="Cambria Math"/>
                              </a:rPr>
                              <m:t>𝑙</m:t>
                            </m:r>
                          </m:sup>
                          <m:e>
                            <m:sSub>
                              <m:sSubPr>
                                <m:ctrlPr>
                                  <a:rPr lang="en-US" sz="2800" i="1">
                                    <a:solidFill>
                                      <a:srgbClr val="000000"/>
                                    </a:solidFill>
                                    <a:latin typeface="Cambria Math" panose="02040503050406030204" pitchFamily="18" charset="0"/>
                                  </a:rPr>
                                </m:ctrlPr>
                              </m:sSubPr>
                              <m:e>
                                <m:r>
                                  <a:rPr lang="en-IN" sz="2800" i="1">
                                    <a:solidFill>
                                      <a:srgbClr val="000000"/>
                                    </a:solidFill>
                                    <a:latin typeface="Cambria Math"/>
                                  </a:rPr>
                                  <m:t>𝑝</m:t>
                                </m:r>
                              </m:e>
                              <m:sub>
                                <m:sSub>
                                  <m:sSubPr>
                                    <m:ctrlPr>
                                      <a:rPr lang="en-US" sz="2800" i="1">
                                        <a:solidFill>
                                          <a:srgbClr val="000000"/>
                                        </a:solidFill>
                                        <a:latin typeface="Cambria Math" panose="02040503050406030204" pitchFamily="18" charset="0"/>
                                      </a:rPr>
                                    </m:ctrlPr>
                                  </m:sSubPr>
                                  <m:e>
                                    <m:r>
                                      <a:rPr lang="en-IN" sz="2800" i="1">
                                        <a:solidFill>
                                          <a:srgbClr val="000000"/>
                                        </a:solidFill>
                                        <a:latin typeface="Cambria Math"/>
                                      </a:rPr>
                                      <m:t>𝑖</m:t>
                                    </m:r>
                                  </m:e>
                                  <m:sub>
                                    <m:r>
                                      <a:rPr lang="en-IN" sz="2800" i="1">
                                        <a:solidFill>
                                          <a:srgbClr val="000000"/>
                                        </a:solidFill>
                                        <a:latin typeface="Cambria Math"/>
                                      </a:rPr>
                                      <m:t>𝑠𝑚</m:t>
                                    </m:r>
                                  </m:sub>
                                </m:sSub>
                              </m:sub>
                            </m:sSub>
                          </m:e>
                        </m:nary>
                      </m:num>
                      <m:den>
                        <m:nary>
                          <m:naryPr>
                            <m:chr m:val="∑"/>
                            <m:limLoc m:val="subSup"/>
                            <m:supHide m:val="on"/>
                            <m:ctrlPr>
                              <a:rPr lang="en-US" sz="2800" i="1">
                                <a:solidFill>
                                  <a:srgbClr val="000000"/>
                                </a:solidFill>
                                <a:latin typeface="Cambria Math" panose="02040503050406030204" pitchFamily="18" charset="0"/>
                              </a:rPr>
                            </m:ctrlPr>
                          </m:naryPr>
                          <m:sub>
                            <m:r>
                              <a:rPr lang="en-IN" sz="2800" i="1">
                                <a:solidFill>
                                  <a:srgbClr val="000000"/>
                                </a:solidFill>
                                <a:latin typeface="Cambria Math"/>
                              </a:rPr>
                              <m:t>𝑘</m:t>
                            </m:r>
                          </m:sub>
                          <m:sup/>
                          <m:e>
                            <m:sSub>
                              <m:sSubPr>
                                <m:ctrlPr>
                                  <a:rPr lang="en-US" sz="2800" i="1">
                                    <a:solidFill>
                                      <a:srgbClr val="000000"/>
                                    </a:solidFill>
                                    <a:latin typeface="Cambria Math" panose="02040503050406030204" pitchFamily="18" charset="0"/>
                                  </a:rPr>
                                </m:ctrlPr>
                              </m:sSubPr>
                              <m:e>
                                <m:r>
                                  <a:rPr lang="en-IN" sz="2800" i="1">
                                    <a:solidFill>
                                      <a:srgbClr val="000000"/>
                                    </a:solidFill>
                                    <a:latin typeface="Cambria Math"/>
                                  </a:rPr>
                                  <m:t>𝑝</m:t>
                                </m:r>
                              </m:e>
                              <m:sub>
                                <m:sSub>
                                  <m:sSubPr>
                                    <m:ctrlPr>
                                      <a:rPr lang="en-US" sz="2800" i="1">
                                        <a:solidFill>
                                          <a:srgbClr val="000000"/>
                                        </a:solidFill>
                                        <a:latin typeface="Cambria Math" panose="02040503050406030204" pitchFamily="18" charset="0"/>
                                      </a:rPr>
                                    </m:ctrlPr>
                                  </m:sSubPr>
                                  <m:e>
                                    <m:r>
                                      <a:rPr lang="en-IN" sz="2800" i="1">
                                        <a:solidFill>
                                          <a:srgbClr val="000000"/>
                                        </a:solidFill>
                                        <a:latin typeface="Cambria Math"/>
                                      </a:rPr>
                                      <m:t>𝑘</m:t>
                                    </m:r>
                                  </m:e>
                                  <m:sub>
                                    <m:r>
                                      <a:rPr lang="en-IN" sz="2800" i="1">
                                        <a:solidFill>
                                          <a:srgbClr val="000000"/>
                                        </a:solidFill>
                                        <a:latin typeface="Cambria Math"/>
                                      </a:rPr>
                                      <m:t>𝑠𝑚</m:t>
                                    </m:r>
                                  </m:sub>
                                </m:sSub>
                              </m:sub>
                            </m:sSub>
                          </m:e>
                        </m:nary>
                      </m:den>
                    </m:f>
                    <m:r>
                      <a:rPr lang="en-IN" sz="2800" i="1">
                        <a:solidFill>
                          <a:srgbClr val="000000"/>
                        </a:solidFill>
                        <a:latin typeface="Cambria Math"/>
                      </a:rPr>
                      <m:t>, </m:t>
                    </m:r>
                    <m:r>
                      <a:rPr lang="en-IN" sz="2800">
                        <a:solidFill>
                          <a:srgbClr val="000000"/>
                        </a:solidFill>
                        <a:latin typeface="Cambria Math"/>
                      </a:rPr>
                      <m:t>1</m:t>
                    </m:r>
                    <m:r>
                      <a:rPr lang="en-IN" sz="2800" i="1">
                        <a:solidFill>
                          <a:srgbClr val="000000"/>
                        </a:solidFill>
                        <a:latin typeface="Cambria Math"/>
                      </a:rPr>
                      <m:t>≤</m:t>
                    </m:r>
                    <m:r>
                      <a:rPr lang="en-IN" sz="2800" i="1">
                        <a:solidFill>
                          <a:srgbClr val="000000"/>
                        </a:solidFill>
                        <a:latin typeface="Cambria Math"/>
                      </a:rPr>
                      <m:t>𝑙</m:t>
                    </m:r>
                    <m:r>
                      <a:rPr lang="en-IN" sz="2800" i="1">
                        <a:solidFill>
                          <a:srgbClr val="000000"/>
                        </a:solidFill>
                        <a:latin typeface="Cambria Math"/>
                      </a:rPr>
                      <m:t>≤</m:t>
                    </m:r>
                    <m:r>
                      <a:rPr lang="en-IN" sz="2800" i="1">
                        <a:solidFill>
                          <a:srgbClr val="000000"/>
                        </a:solidFill>
                        <a:latin typeface="Cambria Math"/>
                      </a:rPr>
                      <m:t>𝑘</m:t>
                    </m:r>
                  </m:oMath>
                </a14:m>
                <a:r>
                  <a:rPr lang="en-IN" sz="2400" dirty="0">
                    <a:solidFill>
                      <a:srgbClr val="000000"/>
                    </a:solidFill>
                  </a:rPr>
                  <a:t>	</a:t>
                </a:r>
                <a:endParaRPr lang="en-US" sz="1800" dirty="0">
                  <a:solidFill>
                    <a:srgbClr val="0070C0"/>
                  </a:solidFill>
                </a:endParaRPr>
              </a:p>
            </p:txBody>
          </p:sp>
        </mc:Choice>
        <mc:Fallback>
          <p:sp>
            <p:nvSpPr>
              <p:cNvPr id="5" name="TextBox 4">
                <a:extLst>
                  <a:ext uri="{FF2B5EF4-FFF2-40B4-BE49-F238E27FC236}">
                    <a16:creationId xmlns:a16="http://schemas.microsoft.com/office/drawing/2014/main" id="{29703843-1BFD-62E7-56BD-D5A1E1B1BCC8}"/>
                  </a:ext>
                </a:extLst>
              </p:cNvPr>
              <p:cNvSpPr txBox="1">
                <a:spLocks noRot="1" noChangeAspect="1" noMove="1" noResize="1" noEditPoints="1" noAdjustHandles="1" noChangeArrowheads="1" noChangeShapeType="1" noTextEdit="1"/>
              </p:cNvSpPr>
              <p:nvPr/>
            </p:nvSpPr>
            <p:spPr>
              <a:xfrm>
                <a:off x="6475463" y="1562550"/>
                <a:ext cx="6100762" cy="934743"/>
              </a:xfrm>
              <a:prstGeom prst="rect">
                <a:avLst/>
              </a:prstGeom>
              <a:blipFill>
                <a:blip r:embed="rId3"/>
                <a:stretch>
                  <a:fillRect l="-415" t="-41333" b="-7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81A0B34E-8E97-CF0D-6DA6-867A32DD3899}"/>
                  </a:ext>
                </a:extLst>
              </p:cNvPr>
              <p:cNvSpPr txBox="1"/>
              <p:nvPr/>
            </p:nvSpPr>
            <p:spPr>
              <a:xfrm>
                <a:off x="6475463" y="2680658"/>
                <a:ext cx="6100762" cy="782074"/>
              </a:xfrm>
              <a:prstGeom prst="rect">
                <a:avLst/>
              </a:prstGeom>
              <a:noFill/>
            </p:spPr>
            <p:txBody>
              <a:bodyPr wrap="square">
                <a:spAutoFit/>
              </a:bodyPr>
              <a:lstStyle/>
              <a:p>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IN" sz="2800" i="1">
                            <a:solidFill>
                              <a:schemeClr val="tx1"/>
                            </a:solidFill>
                            <a:latin typeface="Cambria Math"/>
                          </a:rPr>
                          <m:t>𝜑</m:t>
                        </m:r>
                      </m:e>
                      <m:sub>
                        <m:r>
                          <a:rPr lang="en-IN" sz="2800" i="1">
                            <a:solidFill>
                              <a:schemeClr val="tx1"/>
                            </a:solidFill>
                            <a:latin typeface="Cambria Math"/>
                          </a:rPr>
                          <m:t>𝑟</m:t>
                        </m:r>
                      </m:sub>
                    </m:sSub>
                    <m:d>
                      <m:dPr>
                        <m:ctrlPr>
                          <a:rPr lang="en-US" sz="2800" i="1">
                            <a:solidFill>
                              <a:schemeClr val="tx1"/>
                            </a:solidFill>
                            <a:latin typeface="Cambria Math" panose="02040503050406030204" pitchFamily="18" charset="0"/>
                          </a:rPr>
                        </m:ctrlPr>
                      </m:dPr>
                      <m:e>
                        <m:r>
                          <a:rPr lang="en-IN" sz="2800" i="1">
                            <a:solidFill>
                              <a:schemeClr val="tx1"/>
                            </a:solidFill>
                            <a:latin typeface="Cambria Math"/>
                          </a:rPr>
                          <m:t>𝑡</m:t>
                        </m:r>
                      </m:e>
                    </m:d>
                    <m:r>
                      <a:rPr lang="en-IN" sz="2800">
                        <a:solidFill>
                          <a:schemeClr val="tx1"/>
                        </a:solidFill>
                        <a:latin typeface="Cambria Math"/>
                      </a:rPr>
                      <m:t>=</m:t>
                    </m:r>
                    <m:sSub>
                      <m:sSubPr>
                        <m:ctrlPr>
                          <a:rPr lang="en-US" sz="2800" i="1">
                            <a:solidFill>
                              <a:schemeClr val="tx1"/>
                            </a:solidFill>
                            <a:latin typeface="Cambria Math" panose="02040503050406030204" pitchFamily="18" charset="0"/>
                          </a:rPr>
                        </m:ctrlPr>
                      </m:sSubPr>
                      <m:e>
                        <m:r>
                          <a:rPr lang="en-IN" sz="2800" i="0">
                            <a:solidFill>
                              <a:schemeClr val="tx1"/>
                            </a:solidFill>
                            <a:latin typeface="Cambria Math"/>
                            <a:sym typeface="Symbol"/>
                          </a:rPr>
                          <m:t></m:t>
                        </m:r>
                      </m:e>
                      <m:sub>
                        <m:r>
                          <a:rPr lang="en-IN" sz="2800" i="1">
                            <a:solidFill>
                              <a:schemeClr val="tx1"/>
                            </a:solidFill>
                            <a:latin typeface="Cambria Math"/>
                          </a:rPr>
                          <m:t>𝑠𝑚</m:t>
                        </m:r>
                      </m:sub>
                    </m:sSub>
                    <m:d>
                      <m:dPr>
                        <m:ctrlPr>
                          <a:rPr lang="en-US" sz="2800" i="1">
                            <a:solidFill>
                              <a:schemeClr val="tx1"/>
                            </a:solidFill>
                            <a:latin typeface="Cambria Math" panose="02040503050406030204" pitchFamily="18" charset="0"/>
                          </a:rPr>
                        </m:ctrlPr>
                      </m:dPr>
                      <m:e>
                        <m:f>
                          <m:fPr>
                            <m:ctrlPr>
                              <a:rPr lang="en-US" sz="2800" i="1">
                                <a:solidFill>
                                  <a:schemeClr val="tx1"/>
                                </a:solidFill>
                                <a:latin typeface="Cambria Math" panose="02040503050406030204" pitchFamily="18" charset="0"/>
                              </a:rPr>
                            </m:ctrlPr>
                          </m:fPr>
                          <m:num>
                            <m:r>
                              <a:rPr lang="en-IN" sz="2800" i="1">
                                <a:solidFill>
                                  <a:schemeClr val="tx1"/>
                                </a:solidFill>
                                <a:latin typeface="Cambria Math"/>
                              </a:rPr>
                              <m:t>𝜙</m:t>
                            </m:r>
                            <m:r>
                              <a:rPr lang="en-IN" sz="2800" i="1" baseline="-25000">
                                <a:solidFill>
                                  <a:schemeClr val="tx1"/>
                                </a:solidFill>
                                <a:latin typeface="Cambria Math"/>
                              </a:rPr>
                              <m:t>𝑓</m:t>
                            </m:r>
                            <m:r>
                              <a:rPr lang="en-IN" sz="2800">
                                <a:solidFill>
                                  <a:schemeClr val="tx1"/>
                                </a:solidFill>
                                <a:latin typeface="Cambria Math"/>
                              </a:rPr>
                              <m:t>(</m:t>
                            </m:r>
                            <m:r>
                              <a:rPr lang="en-IN" sz="2800" i="1">
                                <a:solidFill>
                                  <a:schemeClr val="tx1"/>
                                </a:solidFill>
                                <a:latin typeface="Cambria Math"/>
                              </a:rPr>
                              <m:t>𝑡</m:t>
                            </m:r>
                            <m:r>
                              <a:rPr lang="en-IN" sz="2800">
                                <a:solidFill>
                                  <a:schemeClr val="tx1"/>
                                </a:solidFill>
                                <a:latin typeface="Cambria Math"/>
                              </a:rPr>
                              <m:t>)</m:t>
                            </m:r>
                            <m:r>
                              <a:rPr lang="en-IN" sz="2800" i="1">
                                <a:solidFill>
                                  <a:schemeClr val="tx1"/>
                                </a:solidFill>
                                <a:latin typeface="Cambria Math"/>
                              </a:rPr>
                              <m:t>−</m:t>
                            </m:r>
                            <m:r>
                              <a:rPr lang="en-IN" sz="2800" i="1">
                                <a:solidFill>
                                  <a:schemeClr val="tx1"/>
                                </a:solidFill>
                                <a:latin typeface="Cambria Math"/>
                              </a:rPr>
                              <m:t>𝜙</m:t>
                            </m:r>
                            <m:r>
                              <a:rPr lang="en-IN" sz="2800" i="1" baseline="-25000">
                                <a:solidFill>
                                  <a:schemeClr val="tx1"/>
                                </a:solidFill>
                                <a:latin typeface="Cambria Math"/>
                              </a:rPr>
                              <m:t>𝑑</m:t>
                            </m:r>
                            <m:r>
                              <a:rPr lang="en-IN" sz="2800">
                                <a:solidFill>
                                  <a:schemeClr val="tx1"/>
                                </a:solidFill>
                                <a:latin typeface="Cambria Math"/>
                              </a:rPr>
                              <m:t>(</m:t>
                            </m:r>
                            <m:r>
                              <a:rPr lang="en-IN" sz="2800" i="1">
                                <a:solidFill>
                                  <a:schemeClr val="tx1"/>
                                </a:solidFill>
                                <a:latin typeface="Cambria Math"/>
                              </a:rPr>
                              <m:t>𝑡</m:t>
                            </m:r>
                            <m:r>
                              <a:rPr lang="en-IN" sz="2800">
                                <a:solidFill>
                                  <a:schemeClr val="tx1"/>
                                </a:solidFill>
                                <a:latin typeface="Cambria Math"/>
                              </a:rPr>
                              <m:t>)</m:t>
                            </m:r>
                          </m:num>
                          <m:den>
                            <m:r>
                              <a:rPr lang="en-IN" sz="2800" i="1">
                                <a:solidFill>
                                  <a:schemeClr val="tx1"/>
                                </a:solidFill>
                                <a:latin typeface="Cambria Math"/>
                              </a:rPr>
                              <m:t>𝜙</m:t>
                            </m:r>
                            <m:r>
                              <a:rPr lang="en-IN" sz="2800" i="1" baseline="-25000">
                                <a:solidFill>
                                  <a:schemeClr val="tx1"/>
                                </a:solidFill>
                                <a:latin typeface="Cambria Math"/>
                              </a:rPr>
                              <m:t>𝑛</m:t>
                            </m:r>
                            <m:r>
                              <a:rPr lang="en-IN" sz="2800">
                                <a:solidFill>
                                  <a:schemeClr val="tx1"/>
                                </a:solidFill>
                                <a:latin typeface="Cambria Math"/>
                              </a:rPr>
                              <m:t>(</m:t>
                            </m:r>
                            <m:r>
                              <a:rPr lang="en-IN" sz="2800" i="1">
                                <a:solidFill>
                                  <a:schemeClr val="tx1"/>
                                </a:solidFill>
                                <a:latin typeface="Cambria Math"/>
                              </a:rPr>
                              <m:t>𝑡</m:t>
                            </m:r>
                            <m:r>
                              <a:rPr lang="en-IN" sz="2800">
                                <a:solidFill>
                                  <a:schemeClr val="tx1"/>
                                </a:solidFill>
                                <a:latin typeface="Cambria Math"/>
                              </a:rPr>
                              <m:t>)</m:t>
                            </m:r>
                            <m:r>
                              <a:rPr lang="en-IN" sz="2800" i="1">
                                <a:solidFill>
                                  <a:schemeClr val="tx1"/>
                                </a:solidFill>
                                <a:latin typeface="Cambria Math"/>
                              </a:rPr>
                              <m:t>−</m:t>
                            </m:r>
                            <m:r>
                              <a:rPr lang="en-IN" sz="2800" i="1">
                                <a:solidFill>
                                  <a:schemeClr val="tx1"/>
                                </a:solidFill>
                                <a:latin typeface="Cambria Math"/>
                              </a:rPr>
                              <m:t>𝜙</m:t>
                            </m:r>
                            <m:r>
                              <a:rPr lang="en-IN" sz="2800" i="1" baseline="-25000">
                                <a:solidFill>
                                  <a:schemeClr val="tx1"/>
                                </a:solidFill>
                                <a:latin typeface="Cambria Math"/>
                              </a:rPr>
                              <m:t>𝑑</m:t>
                            </m:r>
                            <m:r>
                              <a:rPr lang="en-IN" sz="2800">
                                <a:solidFill>
                                  <a:schemeClr val="tx1"/>
                                </a:solidFill>
                                <a:latin typeface="Cambria Math"/>
                              </a:rPr>
                              <m:t>(</m:t>
                            </m:r>
                            <m:r>
                              <a:rPr lang="en-IN" sz="2800" i="1">
                                <a:solidFill>
                                  <a:schemeClr val="tx1"/>
                                </a:solidFill>
                                <a:latin typeface="Cambria Math"/>
                              </a:rPr>
                              <m:t>𝑡</m:t>
                            </m:r>
                            <m:r>
                              <a:rPr lang="en-IN" sz="2800">
                                <a:solidFill>
                                  <a:schemeClr val="tx1"/>
                                </a:solidFill>
                                <a:latin typeface="Cambria Math"/>
                              </a:rPr>
                              <m:t>)</m:t>
                            </m:r>
                          </m:den>
                        </m:f>
                      </m:e>
                    </m:d>
                  </m:oMath>
                </a14:m>
                <a:r>
                  <a:rPr lang="en-US" sz="2800" dirty="0">
                    <a:solidFill>
                      <a:schemeClr val="tx1"/>
                    </a:solidFill>
                  </a:rPr>
                  <a:t> </a:t>
                </a:r>
                <a:r>
                  <a:rPr lang="en-US" sz="2800" dirty="0">
                    <a:solidFill>
                      <a:srgbClr val="0070C0"/>
                    </a:solidFill>
                  </a:rPr>
                  <a:t>   </a:t>
                </a:r>
                <a:endParaRPr lang="en-US" sz="2800" dirty="0"/>
              </a:p>
            </p:txBody>
          </p:sp>
        </mc:Choice>
        <mc:Fallback>
          <p:sp>
            <p:nvSpPr>
              <p:cNvPr id="7" name="TextBox 6">
                <a:extLst>
                  <a:ext uri="{FF2B5EF4-FFF2-40B4-BE49-F238E27FC236}">
                    <a16:creationId xmlns:a16="http://schemas.microsoft.com/office/drawing/2014/main" id="{81A0B34E-8E97-CF0D-6DA6-867A32DD3899}"/>
                  </a:ext>
                </a:extLst>
              </p:cNvPr>
              <p:cNvSpPr txBox="1">
                <a:spLocks noRot="1" noChangeAspect="1" noMove="1" noResize="1" noEditPoints="1" noAdjustHandles="1" noChangeArrowheads="1" noChangeShapeType="1" noTextEdit="1"/>
              </p:cNvSpPr>
              <p:nvPr/>
            </p:nvSpPr>
            <p:spPr>
              <a:xfrm>
                <a:off x="6475463" y="2680658"/>
                <a:ext cx="6100762" cy="782074"/>
              </a:xfrm>
              <a:prstGeom prst="rect">
                <a:avLst/>
              </a:prstGeom>
              <a:blipFill>
                <a:blip r:embed="rId4"/>
                <a:stretch>
                  <a:fillRect l="-415" b="-806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D2E8945F-677A-E701-9C54-0FBB5E8BDE5D}"/>
              </a:ext>
            </a:extLst>
          </p:cNvPr>
          <p:cNvSpPr txBox="1"/>
          <p:nvPr/>
        </p:nvSpPr>
        <p:spPr>
          <a:xfrm>
            <a:off x="979917" y="1852264"/>
            <a:ext cx="6100762" cy="461665"/>
          </a:xfrm>
          <a:prstGeom prst="rect">
            <a:avLst/>
          </a:prstGeom>
          <a:noFill/>
        </p:spPr>
        <p:txBody>
          <a:bodyPr wrap="square">
            <a:spAutoFit/>
          </a:bodyPr>
          <a:lstStyle/>
          <a:p>
            <a:r>
              <a:rPr lang="en-IN" sz="2400" dirty="0">
                <a:solidFill>
                  <a:srgbClr val="0177AD"/>
                </a:solidFill>
                <a:ea typeface="+mj-ea"/>
                <a:cs typeface="+mj-cs"/>
              </a:rPr>
              <a:t>Safety measure resilience factor</a:t>
            </a:r>
            <a:endParaRPr lang="en-US" sz="2400" dirty="0">
              <a:solidFill>
                <a:srgbClr val="0177AD"/>
              </a:solidFill>
              <a:ea typeface="+mj-ea"/>
              <a:cs typeface="+mj-cs"/>
            </a:endParaRPr>
          </a:p>
        </p:txBody>
      </p:sp>
      <p:sp>
        <p:nvSpPr>
          <p:cNvPr id="12" name="TextBox 11">
            <a:extLst>
              <a:ext uri="{FF2B5EF4-FFF2-40B4-BE49-F238E27FC236}">
                <a16:creationId xmlns:a16="http://schemas.microsoft.com/office/drawing/2014/main" id="{782D1266-4084-15EC-16A0-9AE0C9A7E2BC}"/>
              </a:ext>
            </a:extLst>
          </p:cNvPr>
          <p:cNvSpPr txBox="1"/>
          <p:nvPr/>
        </p:nvSpPr>
        <p:spPr>
          <a:xfrm>
            <a:off x="979917" y="2701430"/>
            <a:ext cx="6100762" cy="461665"/>
          </a:xfrm>
          <a:prstGeom prst="rect">
            <a:avLst/>
          </a:prstGeom>
          <a:noFill/>
        </p:spPr>
        <p:txBody>
          <a:bodyPr wrap="square">
            <a:spAutoFit/>
          </a:bodyPr>
          <a:lstStyle/>
          <a:p>
            <a:r>
              <a:rPr lang="en-US" sz="2400" dirty="0">
                <a:solidFill>
                  <a:srgbClr val="0177AD"/>
                </a:solidFill>
                <a:ea typeface="+mj-ea"/>
                <a:cs typeface="+mj-cs"/>
              </a:rPr>
              <a:t>Resilience of each recovery sequence </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E471E0CE-713C-74F4-E500-879B51B13C2E}"/>
                  </a:ext>
                </a:extLst>
              </p:cNvPr>
              <p:cNvSpPr txBox="1"/>
              <p:nvPr/>
            </p:nvSpPr>
            <p:spPr>
              <a:xfrm>
                <a:off x="5400676" y="3500818"/>
                <a:ext cx="6100762" cy="11740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𝛷</m:t>
                          </m:r>
                        </m:e>
                        <m:sub>
                          <m:r>
                            <a:rPr lang="en-US" sz="2800" i="1">
                              <a:solidFill>
                                <a:schemeClr val="tx1"/>
                              </a:solidFill>
                              <a:latin typeface="Cambria Math" panose="02040503050406030204" pitchFamily="18" charset="0"/>
                            </a:rPr>
                            <m:t>𝑅</m:t>
                          </m:r>
                        </m:sub>
                      </m:sSub>
                      <m:r>
                        <a:rPr lang="en-US" sz="2800">
                          <a:solidFill>
                            <a:schemeClr val="tx1"/>
                          </a:solidFill>
                          <a:latin typeface="Cambria Math" panose="02040503050406030204" pitchFamily="18" charset="0"/>
                        </a:rPr>
                        <m:t>=</m:t>
                      </m:r>
                      <m:sSup>
                        <m:sSupPr>
                          <m:ctrlPr>
                            <a:rPr lang="en-US" sz="2800" i="1">
                              <a:solidFill>
                                <a:schemeClr val="tx1"/>
                              </a:solidFill>
                              <a:latin typeface="Cambria Math" panose="02040503050406030204" pitchFamily="18" charset="0"/>
                            </a:rPr>
                          </m:ctrlPr>
                        </m:sSupPr>
                        <m:e>
                          <m:d>
                            <m:dPr>
                              <m:begChr m:val="["/>
                              <m:endChr m:val="]"/>
                              <m:ctrlPr>
                                <a:rPr lang="en-US" sz="2800" i="1">
                                  <a:solidFill>
                                    <a:schemeClr val="tx1"/>
                                  </a:solidFill>
                                  <a:latin typeface="Cambria Math" panose="02040503050406030204" pitchFamily="18" charset="0"/>
                                </a:rPr>
                              </m:ctrlPr>
                            </m:dPr>
                            <m:e>
                              <m:nary>
                                <m:naryPr>
                                  <m:chr m:val="∏"/>
                                  <m:limLoc m:val="subSup"/>
                                  <m:ctrlPr>
                                    <a:rPr lang="en-US" sz="2800" i="1">
                                      <a:solidFill>
                                        <a:schemeClr val="tx1"/>
                                      </a:solidFill>
                                      <a:latin typeface="Cambria Math" panose="02040503050406030204" pitchFamily="18" charset="0"/>
                                    </a:rPr>
                                  </m:ctrlPr>
                                </m:naryPr>
                                <m:sub>
                                  <m:r>
                                    <a:rPr lang="en-US" sz="2800" i="1">
                                      <a:solidFill>
                                        <a:schemeClr val="tx1"/>
                                      </a:solidFill>
                                      <a:latin typeface="Cambria Math" panose="02040503050406030204" pitchFamily="18" charset="0"/>
                                    </a:rPr>
                                    <m:t>𝑟</m:t>
                                  </m:r>
                                  <m:r>
                                    <a:rPr lang="en-US" sz="2800">
                                      <a:solidFill>
                                        <a:schemeClr val="tx1"/>
                                      </a:solidFill>
                                      <a:latin typeface="Cambria Math" panose="02040503050406030204" pitchFamily="18" charset="0"/>
                                    </a:rPr>
                                    <m:t>=1</m:t>
                                  </m:r>
                                </m:sub>
                                <m:sup>
                                  <m:r>
                                    <a:rPr lang="en-US" sz="2800" i="1">
                                      <a:solidFill>
                                        <a:schemeClr val="tx1"/>
                                      </a:solidFill>
                                      <a:latin typeface="Cambria Math" panose="02040503050406030204" pitchFamily="18" charset="0"/>
                                    </a:rPr>
                                    <m:t>𝑛</m:t>
                                  </m:r>
                                </m:sup>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𝑤</m:t>
                                      </m:r>
                                      <m:r>
                                        <a:rPr lang="en-GB" sz="2800" b="0" i="1" baseline="-25000" smtClean="0">
                                          <a:solidFill>
                                            <a:schemeClr val="tx1"/>
                                          </a:solidFill>
                                          <a:latin typeface="Cambria Math" panose="02040503050406030204" pitchFamily="18" charset="0"/>
                                        </a:rPr>
                                        <m:t>𝑟</m:t>
                                      </m:r>
                                      <m:r>
                                        <a:rPr lang="en-US" sz="2800" i="1">
                                          <a:solidFill>
                                            <a:schemeClr val="tx1"/>
                                          </a:solidFill>
                                          <a:latin typeface="Cambria Math" panose="02040503050406030204" pitchFamily="18" charset="0"/>
                                        </a:rPr>
                                        <m:t>𝜑</m:t>
                                      </m:r>
                                    </m:e>
                                    <m:sub>
                                      <m:r>
                                        <a:rPr lang="en-US" sz="2800" i="1">
                                          <a:solidFill>
                                            <a:schemeClr val="tx1"/>
                                          </a:solidFill>
                                          <a:latin typeface="Cambria Math" panose="02040503050406030204" pitchFamily="18" charset="0"/>
                                        </a:rPr>
                                        <m:t>𝑟</m:t>
                                      </m:r>
                                    </m:sub>
                                  </m:sSub>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𝑡</m:t>
                                      </m:r>
                                    </m:e>
                                  </m:d>
                                </m:e>
                              </m:nary>
                            </m:e>
                          </m:d>
                        </m:e>
                        <m:sup>
                          <m:f>
                            <m:fPr>
                              <m:ctrlPr>
                                <a:rPr lang="en-US" sz="2800" i="1">
                                  <a:solidFill>
                                    <a:schemeClr val="tx1"/>
                                  </a:solidFill>
                                  <a:latin typeface="Cambria Math" panose="02040503050406030204" pitchFamily="18" charset="0"/>
                                </a:rPr>
                              </m:ctrlPr>
                            </m:fPr>
                            <m:num>
                              <m:r>
                                <a:rPr lang="en-US" sz="2800">
                                  <a:solidFill>
                                    <a:schemeClr val="tx1"/>
                                  </a:solidFill>
                                  <a:latin typeface="Cambria Math" panose="02040503050406030204" pitchFamily="18" charset="0"/>
                                </a:rPr>
                                <m:t>1</m:t>
                              </m:r>
                            </m:num>
                            <m:den>
                              <m:r>
                                <a:rPr lang="en-US" sz="2800" i="1">
                                  <a:solidFill>
                                    <a:schemeClr val="tx1"/>
                                  </a:solidFill>
                                  <a:latin typeface="Cambria Math" panose="02040503050406030204" pitchFamily="18" charset="0"/>
                                </a:rPr>
                                <m:t>𝑛</m:t>
                              </m:r>
                            </m:den>
                          </m:f>
                        </m:sup>
                      </m:sSup>
                    </m:oMath>
                  </m:oMathPara>
                </a14:m>
                <a:endParaRPr lang="en-US" sz="2800" dirty="0">
                  <a:solidFill>
                    <a:schemeClr val="tx1"/>
                  </a:solidFill>
                </a:endParaRPr>
              </a:p>
            </p:txBody>
          </p:sp>
        </mc:Choice>
        <mc:Fallback>
          <p:sp>
            <p:nvSpPr>
              <p:cNvPr id="15" name="TextBox 14">
                <a:extLst>
                  <a:ext uri="{FF2B5EF4-FFF2-40B4-BE49-F238E27FC236}">
                    <a16:creationId xmlns:a16="http://schemas.microsoft.com/office/drawing/2014/main" id="{E471E0CE-713C-74F4-E500-879B51B13C2E}"/>
                  </a:ext>
                </a:extLst>
              </p:cNvPr>
              <p:cNvSpPr txBox="1">
                <a:spLocks noRot="1" noChangeAspect="1" noMove="1" noResize="1" noEditPoints="1" noAdjustHandles="1" noChangeArrowheads="1" noChangeShapeType="1" noTextEdit="1"/>
              </p:cNvSpPr>
              <p:nvPr/>
            </p:nvSpPr>
            <p:spPr>
              <a:xfrm>
                <a:off x="5400676" y="3500818"/>
                <a:ext cx="6100762" cy="1174039"/>
              </a:xfrm>
              <a:prstGeom prst="rect">
                <a:avLst/>
              </a:prstGeom>
              <a:blipFill>
                <a:blip r:embed="rId5"/>
                <a:stretch>
                  <a:fillRect t="-109574" b="-187234"/>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040D04F6-9A51-C01B-7852-41DFADAC48AD}"/>
              </a:ext>
            </a:extLst>
          </p:cNvPr>
          <p:cNvSpPr txBox="1"/>
          <p:nvPr/>
        </p:nvSpPr>
        <p:spPr>
          <a:xfrm>
            <a:off x="979917" y="3564775"/>
            <a:ext cx="6100762" cy="461665"/>
          </a:xfrm>
          <a:prstGeom prst="rect">
            <a:avLst/>
          </a:prstGeom>
          <a:noFill/>
        </p:spPr>
        <p:txBody>
          <a:bodyPr wrap="square">
            <a:spAutoFit/>
          </a:bodyPr>
          <a:lstStyle/>
          <a:p>
            <a:r>
              <a:rPr lang="en-US" sz="2400" dirty="0">
                <a:solidFill>
                  <a:srgbClr val="0177AD"/>
                </a:solidFill>
                <a:ea typeface="+mj-ea"/>
                <a:cs typeface="+mj-cs"/>
              </a:rPr>
              <a:t>Total resilience</a:t>
            </a: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FA99C04B-E615-E244-E9D8-E3D55B725EAD}"/>
                  </a:ext>
                </a:extLst>
              </p:cNvPr>
              <p:cNvSpPr txBox="1"/>
              <p:nvPr/>
            </p:nvSpPr>
            <p:spPr>
              <a:xfrm>
                <a:off x="1073251" y="4593461"/>
                <a:ext cx="10898615" cy="1342868"/>
              </a:xfrm>
              <a:prstGeom prst="rect">
                <a:avLst/>
              </a:prstGeom>
              <a:noFill/>
            </p:spPr>
            <p:txBody>
              <a:bodyPr wrap="square">
                <a:spAutoFit/>
              </a:bodyPr>
              <a:lstStyle/>
              <a:p>
                <a:pPr>
                  <a:lnSpc>
                    <a:spcPct val="110000"/>
                  </a:lnSpc>
                </a:pPr>
                <a14:m>
                  <m:oMath xmlns:m="http://schemas.openxmlformats.org/officeDocument/2006/math">
                    <m:sSub>
                      <m:sSubPr>
                        <m:ctrlPr>
                          <a:rPr lang="en-US" sz="1800" i="1" smtClean="0">
                            <a:solidFill>
                              <a:srgbClr val="000000"/>
                            </a:solidFill>
                            <a:latin typeface="Cambria Math" panose="02040503050406030204" pitchFamily="18" charset="0"/>
                          </a:rPr>
                        </m:ctrlPr>
                      </m:sSubPr>
                      <m:e>
                        <m:r>
                          <a:rPr lang="en-IN" sz="1800" i="1">
                            <a:solidFill>
                              <a:srgbClr val="000000"/>
                            </a:solidFill>
                            <a:latin typeface="Cambria Math"/>
                          </a:rPr>
                          <m:t>𝑝</m:t>
                        </m:r>
                      </m:e>
                      <m:sub>
                        <m:sSub>
                          <m:sSubPr>
                            <m:ctrlPr>
                              <a:rPr lang="en-US" sz="1800" i="1">
                                <a:solidFill>
                                  <a:srgbClr val="000000"/>
                                </a:solidFill>
                                <a:latin typeface="Cambria Math" panose="02040503050406030204" pitchFamily="18" charset="0"/>
                              </a:rPr>
                            </m:ctrlPr>
                          </m:sSubPr>
                          <m:e>
                            <m:r>
                              <a:rPr lang="en-IN" sz="1800" i="1">
                                <a:solidFill>
                                  <a:srgbClr val="000000"/>
                                </a:solidFill>
                                <a:latin typeface="Cambria Math"/>
                              </a:rPr>
                              <m:t>𝑖</m:t>
                            </m:r>
                          </m:e>
                          <m:sub>
                            <m:r>
                              <a:rPr lang="en-IN" sz="1800" i="1">
                                <a:solidFill>
                                  <a:srgbClr val="000000"/>
                                </a:solidFill>
                                <a:latin typeface="Cambria Math"/>
                              </a:rPr>
                              <m:t>𝑠𝑚</m:t>
                            </m:r>
                          </m:sub>
                        </m:sSub>
                      </m:sub>
                    </m:sSub>
                    <m:r>
                      <a:rPr lang="en-GB" sz="1800" b="0" i="1" smtClean="0">
                        <a:solidFill>
                          <a:srgbClr val="000000"/>
                        </a:solidFill>
                        <a:latin typeface="Cambria Math" panose="02040503050406030204" pitchFamily="18" charset="0"/>
                      </a:rPr>
                      <m:t>: </m:t>
                    </m:r>
                  </m:oMath>
                </a14:m>
                <a:r>
                  <a:rPr lang="en-IN" sz="1800" dirty="0">
                    <a:solidFill>
                      <a:srgbClr val="000000"/>
                    </a:solidFill>
                  </a:rPr>
                  <a:t>probability success of the </a:t>
                </a:r>
                <a:r>
                  <a:rPr lang="en-IN" sz="1800" i="1" dirty="0" err="1">
                    <a:solidFill>
                      <a:srgbClr val="000000"/>
                    </a:solidFill>
                  </a:rPr>
                  <a:t>i</a:t>
                </a:r>
                <a:r>
                  <a:rPr lang="en-IN" sz="1800" i="1" baseline="30000" dirty="0" err="1">
                    <a:solidFill>
                      <a:srgbClr val="000000"/>
                    </a:solidFill>
                  </a:rPr>
                  <a:t>th</a:t>
                </a:r>
                <a:r>
                  <a:rPr lang="en-IN" sz="1800" dirty="0">
                    <a:solidFill>
                      <a:srgbClr val="000000"/>
                    </a:solidFill>
                  </a:rPr>
                  <a:t> safety measure</a:t>
                </a:r>
                <a:r>
                  <a:rPr lang="en-IN" dirty="0">
                    <a:solidFill>
                      <a:srgbClr val="000000"/>
                    </a:solidFill>
                  </a:rPr>
                  <a:t>’ </a:t>
                </a:r>
                <a:r>
                  <a:rPr lang="en-IN" sz="1800" i="1" dirty="0">
                    <a:solidFill>
                      <a:srgbClr val="000000"/>
                    </a:solidFill>
                  </a:rPr>
                  <a:t>l:</a:t>
                </a:r>
                <a:r>
                  <a:rPr lang="en-IN" sz="1800" dirty="0">
                    <a:solidFill>
                      <a:srgbClr val="000000"/>
                    </a:solidFill>
                  </a:rPr>
                  <a:t> available safety measures during restoration;</a:t>
                </a:r>
                <a:br>
                  <a:rPr lang="en-IN" sz="1800" dirty="0">
                    <a:solidFill>
                      <a:srgbClr val="000000"/>
                    </a:solidFill>
                  </a:rPr>
                </a:br>
                <a:r>
                  <a:rPr lang="en-IN" sz="1800" i="1" dirty="0">
                    <a:solidFill>
                      <a:srgbClr val="000000"/>
                    </a:solidFill>
                  </a:rPr>
                  <a:t>k: </a:t>
                </a:r>
                <a:r>
                  <a:rPr lang="en-IN" sz="1800" dirty="0">
                    <a:solidFill>
                      <a:srgbClr val="000000"/>
                    </a:solidFill>
                  </a:rPr>
                  <a:t>number safety measures available before the disruptive event;</a:t>
                </a:r>
                <a:br>
                  <a:rPr lang="en-IN" sz="1800" dirty="0">
                    <a:solidFill>
                      <a:srgbClr val="000000"/>
                    </a:solidFill>
                  </a:rPr>
                </a:br>
                <a14:m>
                  <m:oMath xmlns:m="http://schemas.openxmlformats.org/officeDocument/2006/math">
                    <m:nary>
                      <m:naryPr>
                        <m:chr m:val="∑"/>
                        <m:limLoc m:val="subSup"/>
                        <m:supHide m:val="on"/>
                        <m:ctrlPr>
                          <a:rPr lang="en-US" sz="1800" i="1">
                            <a:solidFill>
                              <a:srgbClr val="000000"/>
                            </a:solidFill>
                            <a:latin typeface="Cambria Math" panose="02040503050406030204" pitchFamily="18" charset="0"/>
                          </a:rPr>
                        </m:ctrlPr>
                      </m:naryPr>
                      <m:sub>
                        <m:r>
                          <a:rPr lang="en-IN" sz="1800" i="1">
                            <a:solidFill>
                              <a:srgbClr val="000000"/>
                            </a:solidFill>
                            <a:latin typeface="Cambria Math"/>
                          </a:rPr>
                          <m:t>𝑘</m:t>
                        </m:r>
                      </m:sub>
                      <m:sup/>
                      <m:e>
                        <m:sSub>
                          <m:sSubPr>
                            <m:ctrlPr>
                              <a:rPr lang="en-US" sz="1800" i="1">
                                <a:solidFill>
                                  <a:srgbClr val="000000"/>
                                </a:solidFill>
                                <a:latin typeface="Cambria Math" panose="02040503050406030204" pitchFamily="18" charset="0"/>
                              </a:rPr>
                            </m:ctrlPr>
                          </m:sSubPr>
                          <m:e>
                            <m:r>
                              <a:rPr lang="en-IN" sz="1800" i="1">
                                <a:solidFill>
                                  <a:srgbClr val="000000"/>
                                </a:solidFill>
                                <a:latin typeface="Cambria Math"/>
                              </a:rPr>
                              <m:t>𝑝</m:t>
                            </m:r>
                          </m:e>
                          <m:sub>
                            <m:sSub>
                              <m:sSubPr>
                                <m:ctrlPr>
                                  <a:rPr lang="en-US" sz="1800" i="1">
                                    <a:solidFill>
                                      <a:srgbClr val="000000"/>
                                    </a:solidFill>
                                    <a:latin typeface="Cambria Math" panose="02040503050406030204" pitchFamily="18" charset="0"/>
                                  </a:rPr>
                                </m:ctrlPr>
                              </m:sSubPr>
                              <m:e>
                                <m:r>
                                  <a:rPr lang="en-IN" sz="1800" i="1">
                                    <a:solidFill>
                                      <a:srgbClr val="000000"/>
                                    </a:solidFill>
                                    <a:latin typeface="Cambria Math"/>
                                  </a:rPr>
                                  <m:t>𝑘</m:t>
                                </m:r>
                              </m:e>
                              <m:sub>
                                <m:r>
                                  <a:rPr lang="en-IN" sz="1800" i="1">
                                    <a:solidFill>
                                      <a:srgbClr val="000000"/>
                                    </a:solidFill>
                                    <a:latin typeface="Cambria Math"/>
                                  </a:rPr>
                                  <m:t>𝑠𝑚</m:t>
                                </m:r>
                              </m:sub>
                            </m:sSub>
                          </m:sub>
                        </m:sSub>
                        <m:r>
                          <a:rPr lang="en-GB" sz="1800" b="0" i="1" smtClean="0">
                            <a:solidFill>
                              <a:srgbClr val="000000"/>
                            </a:solidFill>
                            <a:latin typeface="Cambria Math" panose="02040503050406030204" pitchFamily="18" charset="0"/>
                          </a:rPr>
                          <m:t>:</m:t>
                        </m:r>
                      </m:e>
                    </m:nary>
                  </m:oMath>
                </a14:m>
                <a:r>
                  <a:rPr lang="en-IN" sz="1800" dirty="0">
                    <a:solidFill>
                      <a:srgbClr val="000000"/>
                    </a:solidFill>
                  </a:rPr>
                  <a:t> probability of the total safety measures</a:t>
                </a:r>
              </a:p>
              <a:p>
                <a:pPr>
                  <a:lnSpc>
                    <a:spcPct val="110000"/>
                  </a:lnSpc>
                </a:pPr>
                <a14:m>
                  <m:oMath xmlns:m="http://schemas.openxmlformats.org/officeDocument/2006/math">
                    <m:r>
                      <a:rPr lang="en-IN" sz="1800" i="1" smtClean="0">
                        <a:solidFill>
                          <a:schemeClr val="tx1"/>
                        </a:solidFill>
                        <a:latin typeface="Cambria Math"/>
                      </a:rPr>
                      <m:t>𝜙</m:t>
                    </m:r>
                  </m:oMath>
                </a14:m>
                <a:r>
                  <a:rPr lang="en-IN" sz="1800" dirty="0">
                    <a:solidFill>
                      <a:srgbClr val="000000"/>
                    </a:solidFill>
                  </a:rPr>
                  <a:t>: performance function; </a:t>
                </a:r>
                <a14:m>
                  <m:oMath xmlns:m="http://schemas.openxmlformats.org/officeDocument/2006/math">
                    <m:r>
                      <a:rPr lang="en-US" sz="1800" i="1" smtClean="0">
                        <a:solidFill>
                          <a:schemeClr val="tx1"/>
                        </a:solidFill>
                        <a:latin typeface="Cambria Math" panose="02040503050406030204" pitchFamily="18" charset="0"/>
                      </a:rPr>
                      <m:t>𝑤</m:t>
                    </m:r>
                    <m:r>
                      <a:rPr lang="en-GB" sz="1800" b="0" i="1" baseline="-25000" smtClean="0">
                        <a:solidFill>
                          <a:schemeClr val="tx1"/>
                        </a:solidFill>
                        <a:latin typeface="Cambria Math" panose="02040503050406030204" pitchFamily="18" charset="0"/>
                      </a:rPr>
                      <m:t>𝑟</m:t>
                    </m:r>
                  </m:oMath>
                </a14:m>
                <a:r>
                  <a:rPr lang="en-IN" dirty="0">
                    <a:solidFill>
                      <a:srgbClr val="000000"/>
                    </a:solidFill>
                  </a:rPr>
                  <a:t>: </a:t>
                </a:r>
                <a:r>
                  <a:rPr lang="en-GB" dirty="0"/>
                  <a:t>resilience to safety-resilience </a:t>
                </a:r>
                <a:r>
                  <a:rPr lang="en-IN" dirty="0">
                    <a:solidFill>
                      <a:srgbClr val="000000"/>
                    </a:solidFill>
                  </a:rPr>
                  <a:t>weighing factor</a:t>
                </a:r>
                <a:endParaRPr lang="en-US" sz="1800" dirty="0">
                  <a:solidFill>
                    <a:srgbClr val="000000"/>
                  </a:solidFill>
                </a:endParaRPr>
              </a:p>
            </p:txBody>
          </p:sp>
        </mc:Choice>
        <mc:Fallback>
          <p:sp>
            <p:nvSpPr>
              <p:cNvPr id="20" name="TextBox 19">
                <a:extLst>
                  <a:ext uri="{FF2B5EF4-FFF2-40B4-BE49-F238E27FC236}">
                    <a16:creationId xmlns:a16="http://schemas.microsoft.com/office/drawing/2014/main" id="{FA99C04B-E615-E244-E9D8-E3D55B725EAD}"/>
                  </a:ext>
                </a:extLst>
              </p:cNvPr>
              <p:cNvSpPr txBox="1">
                <a:spLocks noRot="1" noChangeAspect="1" noMove="1" noResize="1" noEditPoints="1" noAdjustHandles="1" noChangeArrowheads="1" noChangeShapeType="1" noTextEdit="1"/>
              </p:cNvSpPr>
              <p:nvPr/>
            </p:nvSpPr>
            <p:spPr>
              <a:xfrm>
                <a:off x="1073251" y="4593461"/>
                <a:ext cx="10898615" cy="1342868"/>
              </a:xfrm>
              <a:prstGeom prst="rect">
                <a:avLst/>
              </a:prstGeom>
              <a:blipFill>
                <a:blip r:embed="rId6"/>
                <a:stretch>
                  <a:fillRect l="-2910" t="-935" b="-23364"/>
                </a:stretch>
              </a:blipFill>
            </p:spPr>
            <p:txBody>
              <a:bodyPr/>
              <a:lstStyle/>
              <a:p>
                <a:r>
                  <a:rPr lang="en-US">
                    <a:noFill/>
                  </a:rPr>
                  <a:t> </a:t>
                </a:r>
              </a:p>
            </p:txBody>
          </p:sp>
        </mc:Fallback>
      </mc:AlternateContent>
      <p:sp>
        <p:nvSpPr>
          <p:cNvPr id="24" name="Slide Number Placeholder 23">
            <a:extLst>
              <a:ext uri="{FF2B5EF4-FFF2-40B4-BE49-F238E27FC236}">
                <a16:creationId xmlns:a16="http://schemas.microsoft.com/office/drawing/2014/main" id="{4F4096D7-F8B9-2472-047A-4D1FC267BE27}"/>
              </a:ext>
            </a:extLst>
          </p:cNvPr>
          <p:cNvSpPr>
            <a:spLocks noGrp="1"/>
          </p:cNvSpPr>
          <p:nvPr>
            <p:ph type="sldNum" sz="quarter" idx="10"/>
          </p:nvPr>
        </p:nvSpPr>
        <p:spPr/>
        <p:txBody>
          <a:bodyPr/>
          <a:lstStyle/>
          <a:p>
            <a:fld id="{D8D877B3-D348-4611-9BDB-C5374591D951}" type="slidenum">
              <a:rPr lang="en-US" smtClean="0"/>
              <a:pPr/>
              <a:t>15</a:t>
            </a:fld>
            <a:endParaRPr lang="en-US"/>
          </a:p>
        </p:txBody>
      </p:sp>
    </p:spTree>
    <p:extLst>
      <p:ext uri="{BB962C8B-B14F-4D97-AF65-F5344CB8AC3E}">
        <p14:creationId xmlns:p14="http://schemas.microsoft.com/office/powerpoint/2010/main" val="3399878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C1ED22-174A-7646-846D-013989186AE3}"/>
              </a:ext>
            </a:extLst>
          </p:cNvPr>
          <p:cNvSpPr>
            <a:spLocks noGrp="1"/>
          </p:cNvSpPr>
          <p:nvPr>
            <p:ph type="title"/>
          </p:nvPr>
        </p:nvSpPr>
        <p:spPr>
          <a:xfrm>
            <a:off x="1270000" y="671005"/>
            <a:ext cx="10922000" cy="745212"/>
          </a:xfrm>
        </p:spPr>
        <p:txBody>
          <a:bodyPr/>
          <a:lstStyle/>
          <a:p>
            <a:r>
              <a:rPr lang="en-US" dirty="0">
                <a:solidFill>
                  <a:srgbClr val="000000"/>
                </a:solidFill>
              </a:rPr>
              <a:t>Case study</a:t>
            </a:r>
            <a:r>
              <a:rPr lang="en-US" dirty="0">
                <a:solidFill>
                  <a:schemeClr val="accent1"/>
                </a:solidFill>
              </a:rPr>
              <a:t> </a:t>
            </a:r>
            <a:r>
              <a:rPr lang="en-IN" dirty="0"/>
              <a:t>advanced nuclear reactor </a:t>
            </a:r>
            <a:endParaRPr lang="en-US" dirty="0"/>
          </a:p>
        </p:txBody>
      </p:sp>
      <p:sp>
        <p:nvSpPr>
          <p:cNvPr id="4" name="Content Placeholder 3">
            <a:extLst>
              <a:ext uri="{FF2B5EF4-FFF2-40B4-BE49-F238E27FC236}">
                <a16:creationId xmlns:a16="http://schemas.microsoft.com/office/drawing/2014/main" id="{A6386AB2-0072-3649-8B72-5E97DCD3AA9D}"/>
              </a:ext>
            </a:extLst>
          </p:cNvPr>
          <p:cNvSpPr>
            <a:spLocks noGrp="1"/>
          </p:cNvSpPr>
          <p:nvPr>
            <p:ph idx="1"/>
          </p:nvPr>
        </p:nvSpPr>
        <p:spPr/>
        <p:txBody>
          <a:bodyPr/>
          <a:lstStyle/>
          <a:p>
            <a:r>
              <a:rPr lang="en-US" dirty="0">
                <a:solidFill>
                  <a:srgbClr val="002060"/>
                </a:solidFill>
              </a:rPr>
              <a:t> </a:t>
            </a:r>
          </a:p>
          <a:p>
            <a:endParaRPr lang="en-US" dirty="0">
              <a:solidFill>
                <a:srgbClr val="002060"/>
              </a:solidFill>
            </a:endParaRPr>
          </a:p>
          <a:p>
            <a:endParaRPr lang="en-US" dirty="0"/>
          </a:p>
        </p:txBody>
      </p:sp>
      <p:pic>
        <p:nvPicPr>
          <p:cNvPr id="12" name="Picture 11">
            <a:extLst>
              <a:ext uri="{FF2B5EF4-FFF2-40B4-BE49-F238E27FC236}">
                <a16:creationId xmlns:a16="http://schemas.microsoft.com/office/drawing/2014/main" id="{D89D11EF-1CF8-E745-8CDE-D392214EA433}"/>
              </a:ext>
            </a:extLst>
          </p:cNvPr>
          <p:cNvPicPr>
            <a:picLocks noChangeAspect="1"/>
          </p:cNvPicPr>
          <p:nvPr/>
        </p:nvPicPr>
        <p:blipFill>
          <a:blip r:embed="rId3"/>
          <a:stretch>
            <a:fillRect/>
          </a:stretch>
        </p:blipFill>
        <p:spPr>
          <a:xfrm>
            <a:off x="1072363" y="2063854"/>
            <a:ext cx="4683428" cy="3887496"/>
          </a:xfrm>
          <a:prstGeom prst="rect">
            <a:avLst/>
          </a:prstGeom>
        </p:spPr>
      </p:pic>
      <p:sp>
        <p:nvSpPr>
          <p:cNvPr id="5" name="Rectangle 4">
            <a:extLst>
              <a:ext uri="{FF2B5EF4-FFF2-40B4-BE49-F238E27FC236}">
                <a16:creationId xmlns:a16="http://schemas.microsoft.com/office/drawing/2014/main" id="{6AA084B2-B2B1-5F45-84A6-2F389A2BF850}"/>
              </a:ext>
            </a:extLst>
          </p:cNvPr>
          <p:cNvSpPr/>
          <p:nvPr/>
        </p:nvSpPr>
        <p:spPr>
          <a:xfrm>
            <a:off x="6096000" y="1396187"/>
            <a:ext cx="6096000" cy="3262432"/>
          </a:xfrm>
          <a:prstGeom prst="rect">
            <a:avLst/>
          </a:prstGeom>
        </p:spPr>
        <p:txBody>
          <a:bodyPr>
            <a:spAutoFit/>
          </a:bodyPr>
          <a:lstStyle/>
          <a:p>
            <a:r>
              <a:rPr lang="en-GB" sz="2800" b="1" dirty="0">
                <a:solidFill>
                  <a:srgbClr val="0177AD"/>
                </a:solidFill>
              </a:rPr>
              <a:t>Regulating system</a:t>
            </a:r>
          </a:p>
          <a:p>
            <a:pPr lvl="1"/>
            <a:r>
              <a:rPr lang="en-GB" sz="2400" dirty="0">
                <a:solidFill>
                  <a:srgbClr val="002060"/>
                </a:solidFill>
              </a:rPr>
              <a:t>4 regulating rods</a:t>
            </a:r>
            <a:endParaRPr lang="en-GB" dirty="0">
              <a:solidFill>
                <a:srgbClr val="002060"/>
              </a:solidFill>
            </a:endParaRPr>
          </a:p>
          <a:p>
            <a:pPr lvl="1"/>
            <a:r>
              <a:rPr lang="en-GB" sz="2400" dirty="0">
                <a:solidFill>
                  <a:srgbClr val="002060"/>
                </a:solidFill>
              </a:rPr>
              <a:t>4 shim rods </a:t>
            </a:r>
          </a:p>
          <a:p>
            <a:pPr lvl="1"/>
            <a:r>
              <a:rPr lang="en-GB" sz="2400" dirty="0">
                <a:solidFill>
                  <a:srgbClr val="002060"/>
                </a:solidFill>
              </a:rPr>
              <a:t>8 absorber rods</a:t>
            </a:r>
          </a:p>
          <a:p>
            <a:r>
              <a:rPr lang="en-IN" sz="2400" dirty="0">
                <a:solidFill>
                  <a:srgbClr val="0177AD"/>
                </a:solidFill>
              </a:rPr>
              <a:t>Primary shutdown system</a:t>
            </a:r>
          </a:p>
          <a:p>
            <a:pPr marL="342900" indent="-342900">
              <a:buFont typeface="Arial" panose="020B0604020202020204" pitchFamily="34" charset="0"/>
              <a:buChar char="•"/>
            </a:pPr>
            <a:r>
              <a:rPr lang="en-IN" sz="2000" dirty="0">
                <a:solidFill>
                  <a:srgbClr val="002060"/>
                </a:solidFill>
              </a:rPr>
              <a:t>12 mechanical rods (similar to shim rods)</a:t>
            </a:r>
          </a:p>
          <a:p>
            <a:r>
              <a:rPr lang="en-IN" sz="2400" dirty="0">
                <a:solidFill>
                  <a:srgbClr val="0177AD"/>
                </a:solidFill>
              </a:rPr>
              <a:t>Secondary shutdown system</a:t>
            </a:r>
          </a:p>
          <a:p>
            <a:pPr marL="342900" indent="-342900">
              <a:buFont typeface="Arial" panose="020B0604020202020204" pitchFamily="34" charset="0"/>
              <a:buChar char="•"/>
            </a:pPr>
            <a:r>
              <a:rPr lang="en-IN" sz="2000" dirty="0">
                <a:solidFill>
                  <a:srgbClr val="002060"/>
                </a:solidFill>
              </a:rPr>
              <a:t>12 tubes with liquid poison</a:t>
            </a:r>
          </a:p>
          <a:p>
            <a:pPr lvl="2"/>
            <a:endParaRPr lang="en-GB" dirty="0">
              <a:solidFill>
                <a:srgbClr val="002060"/>
              </a:solidFill>
            </a:endParaRPr>
          </a:p>
        </p:txBody>
      </p:sp>
      <p:sp>
        <p:nvSpPr>
          <p:cNvPr id="7" name="Rectangle 6">
            <a:extLst>
              <a:ext uri="{FF2B5EF4-FFF2-40B4-BE49-F238E27FC236}">
                <a16:creationId xmlns:a16="http://schemas.microsoft.com/office/drawing/2014/main" id="{1197CC2A-3119-BF4D-B80E-198228144BF9}"/>
              </a:ext>
            </a:extLst>
          </p:cNvPr>
          <p:cNvSpPr/>
          <p:nvPr/>
        </p:nvSpPr>
        <p:spPr>
          <a:xfrm>
            <a:off x="4502379" y="4566355"/>
            <a:ext cx="7689621" cy="1384995"/>
          </a:xfrm>
          <a:prstGeom prst="rect">
            <a:avLst/>
          </a:prstGeom>
        </p:spPr>
        <p:txBody>
          <a:bodyPr wrap="square">
            <a:spAutoFit/>
          </a:bodyPr>
          <a:lstStyle/>
          <a:p>
            <a:pPr marL="285750" indent="-285750">
              <a:buFont typeface="Arial" panose="020B0604020202020204" pitchFamily="34" charset="0"/>
              <a:buChar char="•"/>
            </a:pPr>
            <a:r>
              <a:rPr lang="en-IN" sz="2800" dirty="0">
                <a:solidFill>
                  <a:srgbClr val="000000"/>
                </a:solidFill>
                <a:latin typeface="Times New Roman" panose="02020603050405020304" pitchFamily="18" charset="0"/>
                <a:ea typeface="Calibri" panose="020F0502020204030204" pitchFamily="34" charset="0"/>
              </a:rPr>
              <a:t>A threat causing failure of one of the control rods </a:t>
            </a:r>
          </a:p>
          <a:p>
            <a:pPr marL="285750" indent="-285750">
              <a:buFont typeface="Arial" panose="020B0604020202020204" pitchFamily="34" charset="0"/>
              <a:buChar char="•"/>
            </a:pPr>
            <a:r>
              <a:rPr lang="en-IN" sz="2800" dirty="0">
                <a:solidFill>
                  <a:srgbClr val="000000"/>
                </a:solidFill>
                <a:latin typeface="Times New Roman" panose="02020603050405020304" pitchFamily="18" charset="0"/>
                <a:ea typeface="Calibri" panose="020F0502020204030204" pitchFamily="34" charset="0"/>
              </a:rPr>
              <a:t>Regulation system is expected to recover from either auto setback recovery or by manual setback</a:t>
            </a:r>
            <a:endParaRPr lang="en-US" sz="2800" dirty="0">
              <a:solidFill>
                <a:srgbClr val="000000"/>
              </a:solidFill>
            </a:endParaRPr>
          </a:p>
        </p:txBody>
      </p:sp>
      <p:sp>
        <p:nvSpPr>
          <p:cNvPr id="6" name="Slide Number Placeholder 5">
            <a:extLst>
              <a:ext uri="{FF2B5EF4-FFF2-40B4-BE49-F238E27FC236}">
                <a16:creationId xmlns:a16="http://schemas.microsoft.com/office/drawing/2014/main" id="{B636A823-44FE-80B0-2670-AB3A280C6893}"/>
              </a:ext>
            </a:extLst>
          </p:cNvPr>
          <p:cNvSpPr>
            <a:spLocks noGrp="1"/>
          </p:cNvSpPr>
          <p:nvPr>
            <p:ph type="sldNum" sz="quarter" idx="10"/>
          </p:nvPr>
        </p:nvSpPr>
        <p:spPr/>
        <p:txBody>
          <a:bodyPr/>
          <a:lstStyle/>
          <a:p>
            <a:fld id="{D8D877B3-D348-4611-9BDB-C5374591D951}" type="slidenum">
              <a:rPr lang="en-US" smtClean="0"/>
              <a:pPr/>
              <a:t>16</a:t>
            </a:fld>
            <a:endParaRPr lang="en-US" dirty="0"/>
          </a:p>
        </p:txBody>
      </p:sp>
    </p:spTree>
    <p:extLst>
      <p:ext uri="{BB962C8B-B14F-4D97-AF65-F5344CB8AC3E}">
        <p14:creationId xmlns:p14="http://schemas.microsoft.com/office/powerpoint/2010/main" val="441849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C1ED22-174A-7646-846D-013989186AE3}"/>
              </a:ext>
            </a:extLst>
          </p:cNvPr>
          <p:cNvSpPr>
            <a:spLocks noGrp="1"/>
          </p:cNvSpPr>
          <p:nvPr>
            <p:ph type="title"/>
          </p:nvPr>
        </p:nvSpPr>
        <p:spPr>
          <a:xfrm>
            <a:off x="1219200" y="443304"/>
            <a:ext cx="9753600" cy="745212"/>
          </a:xfrm>
        </p:spPr>
        <p:txBody>
          <a:bodyPr/>
          <a:lstStyle/>
          <a:p>
            <a:r>
              <a:rPr lang="en-US" dirty="0">
                <a:solidFill>
                  <a:srgbClr val="000000"/>
                </a:solidFill>
              </a:rPr>
              <a:t>Recovery model and human factor  </a:t>
            </a:r>
            <a:br>
              <a:rPr lang="en-US" dirty="0">
                <a:solidFill>
                  <a:schemeClr val="accent1"/>
                </a:solidFill>
              </a:rPr>
            </a:br>
            <a:endParaRPr lang="en-US" dirty="0"/>
          </a:p>
        </p:txBody>
      </p:sp>
      <p:grpSp>
        <p:nvGrpSpPr>
          <p:cNvPr id="9" name="Group 8">
            <a:extLst>
              <a:ext uri="{FF2B5EF4-FFF2-40B4-BE49-F238E27FC236}">
                <a16:creationId xmlns:a16="http://schemas.microsoft.com/office/drawing/2014/main" id="{ADAE85F6-CC2E-2E42-B8DE-CB348FE28A86}"/>
              </a:ext>
            </a:extLst>
          </p:cNvPr>
          <p:cNvGrpSpPr/>
          <p:nvPr/>
        </p:nvGrpSpPr>
        <p:grpSpPr>
          <a:xfrm>
            <a:off x="998011" y="1016928"/>
            <a:ext cx="5664833" cy="5588001"/>
            <a:chOff x="32657" y="642974"/>
            <a:chExt cx="5664833" cy="5588001"/>
          </a:xfrm>
        </p:grpSpPr>
        <p:grpSp>
          <p:nvGrpSpPr>
            <p:cNvPr id="10" name="Group 9">
              <a:extLst>
                <a:ext uri="{FF2B5EF4-FFF2-40B4-BE49-F238E27FC236}">
                  <a16:creationId xmlns:a16="http://schemas.microsoft.com/office/drawing/2014/main" id="{02B3013B-C790-FA43-A2C2-6D0EB747BCA1}"/>
                </a:ext>
              </a:extLst>
            </p:cNvPr>
            <p:cNvGrpSpPr/>
            <p:nvPr/>
          </p:nvGrpSpPr>
          <p:grpSpPr>
            <a:xfrm>
              <a:off x="32657" y="642974"/>
              <a:ext cx="5664833" cy="5588001"/>
              <a:chOff x="32657" y="642974"/>
              <a:chExt cx="5664833" cy="5588001"/>
            </a:xfrm>
          </p:grpSpPr>
          <p:grpSp>
            <p:nvGrpSpPr>
              <p:cNvPr id="13" name="Group 12">
                <a:extLst>
                  <a:ext uri="{FF2B5EF4-FFF2-40B4-BE49-F238E27FC236}">
                    <a16:creationId xmlns:a16="http://schemas.microsoft.com/office/drawing/2014/main" id="{1A3C5E09-4671-744E-B880-B940F4C8E945}"/>
                  </a:ext>
                </a:extLst>
              </p:cNvPr>
              <p:cNvGrpSpPr/>
              <p:nvPr/>
            </p:nvGrpSpPr>
            <p:grpSpPr>
              <a:xfrm>
                <a:off x="32657" y="642974"/>
                <a:ext cx="5664833" cy="5588001"/>
                <a:chOff x="32657" y="642974"/>
                <a:chExt cx="5664833" cy="5588001"/>
              </a:xfrm>
            </p:grpSpPr>
            <p:grpSp>
              <p:nvGrpSpPr>
                <p:cNvPr id="16" name="Group 15">
                  <a:extLst>
                    <a:ext uri="{FF2B5EF4-FFF2-40B4-BE49-F238E27FC236}">
                      <a16:creationId xmlns:a16="http://schemas.microsoft.com/office/drawing/2014/main" id="{8559D494-A457-F14B-B73F-9C90A8A254E5}"/>
                    </a:ext>
                  </a:extLst>
                </p:cNvPr>
                <p:cNvGrpSpPr/>
                <p:nvPr/>
              </p:nvGrpSpPr>
              <p:grpSpPr>
                <a:xfrm>
                  <a:off x="32657" y="642974"/>
                  <a:ext cx="5664833" cy="5588001"/>
                  <a:chOff x="99391" y="186308"/>
                  <a:chExt cx="5665305" cy="5588554"/>
                </a:xfrm>
              </p:grpSpPr>
              <p:sp>
                <p:nvSpPr>
                  <p:cNvPr id="18" name="Rectangle: Rounded Corners 14">
                    <a:extLst>
                      <a:ext uri="{FF2B5EF4-FFF2-40B4-BE49-F238E27FC236}">
                        <a16:creationId xmlns:a16="http://schemas.microsoft.com/office/drawing/2014/main" id="{48728247-6108-BB47-97B8-E1788459884F}"/>
                      </a:ext>
                    </a:extLst>
                  </p:cNvPr>
                  <p:cNvSpPr/>
                  <p:nvPr/>
                </p:nvSpPr>
                <p:spPr>
                  <a:xfrm>
                    <a:off x="4611757" y="3348011"/>
                    <a:ext cx="1152939" cy="1658203"/>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IN" sz="900" b="1">
                        <a:solidFill>
                          <a:srgbClr val="C00000"/>
                        </a:solidFill>
                        <a:ea typeface="Calibri" panose="020F0502020204030204" pitchFamily="34" charset="0"/>
                        <a:cs typeface="Times New Roman" panose="02020603050405020304" pitchFamily="18" charset="0"/>
                      </a:rPr>
                      <a:t>Human factors</a:t>
                    </a:r>
                    <a:endParaRPr lang="en-IN" sz="1100">
                      <a:ea typeface="Calibri" panose="020F0502020204030204" pitchFamily="34" charset="0"/>
                      <a:cs typeface="Times New Roman" panose="02020603050405020304" pitchFamily="18" charset="0"/>
                    </a:endParaRPr>
                  </a:p>
                </p:txBody>
              </p:sp>
              <p:sp>
                <p:nvSpPr>
                  <p:cNvPr id="19" name="Rectangle: Rounded Corners 15">
                    <a:extLst>
                      <a:ext uri="{FF2B5EF4-FFF2-40B4-BE49-F238E27FC236}">
                        <a16:creationId xmlns:a16="http://schemas.microsoft.com/office/drawing/2014/main" id="{685CB64C-ABB4-DC49-958D-1477C1512856}"/>
                      </a:ext>
                    </a:extLst>
                  </p:cNvPr>
                  <p:cNvSpPr/>
                  <p:nvPr/>
                </p:nvSpPr>
                <p:spPr>
                  <a:xfrm>
                    <a:off x="99391" y="530042"/>
                    <a:ext cx="1149558" cy="1767385"/>
                  </a:xfrm>
                  <a:prstGeom prst="roundRect">
                    <a:avLst/>
                  </a:prstGeom>
                  <a:solidFill>
                    <a:schemeClr val="bg1">
                      <a:lumMod val="95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IN" sz="900" b="1">
                        <a:solidFill>
                          <a:srgbClr val="C00000"/>
                        </a:solidFill>
                        <a:ea typeface="Calibri" panose="020F0502020204030204" pitchFamily="34" charset="0"/>
                        <a:cs typeface="Times New Roman" panose="02020603050405020304" pitchFamily="18" charset="0"/>
                      </a:rPr>
                      <a:t>RRS</a:t>
                    </a:r>
                    <a:endParaRPr lang="en-IN" sz="1100">
                      <a:ea typeface="Calibri" panose="020F0502020204030204" pitchFamily="34" charset="0"/>
                      <a:cs typeface="Times New Roman" panose="02020603050405020304" pitchFamily="18" charset="0"/>
                    </a:endParaRPr>
                  </a:p>
                </p:txBody>
              </p:sp>
              <p:sp>
                <p:nvSpPr>
                  <p:cNvPr id="20" name="Oval 19">
                    <a:extLst>
                      <a:ext uri="{FF2B5EF4-FFF2-40B4-BE49-F238E27FC236}">
                        <a16:creationId xmlns:a16="http://schemas.microsoft.com/office/drawing/2014/main" id="{90CA254A-9853-E946-B67F-86C1C9C428C1}"/>
                      </a:ext>
                    </a:extLst>
                  </p:cNvPr>
                  <p:cNvSpPr/>
                  <p:nvPr/>
                </p:nvSpPr>
                <p:spPr>
                  <a:xfrm>
                    <a:off x="1607472" y="186308"/>
                    <a:ext cx="838200" cy="695326"/>
                  </a:xfrm>
                  <a:prstGeom prst="ellipse">
                    <a:avLst/>
                  </a:prstGeom>
                  <a:solidFill>
                    <a:srgbClr val="FFFF99"/>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IN" sz="900" b="1">
                        <a:solidFill>
                          <a:srgbClr val="000000"/>
                        </a:solidFill>
                        <a:ea typeface="Calibri" panose="020F0502020204030204" pitchFamily="34" charset="0"/>
                        <a:cs typeface="Times New Roman" panose="02020603050405020304" pitchFamily="18" charset="0"/>
                      </a:rPr>
                      <a:t>Threat </a:t>
                    </a:r>
                    <a:endParaRPr lang="en-IN" sz="1100">
                      <a:ea typeface="Calibri" panose="020F0502020204030204" pitchFamily="34" charset="0"/>
                      <a:cs typeface="Times New Roman" panose="02020603050405020304" pitchFamily="18" charset="0"/>
                    </a:endParaRPr>
                  </a:p>
                </p:txBody>
              </p:sp>
              <p:sp>
                <p:nvSpPr>
                  <p:cNvPr id="21" name="Rectangle: Rounded Corners 17">
                    <a:extLst>
                      <a:ext uri="{FF2B5EF4-FFF2-40B4-BE49-F238E27FC236}">
                        <a16:creationId xmlns:a16="http://schemas.microsoft.com/office/drawing/2014/main" id="{C4E56B23-50D3-B14F-A7A5-2C19CDF8A62A}"/>
                      </a:ext>
                    </a:extLst>
                  </p:cNvPr>
                  <p:cNvSpPr/>
                  <p:nvPr/>
                </p:nvSpPr>
                <p:spPr>
                  <a:xfrm>
                    <a:off x="1555024" y="1184082"/>
                    <a:ext cx="933450" cy="514350"/>
                  </a:xfrm>
                  <a:prstGeom prst="roundRect">
                    <a:avLst/>
                  </a:prstGeom>
                  <a:solidFill>
                    <a:schemeClr val="accent6"/>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IN" sz="900" b="1">
                        <a:ea typeface="Calibri" panose="020F0502020204030204" pitchFamily="34" charset="0"/>
                        <a:cs typeface="Times New Roman" panose="02020603050405020304" pitchFamily="18" charset="0"/>
                      </a:rPr>
                      <a:t>Initial system state</a:t>
                    </a:r>
                    <a:endParaRPr lang="en-IN" sz="1100">
                      <a:ea typeface="Calibri" panose="020F0502020204030204" pitchFamily="34" charset="0"/>
                      <a:cs typeface="Times New Roman" panose="02020603050405020304" pitchFamily="18" charset="0"/>
                    </a:endParaRPr>
                  </a:p>
                </p:txBody>
              </p:sp>
              <p:sp>
                <p:nvSpPr>
                  <p:cNvPr id="22" name="Rectangle: Rounded Corners 18">
                    <a:extLst>
                      <a:ext uri="{FF2B5EF4-FFF2-40B4-BE49-F238E27FC236}">
                        <a16:creationId xmlns:a16="http://schemas.microsoft.com/office/drawing/2014/main" id="{0558153B-28C8-6043-A267-AE39F4B2BDB8}"/>
                      </a:ext>
                    </a:extLst>
                  </p:cNvPr>
                  <p:cNvSpPr/>
                  <p:nvPr/>
                </p:nvSpPr>
                <p:spPr>
                  <a:xfrm>
                    <a:off x="2851675" y="1183952"/>
                    <a:ext cx="933450" cy="514350"/>
                  </a:xfrm>
                  <a:prstGeom prst="roundRect">
                    <a:avLst/>
                  </a:prstGeom>
                  <a:solidFill>
                    <a:schemeClr val="accent2"/>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en-IN" sz="900" b="1">
                        <a:solidFill>
                          <a:srgbClr val="FFFFFF"/>
                        </a:solidFill>
                        <a:ea typeface="Calibri" panose="020F0502020204030204" pitchFamily="34" charset="0"/>
                        <a:cs typeface="Times New Roman" panose="02020603050405020304" pitchFamily="18" charset="0"/>
                      </a:rPr>
                      <a:t>Threat detection</a:t>
                    </a:r>
                    <a:endParaRPr lang="en-IN" sz="1100">
                      <a:ea typeface="Calibri" panose="020F0502020204030204" pitchFamily="34" charset="0"/>
                      <a:cs typeface="Times New Roman" panose="02020603050405020304" pitchFamily="18" charset="0"/>
                    </a:endParaRPr>
                  </a:p>
                </p:txBody>
              </p:sp>
              <p:sp>
                <p:nvSpPr>
                  <p:cNvPr id="23" name="Rectangle: Rounded Corners 19">
                    <a:extLst>
                      <a:ext uri="{FF2B5EF4-FFF2-40B4-BE49-F238E27FC236}">
                        <a16:creationId xmlns:a16="http://schemas.microsoft.com/office/drawing/2014/main" id="{FB83CFF1-0967-FD49-A5BC-72914C57C5A2}"/>
                      </a:ext>
                    </a:extLst>
                  </p:cNvPr>
                  <p:cNvSpPr/>
                  <p:nvPr/>
                </p:nvSpPr>
                <p:spPr>
                  <a:xfrm>
                    <a:off x="2851675" y="2004358"/>
                    <a:ext cx="933450" cy="514350"/>
                  </a:xfrm>
                  <a:prstGeom prst="roundRect">
                    <a:avLst/>
                  </a:prstGeom>
                  <a:solidFill>
                    <a:schemeClr val="accent4"/>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en-IN" sz="900" b="1" dirty="0">
                        <a:solidFill>
                          <a:srgbClr val="000000"/>
                        </a:solidFill>
                        <a:ea typeface="Calibri" panose="020F0502020204030204" pitchFamily="34" charset="0"/>
                        <a:cs typeface="Times New Roman" panose="02020603050405020304" pitchFamily="18" charset="0"/>
                      </a:rPr>
                      <a:t>Actuate auto recovery</a:t>
                    </a:r>
                    <a:endParaRPr lang="en-IN" sz="1100" dirty="0">
                      <a:ea typeface="Calibri" panose="020F0502020204030204" pitchFamily="34" charset="0"/>
                      <a:cs typeface="Times New Roman" panose="02020603050405020304" pitchFamily="18" charset="0"/>
                    </a:endParaRPr>
                  </a:p>
                </p:txBody>
              </p:sp>
              <p:sp>
                <p:nvSpPr>
                  <p:cNvPr id="24" name="Rectangle: Rounded Corners 20">
                    <a:extLst>
                      <a:ext uri="{FF2B5EF4-FFF2-40B4-BE49-F238E27FC236}">
                        <a16:creationId xmlns:a16="http://schemas.microsoft.com/office/drawing/2014/main" id="{308D7901-F6F0-1E40-A08F-1CB53B6D0A7D}"/>
                      </a:ext>
                    </a:extLst>
                  </p:cNvPr>
                  <p:cNvSpPr/>
                  <p:nvPr/>
                </p:nvSpPr>
                <p:spPr>
                  <a:xfrm>
                    <a:off x="2752332" y="2822896"/>
                    <a:ext cx="1136195" cy="514350"/>
                  </a:xfrm>
                  <a:prstGeom prst="roundRect">
                    <a:avLst/>
                  </a:prstGeom>
                  <a:solidFill>
                    <a:schemeClr val="accent4">
                      <a:lumMod val="60000"/>
                      <a:lumOff val="4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en-IN" sz="900" b="1">
                        <a:solidFill>
                          <a:srgbClr val="000000"/>
                        </a:solidFill>
                        <a:ea typeface="Calibri" panose="020F0502020204030204" pitchFamily="34" charset="0"/>
                        <a:cs typeface="Times New Roman" panose="02020603050405020304" pitchFamily="18" charset="0"/>
                      </a:rPr>
                      <a:t>Actuate manual recovery</a:t>
                    </a:r>
                    <a:endParaRPr lang="en-IN" sz="1100">
                      <a:ea typeface="Calibri" panose="020F0502020204030204" pitchFamily="34" charset="0"/>
                      <a:cs typeface="Times New Roman" panose="02020603050405020304" pitchFamily="18" charset="0"/>
                    </a:endParaRPr>
                  </a:p>
                  <a:p>
                    <a:pPr algn="ctr">
                      <a:lnSpc>
                        <a:spcPct val="106000"/>
                      </a:lnSpc>
                      <a:spcAft>
                        <a:spcPts val="800"/>
                      </a:spcAft>
                    </a:pPr>
                    <a:r>
                      <a:rPr lang="en-IN" sz="900" b="1">
                        <a:ea typeface="Calibri" panose="020F0502020204030204" pitchFamily="34" charset="0"/>
                        <a:cs typeface="Times New Roman" panose="02020603050405020304" pitchFamily="18" charset="0"/>
                      </a:rPr>
                      <a:t> </a:t>
                    </a:r>
                    <a:endParaRPr lang="en-IN" sz="1100">
                      <a:ea typeface="Calibri" panose="020F0502020204030204" pitchFamily="34" charset="0"/>
                      <a:cs typeface="Times New Roman" panose="02020603050405020304" pitchFamily="18" charset="0"/>
                    </a:endParaRPr>
                  </a:p>
                </p:txBody>
              </p:sp>
              <p:sp>
                <p:nvSpPr>
                  <p:cNvPr id="25" name="Rectangle: Rounded Corners 21">
                    <a:extLst>
                      <a:ext uri="{FF2B5EF4-FFF2-40B4-BE49-F238E27FC236}">
                        <a16:creationId xmlns:a16="http://schemas.microsoft.com/office/drawing/2014/main" id="{1E2EF23E-E916-CB42-90CE-6D7BDDAF7468}"/>
                      </a:ext>
                    </a:extLst>
                  </p:cNvPr>
                  <p:cNvSpPr/>
                  <p:nvPr/>
                </p:nvSpPr>
                <p:spPr>
                  <a:xfrm>
                    <a:off x="1555024" y="2004360"/>
                    <a:ext cx="933450" cy="513715"/>
                  </a:xfrm>
                  <a:prstGeom prst="roundRect">
                    <a:avLst/>
                  </a:prstGeom>
                  <a:solidFill>
                    <a:schemeClr val="accent6">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N" sz="900" b="1">
                        <a:solidFill>
                          <a:srgbClr val="FFFFFF"/>
                        </a:solidFill>
                        <a:ea typeface="Calibri" panose="020F0502020204030204" pitchFamily="34" charset="0"/>
                        <a:cs typeface="Times New Roman" panose="02020603050405020304" pitchFamily="18" charset="0"/>
                      </a:rPr>
                      <a:t>New system state</a:t>
                    </a:r>
                    <a:endParaRPr lang="en-IN" sz="1100">
                      <a:ea typeface="Calibri" panose="020F0502020204030204" pitchFamily="34" charset="0"/>
                      <a:cs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261BC351-B142-4246-B589-947D636861BC}"/>
                      </a:ext>
                    </a:extLst>
                  </p:cNvPr>
                  <p:cNvCxnSpPr>
                    <a:endCxn id="19" idx="0"/>
                  </p:cNvCxnSpPr>
                  <p:nvPr/>
                </p:nvCxnSpPr>
                <p:spPr>
                  <a:xfrm>
                    <a:off x="2021749" y="886209"/>
                    <a:ext cx="0" cy="2978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A7CB5A6-D923-104C-90D1-2716AB76A630}"/>
                      </a:ext>
                    </a:extLst>
                  </p:cNvPr>
                  <p:cNvCxnSpPr/>
                  <p:nvPr/>
                </p:nvCxnSpPr>
                <p:spPr>
                  <a:xfrm>
                    <a:off x="2493545" y="1440826"/>
                    <a:ext cx="358130" cy="14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0428E48-A3E8-A94F-887E-B611873B9360}"/>
                      </a:ext>
                    </a:extLst>
                  </p:cNvPr>
                  <p:cNvCxnSpPr/>
                  <p:nvPr/>
                </p:nvCxnSpPr>
                <p:spPr>
                  <a:xfrm>
                    <a:off x="3318400" y="1699668"/>
                    <a:ext cx="0" cy="30448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3EC8027-CD85-034E-A3D4-4FEEAF0380AB}"/>
                      </a:ext>
                    </a:extLst>
                  </p:cNvPr>
                  <p:cNvCxnSpPr>
                    <a:stCxn id="21" idx="1"/>
                    <a:endCxn id="23" idx="3"/>
                  </p:cNvCxnSpPr>
                  <p:nvPr/>
                </p:nvCxnSpPr>
                <p:spPr>
                  <a:xfrm flipH="1" flipV="1">
                    <a:off x="2488474" y="2261218"/>
                    <a:ext cx="363201" cy="3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C5E1138-829B-6942-B5B5-E5025E340A44}"/>
                      </a:ext>
                    </a:extLst>
                  </p:cNvPr>
                  <p:cNvCxnSpPr/>
                  <p:nvPr/>
                </p:nvCxnSpPr>
                <p:spPr>
                  <a:xfrm>
                    <a:off x="3307298" y="2519530"/>
                    <a:ext cx="0" cy="30416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27">
                    <a:extLst>
                      <a:ext uri="{FF2B5EF4-FFF2-40B4-BE49-F238E27FC236}">
                        <a16:creationId xmlns:a16="http://schemas.microsoft.com/office/drawing/2014/main" id="{07F4A1AE-BBF6-EC47-8357-0DEFD799B663}"/>
                      </a:ext>
                    </a:extLst>
                  </p:cNvPr>
                  <p:cNvCxnSpPr>
                    <a:stCxn id="22" idx="1"/>
                  </p:cNvCxnSpPr>
                  <p:nvPr/>
                </p:nvCxnSpPr>
                <p:spPr>
                  <a:xfrm rot="10800000">
                    <a:off x="2018206" y="2519019"/>
                    <a:ext cx="734126" cy="560740"/>
                  </a:xfrm>
                  <a:prstGeom prst="bentConnector3">
                    <a:avLst>
                      <a:gd name="adj1" fmla="val 9967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28">
                    <a:extLst>
                      <a:ext uri="{FF2B5EF4-FFF2-40B4-BE49-F238E27FC236}">
                        <a16:creationId xmlns:a16="http://schemas.microsoft.com/office/drawing/2014/main" id="{FDC3CE2B-89DB-BB47-8418-CA30DCDBA41D}"/>
                      </a:ext>
                    </a:extLst>
                  </p:cNvPr>
                  <p:cNvSpPr/>
                  <p:nvPr/>
                </p:nvSpPr>
                <p:spPr>
                  <a:xfrm>
                    <a:off x="4149663" y="1992850"/>
                    <a:ext cx="933450" cy="513080"/>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N" sz="900" b="1">
                        <a:solidFill>
                          <a:srgbClr val="000000"/>
                        </a:solidFill>
                        <a:ea typeface="Calibri" panose="020F0502020204030204" pitchFamily="34" charset="0"/>
                        <a:cs typeface="Times New Roman" panose="02020603050405020304" pitchFamily="18" charset="0"/>
                      </a:rPr>
                      <a:t>Shim rods </a:t>
                    </a:r>
                    <a:endParaRPr lang="en-IN" sz="1100">
                      <a:ea typeface="Calibri" panose="020F0502020204030204" pitchFamily="34"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0887E49E-A532-6C4F-B546-23D00194D4DD}"/>
                      </a:ext>
                    </a:extLst>
                  </p:cNvPr>
                  <p:cNvCxnSpPr/>
                  <p:nvPr/>
                </p:nvCxnSpPr>
                <p:spPr>
                  <a:xfrm flipH="1" flipV="1">
                    <a:off x="3785125" y="2249025"/>
                    <a:ext cx="36258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0">
                    <a:extLst>
                      <a:ext uri="{FF2B5EF4-FFF2-40B4-BE49-F238E27FC236}">
                        <a16:creationId xmlns:a16="http://schemas.microsoft.com/office/drawing/2014/main" id="{94CF37BF-3931-0843-8746-AEDE86198052}"/>
                      </a:ext>
                    </a:extLst>
                  </p:cNvPr>
                  <p:cNvCxnSpPr/>
                  <p:nvPr/>
                </p:nvCxnSpPr>
                <p:spPr>
                  <a:xfrm rot="10800000" flipV="1">
                    <a:off x="3894145" y="2512207"/>
                    <a:ext cx="762933" cy="551321"/>
                  </a:xfrm>
                  <a:prstGeom prst="bentConnector3">
                    <a:avLst>
                      <a:gd name="adj1" fmla="val 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1">
                    <a:extLst>
                      <a:ext uri="{FF2B5EF4-FFF2-40B4-BE49-F238E27FC236}">
                        <a16:creationId xmlns:a16="http://schemas.microsoft.com/office/drawing/2014/main" id="{5461226A-7DD2-9948-9BFA-B279D54A9507}"/>
                      </a:ext>
                    </a:extLst>
                  </p:cNvPr>
                  <p:cNvSpPr/>
                  <p:nvPr/>
                </p:nvSpPr>
                <p:spPr>
                  <a:xfrm>
                    <a:off x="4713661" y="3641407"/>
                    <a:ext cx="933450" cy="512445"/>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N" sz="900" b="1">
                        <a:solidFill>
                          <a:srgbClr val="000000"/>
                        </a:solidFill>
                        <a:ea typeface="Calibri" panose="020F0502020204030204" pitchFamily="34" charset="0"/>
                        <a:cs typeface="Times New Roman" panose="02020603050405020304" pitchFamily="18" charset="0"/>
                      </a:rPr>
                      <a:t>Operator intervention</a:t>
                    </a:r>
                    <a:endParaRPr lang="en-IN" sz="1100">
                      <a:ea typeface="Calibri" panose="020F0502020204030204" pitchFamily="34" charset="0"/>
                      <a:cs typeface="Times New Roman" panose="02020603050405020304" pitchFamily="18" charset="0"/>
                    </a:endParaRPr>
                  </a:p>
                </p:txBody>
              </p:sp>
              <p:sp>
                <p:nvSpPr>
                  <p:cNvPr id="36" name="Rectangle: Rounded Corners 32">
                    <a:extLst>
                      <a:ext uri="{FF2B5EF4-FFF2-40B4-BE49-F238E27FC236}">
                        <a16:creationId xmlns:a16="http://schemas.microsoft.com/office/drawing/2014/main" id="{FD2F450C-4955-CB43-8A5A-B7A1AF880FE2}"/>
                      </a:ext>
                    </a:extLst>
                  </p:cNvPr>
                  <p:cNvSpPr/>
                  <p:nvPr/>
                </p:nvSpPr>
                <p:spPr>
                  <a:xfrm>
                    <a:off x="4667416" y="4327306"/>
                    <a:ext cx="1041621" cy="634143"/>
                  </a:xfrm>
                  <a:prstGeom prst="roundRect">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N" sz="900" b="1">
                        <a:solidFill>
                          <a:srgbClr val="000000"/>
                        </a:solidFill>
                        <a:ea typeface="Calibri" panose="020F0502020204030204" pitchFamily="34" charset="0"/>
                        <a:cs typeface="Times New Roman" panose="02020603050405020304" pitchFamily="18" charset="0"/>
                      </a:rPr>
                      <a:t>Human &amp; organizational factors</a:t>
                    </a:r>
                    <a:endParaRPr lang="en-IN" sz="1100">
                      <a:ea typeface="Calibri" panose="020F0502020204030204" pitchFamily="34"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115EE407-9557-3B46-9C35-80452FC3F8F4}"/>
                      </a:ext>
                    </a:extLst>
                  </p:cNvPr>
                  <p:cNvCxnSpPr/>
                  <p:nvPr/>
                </p:nvCxnSpPr>
                <p:spPr>
                  <a:xfrm flipH="1" flipV="1">
                    <a:off x="5180386" y="4147028"/>
                    <a:ext cx="8626" cy="17418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4">
                    <a:extLst>
                      <a:ext uri="{FF2B5EF4-FFF2-40B4-BE49-F238E27FC236}">
                        <a16:creationId xmlns:a16="http://schemas.microsoft.com/office/drawing/2014/main" id="{F6A97303-4CEB-5A4F-9651-02B3C4233C1E}"/>
                      </a:ext>
                    </a:extLst>
                  </p:cNvPr>
                  <p:cNvSpPr/>
                  <p:nvPr/>
                </p:nvSpPr>
                <p:spPr>
                  <a:xfrm>
                    <a:off x="182899" y="817982"/>
                    <a:ext cx="932815" cy="514350"/>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en-IN" sz="900" b="1">
                        <a:solidFill>
                          <a:srgbClr val="000000"/>
                        </a:solidFill>
                        <a:ea typeface="Calibri" panose="020F0502020204030204" pitchFamily="34" charset="0"/>
                        <a:cs typeface="Times New Roman" panose="02020603050405020304" pitchFamily="18" charset="0"/>
                      </a:rPr>
                      <a:t>Control rods</a:t>
                    </a:r>
                    <a:endParaRPr lang="en-IN" sz="1100">
                      <a:ea typeface="Calibri" panose="020F0502020204030204" pitchFamily="34" charset="0"/>
                      <a:cs typeface="Times New Roman" panose="02020603050405020304" pitchFamily="18" charset="0"/>
                    </a:endParaRPr>
                  </a:p>
                </p:txBody>
              </p:sp>
              <p:sp>
                <p:nvSpPr>
                  <p:cNvPr id="39" name="Rectangle: Rounded Corners 35">
                    <a:extLst>
                      <a:ext uri="{FF2B5EF4-FFF2-40B4-BE49-F238E27FC236}">
                        <a16:creationId xmlns:a16="http://schemas.microsoft.com/office/drawing/2014/main" id="{96906902-7EC1-F746-BEAA-F1A15314BE79}"/>
                      </a:ext>
                    </a:extLst>
                  </p:cNvPr>
                  <p:cNvSpPr/>
                  <p:nvPr/>
                </p:nvSpPr>
                <p:spPr>
                  <a:xfrm>
                    <a:off x="182281" y="1734692"/>
                    <a:ext cx="932180" cy="514350"/>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N" sz="900" b="1">
                        <a:solidFill>
                          <a:srgbClr val="000000"/>
                        </a:solidFill>
                        <a:ea typeface="Calibri" panose="020F0502020204030204" pitchFamily="34" charset="0"/>
                        <a:cs typeface="Times New Roman" panose="02020603050405020304" pitchFamily="18" charset="0"/>
                      </a:rPr>
                      <a:t>Sensing mechanism </a:t>
                    </a:r>
                    <a:endParaRPr lang="en-IN" sz="1100">
                      <a:ea typeface="Calibri" panose="020F0502020204030204" pitchFamily="34"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AEC52A9C-1DC0-CA43-8CBA-ADA9F9215D8C}"/>
                      </a:ext>
                    </a:extLst>
                  </p:cNvPr>
                  <p:cNvCxnSpPr/>
                  <p:nvPr/>
                </p:nvCxnSpPr>
                <p:spPr>
                  <a:xfrm>
                    <a:off x="3318399" y="3337246"/>
                    <a:ext cx="0" cy="30416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37">
                    <a:extLst>
                      <a:ext uri="{FF2B5EF4-FFF2-40B4-BE49-F238E27FC236}">
                        <a16:creationId xmlns:a16="http://schemas.microsoft.com/office/drawing/2014/main" id="{5D2FB871-64A2-0E45-ADE2-F522A3BFB05C}"/>
                      </a:ext>
                    </a:extLst>
                  </p:cNvPr>
                  <p:cNvSpPr/>
                  <p:nvPr/>
                </p:nvSpPr>
                <p:spPr>
                  <a:xfrm>
                    <a:off x="2752380" y="3641411"/>
                    <a:ext cx="1136015" cy="514350"/>
                  </a:xfrm>
                  <a:prstGeom prst="roundRect">
                    <a:avLst/>
                  </a:prstGeom>
                  <a:solidFill>
                    <a:schemeClr val="accent2">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N" sz="900" b="1">
                        <a:solidFill>
                          <a:srgbClr val="FFFFFF"/>
                        </a:solidFill>
                        <a:ea typeface="Calibri" panose="020F0502020204030204" pitchFamily="34" charset="0"/>
                        <a:cs typeface="Times New Roman" panose="02020603050405020304" pitchFamily="18" charset="0"/>
                      </a:rPr>
                      <a:t>Emergency shutdown </a:t>
                    </a:r>
                    <a:endParaRPr lang="en-IN" sz="1100">
                      <a:ea typeface="Calibri" panose="020F0502020204030204" pitchFamily="34" charset="0"/>
                      <a:cs typeface="Times New Roman" panose="02020603050405020304" pitchFamily="18" charset="0"/>
                    </a:endParaRPr>
                  </a:p>
                  <a:p>
                    <a:pPr algn="ctr">
                      <a:lnSpc>
                        <a:spcPct val="105000"/>
                      </a:lnSpc>
                      <a:spcAft>
                        <a:spcPts val="800"/>
                      </a:spcAft>
                    </a:pPr>
                    <a:r>
                      <a:rPr lang="en-IN" sz="900" b="1">
                        <a:solidFill>
                          <a:srgbClr val="FFFFFF"/>
                        </a:solidFill>
                        <a:ea typeface="Calibri" panose="020F0502020204030204" pitchFamily="34" charset="0"/>
                        <a:cs typeface="Times New Roman" panose="02020603050405020304" pitchFamily="18" charset="0"/>
                      </a:rPr>
                      <a:t> </a:t>
                    </a:r>
                    <a:endParaRPr lang="en-IN" sz="1100">
                      <a:ea typeface="Calibri" panose="020F0502020204030204" pitchFamily="34" charset="0"/>
                      <a:cs typeface="Times New Roman" panose="02020603050405020304" pitchFamily="18" charset="0"/>
                    </a:endParaRPr>
                  </a:p>
                </p:txBody>
              </p:sp>
              <p:sp>
                <p:nvSpPr>
                  <p:cNvPr id="42" name="Rectangle: Rounded Corners 38">
                    <a:extLst>
                      <a:ext uri="{FF2B5EF4-FFF2-40B4-BE49-F238E27FC236}">
                        <a16:creationId xmlns:a16="http://schemas.microsoft.com/office/drawing/2014/main" id="{D497E59F-A205-9F4E-8631-2333F1014EA0}"/>
                      </a:ext>
                    </a:extLst>
                  </p:cNvPr>
                  <p:cNvSpPr/>
                  <p:nvPr/>
                </p:nvSpPr>
                <p:spPr>
                  <a:xfrm>
                    <a:off x="2743706" y="4459281"/>
                    <a:ext cx="1136015" cy="513715"/>
                  </a:xfrm>
                  <a:prstGeom prst="roundRect">
                    <a:avLst/>
                  </a:prstGeom>
                  <a:solidFill>
                    <a:schemeClr val="accent4">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N" sz="900" b="1">
                        <a:solidFill>
                          <a:srgbClr val="000000"/>
                        </a:solidFill>
                        <a:ea typeface="Calibri" panose="020F0502020204030204" pitchFamily="34" charset="0"/>
                        <a:cs typeface="Times New Roman" panose="02020603050405020304" pitchFamily="18" charset="0"/>
                      </a:rPr>
                      <a:t>Restart system</a:t>
                    </a:r>
                    <a:endParaRPr lang="en-IN" sz="1100">
                      <a:ea typeface="Calibri" panose="020F0502020204030204" pitchFamily="34" charset="0"/>
                      <a:cs typeface="Times New Roman" panose="02020603050405020304" pitchFamily="18" charset="0"/>
                    </a:endParaRPr>
                  </a:p>
                  <a:p>
                    <a:pPr algn="ctr">
                      <a:lnSpc>
                        <a:spcPct val="105000"/>
                      </a:lnSpc>
                      <a:spcAft>
                        <a:spcPts val="800"/>
                      </a:spcAft>
                    </a:pPr>
                    <a:r>
                      <a:rPr lang="en-IN" sz="900" b="1">
                        <a:ea typeface="Calibri" panose="020F0502020204030204" pitchFamily="34" charset="0"/>
                        <a:cs typeface="Times New Roman" panose="02020603050405020304" pitchFamily="18" charset="0"/>
                      </a:rPr>
                      <a:t> </a:t>
                    </a:r>
                    <a:endParaRPr lang="en-IN" sz="1100">
                      <a:ea typeface="Calibri" panose="020F0502020204030204" pitchFamily="34" charset="0"/>
                      <a:cs typeface="Times New Roman" panose="02020603050405020304" pitchFamily="18" charset="0"/>
                    </a:endParaRPr>
                  </a:p>
                </p:txBody>
              </p:sp>
              <p:cxnSp>
                <p:nvCxnSpPr>
                  <p:cNvPr id="43" name="Straight Arrow Connector 42">
                    <a:extLst>
                      <a:ext uri="{FF2B5EF4-FFF2-40B4-BE49-F238E27FC236}">
                        <a16:creationId xmlns:a16="http://schemas.microsoft.com/office/drawing/2014/main" id="{C119B828-63A7-C34F-A004-04B703F9FFB2}"/>
                      </a:ext>
                    </a:extLst>
                  </p:cNvPr>
                  <p:cNvCxnSpPr/>
                  <p:nvPr/>
                </p:nvCxnSpPr>
                <p:spPr>
                  <a:xfrm>
                    <a:off x="3318400" y="4155752"/>
                    <a:ext cx="0" cy="30353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0">
                    <a:extLst>
                      <a:ext uri="{FF2B5EF4-FFF2-40B4-BE49-F238E27FC236}">
                        <a16:creationId xmlns:a16="http://schemas.microsoft.com/office/drawing/2014/main" id="{0F833D08-2ACF-5E44-983E-46DAF1CB7023}"/>
                      </a:ext>
                    </a:extLst>
                  </p:cNvPr>
                  <p:cNvCxnSpPr/>
                  <p:nvPr/>
                </p:nvCxnSpPr>
                <p:spPr>
                  <a:xfrm rot="10800000" flipV="1">
                    <a:off x="3883722" y="3951724"/>
                    <a:ext cx="836650" cy="759012"/>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1">
                    <a:extLst>
                      <a:ext uri="{FF2B5EF4-FFF2-40B4-BE49-F238E27FC236}">
                        <a16:creationId xmlns:a16="http://schemas.microsoft.com/office/drawing/2014/main" id="{10D41DA8-1346-4E4D-92D0-DEF0AC2C2306}"/>
                      </a:ext>
                    </a:extLst>
                  </p:cNvPr>
                  <p:cNvCxnSpPr/>
                  <p:nvPr/>
                </p:nvCxnSpPr>
                <p:spPr>
                  <a:xfrm rot="10800000">
                    <a:off x="3887320" y="3192600"/>
                    <a:ext cx="819516" cy="704979"/>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2">
                    <a:extLst>
                      <a:ext uri="{FF2B5EF4-FFF2-40B4-BE49-F238E27FC236}">
                        <a16:creationId xmlns:a16="http://schemas.microsoft.com/office/drawing/2014/main" id="{3E238698-8914-1F4F-BA42-F96FD94987E9}"/>
                      </a:ext>
                    </a:extLst>
                  </p:cNvPr>
                  <p:cNvCxnSpPr/>
                  <p:nvPr/>
                </p:nvCxnSpPr>
                <p:spPr>
                  <a:xfrm rot="10800000">
                    <a:off x="1555023" y="1544749"/>
                    <a:ext cx="1188682" cy="3274840"/>
                  </a:xfrm>
                  <a:prstGeom prst="bentConnector3">
                    <a:avLst>
                      <a:gd name="adj1" fmla="val 110523"/>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3">
                    <a:extLst>
                      <a:ext uri="{FF2B5EF4-FFF2-40B4-BE49-F238E27FC236}">
                        <a16:creationId xmlns:a16="http://schemas.microsoft.com/office/drawing/2014/main" id="{274FE8C7-B801-7C40-9364-57B4DCA762EB}"/>
                      </a:ext>
                    </a:extLst>
                  </p:cNvPr>
                  <p:cNvSpPr/>
                  <p:nvPr/>
                </p:nvSpPr>
                <p:spPr>
                  <a:xfrm>
                    <a:off x="2728317" y="5261782"/>
                    <a:ext cx="1136015" cy="513080"/>
                  </a:xfrm>
                  <a:prstGeom prst="roundRect">
                    <a:avLst/>
                  </a:prstGeom>
                  <a:solidFill>
                    <a:srgbClr val="C00000"/>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N" sz="900" b="1">
                        <a:solidFill>
                          <a:srgbClr val="FFFFFF"/>
                        </a:solidFill>
                        <a:ea typeface="Calibri" panose="020F0502020204030204" pitchFamily="34" charset="0"/>
                        <a:cs typeface="Times New Roman" panose="02020603050405020304" pitchFamily="18" charset="0"/>
                      </a:rPr>
                      <a:t>Damage state</a:t>
                    </a:r>
                    <a:endParaRPr lang="en-IN" sz="1100">
                      <a:ea typeface="Calibri" panose="020F0502020204030204" pitchFamily="34" charset="0"/>
                      <a:cs typeface="Times New Roman" panose="02020603050405020304" pitchFamily="18" charset="0"/>
                    </a:endParaRPr>
                  </a:p>
                  <a:p>
                    <a:pPr algn="ctr">
                      <a:lnSpc>
                        <a:spcPct val="105000"/>
                      </a:lnSpc>
                      <a:spcAft>
                        <a:spcPts val="800"/>
                      </a:spcAft>
                    </a:pPr>
                    <a:r>
                      <a:rPr lang="en-IN" sz="900" b="1">
                        <a:solidFill>
                          <a:srgbClr val="FFFFFF"/>
                        </a:solidFill>
                        <a:ea typeface="Calibri" panose="020F0502020204030204" pitchFamily="34" charset="0"/>
                        <a:cs typeface="Times New Roman" panose="02020603050405020304" pitchFamily="18" charset="0"/>
                      </a:rPr>
                      <a:t> </a:t>
                    </a:r>
                    <a:endParaRPr lang="en-IN" sz="1100">
                      <a:ea typeface="Calibri" panose="020F0502020204030204" pitchFamily="34" charset="0"/>
                      <a:cs typeface="Times New Roman" panose="02020603050405020304" pitchFamily="18" charset="0"/>
                    </a:endParaRPr>
                  </a:p>
                </p:txBody>
              </p:sp>
              <p:cxnSp>
                <p:nvCxnSpPr>
                  <p:cNvPr id="48" name="Straight Arrow Connector 47">
                    <a:extLst>
                      <a:ext uri="{FF2B5EF4-FFF2-40B4-BE49-F238E27FC236}">
                        <a16:creationId xmlns:a16="http://schemas.microsoft.com/office/drawing/2014/main" id="{265C6109-2EAB-BA4B-A125-D65529FEA5FC}"/>
                      </a:ext>
                    </a:extLst>
                  </p:cNvPr>
                  <p:cNvCxnSpPr/>
                  <p:nvPr/>
                </p:nvCxnSpPr>
                <p:spPr>
                  <a:xfrm>
                    <a:off x="3308336" y="4962144"/>
                    <a:ext cx="0" cy="30289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5">
                    <a:extLst>
                      <a:ext uri="{FF2B5EF4-FFF2-40B4-BE49-F238E27FC236}">
                        <a16:creationId xmlns:a16="http://schemas.microsoft.com/office/drawing/2014/main" id="{53BF593D-FBE9-534C-B4BB-674E3050CE32}"/>
                      </a:ext>
                    </a:extLst>
                  </p:cNvPr>
                  <p:cNvSpPr/>
                  <p:nvPr/>
                </p:nvSpPr>
                <p:spPr>
                  <a:xfrm>
                    <a:off x="4535852" y="5139446"/>
                    <a:ext cx="1136015" cy="513080"/>
                  </a:xfrm>
                  <a:prstGeom prst="roundRect">
                    <a:avLst/>
                  </a:prstGeom>
                  <a:solidFill>
                    <a:schemeClr val="accent4">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n-IN" sz="900" b="1">
                        <a:solidFill>
                          <a:srgbClr val="000000"/>
                        </a:solidFill>
                        <a:ea typeface="Calibri" panose="020F0502020204030204" pitchFamily="34" charset="0"/>
                        <a:cs typeface="Times New Roman" panose="02020603050405020304" pitchFamily="18" charset="0"/>
                      </a:rPr>
                      <a:t>Shutdown systems</a:t>
                    </a:r>
                    <a:endParaRPr lang="en-IN" sz="1100">
                      <a:ea typeface="Calibri" panose="020F0502020204030204" pitchFamily="34" charset="0"/>
                      <a:cs typeface="Times New Roman" panose="02020603050405020304" pitchFamily="18" charset="0"/>
                    </a:endParaRPr>
                  </a:p>
                  <a:p>
                    <a:pPr algn="ctr">
                      <a:lnSpc>
                        <a:spcPct val="105000"/>
                      </a:lnSpc>
                      <a:spcAft>
                        <a:spcPts val="800"/>
                      </a:spcAft>
                    </a:pPr>
                    <a:r>
                      <a:rPr lang="en-IN" sz="900" b="1">
                        <a:ea typeface="Calibri" panose="020F0502020204030204" pitchFamily="34" charset="0"/>
                        <a:cs typeface="Times New Roman" panose="02020603050405020304" pitchFamily="18" charset="0"/>
                      </a:rPr>
                      <a:t> </a:t>
                    </a:r>
                    <a:endParaRPr lang="en-IN" sz="1100">
                      <a:ea typeface="Calibri" panose="020F0502020204030204" pitchFamily="34" charset="0"/>
                      <a:cs typeface="Times New Roman" panose="02020603050405020304" pitchFamily="18" charset="0"/>
                    </a:endParaRPr>
                  </a:p>
                </p:txBody>
              </p:sp>
              <p:cxnSp>
                <p:nvCxnSpPr>
                  <p:cNvPr id="50" name="Connector: Elbow 46">
                    <a:extLst>
                      <a:ext uri="{FF2B5EF4-FFF2-40B4-BE49-F238E27FC236}">
                        <a16:creationId xmlns:a16="http://schemas.microsoft.com/office/drawing/2014/main" id="{786995DB-4152-7A49-9355-0F570A2C57E0}"/>
                      </a:ext>
                    </a:extLst>
                  </p:cNvPr>
                  <p:cNvCxnSpPr/>
                  <p:nvPr/>
                </p:nvCxnSpPr>
                <p:spPr>
                  <a:xfrm rot="10800000">
                    <a:off x="3880497" y="4864444"/>
                    <a:ext cx="655355" cy="531241"/>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47">
                    <a:extLst>
                      <a:ext uri="{FF2B5EF4-FFF2-40B4-BE49-F238E27FC236}">
                        <a16:creationId xmlns:a16="http://schemas.microsoft.com/office/drawing/2014/main" id="{2BDF4F10-0860-FF4B-BE25-4FA7C3C43882}"/>
                      </a:ext>
                    </a:extLst>
                  </p:cNvPr>
                  <p:cNvCxnSpPr/>
                  <p:nvPr/>
                </p:nvCxnSpPr>
                <p:spPr>
                  <a:xfrm>
                    <a:off x="1115714" y="1064238"/>
                    <a:ext cx="439314" cy="225610"/>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48">
                    <a:extLst>
                      <a:ext uri="{FF2B5EF4-FFF2-40B4-BE49-F238E27FC236}">
                        <a16:creationId xmlns:a16="http://schemas.microsoft.com/office/drawing/2014/main" id="{610D466C-D2D0-3142-9764-E019E76B7D59}"/>
                      </a:ext>
                    </a:extLst>
                  </p:cNvPr>
                  <p:cNvCxnSpPr/>
                  <p:nvPr/>
                </p:nvCxnSpPr>
                <p:spPr>
                  <a:xfrm rot="5400000" flipH="1" flipV="1">
                    <a:off x="954849" y="1134413"/>
                    <a:ext cx="293701" cy="906657"/>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3" name="Text Box 37">
                    <a:extLst>
                      <a:ext uri="{FF2B5EF4-FFF2-40B4-BE49-F238E27FC236}">
                        <a16:creationId xmlns:a16="http://schemas.microsoft.com/office/drawing/2014/main" id="{7E7A2259-5F64-5D4A-A0EC-0F390B503C51}"/>
                      </a:ext>
                    </a:extLst>
                  </p:cNvPr>
                  <p:cNvSpPr txBox="1"/>
                  <p:nvPr/>
                </p:nvSpPr>
                <p:spPr>
                  <a:xfrm>
                    <a:off x="2496707" y="2027346"/>
                    <a:ext cx="351790" cy="26225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IN" sz="900" b="1" dirty="0">
                        <a:latin typeface="Calibri" panose="020F0502020204030204" pitchFamily="34" charset="0"/>
                        <a:ea typeface="Calibri" panose="020F0502020204030204" pitchFamily="34" charset="0"/>
                        <a:cs typeface="Times New Roman" panose="02020603050405020304" pitchFamily="18" charset="0"/>
                      </a:rPr>
                      <a:t>Yes </a:t>
                    </a:r>
                    <a:endParaRPr lang="en-IN"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4" name="Text Box 44">
                    <a:extLst>
                      <a:ext uri="{FF2B5EF4-FFF2-40B4-BE49-F238E27FC236}">
                        <a16:creationId xmlns:a16="http://schemas.microsoft.com/office/drawing/2014/main" id="{23A2D4F7-BF06-A747-BCE2-8ABE6BEB895A}"/>
                      </a:ext>
                    </a:extLst>
                  </p:cNvPr>
                  <p:cNvSpPr txBox="1"/>
                  <p:nvPr/>
                </p:nvSpPr>
                <p:spPr>
                  <a:xfrm>
                    <a:off x="2298432" y="2823394"/>
                    <a:ext cx="351790" cy="26162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en-IN" sz="900" b="1">
                        <a:latin typeface="Calibri" panose="020F0502020204030204" pitchFamily="34" charset="0"/>
                        <a:ea typeface="Calibri" panose="020F0502020204030204" pitchFamily="34" charset="0"/>
                        <a:cs typeface="Times New Roman" panose="02020603050405020304" pitchFamily="18" charset="0"/>
                      </a:rPr>
                      <a:t>Yes </a:t>
                    </a:r>
                    <a:endParaRPr lang="en-IN" sz="1100">
                      <a:latin typeface="Calibri" panose="020F0502020204030204" pitchFamily="34" charset="0"/>
                      <a:ea typeface="Calibri" panose="020F0502020204030204" pitchFamily="34" charset="0"/>
                      <a:cs typeface="Times New Roman" panose="02020603050405020304" pitchFamily="18" charset="0"/>
                    </a:endParaRPr>
                  </a:p>
                </p:txBody>
              </p:sp>
              <p:sp>
                <p:nvSpPr>
                  <p:cNvPr id="55" name="Text Box 44">
                    <a:extLst>
                      <a:ext uri="{FF2B5EF4-FFF2-40B4-BE49-F238E27FC236}">
                        <a16:creationId xmlns:a16="http://schemas.microsoft.com/office/drawing/2014/main" id="{B968E350-34C8-1449-AC5D-9C4DF370A245}"/>
                      </a:ext>
                    </a:extLst>
                  </p:cNvPr>
                  <p:cNvSpPr txBox="1"/>
                  <p:nvPr/>
                </p:nvSpPr>
                <p:spPr>
                  <a:xfrm>
                    <a:off x="2076338" y="4554726"/>
                    <a:ext cx="351790" cy="26035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en-IN" sz="900" b="1">
                        <a:latin typeface="Calibri" panose="020F0502020204030204" pitchFamily="34" charset="0"/>
                        <a:ea typeface="Calibri" panose="020F0502020204030204" pitchFamily="34" charset="0"/>
                        <a:cs typeface="Times New Roman" panose="02020603050405020304" pitchFamily="18" charset="0"/>
                      </a:rPr>
                      <a:t>Yes </a:t>
                    </a:r>
                    <a:endParaRPr lang="en-IN" sz="1100">
                      <a:latin typeface="Calibri" panose="020F0502020204030204" pitchFamily="34" charset="0"/>
                      <a:ea typeface="Calibri" panose="020F0502020204030204" pitchFamily="34" charset="0"/>
                      <a:cs typeface="Times New Roman" panose="02020603050405020304" pitchFamily="18" charset="0"/>
                    </a:endParaRPr>
                  </a:p>
                </p:txBody>
              </p:sp>
              <p:sp>
                <p:nvSpPr>
                  <p:cNvPr id="56" name="Text Box 44">
                    <a:extLst>
                      <a:ext uri="{FF2B5EF4-FFF2-40B4-BE49-F238E27FC236}">
                        <a16:creationId xmlns:a16="http://schemas.microsoft.com/office/drawing/2014/main" id="{E82B3D02-D4AD-A74A-BD40-F2265BEF9F48}"/>
                      </a:ext>
                    </a:extLst>
                  </p:cNvPr>
                  <p:cNvSpPr txBox="1"/>
                  <p:nvPr/>
                </p:nvSpPr>
                <p:spPr>
                  <a:xfrm>
                    <a:off x="3281009" y="2517365"/>
                    <a:ext cx="326390" cy="26035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en-IN" sz="900" b="1" dirty="0">
                        <a:latin typeface="Calibri" panose="020F0502020204030204" pitchFamily="34" charset="0"/>
                        <a:ea typeface="Calibri" panose="020F0502020204030204" pitchFamily="34" charset="0"/>
                        <a:cs typeface="Times New Roman" panose="02020603050405020304" pitchFamily="18" charset="0"/>
                      </a:rPr>
                      <a:t>No </a:t>
                    </a:r>
                    <a:endParaRPr lang="en-IN"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7" name="Text Box 44">
                    <a:extLst>
                      <a:ext uri="{FF2B5EF4-FFF2-40B4-BE49-F238E27FC236}">
                        <a16:creationId xmlns:a16="http://schemas.microsoft.com/office/drawing/2014/main" id="{48E86FFE-4BC1-CF48-86F3-664854F13C81}"/>
                      </a:ext>
                    </a:extLst>
                  </p:cNvPr>
                  <p:cNvSpPr txBox="1"/>
                  <p:nvPr/>
                </p:nvSpPr>
                <p:spPr>
                  <a:xfrm>
                    <a:off x="3281009" y="3368283"/>
                    <a:ext cx="326390" cy="25971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en-IN" sz="900" b="1">
                        <a:latin typeface="Calibri" panose="020F0502020204030204" pitchFamily="34" charset="0"/>
                        <a:ea typeface="Calibri" panose="020F0502020204030204" pitchFamily="34" charset="0"/>
                        <a:cs typeface="Times New Roman" panose="02020603050405020304" pitchFamily="18" charset="0"/>
                      </a:rPr>
                      <a:t>No </a:t>
                    </a:r>
                    <a:endParaRPr lang="en-IN" sz="1100">
                      <a:latin typeface="Calibri" panose="020F0502020204030204" pitchFamily="34" charset="0"/>
                      <a:ea typeface="Calibri" panose="020F0502020204030204" pitchFamily="34" charset="0"/>
                      <a:cs typeface="Times New Roman" panose="02020603050405020304" pitchFamily="18" charset="0"/>
                    </a:endParaRPr>
                  </a:p>
                </p:txBody>
              </p:sp>
              <p:sp>
                <p:nvSpPr>
                  <p:cNvPr id="58" name="Text Box 44">
                    <a:extLst>
                      <a:ext uri="{FF2B5EF4-FFF2-40B4-BE49-F238E27FC236}">
                        <a16:creationId xmlns:a16="http://schemas.microsoft.com/office/drawing/2014/main" id="{28F56F5B-F5A1-7A4D-AE63-3BA8189B0DF8}"/>
                      </a:ext>
                    </a:extLst>
                  </p:cNvPr>
                  <p:cNvSpPr txBox="1"/>
                  <p:nvPr/>
                </p:nvSpPr>
                <p:spPr>
                  <a:xfrm>
                    <a:off x="3308336" y="4179272"/>
                    <a:ext cx="326390" cy="25908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en-IN" sz="900" b="1">
                        <a:latin typeface="Calibri" panose="020F0502020204030204" pitchFamily="34" charset="0"/>
                        <a:ea typeface="Calibri" panose="020F0502020204030204" pitchFamily="34" charset="0"/>
                        <a:cs typeface="Times New Roman" panose="02020603050405020304" pitchFamily="18" charset="0"/>
                      </a:rPr>
                      <a:t>No </a:t>
                    </a:r>
                    <a:endParaRPr lang="en-IN" sz="1100">
                      <a:latin typeface="Calibri" panose="020F0502020204030204" pitchFamily="34" charset="0"/>
                      <a:ea typeface="Calibri" panose="020F0502020204030204" pitchFamily="34" charset="0"/>
                      <a:cs typeface="Times New Roman" panose="02020603050405020304" pitchFamily="18" charset="0"/>
                    </a:endParaRPr>
                  </a:p>
                </p:txBody>
              </p:sp>
              <p:sp>
                <p:nvSpPr>
                  <p:cNvPr id="59" name="Text Box 44">
                    <a:extLst>
                      <a:ext uri="{FF2B5EF4-FFF2-40B4-BE49-F238E27FC236}">
                        <a16:creationId xmlns:a16="http://schemas.microsoft.com/office/drawing/2014/main" id="{2D61E885-1307-CC49-9F86-1E24A462F04B}"/>
                      </a:ext>
                    </a:extLst>
                  </p:cNvPr>
                  <p:cNvSpPr txBox="1"/>
                  <p:nvPr/>
                </p:nvSpPr>
                <p:spPr>
                  <a:xfrm>
                    <a:off x="3288960" y="4972450"/>
                    <a:ext cx="326390" cy="25844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en-IN" sz="900" b="1">
                        <a:latin typeface="Calibri" panose="020F0502020204030204" pitchFamily="34" charset="0"/>
                        <a:ea typeface="Calibri" panose="020F0502020204030204" pitchFamily="34" charset="0"/>
                        <a:cs typeface="Times New Roman" panose="02020603050405020304" pitchFamily="18" charset="0"/>
                      </a:rPr>
                      <a:t>No </a:t>
                    </a:r>
                    <a:endParaRPr lang="en-IN" sz="1100">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17" name="Straight Arrow Connector 16">
                  <a:extLst>
                    <a:ext uri="{FF2B5EF4-FFF2-40B4-BE49-F238E27FC236}">
                      <a16:creationId xmlns:a16="http://schemas.microsoft.com/office/drawing/2014/main" id="{36412376-6504-374E-9DEF-CA2FED9A4385}"/>
                    </a:ext>
                  </a:extLst>
                </p:cNvPr>
                <p:cNvCxnSpPr>
                  <a:stCxn id="25" idx="0"/>
                  <a:endCxn id="21" idx="2"/>
                </p:cNvCxnSpPr>
                <p:nvPr/>
              </p:nvCxnSpPr>
              <p:spPr>
                <a:xfrm flipV="1">
                  <a:off x="1954855" y="2154948"/>
                  <a:ext cx="0" cy="30589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3E0F8FB6-A72B-C34B-89F7-7057DA813443}"/>
                  </a:ext>
                </a:extLst>
              </p:cNvPr>
              <p:cNvCxnSpPr/>
              <p:nvPr/>
            </p:nvCxnSpPr>
            <p:spPr>
              <a:xfrm flipH="1">
                <a:off x="3810000" y="3390900"/>
                <a:ext cx="15240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61">
                <a:extLst>
                  <a:ext uri="{FF2B5EF4-FFF2-40B4-BE49-F238E27FC236}">
                    <a16:creationId xmlns:a16="http://schemas.microsoft.com/office/drawing/2014/main" id="{08148E61-4DB8-4A4E-B52C-EFA749DA183F}"/>
                  </a:ext>
                </a:extLst>
              </p:cNvPr>
              <p:cNvCxnSpPr>
                <a:cxnSpLocks/>
                <a:endCxn id="22" idx="3"/>
              </p:cNvCxnSpPr>
              <p:nvPr/>
            </p:nvCxnSpPr>
            <p:spPr>
              <a:xfrm rot="16200000" flipV="1">
                <a:off x="3093303" y="2522450"/>
                <a:ext cx="1493878" cy="244316"/>
              </a:xfrm>
              <a:prstGeom prst="bentConnector2">
                <a:avLst/>
              </a:prstGeom>
              <a:ln w="19050"/>
            </p:spPr>
            <p:style>
              <a:lnRef idx="1">
                <a:schemeClr val="accent1"/>
              </a:lnRef>
              <a:fillRef idx="0">
                <a:schemeClr val="accent1"/>
              </a:fillRef>
              <a:effectRef idx="0">
                <a:schemeClr val="accent1"/>
              </a:effectRef>
              <a:fontRef idx="minor">
                <a:schemeClr val="tx1"/>
              </a:fontRef>
            </p:style>
          </p:cxnSp>
        </p:grpSp>
        <p:sp>
          <p:nvSpPr>
            <p:cNvPr id="11" name="Text Box 37">
              <a:extLst>
                <a:ext uri="{FF2B5EF4-FFF2-40B4-BE49-F238E27FC236}">
                  <a16:creationId xmlns:a16="http://schemas.microsoft.com/office/drawing/2014/main" id="{57F5C6D1-6562-164A-AA01-7F869C321420}"/>
                </a:ext>
              </a:extLst>
            </p:cNvPr>
            <p:cNvSpPr txBox="1"/>
            <p:nvPr/>
          </p:nvSpPr>
          <p:spPr>
            <a:xfrm>
              <a:off x="3277467" y="2178750"/>
              <a:ext cx="351761" cy="262229"/>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IN" sz="900" b="1" dirty="0">
                  <a:latin typeface="Calibri" panose="020F0502020204030204" pitchFamily="34" charset="0"/>
                  <a:ea typeface="Calibri" panose="020F0502020204030204" pitchFamily="34" charset="0"/>
                  <a:cs typeface="Times New Roman" panose="02020603050405020304" pitchFamily="18" charset="0"/>
                </a:rPr>
                <a:t>Yes </a:t>
              </a:r>
              <a:endParaRPr lang="en-IN"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44">
              <a:extLst>
                <a:ext uri="{FF2B5EF4-FFF2-40B4-BE49-F238E27FC236}">
                  <a16:creationId xmlns:a16="http://schemas.microsoft.com/office/drawing/2014/main" id="{85D3DFDC-FFA8-BF4A-898C-C9580A78B7A3}"/>
                </a:ext>
              </a:extLst>
            </p:cNvPr>
            <p:cNvSpPr txBox="1"/>
            <p:nvPr/>
          </p:nvSpPr>
          <p:spPr>
            <a:xfrm>
              <a:off x="3931639" y="2090117"/>
              <a:ext cx="326363" cy="260324"/>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en-IN" sz="900" b="1" dirty="0">
                  <a:latin typeface="Calibri" panose="020F0502020204030204" pitchFamily="34" charset="0"/>
                  <a:ea typeface="Calibri" panose="020F0502020204030204" pitchFamily="34" charset="0"/>
                  <a:cs typeface="Times New Roman" panose="02020603050405020304" pitchFamily="18" charset="0"/>
                </a:rPr>
                <a:t>No </a:t>
              </a:r>
              <a:endParaRPr lang="en-IN" sz="1100" dirty="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0" name="Picture 59">
            <a:extLst>
              <a:ext uri="{FF2B5EF4-FFF2-40B4-BE49-F238E27FC236}">
                <a16:creationId xmlns:a16="http://schemas.microsoft.com/office/drawing/2014/main" id="{EECDD48E-AB08-B644-BB18-4B44D2627ABE}"/>
              </a:ext>
            </a:extLst>
          </p:cNvPr>
          <p:cNvPicPr>
            <a:picLocks noChangeAspect="1"/>
          </p:cNvPicPr>
          <p:nvPr/>
        </p:nvPicPr>
        <p:blipFill>
          <a:blip r:embed="rId3"/>
          <a:stretch>
            <a:fillRect/>
          </a:stretch>
        </p:blipFill>
        <p:spPr>
          <a:xfrm>
            <a:off x="7432898" y="2665785"/>
            <a:ext cx="4720088" cy="3998774"/>
          </a:xfrm>
          <a:prstGeom prst="rect">
            <a:avLst/>
          </a:prstGeom>
        </p:spPr>
      </p:pic>
      <p:sp>
        <p:nvSpPr>
          <p:cNvPr id="61" name="Arrow: Left 3">
            <a:extLst>
              <a:ext uri="{FF2B5EF4-FFF2-40B4-BE49-F238E27FC236}">
                <a16:creationId xmlns:a16="http://schemas.microsoft.com/office/drawing/2014/main" id="{FD2AF2E1-A908-9B4F-9947-4AAD940B9C28}"/>
              </a:ext>
            </a:extLst>
          </p:cNvPr>
          <p:cNvSpPr/>
          <p:nvPr/>
        </p:nvSpPr>
        <p:spPr>
          <a:xfrm>
            <a:off x="6772701" y="5344393"/>
            <a:ext cx="573683" cy="35020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FDB1876-3632-E23D-2DC0-219BB214E73F}"/>
              </a:ext>
            </a:extLst>
          </p:cNvPr>
          <p:cNvSpPr>
            <a:spLocks noGrp="1"/>
          </p:cNvSpPr>
          <p:nvPr>
            <p:ph type="sldNum" sz="quarter" idx="10"/>
          </p:nvPr>
        </p:nvSpPr>
        <p:spPr/>
        <p:txBody>
          <a:bodyPr/>
          <a:lstStyle/>
          <a:p>
            <a:fld id="{D8D877B3-D348-4611-9BDB-C5374591D951}" type="slidenum">
              <a:rPr lang="en-US" smtClean="0"/>
              <a:pPr/>
              <a:t>17</a:t>
            </a:fld>
            <a:endParaRPr lang="en-US" dirty="0"/>
          </a:p>
        </p:txBody>
      </p:sp>
    </p:spTree>
    <p:extLst>
      <p:ext uri="{BB962C8B-B14F-4D97-AF65-F5344CB8AC3E}">
        <p14:creationId xmlns:p14="http://schemas.microsoft.com/office/powerpoint/2010/main" val="1741359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C1ED22-174A-7646-846D-013989186AE3}"/>
              </a:ext>
            </a:extLst>
          </p:cNvPr>
          <p:cNvSpPr>
            <a:spLocks noGrp="1"/>
          </p:cNvSpPr>
          <p:nvPr>
            <p:ph type="title"/>
          </p:nvPr>
        </p:nvSpPr>
        <p:spPr>
          <a:xfrm>
            <a:off x="1866900" y="459200"/>
            <a:ext cx="9753600" cy="745212"/>
          </a:xfrm>
        </p:spPr>
        <p:txBody>
          <a:bodyPr/>
          <a:lstStyle/>
          <a:p>
            <a:r>
              <a:rPr lang="en-US" dirty="0">
                <a:solidFill>
                  <a:schemeClr val="accent1"/>
                </a:solidFill>
              </a:rPr>
              <a:t>Petri net model</a:t>
            </a:r>
            <a:br>
              <a:rPr lang="en-US" dirty="0">
                <a:solidFill>
                  <a:schemeClr val="accent1"/>
                </a:solidFill>
              </a:rPr>
            </a:br>
            <a:endParaRPr lang="en-US" dirty="0"/>
          </a:p>
        </p:txBody>
      </p:sp>
      <p:pic>
        <p:nvPicPr>
          <p:cNvPr id="62" name="Picture 61">
            <a:extLst>
              <a:ext uri="{FF2B5EF4-FFF2-40B4-BE49-F238E27FC236}">
                <a16:creationId xmlns:a16="http://schemas.microsoft.com/office/drawing/2014/main" id="{6E377D6C-953A-754F-90F4-1B4AEBD72D40}"/>
              </a:ext>
            </a:extLst>
          </p:cNvPr>
          <p:cNvPicPr/>
          <p:nvPr/>
        </p:nvPicPr>
        <p:blipFill rotWithShape="1">
          <a:blip r:embed="rId3"/>
          <a:srcRect l="6757" r="5109"/>
          <a:stretch/>
        </p:blipFill>
        <p:spPr bwMode="auto">
          <a:xfrm>
            <a:off x="1257300" y="1447284"/>
            <a:ext cx="8991600" cy="5029427"/>
          </a:xfrm>
          <a:prstGeom prst="rect">
            <a:avLst/>
          </a:prstGeom>
          <a:ln>
            <a:noFill/>
          </a:ln>
          <a:extLst>
            <a:ext uri="{53640926-AAD7-44D8-BBD7-CCE9431645EC}">
              <a14:shadowObscured xmlns:a14="http://schemas.microsoft.com/office/drawing/2010/main"/>
            </a:ext>
          </a:extLst>
        </p:spPr>
      </p:pic>
      <p:sp>
        <p:nvSpPr>
          <p:cNvPr id="64" name="Date Placeholder 1">
            <a:extLst>
              <a:ext uri="{FF2B5EF4-FFF2-40B4-BE49-F238E27FC236}">
                <a16:creationId xmlns:a16="http://schemas.microsoft.com/office/drawing/2014/main" id="{7D0CDD17-BE4B-6F46-B426-69CA370F5DEB}"/>
              </a:ext>
            </a:extLst>
          </p:cNvPr>
          <p:cNvSpPr txBox="1">
            <a:spLocks/>
          </p:cNvSpPr>
          <p:nvPr/>
        </p:nvSpPr>
        <p:spPr>
          <a:xfrm>
            <a:off x="1028700" y="1023243"/>
            <a:ext cx="0" cy="0"/>
          </a:xfrm>
          <a:prstGeom prst="rect">
            <a:avLst/>
          </a:prstGeom>
          <a:noFill/>
        </p:spPr>
        <p:txBody>
          <a:bodyPr vert="horz" lIns="0" tIns="0" rIns="0" bIns="0" rtlCol="0" anchor="ctr"/>
          <a:lstStyle>
            <a:defPPr>
              <a:defRPr lang="en-US"/>
            </a:defPPr>
            <a:lvl1pPr marL="0" algn="ctr" defTabSz="914330" rtl="0" eaLnBrk="1" latinLnBrk="0" hangingPunct="1">
              <a:defRPr sz="1000" b="0" i="0" kern="1200">
                <a:solidFill>
                  <a:schemeClr val="tx1">
                    <a:alpha val="70000"/>
                  </a:schemeClr>
                </a:solidFill>
                <a:latin typeface="Arial" panose="020B0604020202020204" pitchFamily="34" charset="0"/>
                <a:ea typeface="Arial" panose="020B0604020202020204" pitchFamily="34" charset="0"/>
                <a:cs typeface="Arial" panose="020B0604020202020204" pitchFamily="34" charset="0"/>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endParaRPr lang="en-US" dirty="0"/>
          </a:p>
        </p:txBody>
      </p:sp>
      <p:sp>
        <p:nvSpPr>
          <p:cNvPr id="65" name="Footer Placeholder 2">
            <a:extLst>
              <a:ext uri="{FF2B5EF4-FFF2-40B4-BE49-F238E27FC236}">
                <a16:creationId xmlns:a16="http://schemas.microsoft.com/office/drawing/2014/main" id="{35416D95-0384-1343-AD09-8746988743DE}"/>
              </a:ext>
            </a:extLst>
          </p:cNvPr>
          <p:cNvSpPr txBox="1">
            <a:spLocks/>
          </p:cNvSpPr>
          <p:nvPr/>
        </p:nvSpPr>
        <p:spPr>
          <a:xfrm>
            <a:off x="1028700" y="1023243"/>
            <a:ext cx="0" cy="0"/>
          </a:xfrm>
        </p:spPr>
        <p:txBody>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endParaRPr lang="en-US" dirty="0"/>
          </a:p>
        </p:txBody>
      </p:sp>
      <p:sp>
        <p:nvSpPr>
          <p:cNvPr id="66" name="Slide Number Placeholder 5">
            <a:extLst>
              <a:ext uri="{FF2B5EF4-FFF2-40B4-BE49-F238E27FC236}">
                <a16:creationId xmlns:a16="http://schemas.microsoft.com/office/drawing/2014/main" id="{4F8C6818-737F-754F-8385-E0C3C57E72D3}"/>
              </a:ext>
            </a:extLst>
          </p:cNvPr>
          <p:cNvSpPr txBox="1">
            <a:spLocks/>
          </p:cNvSpPr>
          <p:nvPr/>
        </p:nvSpPr>
        <p:spPr>
          <a:xfrm>
            <a:off x="1264573" y="7442120"/>
            <a:ext cx="513735" cy="227164"/>
          </a:xfrm>
          <a:prstGeom prst="rect">
            <a:avLst/>
          </a:prstGeom>
        </p:spPr>
        <p:txBody>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fld id="{B6F15528-21DE-4FAA-801E-634DDDAF4B2B}" type="slidenum">
              <a:rPr lang="en-US" smtClean="0"/>
              <a:pPr/>
              <a:t>18</a:t>
            </a:fld>
            <a:endParaRPr lang="en-US"/>
          </a:p>
        </p:txBody>
      </p:sp>
      <p:sp>
        <p:nvSpPr>
          <p:cNvPr id="67" name="Rectangle: Rounded Corners 7">
            <a:extLst>
              <a:ext uri="{FF2B5EF4-FFF2-40B4-BE49-F238E27FC236}">
                <a16:creationId xmlns:a16="http://schemas.microsoft.com/office/drawing/2014/main" id="{48A4E267-2353-834B-AB17-36482D98F17A}"/>
              </a:ext>
            </a:extLst>
          </p:cNvPr>
          <p:cNvSpPr/>
          <p:nvPr/>
        </p:nvSpPr>
        <p:spPr>
          <a:xfrm>
            <a:off x="2095500" y="3368513"/>
            <a:ext cx="1600200" cy="914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A6255474-8DE7-254F-A51A-EAAE17F11E9F}"/>
              </a:ext>
            </a:extLst>
          </p:cNvPr>
          <p:cNvSpPr txBox="1"/>
          <p:nvPr/>
        </p:nvSpPr>
        <p:spPr>
          <a:xfrm>
            <a:off x="9017000" y="406951"/>
            <a:ext cx="2895600" cy="369332"/>
          </a:xfrm>
          <a:prstGeom prst="rect">
            <a:avLst/>
          </a:prstGeom>
          <a:noFill/>
        </p:spPr>
        <p:txBody>
          <a:bodyPr wrap="square" rtlCol="0">
            <a:spAutoFit/>
          </a:bodyPr>
          <a:lstStyle/>
          <a:p>
            <a:r>
              <a:rPr lang="en-US" dirty="0">
                <a:solidFill>
                  <a:schemeClr val="accent1"/>
                </a:solidFill>
              </a:rPr>
              <a:t>Macchiato software </a:t>
            </a:r>
          </a:p>
        </p:txBody>
      </p:sp>
      <p:sp>
        <p:nvSpPr>
          <p:cNvPr id="69" name="Rectangle 68">
            <a:extLst>
              <a:ext uri="{FF2B5EF4-FFF2-40B4-BE49-F238E27FC236}">
                <a16:creationId xmlns:a16="http://schemas.microsoft.com/office/drawing/2014/main" id="{8DBAF103-9000-BA49-9026-43D62B4E222C}"/>
              </a:ext>
            </a:extLst>
          </p:cNvPr>
          <p:cNvSpPr/>
          <p:nvPr/>
        </p:nvSpPr>
        <p:spPr>
          <a:xfrm>
            <a:off x="7772400" y="741750"/>
            <a:ext cx="4953000" cy="265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2">
                    <a:lumMod val="75000"/>
                  </a:schemeClr>
                </a:solidFill>
              </a:rPr>
              <a:t>by University of Nottingham</a:t>
            </a:r>
          </a:p>
        </p:txBody>
      </p:sp>
      <p:sp>
        <p:nvSpPr>
          <p:cNvPr id="70" name="Rectangle: Rounded Corners 9">
            <a:extLst>
              <a:ext uri="{FF2B5EF4-FFF2-40B4-BE49-F238E27FC236}">
                <a16:creationId xmlns:a16="http://schemas.microsoft.com/office/drawing/2014/main" id="{EFC4033E-6E52-D347-AAFE-9666090CF1B9}"/>
              </a:ext>
            </a:extLst>
          </p:cNvPr>
          <p:cNvSpPr/>
          <p:nvPr/>
        </p:nvSpPr>
        <p:spPr>
          <a:xfrm>
            <a:off x="3543300" y="1844513"/>
            <a:ext cx="2057400" cy="144780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10">
            <a:extLst>
              <a:ext uri="{FF2B5EF4-FFF2-40B4-BE49-F238E27FC236}">
                <a16:creationId xmlns:a16="http://schemas.microsoft.com/office/drawing/2014/main" id="{05AF988A-3560-D540-B8AD-73AF6C95D5FF}"/>
              </a:ext>
            </a:extLst>
          </p:cNvPr>
          <p:cNvSpPr/>
          <p:nvPr/>
        </p:nvSpPr>
        <p:spPr>
          <a:xfrm>
            <a:off x="7810500" y="2682713"/>
            <a:ext cx="1981200" cy="9144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26">
            <a:extLst>
              <a:ext uri="{FF2B5EF4-FFF2-40B4-BE49-F238E27FC236}">
                <a16:creationId xmlns:a16="http://schemas.microsoft.com/office/drawing/2014/main" id="{6D51FBCF-B600-D144-8EE9-B13216070B93}"/>
              </a:ext>
            </a:extLst>
          </p:cNvPr>
          <p:cNvSpPr/>
          <p:nvPr/>
        </p:nvSpPr>
        <p:spPr>
          <a:xfrm>
            <a:off x="4838700" y="4054313"/>
            <a:ext cx="1676400" cy="162061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27">
            <a:extLst>
              <a:ext uri="{FF2B5EF4-FFF2-40B4-BE49-F238E27FC236}">
                <a16:creationId xmlns:a16="http://schemas.microsoft.com/office/drawing/2014/main" id="{41BE032B-8E83-9041-B461-BAF6C9DE4580}"/>
              </a:ext>
            </a:extLst>
          </p:cNvPr>
          <p:cNvSpPr/>
          <p:nvPr/>
        </p:nvSpPr>
        <p:spPr>
          <a:xfrm>
            <a:off x="6591300" y="3825713"/>
            <a:ext cx="2514600" cy="21336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84031029-981F-5347-ADEE-4B49ECEC2B89}"/>
              </a:ext>
            </a:extLst>
          </p:cNvPr>
          <p:cNvCxnSpPr>
            <a:cxnSpLocks/>
            <a:stCxn id="76" idx="1"/>
          </p:cNvCxnSpPr>
          <p:nvPr/>
        </p:nvCxnSpPr>
        <p:spPr>
          <a:xfrm flipH="1" flipV="1">
            <a:off x="9105900" y="5197313"/>
            <a:ext cx="964892" cy="15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67EA493A-8324-0C4C-9472-64D37E9F2E5E}"/>
              </a:ext>
            </a:extLst>
          </p:cNvPr>
          <p:cNvCxnSpPr>
            <a:cxnSpLocks/>
            <a:stCxn id="77" idx="1"/>
          </p:cNvCxnSpPr>
          <p:nvPr/>
        </p:nvCxnSpPr>
        <p:spPr>
          <a:xfrm flipH="1">
            <a:off x="9791700" y="3056251"/>
            <a:ext cx="762000" cy="12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88C9FA64-44BD-6E4A-BF5B-02BD0E588CA8}"/>
              </a:ext>
            </a:extLst>
          </p:cNvPr>
          <p:cNvSpPr txBox="1"/>
          <p:nvPr/>
        </p:nvSpPr>
        <p:spPr>
          <a:xfrm>
            <a:off x="10070792" y="4751600"/>
            <a:ext cx="1371600" cy="923330"/>
          </a:xfrm>
          <a:prstGeom prst="rect">
            <a:avLst/>
          </a:prstGeom>
          <a:solidFill>
            <a:srgbClr val="92D050">
              <a:alpha val="33032"/>
            </a:srgbClr>
          </a:solidFill>
        </p:spPr>
        <p:txBody>
          <a:bodyPr wrap="square" rtlCol="0">
            <a:spAutoFit/>
          </a:bodyPr>
          <a:lstStyle/>
          <a:p>
            <a:r>
              <a:rPr lang="en-US" dirty="0"/>
              <a:t>Human factor model</a:t>
            </a:r>
          </a:p>
        </p:txBody>
      </p:sp>
      <p:sp>
        <p:nvSpPr>
          <p:cNvPr id="77" name="TextBox 76">
            <a:extLst>
              <a:ext uri="{FF2B5EF4-FFF2-40B4-BE49-F238E27FC236}">
                <a16:creationId xmlns:a16="http://schemas.microsoft.com/office/drawing/2014/main" id="{7FCF01D6-D560-CF41-A59C-30DA464DE36D}"/>
              </a:ext>
            </a:extLst>
          </p:cNvPr>
          <p:cNvSpPr txBox="1"/>
          <p:nvPr/>
        </p:nvSpPr>
        <p:spPr>
          <a:xfrm>
            <a:off x="10553700" y="2594586"/>
            <a:ext cx="1371600" cy="923330"/>
          </a:xfrm>
          <a:prstGeom prst="rect">
            <a:avLst/>
          </a:prstGeom>
          <a:solidFill>
            <a:srgbClr val="00B0F0">
              <a:alpha val="49000"/>
            </a:srgbClr>
          </a:solidFill>
        </p:spPr>
        <p:txBody>
          <a:bodyPr wrap="square" rtlCol="0">
            <a:spAutoFit/>
          </a:bodyPr>
          <a:lstStyle/>
          <a:p>
            <a:r>
              <a:rPr lang="en-US" dirty="0"/>
              <a:t>Shutdown recovery model</a:t>
            </a:r>
          </a:p>
        </p:txBody>
      </p:sp>
      <p:cxnSp>
        <p:nvCxnSpPr>
          <p:cNvPr id="78" name="Straight Arrow Connector 77">
            <a:extLst>
              <a:ext uri="{FF2B5EF4-FFF2-40B4-BE49-F238E27FC236}">
                <a16:creationId xmlns:a16="http://schemas.microsoft.com/office/drawing/2014/main" id="{F38F6C3D-127F-744D-BEAC-0C120643100C}"/>
              </a:ext>
            </a:extLst>
          </p:cNvPr>
          <p:cNvCxnSpPr>
            <a:cxnSpLocks/>
          </p:cNvCxnSpPr>
          <p:nvPr/>
        </p:nvCxnSpPr>
        <p:spPr>
          <a:xfrm flipH="1" flipV="1">
            <a:off x="6134100" y="5674930"/>
            <a:ext cx="914400" cy="893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70EE1E4A-85DA-7348-BD8A-B7ECE46FCC7B}"/>
              </a:ext>
            </a:extLst>
          </p:cNvPr>
          <p:cNvSpPr txBox="1"/>
          <p:nvPr/>
        </p:nvSpPr>
        <p:spPr>
          <a:xfrm>
            <a:off x="6949053" y="6347603"/>
            <a:ext cx="2971800" cy="369332"/>
          </a:xfrm>
          <a:prstGeom prst="rect">
            <a:avLst/>
          </a:prstGeom>
          <a:solidFill>
            <a:srgbClr val="FFC000">
              <a:alpha val="51675"/>
            </a:srgbClr>
          </a:solidFill>
        </p:spPr>
        <p:txBody>
          <a:bodyPr wrap="square" rtlCol="0">
            <a:spAutoFit/>
          </a:bodyPr>
          <a:lstStyle/>
          <a:p>
            <a:r>
              <a:rPr lang="en-US" dirty="0"/>
              <a:t>Manual recovery model</a:t>
            </a:r>
          </a:p>
        </p:txBody>
      </p:sp>
      <p:cxnSp>
        <p:nvCxnSpPr>
          <p:cNvPr id="80" name="Straight Arrow Connector 79">
            <a:extLst>
              <a:ext uri="{FF2B5EF4-FFF2-40B4-BE49-F238E27FC236}">
                <a16:creationId xmlns:a16="http://schemas.microsoft.com/office/drawing/2014/main" id="{075E6459-3F65-EC45-9A34-F98F53D21731}"/>
              </a:ext>
            </a:extLst>
          </p:cNvPr>
          <p:cNvCxnSpPr>
            <a:cxnSpLocks/>
          </p:cNvCxnSpPr>
          <p:nvPr/>
        </p:nvCxnSpPr>
        <p:spPr>
          <a:xfrm flipV="1">
            <a:off x="2095500" y="4282913"/>
            <a:ext cx="609600" cy="228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897F0FA7-1AAD-C944-A72A-586F767EC870}"/>
              </a:ext>
            </a:extLst>
          </p:cNvPr>
          <p:cNvSpPr txBox="1"/>
          <p:nvPr/>
        </p:nvSpPr>
        <p:spPr>
          <a:xfrm>
            <a:off x="1609179" y="6303713"/>
            <a:ext cx="2819400" cy="369332"/>
          </a:xfrm>
          <a:prstGeom prst="rect">
            <a:avLst/>
          </a:prstGeom>
          <a:solidFill>
            <a:srgbClr val="C00000">
              <a:alpha val="20134"/>
            </a:srgbClr>
          </a:solidFill>
          <a:ln>
            <a:solidFill>
              <a:srgbClr val="C00000"/>
            </a:solidFill>
          </a:ln>
        </p:spPr>
        <p:txBody>
          <a:bodyPr wrap="square" rtlCol="0">
            <a:spAutoFit/>
          </a:bodyPr>
          <a:lstStyle/>
          <a:p>
            <a:r>
              <a:rPr lang="en-US" dirty="0"/>
              <a:t>Auto recovery model</a:t>
            </a:r>
          </a:p>
        </p:txBody>
      </p:sp>
      <p:cxnSp>
        <p:nvCxnSpPr>
          <p:cNvPr id="82" name="Straight Arrow Connector 81">
            <a:extLst>
              <a:ext uri="{FF2B5EF4-FFF2-40B4-BE49-F238E27FC236}">
                <a16:creationId xmlns:a16="http://schemas.microsoft.com/office/drawing/2014/main" id="{8B58B6BE-3D9E-4041-ADA4-945227E47BA7}"/>
              </a:ext>
            </a:extLst>
          </p:cNvPr>
          <p:cNvCxnSpPr>
            <a:cxnSpLocks/>
            <a:stCxn id="83" idx="2"/>
          </p:cNvCxnSpPr>
          <p:nvPr/>
        </p:nvCxnSpPr>
        <p:spPr>
          <a:xfrm>
            <a:off x="4880782" y="1562921"/>
            <a:ext cx="138893" cy="551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F89D8EFC-2505-8C46-A344-21D4C4C9C0D1}"/>
              </a:ext>
            </a:extLst>
          </p:cNvPr>
          <p:cNvSpPr txBox="1"/>
          <p:nvPr/>
        </p:nvSpPr>
        <p:spPr>
          <a:xfrm>
            <a:off x="3848100" y="1193589"/>
            <a:ext cx="2286000" cy="369332"/>
          </a:xfrm>
          <a:prstGeom prst="rect">
            <a:avLst/>
          </a:prstGeom>
          <a:solidFill>
            <a:srgbClr val="7030A0">
              <a:alpha val="42959"/>
            </a:srgbClr>
          </a:solidFill>
        </p:spPr>
        <p:txBody>
          <a:bodyPr wrap="square" rtlCol="0">
            <a:spAutoFit/>
          </a:bodyPr>
          <a:lstStyle/>
          <a:p>
            <a:r>
              <a:rPr lang="en-US" dirty="0"/>
              <a:t>Control rod model</a:t>
            </a:r>
          </a:p>
        </p:txBody>
      </p:sp>
      <p:sp>
        <p:nvSpPr>
          <p:cNvPr id="84" name="Rectangle: Rounded Corners 45">
            <a:extLst>
              <a:ext uri="{FF2B5EF4-FFF2-40B4-BE49-F238E27FC236}">
                <a16:creationId xmlns:a16="http://schemas.microsoft.com/office/drawing/2014/main" id="{3706CC24-3583-4E42-A955-B3E79094E0CE}"/>
              </a:ext>
            </a:extLst>
          </p:cNvPr>
          <p:cNvSpPr/>
          <p:nvPr/>
        </p:nvSpPr>
        <p:spPr>
          <a:xfrm>
            <a:off x="1790700" y="2093615"/>
            <a:ext cx="1447800" cy="817698"/>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a:extLst>
              <a:ext uri="{FF2B5EF4-FFF2-40B4-BE49-F238E27FC236}">
                <a16:creationId xmlns:a16="http://schemas.microsoft.com/office/drawing/2014/main" id="{CEF97A8A-F5BA-764B-8322-25E6A0AD3147}"/>
              </a:ext>
            </a:extLst>
          </p:cNvPr>
          <p:cNvCxnSpPr>
            <a:cxnSpLocks/>
          </p:cNvCxnSpPr>
          <p:nvPr/>
        </p:nvCxnSpPr>
        <p:spPr>
          <a:xfrm flipH="1">
            <a:off x="2247900" y="1585784"/>
            <a:ext cx="130945" cy="507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1606CD66-FAF5-4C4E-BF8E-140B5D95AC5F}"/>
              </a:ext>
            </a:extLst>
          </p:cNvPr>
          <p:cNvSpPr txBox="1"/>
          <p:nvPr/>
        </p:nvSpPr>
        <p:spPr>
          <a:xfrm>
            <a:off x="1257300" y="1216452"/>
            <a:ext cx="2243091" cy="369332"/>
          </a:xfrm>
          <a:prstGeom prst="rect">
            <a:avLst/>
          </a:prstGeom>
          <a:solidFill>
            <a:srgbClr val="FFFF00">
              <a:alpha val="46000"/>
            </a:srgbClr>
          </a:solidFill>
        </p:spPr>
        <p:txBody>
          <a:bodyPr wrap="square" rtlCol="0">
            <a:spAutoFit/>
          </a:bodyPr>
          <a:lstStyle/>
          <a:p>
            <a:r>
              <a:rPr lang="en-US" dirty="0"/>
              <a:t>Threat simulation</a:t>
            </a:r>
          </a:p>
        </p:txBody>
      </p:sp>
      <p:sp>
        <p:nvSpPr>
          <p:cNvPr id="7" name="Slide Number Placeholder 6">
            <a:extLst>
              <a:ext uri="{FF2B5EF4-FFF2-40B4-BE49-F238E27FC236}">
                <a16:creationId xmlns:a16="http://schemas.microsoft.com/office/drawing/2014/main" id="{DC7A434D-0747-9ED2-B3C7-946F4BFCF474}"/>
              </a:ext>
            </a:extLst>
          </p:cNvPr>
          <p:cNvSpPr>
            <a:spLocks noGrp="1"/>
          </p:cNvSpPr>
          <p:nvPr>
            <p:ph type="sldNum" sz="quarter" idx="10"/>
          </p:nvPr>
        </p:nvSpPr>
        <p:spPr/>
        <p:txBody>
          <a:bodyPr/>
          <a:lstStyle/>
          <a:p>
            <a:fld id="{D8D877B3-D348-4611-9BDB-C5374591D951}" type="slidenum">
              <a:rPr lang="en-US" smtClean="0"/>
              <a:pPr/>
              <a:t>18</a:t>
            </a:fld>
            <a:endParaRPr lang="en-US" dirty="0"/>
          </a:p>
        </p:txBody>
      </p:sp>
    </p:spTree>
    <p:extLst>
      <p:ext uri="{BB962C8B-B14F-4D97-AF65-F5344CB8AC3E}">
        <p14:creationId xmlns:p14="http://schemas.microsoft.com/office/powerpoint/2010/main" val="3867064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C1ED22-174A-7646-846D-013989186AE3}"/>
              </a:ext>
            </a:extLst>
          </p:cNvPr>
          <p:cNvSpPr>
            <a:spLocks noGrp="1"/>
          </p:cNvSpPr>
          <p:nvPr>
            <p:ph type="title"/>
          </p:nvPr>
        </p:nvSpPr>
        <p:spPr>
          <a:xfrm>
            <a:off x="1866900" y="459200"/>
            <a:ext cx="9753600" cy="745212"/>
          </a:xfrm>
        </p:spPr>
        <p:txBody>
          <a:bodyPr/>
          <a:lstStyle/>
          <a:p>
            <a:r>
              <a:rPr lang="en-US" dirty="0">
                <a:solidFill>
                  <a:schemeClr val="accent1"/>
                </a:solidFill>
              </a:rPr>
              <a:t>Selected results</a:t>
            </a:r>
            <a:br>
              <a:rPr lang="en-US" dirty="0">
                <a:solidFill>
                  <a:schemeClr val="accent1"/>
                </a:solidFill>
              </a:rPr>
            </a:br>
            <a:endParaRPr lang="en-US" dirty="0"/>
          </a:p>
        </p:txBody>
      </p:sp>
      <p:pic>
        <p:nvPicPr>
          <p:cNvPr id="10" name="Picture 9">
            <a:extLst>
              <a:ext uri="{FF2B5EF4-FFF2-40B4-BE49-F238E27FC236}">
                <a16:creationId xmlns:a16="http://schemas.microsoft.com/office/drawing/2014/main" id="{BDA6ABB7-EC8B-E94B-AAD8-8EF7D8F596C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1012" y="187737"/>
            <a:ext cx="3919537" cy="2969800"/>
          </a:xfrm>
          <a:prstGeom prst="rect">
            <a:avLst/>
          </a:prstGeom>
          <a:noFill/>
        </p:spPr>
      </p:pic>
      <p:sp>
        <p:nvSpPr>
          <p:cNvPr id="7" name="Rectangle 6">
            <a:extLst>
              <a:ext uri="{FF2B5EF4-FFF2-40B4-BE49-F238E27FC236}">
                <a16:creationId xmlns:a16="http://schemas.microsoft.com/office/drawing/2014/main" id="{05C511F5-2E9C-9149-9DC8-A989A63D1FFF}"/>
              </a:ext>
            </a:extLst>
          </p:cNvPr>
          <p:cNvSpPr/>
          <p:nvPr/>
        </p:nvSpPr>
        <p:spPr>
          <a:xfrm>
            <a:off x="1200740" y="786953"/>
            <a:ext cx="6900272" cy="2677656"/>
          </a:xfrm>
          <a:prstGeom prst="rect">
            <a:avLst/>
          </a:prstGeom>
        </p:spPr>
        <p:txBody>
          <a:bodyPr wrap="square">
            <a:spAutoFit/>
          </a:bodyPr>
          <a:lstStyle/>
          <a:p>
            <a:endParaRPr lang="en-IN" sz="2800" dirty="0">
              <a:solidFill>
                <a:srgbClr val="002060"/>
              </a:solidFill>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sz="2800" dirty="0">
                <a:solidFill>
                  <a:srgbClr val="002060"/>
                </a:solidFill>
                <a:latin typeface="Times New Roman" panose="02020603050405020304" pitchFamily="18" charset="0"/>
                <a:ea typeface="Calibri" panose="020F0502020204030204" pitchFamily="34" charset="0"/>
              </a:rPr>
              <a:t>Practically impossible to compute </a:t>
            </a:r>
            <a:r>
              <a:rPr lang="en-US" sz="2800" i="1" dirty="0">
                <a:solidFill>
                  <a:srgbClr val="002060"/>
                </a:solidFill>
                <a:latin typeface="Times New Roman" panose="02020603050405020304" pitchFamily="18" charset="0"/>
                <a:ea typeface="Calibri" panose="020F0502020204030204" pitchFamily="34" charset="0"/>
              </a:rPr>
              <a:t>manually</a:t>
            </a:r>
            <a:r>
              <a:rPr lang="en-US" sz="2800" dirty="0">
                <a:solidFill>
                  <a:srgbClr val="002060"/>
                </a:solidFill>
                <a:latin typeface="Times New Roman" panose="02020603050405020304" pitchFamily="18" charset="0"/>
                <a:ea typeface="Calibri" panose="020F0502020204030204" pitchFamily="34" charset="0"/>
              </a:rPr>
              <a:t> the resilience for each successful sequence</a:t>
            </a:r>
          </a:p>
          <a:p>
            <a:pPr marL="285750" indent="-285750">
              <a:buFont typeface="Arial" panose="020B0604020202020204" pitchFamily="34" charset="0"/>
              <a:buChar char="•"/>
            </a:pPr>
            <a:r>
              <a:rPr lang="en-IN" sz="2800" dirty="0">
                <a:solidFill>
                  <a:srgbClr val="002060"/>
                </a:solidFill>
                <a:latin typeface="Times New Roman" panose="02020603050405020304" pitchFamily="18" charset="0"/>
                <a:ea typeface="Calibri" panose="020F0502020204030204" pitchFamily="34" charset="0"/>
              </a:rPr>
              <a:t>The recovery time obtained from the Petri net model</a:t>
            </a:r>
          </a:p>
          <a:p>
            <a:pPr marL="285750" indent="-285750">
              <a:buFont typeface="Arial" panose="020B0604020202020204" pitchFamily="34" charset="0"/>
              <a:buChar char="•"/>
            </a:pPr>
            <a:r>
              <a:rPr lang="en-IN" sz="2800" dirty="0">
                <a:solidFill>
                  <a:srgbClr val="002060"/>
                </a:solidFill>
                <a:latin typeface="Times New Roman" panose="02020603050405020304" pitchFamily="18" charset="0"/>
                <a:ea typeface="Calibri" panose="020F0502020204030204" pitchFamily="34" charset="0"/>
              </a:rPr>
              <a:t>10</a:t>
            </a:r>
            <a:r>
              <a:rPr lang="en-IN" sz="2800" baseline="30000" dirty="0">
                <a:solidFill>
                  <a:srgbClr val="002060"/>
                </a:solidFill>
                <a:latin typeface="Times New Roman" panose="02020603050405020304" pitchFamily="18" charset="0"/>
                <a:ea typeface="Calibri" panose="020F0502020204030204" pitchFamily="34" charset="0"/>
              </a:rPr>
              <a:t>6</a:t>
            </a:r>
            <a:r>
              <a:rPr lang="en-IN" sz="2800" dirty="0">
                <a:solidFill>
                  <a:srgbClr val="002060"/>
                </a:solidFill>
                <a:latin typeface="Times New Roman" panose="02020603050405020304" pitchFamily="18" charset="0"/>
                <a:ea typeface="Calibri" panose="020F0502020204030204" pitchFamily="34" charset="0"/>
              </a:rPr>
              <a:t> simulation performed</a:t>
            </a:r>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086EBF8D-3F50-4568-AFF5-EA1703D63AF0}"/>
                  </a:ext>
                </a:extLst>
              </p:cNvPr>
              <p:cNvGraphicFramePr>
                <a:graphicFrameLocks noGrp="1"/>
              </p:cNvGraphicFramePr>
              <p:nvPr>
                <p:extLst>
                  <p:ext uri="{D42A27DB-BD31-4B8C-83A1-F6EECF244321}">
                    <p14:modId xmlns:p14="http://schemas.microsoft.com/office/powerpoint/2010/main" val="2401075468"/>
                  </p:ext>
                </p:extLst>
              </p:nvPr>
            </p:nvGraphicFramePr>
            <p:xfrm>
              <a:off x="1200740" y="4450226"/>
              <a:ext cx="10819809" cy="2004200"/>
            </p:xfrm>
            <a:graphic>
              <a:graphicData uri="http://schemas.openxmlformats.org/drawingml/2006/table">
                <a:tbl>
                  <a:tblPr firstRow="1" firstCol="1" bandRow="1">
                    <a:tableStyleId>{5C22544A-7EE6-4342-B048-85BDC9FD1C3A}</a:tableStyleId>
                  </a:tblPr>
                  <a:tblGrid>
                    <a:gridCol w="1221129">
                      <a:extLst>
                        <a:ext uri="{9D8B030D-6E8A-4147-A177-3AD203B41FA5}">
                          <a16:colId xmlns:a16="http://schemas.microsoft.com/office/drawing/2014/main" val="20000"/>
                        </a:ext>
                      </a:extLst>
                    </a:gridCol>
                    <a:gridCol w="764244">
                      <a:extLst>
                        <a:ext uri="{9D8B030D-6E8A-4147-A177-3AD203B41FA5}">
                          <a16:colId xmlns:a16="http://schemas.microsoft.com/office/drawing/2014/main" val="20001"/>
                        </a:ext>
                      </a:extLst>
                    </a:gridCol>
                    <a:gridCol w="1185862">
                      <a:extLst>
                        <a:ext uri="{9D8B030D-6E8A-4147-A177-3AD203B41FA5}">
                          <a16:colId xmlns:a16="http://schemas.microsoft.com/office/drawing/2014/main" val="20002"/>
                        </a:ext>
                      </a:extLst>
                    </a:gridCol>
                    <a:gridCol w="1236743">
                      <a:extLst>
                        <a:ext uri="{9D8B030D-6E8A-4147-A177-3AD203B41FA5}">
                          <a16:colId xmlns:a16="http://schemas.microsoft.com/office/drawing/2014/main" val="20003"/>
                        </a:ext>
                      </a:extLst>
                    </a:gridCol>
                    <a:gridCol w="1049257">
                      <a:extLst>
                        <a:ext uri="{9D8B030D-6E8A-4147-A177-3AD203B41FA5}">
                          <a16:colId xmlns:a16="http://schemas.microsoft.com/office/drawing/2014/main" val="20004"/>
                        </a:ext>
                      </a:extLst>
                    </a:gridCol>
                    <a:gridCol w="1085850">
                      <a:extLst>
                        <a:ext uri="{9D8B030D-6E8A-4147-A177-3AD203B41FA5}">
                          <a16:colId xmlns:a16="http://schemas.microsoft.com/office/drawing/2014/main" val="20005"/>
                        </a:ext>
                      </a:extLst>
                    </a:gridCol>
                    <a:gridCol w="1314450">
                      <a:extLst>
                        <a:ext uri="{9D8B030D-6E8A-4147-A177-3AD203B41FA5}">
                          <a16:colId xmlns:a16="http://schemas.microsoft.com/office/drawing/2014/main" val="20006"/>
                        </a:ext>
                      </a:extLst>
                    </a:gridCol>
                    <a:gridCol w="628650">
                      <a:extLst>
                        <a:ext uri="{9D8B030D-6E8A-4147-A177-3AD203B41FA5}">
                          <a16:colId xmlns:a16="http://schemas.microsoft.com/office/drawing/2014/main" val="20007"/>
                        </a:ext>
                      </a:extLst>
                    </a:gridCol>
                    <a:gridCol w="1157288">
                      <a:extLst>
                        <a:ext uri="{9D8B030D-6E8A-4147-A177-3AD203B41FA5}">
                          <a16:colId xmlns:a16="http://schemas.microsoft.com/office/drawing/2014/main" val="20008"/>
                        </a:ext>
                      </a:extLst>
                    </a:gridCol>
                    <a:gridCol w="1176336">
                      <a:extLst>
                        <a:ext uri="{9D8B030D-6E8A-4147-A177-3AD203B41FA5}">
                          <a16:colId xmlns:a16="http://schemas.microsoft.com/office/drawing/2014/main" val="20009"/>
                        </a:ext>
                      </a:extLst>
                    </a:gridCol>
                  </a:tblGrid>
                  <a:tr h="1064749">
                    <a:tc rowSpan="2">
                      <a:txBody>
                        <a:bodyPr/>
                        <a:lstStyle/>
                        <a:p>
                          <a:pPr marL="0" marR="0" algn="ctr">
                            <a:lnSpc>
                              <a:spcPct val="115000"/>
                            </a:lnSpc>
                            <a:spcBef>
                              <a:spcPts val="0"/>
                            </a:spcBef>
                            <a:spcAft>
                              <a:spcPts val="0"/>
                            </a:spcAft>
                          </a:pPr>
                          <a:r>
                            <a:rPr lang="en-GB" sz="1600" b="0" dirty="0">
                              <a:effectLst/>
                            </a:rPr>
                            <a:t>Safety measures</a:t>
                          </a:r>
                          <a:endParaRPr lang="en-US" sz="1800" b="0" dirty="0">
                            <a:effectLst/>
                            <a:latin typeface="Calibri"/>
                            <a:ea typeface="Calibri"/>
                            <a:cs typeface="Calibri"/>
                          </a:endParaRPr>
                        </a:p>
                      </a:txBody>
                      <a:tcPr marL="49641" marR="49641" marT="0" marB="0" anchor="ctr"/>
                    </a:tc>
                    <a:tc gridSpan="3">
                      <a:txBody>
                        <a:bodyPr/>
                        <a:lstStyle/>
                        <a:p>
                          <a:pPr marL="0" marR="0" algn="ctr">
                            <a:lnSpc>
                              <a:spcPct val="115000"/>
                            </a:lnSpc>
                            <a:spcBef>
                              <a:spcPts val="0"/>
                            </a:spcBef>
                            <a:spcAft>
                              <a:spcPts val="0"/>
                            </a:spcAft>
                          </a:pPr>
                          <a:r>
                            <a:rPr lang="en-GB" sz="1800" b="0" dirty="0">
                              <a:effectLst/>
                            </a:rPr>
                            <a:t>Performance (availability)</a:t>
                          </a:r>
                          <a:endParaRPr lang="en-US" sz="2000" b="0" dirty="0">
                            <a:effectLst/>
                            <a:latin typeface="Calibri"/>
                            <a:ea typeface="Calibri"/>
                            <a:cs typeface="Calibri"/>
                          </a:endParaRPr>
                        </a:p>
                      </a:txBody>
                      <a:tcPr marL="49641" marR="49641" marT="0" marB="0" anchor="ct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GB" sz="1600" b="0" dirty="0">
                              <a:effectLst/>
                            </a:rPr>
                            <a:t>Sequence resilience</a:t>
                          </a:r>
                          <a:endParaRPr lang="en-US" sz="1800" b="0" dirty="0">
                            <a:effectLst/>
                            <a:latin typeface="Calibri"/>
                            <a:ea typeface="Calibri"/>
                            <a:cs typeface="Calibri"/>
                          </a:endParaRPr>
                        </a:p>
                      </a:txBody>
                      <a:tcPr marL="49641" marR="49641" marT="0" marB="0" anchor="ctr"/>
                    </a:tc>
                    <a:tc rowSpan="2">
                      <a:txBody>
                        <a:bodyPr/>
                        <a:lstStyle/>
                        <a:p>
                          <a:pPr marL="0" marR="0" algn="ctr">
                            <a:lnSpc>
                              <a:spcPct val="115000"/>
                            </a:lnSpc>
                            <a:spcBef>
                              <a:spcPts val="0"/>
                            </a:spcBef>
                            <a:spcAft>
                              <a:spcPts val="0"/>
                            </a:spcAft>
                          </a:pPr>
                          <a:r>
                            <a:rPr lang="en-GB" sz="1600" b="0" dirty="0">
                              <a:effectLst/>
                            </a:rPr>
                            <a:t>weightage</a:t>
                          </a:r>
                          <a:endParaRPr lang="en-US" sz="1800" b="0" dirty="0">
                            <a:effectLst/>
                            <a:latin typeface="Calibri"/>
                            <a:ea typeface="Calibri"/>
                            <a:cs typeface="Calibri"/>
                          </a:endParaRPr>
                        </a:p>
                      </a:txBody>
                      <a:tcPr marL="49641" marR="49641" marT="0" marB="0" anchor="ctr"/>
                    </a:tc>
                    <a:tc rowSpan="2">
                      <a:txBody>
                        <a:bodyPr/>
                        <a:lstStyle/>
                        <a:p>
                          <a:pPr marL="0" marR="0" algn="ctr">
                            <a:lnSpc>
                              <a:spcPct val="115000"/>
                            </a:lnSpc>
                            <a:spcBef>
                              <a:spcPts val="0"/>
                            </a:spcBef>
                            <a:spcAft>
                              <a:spcPts val="0"/>
                            </a:spcAft>
                          </a:pPr>
                          <a:r>
                            <a:rPr lang="en-IN" sz="1600" b="0" dirty="0">
                              <a:effectLst/>
                            </a:rPr>
                            <a:t>Performance-based</a:t>
                          </a:r>
                          <a:r>
                            <a:rPr lang="en-IN" sz="1600" b="0" baseline="0" dirty="0">
                              <a:effectLst/>
                            </a:rPr>
                            <a:t> </a:t>
                          </a:r>
                          <a:r>
                            <a:rPr lang="en-IN" sz="1600" b="0" dirty="0">
                              <a:effectLst/>
                            </a:rPr>
                            <a:t>Global resilience</a:t>
                          </a:r>
                        </a:p>
                      </a:txBody>
                      <a:tcPr marL="49641" marR="49641" marT="0" marB="0" anchor="ctr">
                        <a:solidFill>
                          <a:srgbClr val="7030A0"/>
                        </a:solidFill>
                      </a:tcPr>
                    </a:tc>
                    <a:tc rowSpan="2">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600" b="0" i="1">
                                        <a:effectLst/>
                                        <a:latin typeface="Cambria Math" panose="02040503050406030204" pitchFamily="18" charset="0"/>
                                      </a:rPr>
                                    </m:ctrlPr>
                                  </m:sSubPr>
                                  <m:e>
                                    <m:r>
                                      <a:rPr lang="en-IN" sz="1600" b="0" smtClean="0">
                                        <a:effectLst/>
                                        <a:latin typeface="Cambria Math"/>
                                        <a:sym typeface="Symbol"/>
                                      </a:rPr>
                                      <m:t></m:t>
                                    </m:r>
                                  </m:e>
                                  <m:sub>
                                    <m:r>
                                      <a:rPr lang="en-IN" sz="1600" b="0" i="1" smtClean="0">
                                        <a:effectLst/>
                                        <a:latin typeface="Cambria Math"/>
                                      </a:rPr>
                                      <m:t>𝑠𝑚</m:t>
                                    </m:r>
                                  </m:sub>
                                </m:sSub>
                              </m:oMath>
                            </m:oMathPara>
                          </a14:m>
                          <a:endParaRPr lang="en-IN" sz="1600" b="0" dirty="0">
                            <a:effectLst/>
                            <a:latin typeface="Calibri"/>
                          </a:endParaRPr>
                        </a:p>
                        <a:p>
                          <a:pPr marL="0" marR="0" algn="ctr">
                            <a:lnSpc>
                              <a:spcPct val="115000"/>
                            </a:lnSpc>
                            <a:spcBef>
                              <a:spcPts val="0"/>
                            </a:spcBef>
                            <a:spcAft>
                              <a:spcPts val="0"/>
                            </a:spcAft>
                          </a:pPr>
                          <a:r>
                            <a:rPr lang="en-GB" sz="1600" b="0" dirty="0">
                              <a:effectLst/>
                            </a:rPr>
                            <a:t> </a:t>
                          </a:r>
                          <a:endParaRPr lang="en-US" sz="1800" b="0" dirty="0">
                            <a:effectLst/>
                            <a:latin typeface="Calibri"/>
                            <a:cs typeface="Calibri"/>
                          </a:endParaRPr>
                        </a:p>
                      </a:txBody>
                      <a:tcPr marL="49641" marR="49641" marT="0" marB="0" anchor="ctr"/>
                    </a:tc>
                    <a:tc rowSpan="2">
                      <a:txBody>
                        <a:bodyPr/>
                        <a:lstStyle/>
                        <a:p>
                          <a:pPr marL="0" marR="0" algn="ctr">
                            <a:lnSpc>
                              <a:spcPct val="115000"/>
                            </a:lnSpc>
                            <a:spcBef>
                              <a:spcPts val="0"/>
                            </a:spcBef>
                            <a:spcAft>
                              <a:spcPts val="0"/>
                            </a:spcAft>
                          </a:pPr>
                          <a:r>
                            <a:rPr lang="en-GB" sz="1600" b="0" dirty="0">
                              <a:effectLst/>
                            </a:rPr>
                            <a:t>Safety-based sequence resilience</a:t>
                          </a:r>
                        </a:p>
                        <a:p>
                          <a:pPr marL="0" marR="0" algn="ctr">
                            <a:lnSpc>
                              <a:spcPct val="115000"/>
                            </a:lnSpc>
                            <a:spcBef>
                              <a:spcPts val="0"/>
                            </a:spcBef>
                            <a:spcAft>
                              <a:spcPts val="0"/>
                            </a:spcAft>
                          </a:pPr>
                          <a:r>
                            <a:rPr lang="en-GB" sz="1600" b="0" dirty="0">
                              <a:effectLst/>
                            </a:rPr>
                            <a:t> </a:t>
                          </a:r>
                          <a:endParaRPr lang="en-US" sz="1800" b="0" dirty="0">
                            <a:effectLst/>
                            <a:latin typeface="Calibri"/>
                            <a:cs typeface="Calibri"/>
                          </a:endParaRPr>
                        </a:p>
                      </a:txBody>
                      <a:tcPr marL="49641" marR="49641" marT="0" marB="0" anchor="ctr"/>
                    </a:tc>
                    <a:tc rowSpan="2">
                      <a:txBody>
                        <a:bodyPr/>
                        <a:lstStyle/>
                        <a:p>
                          <a:pPr marL="0" marR="0" algn="ctr">
                            <a:lnSpc>
                              <a:spcPct val="115000"/>
                            </a:lnSpc>
                            <a:spcBef>
                              <a:spcPts val="0"/>
                            </a:spcBef>
                            <a:spcAft>
                              <a:spcPts val="0"/>
                            </a:spcAft>
                          </a:pPr>
                          <a:r>
                            <a:rPr lang="en-GB" sz="1600" b="0" dirty="0">
                              <a:effectLst/>
                            </a:rPr>
                            <a:t>Safety-based Global resilience</a:t>
                          </a:r>
                        </a:p>
                        <a:p>
                          <a:pPr marL="0" marR="0" algn="ctr">
                            <a:lnSpc>
                              <a:spcPct val="115000"/>
                            </a:lnSpc>
                            <a:spcBef>
                              <a:spcPts val="0"/>
                            </a:spcBef>
                            <a:spcAft>
                              <a:spcPts val="0"/>
                            </a:spcAft>
                          </a:pPr>
                          <a:r>
                            <a:rPr lang="en-GB" sz="1600" b="0" dirty="0">
                              <a:effectLst/>
                            </a:rPr>
                            <a:t> </a:t>
                          </a:r>
                          <a:endParaRPr lang="en-US" sz="1800" b="0" dirty="0">
                            <a:effectLst/>
                            <a:latin typeface="Calibri"/>
                            <a:cs typeface="Calibri"/>
                          </a:endParaRPr>
                        </a:p>
                      </a:txBody>
                      <a:tcPr marL="49641" marR="49641" marT="0" marB="0" anchor="ctr">
                        <a:solidFill>
                          <a:schemeClr val="accent6">
                            <a:lumMod val="50000"/>
                          </a:schemeClr>
                        </a:solidFill>
                      </a:tcPr>
                    </a:tc>
                    <a:extLst>
                      <a:ext uri="{0D108BD9-81ED-4DB2-BD59-A6C34878D82A}">
                        <a16:rowId xmlns:a16="http://schemas.microsoft.com/office/drawing/2014/main" val="10000"/>
                      </a:ext>
                    </a:extLst>
                  </a:tr>
                  <a:tr h="0">
                    <a:tc vMerge="1">
                      <a:txBody>
                        <a:bodyPr/>
                        <a:lstStyle/>
                        <a:p>
                          <a:endParaRPr lang="en-US"/>
                        </a:p>
                      </a:txBody>
                      <a:tcPr/>
                    </a:tc>
                    <a:tc>
                      <a:txBody>
                        <a:bodyPr/>
                        <a:lstStyle/>
                        <a:p>
                          <a:pPr marL="0" marR="0" algn="ctr">
                            <a:lnSpc>
                              <a:spcPct val="115000"/>
                            </a:lnSpc>
                            <a:spcBef>
                              <a:spcPts val="0"/>
                            </a:spcBef>
                            <a:spcAft>
                              <a:spcPts val="0"/>
                            </a:spcAft>
                          </a:pPr>
                          <a:r>
                            <a:rPr lang="en-GB" sz="1600" b="0" dirty="0">
                              <a:effectLst/>
                            </a:rPr>
                            <a:t>Initial</a:t>
                          </a:r>
                          <a:endParaRPr lang="en-US" sz="1800" b="0" dirty="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600" b="0" dirty="0">
                              <a:effectLst/>
                            </a:rPr>
                            <a:t>Disruptive</a:t>
                          </a:r>
                          <a:endParaRPr lang="en-US" sz="1800" b="0" dirty="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600" b="0" dirty="0">
                              <a:effectLst/>
                            </a:rPr>
                            <a:t>Recovery</a:t>
                          </a:r>
                          <a:endParaRPr lang="en-US" sz="1800" b="0" dirty="0">
                            <a:effectLst/>
                            <a:latin typeface="Calibri"/>
                            <a:ea typeface="Calibri"/>
                            <a:cs typeface="Calibri"/>
                          </a:endParaRPr>
                        </a:p>
                      </a:txBody>
                      <a:tcPr marL="49641" marR="49641" marT="0" marB="0" anchor="ctr"/>
                    </a:tc>
                    <a:tc vMerge="1">
                      <a:txBody>
                        <a:bodyPr/>
                        <a:lstStyle/>
                        <a:p>
                          <a:endParaRPr lang="en-US"/>
                        </a:p>
                      </a:txBody>
                      <a:tcPr/>
                    </a:tc>
                    <a:tc vMerge="1">
                      <a:txBody>
                        <a:bodyPr/>
                        <a:lstStyle/>
                        <a:p>
                          <a:endParaRPr lang="en-US"/>
                        </a:p>
                      </a:txBody>
                      <a:tcPr/>
                    </a:tc>
                    <a:tc vMerge="1">
                      <a:txBody>
                        <a:bodyPr/>
                        <a:lstStyle/>
                        <a:p>
                          <a:pPr marL="0" marR="0" algn="ctr">
                            <a:lnSpc>
                              <a:spcPct val="115000"/>
                            </a:lnSpc>
                            <a:spcBef>
                              <a:spcPts val="0"/>
                            </a:spcBef>
                            <a:spcAft>
                              <a:spcPts val="0"/>
                            </a:spcAft>
                          </a:pPr>
                          <a:r>
                            <a:rPr lang="en-GB" sz="1800" dirty="0">
                              <a:effectLst/>
                            </a:rPr>
                            <a:t> </a:t>
                          </a:r>
                          <a:endParaRPr lang="en-US" sz="2000" dirty="0">
                            <a:effectLst/>
                            <a:latin typeface="Calibri"/>
                            <a:ea typeface="Calibri"/>
                            <a:cs typeface="Calibri"/>
                          </a:endParaRPr>
                        </a:p>
                      </a:txBody>
                      <a:tcPr marL="49641" marR="49641" marT="0" marB="0" anchor="ctr">
                        <a:solidFill>
                          <a:srgbClr val="7030A0"/>
                        </a:solidFill>
                      </a:tcPr>
                    </a:tc>
                    <a:tc vMerge="1">
                      <a:txBody>
                        <a:bodyPr/>
                        <a:lstStyle/>
                        <a:p>
                          <a:pPr marL="0" marR="0" algn="ctr">
                            <a:lnSpc>
                              <a:spcPct val="115000"/>
                            </a:lnSpc>
                            <a:spcBef>
                              <a:spcPts val="0"/>
                            </a:spcBef>
                            <a:spcAft>
                              <a:spcPts val="0"/>
                            </a:spcAft>
                          </a:pPr>
                          <a:r>
                            <a:rPr lang="en-GB" sz="1800" dirty="0">
                              <a:effectLst/>
                            </a:rPr>
                            <a:t> </a:t>
                          </a:r>
                          <a:endParaRPr lang="en-US" sz="2000" dirty="0">
                            <a:effectLst/>
                            <a:latin typeface="Calibri"/>
                            <a:ea typeface="Calibri"/>
                            <a:cs typeface="Calibri"/>
                          </a:endParaRPr>
                        </a:p>
                      </a:txBody>
                      <a:tcPr marL="49641" marR="49641" marT="0" marB="0" anchor="ctr"/>
                    </a:tc>
                    <a:tc vMerge="1">
                      <a:txBody>
                        <a:bodyPr/>
                        <a:lstStyle/>
                        <a:p>
                          <a:pPr marL="0" marR="0" algn="ctr">
                            <a:lnSpc>
                              <a:spcPct val="115000"/>
                            </a:lnSpc>
                            <a:spcBef>
                              <a:spcPts val="0"/>
                            </a:spcBef>
                            <a:spcAft>
                              <a:spcPts val="0"/>
                            </a:spcAft>
                          </a:pPr>
                          <a:r>
                            <a:rPr lang="en-GB" sz="1800" dirty="0">
                              <a:effectLst/>
                            </a:rPr>
                            <a:t> </a:t>
                          </a:r>
                          <a:endParaRPr lang="en-US" sz="2000" dirty="0">
                            <a:effectLst/>
                            <a:latin typeface="Calibri"/>
                            <a:ea typeface="Calibri"/>
                            <a:cs typeface="Calibri"/>
                          </a:endParaRPr>
                        </a:p>
                      </a:txBody>
                      <a:tcPr marL="49641" marR="49641" marT="0" marB="0" anchor="ctr"/>
                    </a:tc>
                    <a:tc vMerge="1">
                      <a:txBody>
                        <a:bodyPr/>
                        <a:lstStyle/>
                        <a:p>
                          <a:pPr marL="0" marR="0" algn="ctr">
                            <a:lnSpc>
                              <a:spcPct val="115000"/>
                            </a:lnSpc>
                            <a:spcBef>
                              <a:spcPts val="0"/>
                            </a:spcBef>
                            <a:spcAft>
                              <a:spcPts val="0"/>
                            </a:spcAft>
                          </a:pPr>
                          <a:r>
                            <a:rPr lang="en-GB" sz="1800" dirty="0">
                              <a:effectLst/>
                            </a:rPr>
                            <a:t> </a:t>
                          </a:r>
                          <a:endParaRPr lang="en-US" sz="2000" dirty="0">
                            <a:effectLst/>
                            <a:latin typeface="Calibri"/>
                            <a:ea typeface="Calibri"/>
                            <a:cs typeface="Calibri"/>
                          </a:endParaRPr>
                        </a:p>
                      </a:txBody>
                      <a:tcPr marL="49641" marR="49641" marT="0" marB="0" anchor="ctr">
                        <a:solidFill>
                          <a:schemeClr val="accent6">
                            <a:lumMod val="50000"/>
                          </a:schemeClr>
                        </a:solidFill>
                      </a:tcPr>
                    </a:tc>
                    <a:extLst>
                      <a:ext uri="{0D108BD9-81ED-4DB2-BD59-A6C34878D82A}">
                        <a16:rowId xmlns:a16="http://schemas.microsoft.com/office/drawing/2014/main" val="10001"/>
                      </a:ext>
                    </a:extLst>
                  </a:tr>
                  <a:tr h="310077">
                    <a:tc>
                      <a:txBody>
                        <a:bodyPr/>
                        <a:lstStyle/>
                        <a:p>
                          <a:pPr marL="0" marR="0" algn="ctr">
                            <a:lnSpc>
                              <a:spcPct val="115000"/>
                            </a:lnSpc>
                            <a:spcBef>
                              <a:spcPts val="0"/>
                            </a:spcBef>
                            <a:spcAft>
                              <a:spcPts val="0"/>
                            </a:spcAft>
                          </a:pPr>
                          <a:r>
                            <a:rPr lang="en-GB" sz="1800">
                              <a:effectLst/>
                            </a:rPr>
                            <a:t>Auto</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100</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93.4</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98.9</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0.83</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0.99</a:t>
                          </a:r>
                          <a:endParaRPr lang="en-US" sz="2000">
                            <a:effectLst/>
                            <a:latin typeface="Calibri"/>
                            <a:ea typeface="Calibri"/>
                            <a:cs typeface="Calibri"/>
                          </a:endParaRPr>
                        </a:p>
                      </a:txBody>
                      <a:tcPr marL="49641" marR="49641" marT="0" marB="0" anchor="ctr"/>
                    </a:tc>
                    <a:tc rowSpan="2">
                      <a:txBody>
                        <a:bodyPr/>
                        <a:lstStyle/>
                        <a:p>
                          <a:pPr marL="0" marR="0" algn="ctr">
                            <a:lnSpc>
                              <a:spcPct val="115000"/>
                            </a:lnSpc>
                            <a:spcBef>
                              <a:spcPts val="0"/>
                            </a:spcBef>
                            <a:spcAft>
                              <a:spcPts val="0"/>
                            </a:spcAft>
                          </a:pPr>
                          <a:r>
                            <a:rPr lang="en-GB" sz="1800" dirty="0">
                              <a:solidFill>
                                <a:schemeClr val="bg1"/>
                              </a:solidFill>
                              <a:effectLst/>
                            </a:rPr>
                            <a:t>0.81</a:t>
                          </a:r>
                          <a:endParaRPr lang="en-US" sz="2000" dirty="0">
                            <a:solidFill>
                              <a:schemeClr val="bg1"/>
                            </a:solidFill>
                            <a:effectLst/>
                            <a:latin typeface="Calibri"/>
                            <a:ea typeface="Calibri"/>
                            <a:cs typeface="Calibri"/>
                          </a:endParaRPr>
                        </a:p>
                      </a:txBody>
                      <a:tcPr marL="49641" marR="49641" marT="0" marB="0" anchor="ctr">
                        <a:solidFill>
                          <a:srgbClr val="7030A0"/>
                        </a:solidFill>
                      </a:tcPr>
                    </a:tc>
                    <a:tc>
                      <a:txBody>
                        <a:bodyPr/>
                        <a:lstStyle/>
                        <a:p>
                          <a:pPr marL="0" marR="0" algn="ctr">
                            <a:lnSpc>
                              <a:spcPct val="115000"/>
                            </a:lnSpc>
                            <a:spcBef>
                              <a:spcPts val="0"/>
                            </a:spcBef>
                            <a:spcAft>
                              <a:spcPts val="0"/>
                            </a:spcAft>
                          </a:pPr>
                          <a:r>
                            <a:rPr lang="en-GB" sz="1800">
                              <a:effectLst/>
                            </a:rPr>
                            <a:t>1.0</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0.83</a:t>
                          </a:r>
                          <a:endParaRPr lang="en-US" sz="2000">
                            <a:effectLst/>
                            <a:latin typeface="Calibri"/>
                            <a:ea typeface="Calibri"/>
                            <a:cs typeface="Calibri"/>
                          </a:endParaRPr>
                        </a:p>
                      </a:txBody>
                      <a:tcPr marL="49641" marR="49641" marT="0" marB="0" anchor="ctr"/>
                    </a:tc>
                    <a:tc rowSpan="2">
                      <a:txBody>
                        <a:bodyPr/>
                        <a:lstStyle/>
                        <a:p>
                          <a:pPr marL="0" marR="0" algn="ctr">
                            <a:lnSpc>
                              <a:spcPct val="115000"/>
                            </a:lnSpc>
                            <a:spcBef>
                              <a:spcPts val="0"/>
                            </a:spcBef>
                            <a:spcAft>
                              <a:spcPts val="0"/>
                            </a:spcAft>
                          </a:pPr>
                          <a:r>
                            <a:rPr lang="en-GB" sz="1800" dirty="0">
                              <a:solidFill>
                                <a:schemeClr val="bg1"/>
                              </a:solidFill>
                              <a:effectLst/>
                            </a:rPr>
                            <a:t>0.66</a:t>
                          </a:r>
                          <a:endParaRPr lang="en-US" sz="2000" dirty="0">
                            <a:solidFill>
                              <a:schemeClr val="bg1"/>
                            </a:solidFill>
                            <a:effectLst/>
                            <a:latin typeface="Calibri"/>
                            <a:ea typeface="Calibri"/>
                            <a:cs typeface="Calibri"/>
                          </a:endParaRPr>
                        </a:p>
                      </a:txBody>
                      <a:tcPr marL="49641" marR="49641" marT="0" marB="0" anchor="ctr">
                        <a:solidFill>
                          <a:schemeClr val="accent6">
                            <a:lumMod val="50000"/>
                          </a:schemeClr>
                        </a:solidFill>
                      </a:tcPr>
                    </a:tc>
                    <a:extLst>
                      <a:ext uri="{0D108BD9-81ED-4DB2-BD59-A6C34878D82A}">
                        <a16:rowId xmlns:a16="http://schemas.microsoft.com/office/drawing/2014/main" val="10002"/>
                      </a:ext>
                    </a:extLst>
                  </a:tr>
                  <a:tr h="310077">
                    <a:tc>
                      <a:txBody>
                        <a:bodyPr/>
                        <a:lstStyle/>
                        <a:p>
                          <a:pPr marL="0" marR="0" algn="ctr">
                            <a:lnSpc>
                              <a:spcPct val="115000"/>
                            </a:lnSpc>
                            <a:spcBef>
                              <a:spcPts val="0"/>
                            </a:spcBef>
                            <a:spcAft>
                              <a:spcPts val="0"/>
                            </a:spcAft>
                          </a:pPr>
                          <a:r>
                            <a:rPr lang="en-GB" sz="1800">
                              <a:effectLst/>
                            </a:rPr>
                            <a:t>Manual</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100</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89</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98.9</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0.9</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0.89</a:t>
                          </a:r>
                          <a:endParaRPr lang="en-US" sz="2000">
                            <a:effectLst/>
                            <a:latin typeface="Calibri"/>
                            <a:ea typeface="Calibri"/>
                            <a:cs typeface="Calibri"/>
                          </a:endParaRPr>
                        </a:p>
                      </a:txBody>
                      <a:tcPr marL="49641" marR="49641" marT="0" marB="0" anchor="ctr"/>
                    </a:tc>
                    <a:tc vMerge="1">
                      <a:txBody>
                        <a:bodyPr/>
                        <a:lstStyle/>
                        <a:p>
                          <a:endParaRPr lang="en-US"/>
                        </a:p>
                      </a:txBody>
                      <a:tcPr/>
                    </a:tc>
                    <a:tc>
                      <a:txBody>
                        <a:bodyPr/>
                        <a:lstStyle/>
                        <a:p>
                          <a:pPr marL="0" marR="0" algn="ctr">
                            <a:lnSpc>
                              <a:spcPct val="115000"/>
                            </a:lnSpc>
                            <a:spcBef>
                              <a:spcPts val="0"/>
                            </a:spcBef>
                            <a:spcAft>
                              <a:spcPts val="0"/>
                            </a:spcAft>
                          </a:pPr>
                          <a:r>
                            <a:rPr lang="en-GB" sz="1800">
                              <a:effectLst/>
                            </a:rPr>
                            <a:t>0.67</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dirty="0">
                              <a:effectLst/>
                            </a:rPr>
                            <a:t>0.603</a:t>
                          </a:r>
                          <a:endParaRPr lang="en-US" sz="2000" dirty="0">
                            <a:effectLst/>
                            <a:latin typeface="Calibri"/>
                            <a:ea typeface="Calibri"/>
                            <a:cs typeface="Calibri"/>
                          </a:endParaRPr>
                        </a:p>
                      </a:txBody>
                      <a:tcPr marL="49641" marR="49641" marT="0" marB="0" anchor="ctr"/>
                    </a:tc>
                    <a:tc vMerge="1">
                      <a:txBody>
                        <a:bodyPr/>
                        <a:lstStyle/>
                        <a:p>
                          <a:endParaRPr lang="en-US"/>
                        </a:p>
                      </a:txBody>
                      <a:tcPr/>
                    </a:tc>
                    <a:extLst>
                      <a:ext uri="{0D108BD9-81ED-4DB2-BD59-A6C34878D82A}">
                        <a16:rowId xmlns:a16="http://schemas.microsoft.com/office/drawing/2014/main" val="10003"/>
                      </a:ext>
                    </a:extLst>
                  </a:tr>
                </a:tbl>
              </a:graphicData>
            </a:graphic>
          </p:graphicFrame>
        </mc:Choice>
        <mc:Fallback>
          <p:graphicFrame>
            <p:nvGraphicFramePr>
              <p:cNvPr id="4" name="Table 3">
                <a:extLst>
                  <a:ext uri="{FF2B5EF4-FFF2-40B4-BE49-F238E27FC236}">
                    <a16:creationId xmlns:a16="http://schemas.microsoft.com/office/drawing/2014/main" id="{086EBF8D-3F50-4568-AFF5-EA1703D63AF0}"/>
                  </a:ext>
                </a:extLst>
              </p:cNvPr>
              <p:cNvGraphicFramePr>
                <a:graphicFrameLocks noGrp="1"/>
              </p:cNvGraphicFramePr>
              <p:nvPr>
                <p:extLst>
                  <p:ext uri="{D42A27DB-BD31-4B8C-83A1-F6EECF244321}">
                    <p14:modId xmlns:p14="http://schemas.microsoft.com/office/powerpoint/2010/main" val="2401075468"/>
                  </p:ext>
                </p:extLst>
              </p:nvPr>
            </p:nvGraphicFramePr>
            <p:xfrm>
              <a:off x="1200740" y="4450226"/>
              <a:ext cx="10819809" cy="2004200"/>
            </p:xfrm>
            <a:graphic>
              <a:graphicData uri="http://schemas.openxmlformats.org/drawingml/2006/table">
                <a:tbl>
                  <a:tblPr firstRow="1" firstCol="1" bandRow="1">
                    <a:tableStyleId>{5C22544A-7EE6-4342-B048-85BDC9FD1C3A}</a:tableStyleId>
                  </a:tblPr>
                  <a:tblGrid>
                    <a:gridCol w="1221129">
                      <a:extLst>
                        <a:ext uri="{9D8B030D-6E8A-4147-A177-3AD203B41FA5}">
                          <a16:colId xmlns:a16="http://schemas.microsoft.com/office/drawing/2014/main" val="20000"/>
                        </a:ext>
                      </a:extLst>
                    </a:gridCol>
                    <a:gridCol w="764244">
                      <a:extLst>
                        <a:ext uri="{9D8B030D-6E8A-4147-A177-3AD203B41FA5}">
                          <a16:colId xmlns:a16="http://schemas.microsoft.com/office/drawing/2014/main" val="20001"/>
                        </a:ext>
                      </a:extLst>
                    </a:gridCol>
                    <a:gridCol w="1185862">
                      <a:extLst>
                        <a:ext uri="{9D8B030D-6E8A-4147-A177-3AD203B41FA5}">
                          <a16:colId xmlns:a16="http://schemas.microsoft.com/office/drawing/2014/main" val="20002"/>
                        </a:ext>
                      </a:extLst>
                    </a:gridCol>
                    <a:gridCol w="1236743">
                      <a:extLst>
                        <a:ext uri="{9D8B030D-6E8A-4147-A177-3AD203B41FA5}">
                          <a16:colId xmlns:a16="http://schemas.microsoft.com/office/drawing/2014/main" val="20003"/>
                        </a:ext>
                      </a:extLst>
                    </a:gridCol>
                    <a:gridCol w="1049257">
                      <a:extLst>
                        <a:ext uri="{9D8B030D-6E8A-4147-A177-3AD203B41FA5}">
                          <a16:colId xmlns:a16="http://schemas.microsoft.com/office/drawing/2014/main" val="20004"/>
                        </a:ext>
                      </a:extLst>
                    </a:gridCol>
                    <a:gridCol w="1085850">
                      <a:extLst>
                        <a:ext uri="{9D8B030D-6E8A-4147-A177-3AD203B41FA5}">
                          <a16:colId xmlns:a16="http://schemas.microsoft.com/office/drawing/2014/main" val="20005"/>
                        </a:ext>
                      </a:extLst>
                    </a:gridCol>
                    <a:gridCol w="1314450">
                      <a:extLst>
                        <a:ext uri="{9D8B030D-6E8A-4147-A177-3AD203B41FA5}">
                          <a16:colId xmlns:a16="http://schemas.microsoft.com/office/drawing/2014/main" val="20006"/>
                        </a:ext>
                      </a:extLst>
                    </a:gridCol>
                    <a:gridCol w="628650">
                      <a:extLst>
                        <a:ext uri="{9D8B030D-6E8A-4147-A177-3AD203B41FA5}">
                          <a16:colId xmlns:a16="http://schemas.microsoft.com/office/drawing/2014/main" val="20007"/>
                        </a:ext>
                      </a:extLst>
                    </a:gridCol>
                    <a:gridCol w="1157288">
                      <a:extLst>
                        <a:ext uri="{9D8B030D-6E8A-4147-A177-3AD203B41FA5}">
                          <a16:colId xmlns:a16="http://schemas.microsoft.com/office/drawing/2014/main" val="20008"/>
                        </a:ext>
                      </a:extLst>
                    </a:gridCol>
                    <a:gridCol w="1176336">
                      <a:extLst>
                        <a:ext uri="{9D8B030D-6E8A-4147-A177-3AD203B41FA5}">
                          <a16:colId xmlns:a16="http://schemas.microsoft.com/office/drawing/2014/main" val="20009"/>
                        </a:ext>
                      </a:extLst>
                    </a:gridCol>
                  </a:tblGrid>
                  <a:tr h="1064749">
                    <a:tc rowSpan="2">
                      <a:txBody>
                        <a:bodyPr/>
                        <a:lstStyle/>
                        <a:p>
                          <a:pPr marL="0" marR="0" algn="ctr">
                            <a:lnSpc>
                              <a:spcPct val="115000"/>
                            </a:lnSpc>
                            <a:spcBef>
                              <a:spcPts val="0"/>
                            </a:spcBef>
                            <a:spcAft>
                              <a:spcPts val="0"/>
                            </a:spcAft>
                          </a:pPr>
                          <a:r>
                            <a:rPr lang="en-GB" sz="1600" b="0" dirty="0">
                              <a:effectLst/>
                            </a:rPr>
                            <a:t>Safety measures</a:t>
                          </a:r>
                          <a:endParaRPr lang="en-US" sz="1800" b="0" dirty="0">
                            <a:effectLst/>
                            <a:latin typeface="Calibri"/>
                            <a:ea typeface="Calibri"/>
                            <a:cs typeface="Calibri"/>
                          </a:endParaRPr>
                        </a:p>
                      </a:txBody>
                      <a:tcPr marL="49641" marR="49641" marT="0" marB="0" anchor="ctr"/>
                    </a:tc>
                    <a:tc gridSpan="3">
                      <a:txBody>
                        <a:bodyPr/>
                        <a:lstStyle/>
                        <a:p>
                          <a:pPr marL="0" marR="0" algn="ctr">
                            <a:lnSpc>
                              <a:spcPct val="115000"/>
                            </a:lnSpc>
                            <a:spcBef>
                              <a:spcPts val="0"/>
                            </a:spcBef>
                            <a:spcAft>
                              <a:spcPts val="0"/>
                            </a:spcAft>
                          </a:pPr>
                          <a:r>
                            <a:rPr lang="en-GB" sz="1800" b="0" dirty="0">
                              <a:effectLst/>
                            </a:rPr>
                            <a:t>Performance (availability)</a:t>
                          </a:r>
                          <a:endParaRPr lang="en-US" sz="2000" b="0" dirty="0">
                            <a:effectLst/>
                            <a:latin typeface="Calibri"/>
                            <a:ea typeface="Calibri"/>
                            <a:cs typeface="Calibri"/>
                          </a:endParaRPr>
                        </a:p>
                      </a:txBody>
                      <a:tcPr marL="49641" marR="49641" marT="0" marB="0" anchor="ct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GB" sz="1600" b="0" dirty="0">
                              <a:effectLst/>
                            </a:rPr>
                            <a:t>Sequence resilience</a:t>
                          </a:r>
                          <a:endParaRPr lang="en-US" sz="1800" b="0" dirty="0">
                            <a:effectLst/>
                            <a:latin typeface="Calibri"/>
                            <a:ea typeface="Calibri"/>
                            <a:cs typeface="Calibri"/>
                          </a:endParaRPr>
                        </a:p>
                      </a:txBody>
                      <a:tcPr marL="49641" marR="49641" marT="0" marB="0" anchor="ctr"/>
                    </a:tc>
                    <a:tc rowSpan="2">
                      <a:txBody>
                        <a:bodyPr/>
                        <a:lstStyle/>
                        <a:p>
                          <a:pPr marL="0" marR="0" algn="ctr">
                            <a:lnSpc>
                              <a:spcPct val="115000"/>
                            </a:lnSpc>
                            <a:spcBef>
                              <a:spcPts val="0"/>
                            </a:spcBef>
                            <a:spcAft>
                              <a:spcPts val="0"/>
                            </a:spcAft>
                          </a:pPr>
                          <a:r>
                            <a:rPr lang="en-GB" sz="1600" b="0" dirty="0">
                              <a:effectLst/>
                            </a:rPr>
                            <a:t>weightage</a:t>
                          </a:r>
                          <a:endParaRPr lang="en-US" sz="1800" b="0" dirty="0">
                            <a:effectLst/>
                            <a:latin typeface="Calibri"/>
                            <a:ea typeface="Calibri"/>
                            <a:cs typeface="Calibri"/>
                          </a:endParaRPr>
                        </a:p>
                      </a:txBody>
                      <a:tcPr marL="49641" marR="49641" marT="0" marB="0" anchor="ctr"/>
                    </a:tc>
                    <a:tc rowSpan="2">
                      <a:txBody>
                        <a:bodyPr/>
                        <a:lstStyle/>
                        <a:p>
                          <a:pPr marL="0" marR="0" algn="ctr">
                            <a:lnSpc>
                              <a:spcPct val="115000"/>
                            </a:lnSpc>
                            <a:spcBef>
                              <a:spcPts val="0"/>
                            </a:spcBef>
                            <a:spcAft>
                              <a:spcPts val="0"/>
                            </a:spcAft>
                          </a:pPr>
                          <a:r>
                            <a:rPr lang="en-IN" sz="1600" b="0" dirty="0">
                              <a:effectLst/>
                            </a:rPr>
                            <a:t>Performance-based</a:t>
                          </a:r>
                          <a:r>
                            <a:rPr lang="en-IN" sz="1600" b="0" baseline="0" dirty="0">
                              <a:effectLst/>
                            </a:rPr>
                            <a:t> </a:t>
                          </a:r>
                          <a:r>
                            <a:rPr lang="en-IN" sz="1600" b="0" dirty="0">
                              <a:effectLst/>
                            </a:rPr>
                            <a:t>Global resilience</a:t>
                          </a:r>
                        </a:p>
                      </a:txBody>
                      <a:tcPr marL="49641" marR="49641" marT="0" marB="0" anchor="ctr">
                        <a:solidFill>
                          <a:srgbClr val="7030A0"/>
                        </a:solidFill>
                      </a:tcPr>
                    </a:tc>
                    <a:tc rowSpan="2">
                      <a:txBody>
                        <a:bodyPr/>
                        <a:lstStyle/>
                        <a:p>
                          <a:endParaRPr lang="en-US"/>
                        </a:p>
                      </a:txBody>
                      <a:tcPr marL="49641" marR="49641" marT="0" marB="0" anchor="ctr">
                        <a:blipFill>
                          <a:blip r:embed="rId4"/>
                          <a:stretch>
                            <a:fillRect l="-1240000" t="-3636" r="-372000" b="-53636"/>
                          </a:stretch>
                        </a:blipFill>
                      </a:tcPr>
                    </a:tc>
                    <a:tc rowSpan="2">
                      <a:txBody>
                        <a:bodyPr/>
                        <a:lstStyle/>
                        <a:p>
                          <a:pPr marL="0" marR="0" algn="ctr">
                            <a:lnSpc>
                              <a:spcPct val="115000"/>
                            </a:lnSpc>
                            <a:spcBef>
                              <a:spcPts val="0"/>
                            </a:spcBef>
                            <a:spcAft>
                              <a:spcPts val="0"/>
                            </a:spcAft>
                          </a:pPr>
                          <a:r>
                            <a:rPr lang="en-GB" sz="1600" b="0" dirty="0">
                              <a:effectLst/>
                            </a:rPr>
                            <a:t>Safety-based sequence resilience</a:t>
                          </a:r>
                        </a:p>
                        <a:p>
                          <a:pPr marL="0" marR="0" algn="ctr">
                            <a:lnSpc>
                              <a:spcPct val="115000"/>
                            </a:lnSpc>
                            <a:spcBef>
                              <a:spcPts val="0"/>
                            </a:spcBef>
                            <a:spcAft>
                              <a:spcPts val="0"/>
                            </a:spcAft>
                          </a:pPr>
                          <a:r>
                            <a:rPr lang="en-GB" sz="1600" b="0" dirty="0">
                              <a:effectLst/>
                            </a:rPr>
                            <a:t> </a:t>
                          </a:r>
                          <a:endParaRPr lang="en-US" sz="1800" b="0" dirty="0">
                            <a:effectLst/>
                            <a:latin typeface="Calibri"/>
                            <a:cs typeface="Calibri"/>
                          </a:endParaRPr>
                        </a:p>
                      </a:txBody>
                      <a:tcPr marL="49641" marR="49641" marT="0" marB="0" anchor="ctr"/>
                    </a:tc>
                    <a:tc rowSpan="2">
                      <a:txBody>
                        <a:bodyPr/>
                        <a:lstStyle/>
                        <a:p>
                          <a:pPr marL="0" marR="0" algn="ctr">
                            <a:lnSpc>
                              <a:spcPct val="115000"/>
                            </a:lnSpc>
                            <a:spcBef>
                              <a:spcPts val="0"/>
                            </a:spcBef>
                            <a:spcAft>
                              <a:spcPts val="0"/>
                            </a:spcAft>
                          </a:pPr>
                          <a:r>
                            <a:rPr lang="en-GB" sz="1600" b="0" dirty="0">
                              <a:effectLst/>
                            </a:rPr>
                            <a:t>Safety-based Global resilience</a:t>
                          </a:r>
                        </a:p>
                        <a:p>
                          <a:pPr marL="0" marR="0" algn="ctr">
                            <a:lnSpc>
                              <a:spcPct val="115000"/>
                            </a:lnSpc>
                            <a:spcBef>
                              <a:spcPts val="0"/>
                            </a:spcBef>
                            <a:spcAft>
                              <a:spcPts val="0"/>
                            </a:spcAft>
                          </a:pPr>
                          <a:r>
                            <a:rPr lang="en-GB" sz="1600" b="0" dirty="0">
                              <a:effectLst/>
                            </a:rPr>
                            <a:t> </a:t>
                          </a:r>
                          <a:endParaRPr lang="en-US" sz="1800" b="0" dirty="0">
                            <a:effectLst/>
                            <a:latin typeface="Calibri"/>
                            <a:cs typeface="Calibri"/>
                          </a:endParaRPr>
                        </a:p>
                      </a:txBody>
                      <a:tcPr marL="49641" marR="49641" marT="0" marB="0" anchor="ctr">
                        <a:solidFill>
                          <a:schemeClr val="accent6">
                            <a:lumMod val="50000"/>
                          </a:schemeClr>
                        </a:solidFill>
                      </a:tcPr>
                    </a:tc>
                    <a:extLst>
                      <a:ext uri="{0D108BD9-81ED-4DB2-BD59-A6C34878D82A}">
                        <a16:rowId xmlns:a16="http://schemas.microsoft.com/office/drawing/2014/main" val="10000"/>
                      </a:ext>
                    </a:extLst>
                  </a:tr>
                  <a:tr h="319297">
                    <a:tc vMerge="1">
                      <a:txBody>
                        <a:bodyPr/>
                        <a:lstStyle/>
                        <a:p>
                          <a:endParaRPr lang="en-US"/>
                        </a:p>
                      </a:txBody>
                      <a:tcPr/>
                    </a:tc>
                    <a:tc>
                      <a:txBody>
                        <a:bodyPr/>
                        <a:lstStyle/>
                        <a:p>
                          <a:pPr marL="0" marR="0" algn="ctr">
                            <a:lnSpc>
                              <a:spcPct val="115000"/>
                            </a:lnSpc>
                            <a:spcBef>
                              <a:spcPts val="0"/>
                            </a:spcBef>
                            <a:spcAft>
                              <a:spcPts val="0"/>
                            </a:spcAft>
                          </a:pPr>
                          <a:r>
                            <a:rPr lang="en-GB" sz="1600" b="0" dirty="0">
                              <a:effectLst/>
                            </a:rPr>
                            <a:t>Initial</a:t>
                          </a:r>
                          <a:endParaRPr lang="en-US" sz="1800" b="0" dirty="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600" b="0" dirty="0">
                              <a:effectLst/>
                            </a:rPr>
                            <a:t>Disruptive</a:t>
                          </a:r>
                          <a:endParaRPr lang="en-US" sz="1800" b="0" dirty="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600" b="0" dirty="0">
                              <a:effectLst/>
                            </a:rPr>
                            <a:t>Recovery</a:t>
                          </a:r>
                          <a:endParaRPr lang="en-US" sz="1800" b="0" dirty="0">
                            <a:effectLst/>
                            <a:latin typeface="Calibri"/>
                            <a:ea typeface="Calibri"/>
                            <a:cs typeface="Calibri"/>
                          </a:endParaRPr>
                        </a:p>
                      </a:txBody>
                      <a:tcPr marL="49641" marR="49641" marT="0" marB="0" anchor="ctr"/>
                    </a:tc>
                    <a:tc vMerge="1">
                      <a:txBody>
                        <a:bodyPr/>
                        <a:lstStyle/>
                        <a:p>
                          <a:endParaRPr lang="en-US"/>
                        </a:p>
                      </a:txBody>
                      <a:tcPr/>
                    </a:tc>
                    <a:tc vMerge="1">
                      <a:txBody>
                        <a:bodyPr/>
                        <a:lstStyle/>
                        <a:p>
                          <a:endParaRPr lang="en-US"/>
                        </a:p>
                      </a:txBody>
                      <a:tcPr/>
                    </a:tc>
                    <a:tc vMerge="1">
                      <a:txBody>
                        <a:bodyPr/>
                        <a:lstStyle/>
                        <a:p>
                          <a:pPr marL="0" marR="0" algn="ctr">
                            <a:lnSpc>
                              <a:spcPct val="115000"/>
                            </a:lnSpc>
                            <a:spcBef>
                              <a:spcPts val="0"/>
                            </a:spcBef>
                            <a:spcAft>
                              <a:spcPts val="0"/>
                            </a:spcAft>
                          </a:pPr>
                          <a:r>
                            <a:rPr lang="en-GB" sz="1800" dirty="0">
                              <a:effectLst/>
                            </a:rPr>
                            <a:t> </a:t>
                          </a:r>
                          <a:endParaRPr lang="en-US" sz="2000" dirty="0">
                            <a:effectLst/>
                            <a:latin typeface="Calibri"/>
                            <a:ea typeface="Calibri"/>
                            <a:cs typeface="Calibri"/>
                          </a:endParaRPr>
                        </a:p>
                      </a:txBody>
                      <a:tcPr marL="49641" marR="49641" marT="0" marB="0" anchor="ctr">
                        <a:solidFill>
                          <a:srgbClr val="7030A0"/>
                        </a:solidFill>
                      </a:tcPr>
                    </a:tc>
                    <a:tc vMerge="1">
                      <a:txBody>
                        <a:bodyPr/>
                        <a:lstStyle/>
                        <a:p>
                          <a:pPr marL="0" marR="0" algn="ctr">
                            <a:lnSpc>
                              <a:spcPct val="115000"/>
                            </a:lnSpc>
                            <a:spcBef>
                              <a:spcPts val="0"/>
                            </a:spcBef>
                            <a:spcAft>
                              <a:spcPts val="0"/>
                            </a:spcAft>
                          </a:pPr>
                          <a:r>
                            <a:rPr lang="en-GB" sz="1800" dirty="0">
                              <a:effectLst/>
                            </a:rPr>
                            <a:t> </a:t>
                          </a:r>
                          <a:endParaRPr lang="en-US" sz="2000" dirty="0">
                            <a:effectLst/>
                            <a:latin typeface="Calibri"/>
                            <a:ea typeface="Calibri"/>
                            <a:cs typeface="Calibri"/>
                          </a:endParaRPr>
                        </a:p>
                      </a:txBody>
                      <a:tcPr marL="49641" marR="49641" marT="0" marB="0" anchor="ctr"/>
                    </a:tc>
                    <a:tc vMerge="1">
                      <a:txBody>
                        <a:bodyPr/>
                        <a:lstStyle/>
                        <a:p>
                          <a:pPr marL="0" marR="0" algn="ctr">
                            <a:lnSpc>
                              <a:spcPct val="115000"/>
                            </a:lnSpc>
                            <a:spcBef>
                              <a:spcPts val="0"/>
                            </a:spcBef>
                            <a:spcAft>
                              <a:spcPts val="0"/>
                            </a:spcAft>
                          </a:pPr>
                          <a:r>
                            <a:rPr lang="en-GB" sz="1800" dirty="0">
                              <a:effectLst/>
                            </a:rPr>
                            <a:t> </a:t>
                          </a:r>
                          <a:endParaRPr lang="en-US" sz="2000" dirty="0">
                            <a:effectLst/>
                            <a:latin typeface="Calibri"/>
                            <a:ea typeface="Calibri"/>
                            <a:cs typeface="Calibri"/>
                          </a:endParaRPr>
                        </a:p>
                      </a:txBody>
                      <a:tcPr marL="49641" marR="49641" marT="0" marB="0" anchor="ctr"/>
                    </a:tc>
                    <a:tc vMerge="1">
                      <a:txBody>
                        <a:bodyPr/>
                        <a:lstStyle/>
                        <a:p>
                          <a:pPr marL="0" marR="0" algn="ctr">
                            <a:lnSpc>
                              <a:spcPct val="115000"/>
                            </a:lnSpc>
                            <a:spcBef>
                              <a:spcPts val="0"/>
                            </a:spcBef>
                            <a:spcAft>
                              <a:spcPts val="0"/>
                            </a:spcAft>
                          </a:pPr>
                          <a:r>
                            <a:rPr lang="en-GB" sz="1800" dirty="0">
                              <a:effectLst/>
                            </a:rPr>
                            <a:t> </a:t>
                          </a:r>
                          <a:endParaRPr lang="en-US" sz="2000" dirty="0">
                            <a:effectLst/>
                            <a:latin typeface="Calibri"/>
                            <a:ea typeface="Calibri"/>
                            <a:cs typeface="Calibri"/>
                          </a:endParaRPr>
                        </a:p>
                      </a:txBody>
                      <a:tcPr marL="49641" marR="49641" marT="0" marB="0" anchor="ctr">
                        <a:solidFill>
                          <a:schemeClr val="accent6">
                            <a:lumMod val="50000"/>
                          </a:schemeClr>
                        </a:solidFill>
                      </a:tcPr>
                    </a:tc>
                    <a:extLst>
                      <a:ext uri="{0D108BD9-81ED-4DB2-BD59-A6C34878D82A}">
                        <a16:rowId xmlns:a16="http://schemas.microsoft.com/office/drawing/2014/main" val="10001"/>
                      </a:ext>
                    </a:extLst>
                  </a:tr>
                  <a:tr h="310077">
                    <a:tc>
                      <a:txBody>
                        <a:bodyPr/>
                        <a:lstStyle/>
                        <a:p>
                          <a:pPr marL="0" marR="0" algn="ctr">
                            <a:lnSpc>
                              <a:spcPct val="115000"/>
                            </a:lnSpc>
                            <a:spcBef>
                              <a:spcPts val="0"/>
                            </a:spcBef>
                            <a:spcAft>
                              <a:spcPts val="0"/>
                            </a:spcAft>
                          </a:pPr>
                          <a:r>
                            <a:rPr lang="en-GB" sz="1800">
                              <a:effectLst/>
                            </a:rPr>
                            <a:t>Auto</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100</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93.4</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98.9</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0.83</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0.99</a:t>
                          </a:r>
                          <a:endParaRPr lang="en-US" sz="2000">
                            <a:effectLst/>
                            <a:latin typeface="Calibri"/>
                            <a:ea typeface="Calibri"/>
                            <a:cs typeface="Calibri"/>
                          </a:endParaRPr>
                        </a:p>
                      </a:txBody>
                      <a:tcPr marL="49641" marR="49641" marT="0" marB="0" anchor="ctr"/>
                    </a:tc>
                    <a:tc rowSpan="2">
                      <a:txBody>
                        <a:bodyPr/>
                        <a:lstStyle/>
                        <a:p>
                          <a:pPr marL="0" marR="0" algn="ctr">
                            <a:lnSpc>
                              <a:spcPct val="115000"/>
                            </a:lnSpc>
                            <a:spcBef>
                              <a:spcPts val="0"/>
                            </a:spcBef>
                            <a:spcAft>
                              <a:spcPts val="0"/>
                            </a:spcAft>
                          </a:pPr>
                          <a:r>
                            <a:rPr lang="en-GB" sz="1800" dirty="0">
                              <a:solidFill>
                                <a:schemeClr val="bg1"/>
                              </a:solidFill>
                              <a:effectLst/>
                            </a:rPr>
                            <a:t>0.81</a:t>
                          </a:r>
                          <a:endParaRPr lang="en-US" sz="2000" dirty="0">
                            <a:solidFill>
                              <a:schemeClr val="bg1"/>
                            </a:solidFill>
                            <a:effectLst/>
                            <a:latin typeface="Calibri"/>
                            <a:ea typeface="Calibri"/>
                            <a:cs typeface="Calibri"/>
                          </a:endParaRPr>
                        </a:p>
                      </a:txBody>
                      <a:tcPr marL="49641" marR="49641" marT="0" marB="0" anchor="ctr">
                        <a:solidFill>
                          <a:srgbClr val="7030A0"/>
                        </a:solidFill>
                      </a:tcPr>
                    </a:tc>
                    <a:tc>
                      <a:txBody>
                        <a:bodyPr/>
                        <a:lstStyle/>
                        <a:p>
                          <a:pPr marL="0" marR="0" algn="ctr">
                            <a:lnSpc>
                              <a:spcPct val="115000"/>
                            </a:lnSpc>
                            <a:spcBef>
                              <a:spcPts val="0"/>
                            </a:spcBef>
                            <a:spcAft>
                              <a:spcPts val="0"/>
                            </a:spcAft>
                          </a:pPr>
                          <a:r>
                            <a:rPr lang="en-GB" sz="1800">
                              <a:effectLst/>
                            </a:rPr>
                            <a:t>1.0</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0.83</a:t>
                          </a:r>
                          <a:endParaRPr lang="en-US" sz="2000">
                            <a:effectLst/>
                            <a:latin typeface="Calibri"/>
                            <a:ea typeface="Calibri"/>
                            <a:cs typeface="Calibri"/>
                          </a:endParaRPr>
                        </a:p>
                      </a:txBody>
                      <a:tcPr marL="49641" marR="49641" marT="0" marB="0" anchor="ctr"/>
                    </a:tc>
                    <a:tc rowSpan="2">
                      <a:txBody>
                        <a:bodyPr/>
                        <a:lstStyle/>
                        <a:p>
                          <a:pPr marL="0" marR="0" algn="ctr">
                            <a:lnSpc>
                              <a:spcPct val="115000"/>
                            </a:lnSpc>
                            <a:spcBef>
                              <a:spcPts val="0"/>
                            </a:spcBef>
                            <a:spcAft>
                              <a:spcPts val="0"/>
                            </a:spcAft>
                          </a:pPr>
                          <a:r>
                            <a:rPr lang="en-GB" sz="1800" dirty="0">
                              <a:solidFill>
                                <a:schemeClr val="bg1"/>
                              </a:solidFill>
                              <a:effectLst/>
                            </a:rPr>
                            <a:t>0.66</a:t>
                          </a:r>
                          <a:endParaRPr lang="en-US" sz="2000" dirty="0">
                            <a:solidFill>
                              <a:schemeClr val="bg1"/>
                            </a:solidFill>
                            <a:effectLst/>
                            <a:latin typeface="Calibri"/>
                            <a:ea typeface="Calibri"/>
                            <a:cs typeface="Calibri"/>
                          </a:endParaRPr>
                        </a:p>
                      </a:txBody>
                      <a:tcPr marL="49641" marR="49641" marT="0" marB="0" anchor="ctr">
                        <a:solidFill>
                          <a:schemeClr val="accent6">
                            <a:lumMod val="50000"/>
                          </a:schemeClr>
                        </a:solidFill>
                      </a:tcPr>
                    </a:tc>
                    <a:extLst>
                      <a:ext uri="{0D108BD9-81ED-4DB2-BD59-A6C34878D82A}">
                        <a16:rowId xmlns:a16="http://schemas.microsoft.com/office/drawing/2014/main" val="10002"/>
                      </a:ext>
                    </a:extLst>
                  </a:tr>
                  <a:tr h="310077">
                    <a:tc>
                      <a:txBody>
                        <a:bodyPr/>
                        <a:lstStyle/>
                        <a:p>
                          <a:pPr marL="0" marR="0" algn="ctr">
                            <a:lnSpc>
                              <a:spcPct val="115000"/>
                            </a:lnSpc>
                            <a:spcBef>
                              <a:spcPts val="0"/>
                            </a:spcBef>
                            <a:spcAft>
                              <a:spcPts val="0"/>
                            </a:spcAft>
                          </a:pPr>
                          <a:r>
                            <a:rPr lang="en-GB" sz="1800">
                              <a:effectLst/>
                            </a:rPr>
                            <a:t>Manual</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100</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89</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98.9</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0.9</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a:effectLst/>
                            </a:rPr>
                            <a:t>0.89</a:t>
                          </a:r>
                          <a:endParaRPr lang="en-US" sz="2000">
                            <a:effectLst/>
                            <a:latin typeface="Calibri"/>
                            <a:ea typeface="Calibri"/>
                            <a:cs typeface="Calibri"/>
                          </a:endParaRPr>
                        </a:p>
                      </a:txBody>
                      <a:tcPr marL="49641" marR="49641" marT="0" marB="0" anchor="ctr"/>
                    </a:tc>
                    <a:tc vMerge="1">
                      <a:txBody>
                        <a:bodyPr/>
                        <a:lstStyle/>
                        <a:p>
                          <a:endParaRPr lang="en-US"/>
                        </a:p>
                      </a:txBody>
                      <a:tcPr/>
                    </a:tc>
                    <a:tc>
                      <a:txBody>
                        <a:bodyPr/>
                        <a:lstStyle/>
                        <a:p>
                          <a:pPr marL="0" marR="0" algn="ctr">
                            <a:lnSpc>
                              <a:spcPct val="115000"/>
                            </a:lnSpc>
                            <a:spcBef>
                              <a:spcPts val="0"/>
                            </a:spcBef>
                            <a:spcAft>
                              <a:spcPts val="0"/>
                            </a:spcAft>
                          </a:pPr>
                          <a:r>
                            <a:rPr lang="en-GB" sz="1800">
                              <a:effectLst/>
                            </a:rPr>
                            <a:t>0.67</a:t>
                          </a:r>
                          <a:endParaRPr lang="en-US" sz="2000">
                            <a:effectLst/>
                            <a:latin typeface="Calibri"/>
                            <a:ea typeface="Calibri"/>
                            <a:cs typeface="Calibri"/>
                          </a:endParaRPr>
                        </a:p>
                      </a:txBody>
                      <a:tcPr marL="49641" marR="49641" marT="0" marB="0" anchor="ctr"/>
                    </a:tc>
                    <a:tc>
                      <a:txBody>
                        <a:bodyPr/>
                        <a:lstStyle/>
                        <a:p>
                          <a:pPr marL="0" marR="0" algn="ctr">
                            <a:lnSpc>
                              <a:spcPct val="115000"/>
                            </a:lnSpc>
                            <a:spcBef>
                              <a:spcPts val="0"/>
                            </a:spcBef>
                            <a:spcAft>
                              <a:spcPts val="0"/>
                            </a:spcAft>
                          </a:pPr>
                          <a:r>
                            <a:rPr lang="en-GB" sz="1800" dirty="0">
                              <a:effectLst/>
                            </a:rPr>
                            <a:t>0.603</a:t>
                          </a:r>
                          <a:endParaRPr lang="en-US" sz="2000" dirty="0">
                            <a:effectLst/>
                            <a:latin typeface="Calibri"/>
                            <a:ea typeface="Calibri"/>
                            <a:cs typeface="Calibri"/>
                          </a:endParaRPr>
                        </a:p>
                      </a:txBody>
                      <a:tcPr marL="49641" marR="49641" marT="0" marB="0" anchor="ctr"/>
                    </a:tc>
                    <a:tc vMerge="1">
                      <a:txBody>
                        <a:bodyPr/>
                        <a:lstStyle/>
                        <a:p>
                          <a:endParaRPr lang="en-US"/>
                        </a:p>
                      </a:txBody>
                      <a:tcPr/>
                    </a:tc>
                    <a:extLst>
                      <a:ext uri="{0D108BD9-81ED-4DB2-BD59-A6C34878D82A}">
                        <a16:rowId xmlns:a16="http://schemas.microsoft.com/office/drawing/2014/main" val="10003"/>
                      </a:ext>
                    </a:extLst>
                  </a:tr>
                </a:tbl>
              </a:graphicData>
            </a:graphic>
          </p:graphicFrame>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25C02C1C-BF44-47E9-4959-C23EC13FB450}"/>
                  </a:ext>
                </a:extLst>
              </p:cNvPr>
              <p:cNvSpPr/>
              <p:nvPr/>
            </p:nvSpPr>
            <p:spPr>
              <a:xfrm>
                <a:off x="6180611" y="3611700"/>
                <a:ext cx="2791084" cy="714683"/>
              </a:xfrm>
              <a:prstGeom prst="rect">
                <a:avLst/>
              </a:prstGeom>
              <a:solidFill>
                <a:srgbClr val="7030A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IN" i="1">
                              <a:solidFill>
                                <a:schemeClr val="bg1"/>
                              </a:solidFill>
                              <a:latin typeface="Cambria Math"/>
                            </a:rPr>
                            <m:t>𝜑</m:t>
                          </m:r>
                        </m:e>
                        <m:sub>
                          <m:r>
                            <a:rPr lang="en-IN" i="1">
                              <a:solidFill>
                                <a:schemeClr val="bg1"/>
                              </a:solidFill>
                              <a:latin typeface="Cambria Math"/>
                            </a:rPr>
                            <m:t>𝑟</m:t>
                          </m:r>
                        </m:sub>
                      </m:sSub>
                      <m:d>
                        <m:dPr>
                          <m:ctrlPr>
                            <a:rPr lang="en-US" i="1">
                              <a:solidFill>
                                <a:schemeClr val="bg1"/>
                              </a:solidFill>
                              <a:latin typeface="Cambria Math" panose="02040503050406030204" pitchFamily="18" charset="0"/>
                            </a:rPr>
                          </m:ctrlPr>
                        </m:dPr>
                        <m:e>
                          <m:r>
                            <a:rPr lang="en-IN" i="1">
                              <a:solidFill>
                                <a:schemeClr val="bg1"/>
                              </a:solidFill>
                              <a:latin typeface="Cambria Math"/>
                            </a:rPr>
                            <m:t>𝑡</m:t>
                          </m:r>
                        </m:e>
                      </m:d>
                      <m:r>
                        <a:rPr lang="en-IN">
                          <a:solidFill>
                            <a:schemeClr val="bg1"/>
                          </a:solidFill>
                          <a:latin typeface="Cambria Math"/>
                        </a:rPr>
                        <m:t>=</m:t>
                      </m:r>
                      <m:d>
                        <m:dPr>
                          <m:ctrlPr>
                            <a:rPr lang="en-US" i="1">
                              <a:solidFill>
                                <a:schemeClr val="bg1"/>
                              </a:solidFill>
                              <a:latin typeface="Cambria Math" panose="02040503050406030204" pitchFamily="18" charset="0"/>
                            </a:rPr>
                          </m:ctrlPr>
                        </m:dPr>
                        <m:e>
                          <m:f>
                            <m:fPr>
                              <m:ctrlPr>
                                <a:rPr lang="en-US" i="1">
                                  <a:solidFill>
                                    <a:schemeClr val="bg1"/>
                                  </a:solidFill>
                                  <a:latin typeface="Cambria Math" panose="02040503050406030204" pitchFamily="18" charset="0"/>
                                </a:rPr>
                              </m:ctrlPr>
                            </m:fPr>
                            <m:num>
                              <m:r>
                                <a:rPr lang="en-IN" i="1">
                                  <a:solidFill>
                                    <a:schemeClr val="bg1"/>
                                  </a:solidFill>
                                  <a:latin typeface="Cambria Math"/>
                                </a:rPr>
                                <m:t>𝜙</m:t>
                              </m:r>
                              <m:r>
                                <a:rPr lang="en-IN" i="1">
                                  <a:solidFill>
                                    <a:schemeClr val="bg1"/>
                                  </a:solidFill>
                                  <a:latin typeface="Cambria Math"/>
                                </a:rPr>
                                <m:t>𝑓</m:t>
                              </m:r>
                              <m:r>
                                <a:rPr lang="en-IN">
                                  <a:solidFill>
                                    <a:schemeClr val="bg1"/>
                                  </a:solidFill>
                                  <a:latin typeface="Cambria Math"/>
                                </a:rPr>
                                <m:t>(</m:t>
                              </m:r>
                              <m:r>
                                <a:rPr lang="en-IN" i="1">
                                  <a:solidFill>
                                    <a:schemeClr val="bg1"/>
                                  </a:solidFill>
                                  <a:latin typeface="Cambria Math"/>
                                </a:rPr>
                                <m:t>𝑡</m:t>
                              </m:r>
                              <m:r>
                                <a:rPr lang="en-IN">
                                  <a:solidFill>
                                    <a:schemeClr val="bg1"/>
                                  </a:solidFill>
                                  <a:latin typeface="Cambria Math"/>
                                </a:rPr>
                                <m:t>)</m:t>
                              </m:r>
                              <m:r>
                                <a:rPr lang="en-IN" i="1">
                                  <a:solidFill>
                                    <a:schemeClr val="bg1"/>
                                  </a:solidFill>
                                  <a:latin typeface="Cambria Math"/>
                                </a:rPr>
                                <m:t>−</m:t>
                              </m:r>
                              <m:r>
                                <a:rPr lang="en-IN" i="1">
                                  <a:solidFill>
                                    <a:schemeClr val="bg1"/>
                                  </a:solidFill>
                                  <a:latin typeface="Cambria Math"/>
                                </a:rPr>
                                <m:t>𝜙</m:t>
                              </m:r>
                              <m:r>
                                <a:rPr lang="en-IN" i="1">
                                  <a:solidFill>
                                    <a:schemeClr val="bg1"/>
                                  </a:solidFill>
                                  <a:latin typeface="Cambria Math"/>
                                </a:rPr>
                                <m:t>𝑑</m:t>
                              </m:r>
                              <m:r>
                                <a:rPr lang="en-IN">
                                  <a:solidFill>
                                    <a:schemeClr val="bg1"/>
                                  </a:solidFill>
                                  <a:latin typeface="Cambria Math"/>
                                </a:rPr>
                                <m:t>(</m:t>
                              </m:r>
                              <m:r>
                                <a:rPr lang="en-IN" i="1">
                                  <a:solidFill>
                                    <a:schemeClr val="bg1"/>
                                  </a:solidFill>
                                  <a:latin typeface="Cambria Math"/>
                                </a:rPr>
                                <m:t>𝑡</m:t>
                              </m:r>
                              <m:r>
                                <a:rPr lang="en-IN">
                                  <a:solidFill>
                                    <a:schemeClr val="bg1"/>
                                  </a:solidFill>
                                  <a:latin typeface="Cambria Math"/>
                                </a:rPr>
                                <m:t>)</m:t>
                              </m:r>
                            </m:num>
                            <m:den>
                              <m:r>
                                <a:rPr lang="en-IN" i="1">
                                  <a:solidFill>
                                    <a:schemeClr val="bg1"/>
                                  </a:solidFill>
                                  <a:latin typeface="Cambria Math"/>
                                </a:rPr>
                                <m:t>𝜙</m:t>
                              </m:r>
                              <m:r>
                                <a:rPr lang="en-IN" i="1">
                                  <a:solidFill>
                                    <a:schemeClr val="bg1"/>
                                  </a:solidFill>
                                  <a:latin typeface="Cambria Math"/>
                                </a:rPr>
                                <m:t>𝑛</m:t>
                              </m:r>
                              <m:r>
                                <a:rPr lang="en-IN">
                                  <a:solidFill>
                                    <a:schemeClr val="bg1"/>
                                  </a:solidFill>
                                  <a:latin typeface="Cambria Math"/>
                                </a:rPr>
                                <m:t>(</m:t>
                              </m:r>
                              <m:r>
                                <a:rPr lang="en-IN" i="1">
                                  <a:solidFill>
                                    <a:schemeClr val="bg1"/>
                                  </a:solidFill>
                                  <a:latin typeface="Cambria Math"/>
                                </a:rPr>
                                <m:t>𝑡</m:t>
                              </m:r>
                              <m:r>
                                <a:rPr lang="en-IN">
                                  <a:solidFill>
                                    <a:schemeClr val="bg1"/>
                                  </a:solidFill>
                                  <a:latin typeface="Cambria Math"/>
                                </a:rPr>
                                <m:t>)</m:t>
                              </m:r>
                              <m:r>
                                <a:rPr lang="en-IN" i="1">
                                  <a:solidFill>
                                    <a:schemeClr val="bg1"/>
                                  </a:solidFill>
                                  <a:latin typeface="Cambria Math"/>
                                </a:rPr>
                                <m:t>−</m:t>
                              </m:r>
                              <m:r>
                                <a:rPr lang="en-IN" i="1">
                                  <a:solidFill>
                                    <a:schemeClr val="bg1"/>
                                  </a:solidFill>
                                  <a:latin typeface="Cambria Math"/>
                                </a:rPr>
                                <m:t>𝜙</m:t>
                              </m:r>
                              <m:r>
                                <a:rPr lang="en-IN" i="1">
                                  <a:solidFill>
                                    <a:schemeClr val="bg1"/>
                                  </a:solidFill>
                                  <a:latin typeface="Cambria Math"/>
                                </a:rPr>
                                <m:t>𝑑</m:t>
                              </m:r>
                              <m:r>
                                <a:rPr lang="en-IN">
                                  <a:solidFill>
                                    <a:schemeClr val="bg1"/>
                                  </a:solidFill>
                                  <a:latin typeface="Cambria Math"/>
                                </a:rPr>
                                <m:t>(</m:t>
                              </m:r>
                              <m:r>
                                <a:rPr lang="en-IN" i="1">
                                  <a:solidFill>
                                    <a:schemeClr val="bg1"/>
                                  </a:solidFill>
                                  <a:latin typeface="Cambria Math"/>
                                </a:rPr>
                                <m:t>𝑡</m:t>
                              </m:r>
                              <m:r>
                                <a:rPr lang="en-IN">
                                  <a:solidFill>
                                    <a:schemeClr val="bg1"/>
                                  </a:solidFill>
                                  <a:latin typeface="Cambria Math"/>
                                </a:rPr>
                                <m:t>)</m:t>
                              </m:r>
                            </m:den>
                          </m:f>
                        </m:e>
                      </m:d>
                    </m:oMath>
                  </m:oMathPara>
                </a14:m>
                <a:endParaRPr lang="en-US" dirty="0">
                  <a:solidFill>
                    <a:schemeClr val="bg1"/>
                  </a:solidFill>
                </a:endParaRPr>
              </a:p>
            </p:txBody>
          </p:sp>
        </mc:Choice>
        <mc:Fallback>
          <p:sp>
            <p:nvSpPr>
              <p:cNvPr id="5" name="Rectangle 4">
                <a:extLst>
                  <a:ext uri="{FF2B5EF4-FFF2-40B4-BE49-F238E27FC236}">
                    <a16:creationId xmlns:a16="http://schemas.microsoft.com/office/drawing/2014/main" id="{25C02C1C-BF44-47E9-4959-C23EC13FB450}"/>
                  </a:ext>
                </a:extLst>
              </p:cNvPr>
              <p:cNvSpPr>
                <a:spLocks noRot="1" noChangeAspect="1" noMove="1" noResize="1" noEditPoints="1" noAdjustHandles="1" noChangeArrowheads="1" noChangeShapeType="1" noTextEdit="1"/>
              </p:cNvSpPr>
              <p:nvPr/>
            </p:nvSpPr>
            <p:spPr>
              <a:xfrm>
                <a:off x="6180611" y="3611700"/>
                <a:ext cx="2791084" cy="714683"/>
              </a:xfrm>
              <a:prstGeom prst="rect">
                <a:avLst/>
              </a:prstGeom>
              <a:blipFill>
                <a:blip r:embed="rId5"/>
                <a:stretch>
                  <a:fillRect b="-17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2CF47FD6-CFC2-8AFE-3464-C842BB7BFF41}"/>
                  </a:ext>
                </a:extLst>
              </p:cNvPr>
              <p:cNvSpPr/>
              <p:nvPr/>
            </p:nvSpPr>
            <p:spPr>
              <a:xfrm>
                <a:off x="8971695" y="3611701"/>
                <a:ext cx="3220305" cy="714683"/>
              </a:xfrm>
              <a:prstGeom prst="rect">
                <a:avLst/>
              </a:prstGeom>
              <a:solidFill>
                <a:schemeClr val="accent6">
                  <a:lumMod val="5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IN" i="1">
                              <a:solidFill>
                                <a:schemeClr val="bg1"/>
                              </a:solidFill>
                              <a:latin typeface="Cambria Math"/>
                            </a:rPr>
                            <m:t>𝜑</m:t>
                          </m:r>
                        </m:e>
                        <m:sub>
                          <m:r>
                            <a:rPr lang="en-IN" i="1">
                              <a:solidFill>
                                <a:schemeClr val="bg1"/>
                              </a:solidFill>
                              <a:latin typeface="Cambria Math"/>
                            </a:rPr>
                            <m:t>𝑟</m:t>
                          </m:r>
                        </m:sub>
                      </m:sSub>
                      <m:d>
                        <m:dPr>
                          <m:ctrlPr>
                            <a:rPr lang="en-US" i="1">
                              <a:solidFill>
                                <a:schemeClr val="bg1"/>
                              </a:solidFill>
                              <a:latin typeface="Cambria Math" panose="02040503050406030204" pitchFamily="18" charset="0"/>
                            </a:rPr>
                          </m:ctrlPr>
                        </m:dPr>
                        <m:e>
                          <m:r>
                            <a:rPr lang="en-IN" i="1">
                              <a:solidFill>
                                <a:schemeClr val="bg1"/>
                              </a:solidFill>
                              <a:latin typeface="Cambria Math"/>
                            </a:rPr>
                            <m:t>𝑡</m:t>
                          </m:r>
                        </m:e>
                      </m:d>
                      <m:r>
                        <a:rPr lang="en-IN">
                          <a:solidFill>
                            <a:schemeClr val="bg1"/>
                          </a:solidFill>
                          <a:latin typeface="Cambria Math"/>
                        </a:rPr>
                        <m:t>=</m:t>
                      </m:r>
                      <m:sSub>
                        <m:sSubPr>
                          <m:ctrlPr>
                            <a:rPr lang="en-US" i="1">
                              <a:solidFill>
                                <a:schemeClr val="bg1"/>
                              </a:solidFill>
                              <a:latin typeface="Cambria Math" panose="02040503050406030204" pitchFamily="18" charset="0"/>
                            </a:rPr>
                          </m:ctrlPr>
                        </m:sSubPr>
                        <m:e>
                          <m:r>
                            <a:rPr lang="en-IN" i="0">
                              <a:solidFill>
                                <a:schemeClr val="bg1"/>
                              </a:solidFill>
                              <a:latin typeface="Cambria Math"/>
                              <a:sym typeface="Symbol"/>
                            </a:rPr>
                            <m:t></m:t>
                          </m:r>
                        </m:e>
                        <m:sub>
                          <m:r>
                            <a:rPr lang="en-IN" i="1">
                              <a:solidFill>
                                <a:schemeClr val="bg1"/>
                              </a:solidFill>
                              <a:latin typeface="Cambria Math"/>
                            </a:rPr>
                            <m:t>𝑠𝑚</m:t>
                          </m:r>
                        </m:sub>
                      </m:sSub>
                      <m:d>
                        <m:dPr>
                          <m:ctrlPr>
                            <a:rPr lang="en-US" i="1">
                              <a:solidFill>
                                <a:schemeClr val="bg1"/>
                              </a:solidFill>
                              <a:latin typeface="Cambria Math" panose="02040503050406030204" pitchFamily="18" charset="0"/>
                            </a:rPr>
                          </m:ctrlPr>
                        </m:dPr>
                        <m:e>
                          <m:f>
                            <m:fPr>
                              <m:ctrlPr>
                                <a:rPr lang="en-US" i="1">
                                  <a:solidFill>
                                    <a:schemeClr val="bg1"/>
                                  </a:solidFill>
                                  <a:latin typeface="Cambria Math" panose="02040503050406030204" pitchFamily="18" charset="0"/>
                                </a:rPr>
                              </m:ctrlPr>
                            </m:fPr>
                            <m:num>
                              <m:r>
                                <a:rPr lang="en-IN" i="1">
                                  <a:solidFill>
                                    <a:schemeClr val="bg1"/>
                                  </a:solidFill>
                                  <a:latin typeface="Cambria Math"/>
                                </a:rPr>
                                <m:t>𝜙</m:t>
                              </m:r>
                              <m:r>
                                <a:rPr lang="en-IN" i="1">
                                  <a:solidFill>
                                    <a:schemeClr val="bg1"/>
                                  </a:solidFill>
                                  <a:latin typeface="Cambria Math"/>
                                </a:rPr>
                                <m:t>𝑓</m:t>
                              </m:r>
                              <m:r>
                                <a:rPr lang="en-IN">
                                  <a:solidFill>
                                    <a:schemeClr val="bg1"/>
                                  </a:solidFill>
                                  <a:latin typeface="Cambria Math"/>
                                </a:rPr>
                                <m:t>(</m:t>
                              </m:r>
                              <m:r>
                                <a:rPr lang="en-IN" i="1">
                                  <a:solidFill>
                                    <a:schemeClr val="bg1"/>
                                  </a:solidFill>
                                  <a:latin typeface="Cambria Math"/>
                                </a:rPr>
                                <m:t>𝑡</m:t>
                              </m:r>
                              <m:r>
                                <a:rPr lang="en-IN">
                                  <a:solidFill>
                                    <a:schemeClr val="bg1"/>
                                  </a:solidFill>
                                  <a:latin typeface="Cambria Math"/>
                                </a:rPr>
                                <m:t>)</m:t>
                              </m:r>
                              <m:r>
                                <a:rPr lang="en-IN" i="1">
                                  <a:solidFill>
                                    <a:schemeClr val="bg1"/>
                                  </a:solidFill>
                                  <a:latin typeface="Cambria Math"/>
                                </a:rPr>
                                <m:t>−</m:t>
                              </m:r>
                              <m:r>
                                <a:rPr lang="en-IN" i="1">
                                  <a:solidFill>
                                    <a:schemeClr val="bg1"/>
                                  </a:solidFill>
                                  <a:latin typeface="Cambria Math"/>
                                </a:rPr>
                                <m:t>𝜙</m:t>
                              </m:r>
                              <m:r>
                                <a:rPr lang="en-IN" i="1">
                                  <a:solidFill>
                                    <a:schemeClr val="bg1"/>
                                  </a:solidFill>
                                  <a:latin typeface="Cambria Math"/>
                                </a:rPr>
                                <m:t>𝑑</m:t>
                              </m:r>
                              <m:r>
                                <a:rPr lang="en-IN">
                                  <a:solidFill>
                                    <a:schemeClr val="bg1"/>
                                  </a:solidFill>
                                  <a:latin typeface="Cambria Math"/>
                                </a:rPr>
                                <m:t>(</m:t>
                              </m:r>
                              <m:r>
                                <a:rPr lang="en-IN" i="1">
                                  <a:solidFill>
                                    <a:schemeClr val="bg1"/>
                                  </a:solidFill>
                                  <a:latin typeface="Cambria Math"/>
                                </a:rPr>
                                <m:t>𝑡</m:t>
                              </m:r>
                              <m:r>
                                <a:rPr lang="en-IN">
                                  <a:solidFill>
                                    <a:schemeClr val="bg1"/>
                                  </a:solidFill>
                                  <a:latin typeface="Cambria Math"/>
                                </a:rPr>
                                <m:t>)</m:t>
                              </m:r>
                            </m:num>
                            <m:den>
                              <m:r>
                                <a:rPr lang="en-IN" i="1">
                                  <a:solidFill>
                                    <a:schemeClr val="bg1"/>
                                  </a:solidFill>
                                  <a:latin typeface="Cambria Math"/>
                                </a:rPr>
                                <m:t>𝜙</m:t>
                              </m:r>
                              <m:r>
                                <a:rPr lang="en-IN" i="1">
                                  <a:solidFill>
                                    <a:schemeClr val="bg1"/>
                                  </a:solidFill>
                                  <a:latin typeface="Cambria Math"/>
                                </a:rPr>
                                <m:t>𝑛</m:t>
                              </m:r>
                              <m:r>
                                <a:rPr lang="en-IN">
                                  <a:solidFill>
                                    <a:schemeClr val="bg1"/>
                                  </a:solidFill>
                                  <a:latin typeface="Cambria Math"/>
                                </a:rPr>
                                <m:t>(</m:t>
                              </m:r>
                              <m:r>
                                <a:rPr lang="en-IN" i="1">
                                  <a:solidFill>
                                    <a:schemeClr val="bg1"/>
                                  </a:solidFill>
                                  <a:latin typeface="Cambria Math"/>
                                </a:rPr>
                                <m:t>𝑡</m:t>
                              </m:r>
                              <m:r>
                                <a:rPr lang="en-IN">
                                  <a:solidFill>
                                    <a:schemeClr val="bg1"/>
                                  </a:solidFill>
                                  <a:latin typeface="Cambria Math"/>
                                </a:rPr>
                                <m:t>)</m:t>
                              </m:r>
                              <m:r>
                                <a:rPr lang="en-IN" i="1">
                                  <a:solidFill>
                                    <a:schemeClr val="bg1"/>
                                  </a:solidFill>
                                  <a:latin typeface="Cambria Math"/>
                                </a:rPr>
                                <m:t>−</m:t>
                              </m:r>
                              <m:r>
                                <a:rPr lang="en-IN" i="1">
                                  <a:solidFill>
                                    <a:schemeClr val="bg1"/>
                                  </a:solidFill>
                                  <a:latin typeface="Cambria Math"/>
                                </a:rPr>
                                <m:t>𝜙</m:t>
                              </m:r>
                              <m:r>
                                <a:rPr lang="en-IN" i="1">
                                  <a:solidFill>
                                    <a:schemeClr val="bg1"/>
                                  </a:solidFill>
                                  <a:latin typeface="Cambria Math"/>
                                </a:rPr>
                                <m:t>𝑑</m:t>
                              </m:r>
                              <m:r>
                                <a:rPr lang="en-IN">
                                  <a:solidFill>
                                    <a:schemeClr val="bg1"/>
                                  </a:solidFill>
                                  <a:latin typeface="Cambria Math"/>
                                </a:rPr>
                                <m:t>(</m:t>
                              </m:r>
                              <m:r>
                                <a:rPr lang="en-IN" i="1">
                                  <a:solidFill>
                                    <a:schemeClr val="bg1"/>
                                  </a:solidFill>
                                  <a:latin typeface="Cambria Math"/>
                                </a:rPr>
                                <m:t>𝑡</m:t>
                              </m:r>
                              <m:r>
                                <a:rPr lang="en-IN">
                                  <a:solidFill>
                                    <a:schemeClr val="bg1"/>
                                  </a:solidFill>
                                  <a:latin typeface="Cambria Math"/>
                                </a:rPr>
                                <m:t>)</m:t>
                              </m:r>
                            </m:den>
                          </m:f>
                        </m:e>
                      </m:d>
                    </m:oMath>
                  </m:oMathPara>
                </a14:m>
                <a:endParaRPr lang="en-US" dirty="0">
                  <a:solidFill>
                    <a:schemeClr val="bg1"/>
                  </a:solidFill>
                </a:endParaRPr>
              </a:p>
            </p:txBody>
          </p:sp>
        </mc:Choice>
        <mc:Fallback>
          <p:sp>
            <p:nvSpPr>
              <p:cNvPr id="6" name="Rectangle 5">
                <a:extLst>
                  <a:ext uri="{FF2B5EF4-FFF2-40B4-BE49-F238E27FC236}">
                    <a16:creationId xmlns:a16="http://schemas.microsoft.com/office/drawing/2014/main" id="{2CF47FD6-CFC2-8AFE-3464-C842BB7BFF41}"/>
                  </a:ext>
                </a:extLst>
              </p:cNvPr>
              <p:cNvSpPr>
                <a:spLocks noRot="1" noChangeAspect="1" noMove="1" noResize="1" noEditPoints="1" noAdjustHandles="1" noChangeArrowheads="1" noChangeShapeType="1" noTextEdit="1"/>
              </p:cNvSpPr>
              <p:nvPr/>
            </p:nvSpPr>
            <p:spPr>
              <a:xfrm>
                <a:off x="8971695" y="3611701"/>
                <a:ext cx="3220305" cy="714683"/>
              </a:xfrm>
              <a:prstGeom prst="rect">
                <a:avLst/>
              </a:prstGeom>
              <a:blipFill>
                <a:blip r:embed="rId6"/>
                <a:stretch>
                  <a:fillRect b="-1754"/>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16EB396D-1CD8-5997-4D23-D0C25A94DC0A}"/>
              </a:ext>
            </a:extLst>
          </p:cNvPr>
          <p:cNvSpPr>
            <a:spLocks noGrp="1"/>
          </p:cNvSpPr>
          <p:nvPr>
            <p:ph type="sldNum" sz="quarter" idx="10"/>
          </p:nvPr>
        </p:nvSpPr>
        <p:spPr/>
        <p:txBody>
          <a:bodyPr/>
          <a:lstStyle/>
          <a:p>
            <a:fld id="{D8D877B3-D348-4611-9BDB-C5374591D951}" type="slidenum">
              <a:rPr lang="en-US" smtClean="0"/>
              <a:pPr/>
              <a:t>19</a:t>
            </a:fld>
            <a:endParaRPr lang="en-US" dirty="0"/>
          </a:p>
        </p:txBody>
      </p:sp>
    </p:spTree>
    <p:extLst>
      <p:ext uri="{BB962C8B-B14F-4D97-AF65-F5344CB8AC3E}">
        <p14:creationId xmlns:p14="http://schemas.microsoft.com/office/powerpoint/2010/main" val="2094043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iagram&#10;&#10;Description automatically generated">
            <a:extLst>
              <a:ext uri="{FF2B5EF4-FFF2-40B4-BE49-F238E27FC236}">
                <a16:creationId xmlns:a16="http://schemas.microsoft.com/office/drawing/2014/main" id="{D7336503-E318-A403-949A-F97969A7AF17}"/>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274" r="-4" b="27723"/>
          <a:stretch/>
        </p:blipFill>
        <p:spPr>
          <a:xfrm>
            <a:off x="1217544" y="1634553"/>
            <a:ext cx="3647280" cy="3647280"/>
          </a:xfrm>
          <a:noFill/>
        </p:spPr>
      </p:pic>
      <p:pic>
        <p:nvPicPr>
          <p:cNvPr id="2050" name="Picture 2">
            <a:extLst>
              <a:ext uri="{FF2B5EF4-FFF2-40B4-BE49-F238E27FC236}">
                <a16:creationId xmlns:a16="http://schemas.microsoft.com/office/drawing/2014/main" id="{BB7EDBF9-7FAA-8760-A6A1-A4D9103D46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94" t="376" r="15868" b="42"/>
          <a:stretch/>
        </p:blipFill>
        <p:spPr bwMode="auto">
          <a:xfrm>
            <a:off x="6096000" y="954367"/>
            <a:ext cx="5963478" cy="4440930"/>
          </a:xfrm>
          <a:prstGeom prst="ellipse">
            <a:avLst/>
          </a:prstGeom>
          <a:noFill/>
          <a:extLst>
            <a:ext uri="{909E8E84-426E-40DD-AFC4-6F175D3DCCD1}">
              <a14:hiddenFill xmlns:a14="http://schemas.microsoft.com/office/drawing/2010/main">
                <a:solidFill>
                  <a:srgbClr val="FFFFFF"/>
                </a:solidFill>
              </a14:hiddenFill>
            </a:ext>
          </a:extLst>
        </p:spPr>
      </p:pic>
      <p:sp>
        <p:nvSpPr>
          <p:cNvPr id="2052" name="Title 5">
            <a:extLst>
              <a:ext uri="{FF2B5EF4-FFF2-40B4-BE49-F238E27FC236}">
                <a16:creationId xmlns:a16="http://schemas.microsoft.com/office/drawing/2014/main" id="{885D789A-D38D-D3B5-2834-528D348B94DB}"/>
              </a:ext>
            </a:extLst>
          </p:cNvPr>
          <p:cNvSpPr>
            <a:spLocks noGrp="1"/>
          </p:cNvSpPr>
          <p:nvPr>
            <p:ph type="title"/>
          </p:nvPr>
        </p:nvSpPr>
        <p:spPr>
          <a:xfrm>
            <a:off x="1866900" y="664745"/>
            <a:ext cx="9753600" cy="757655"/>
          </a:xfrm>
        </p:spPr>
        <p:txBody>
          <a:bodyPr/>
          <a:lstStyle/>
          <a:p>
            <a:r>
              <a:rPr lang="en-US" dirty="0"/>
              <a:t>Nuclear power plant </a:t>
            </a:r>
          </a:p>
        </p:txBody>
      </p:sp>
      <p:sp>
        <p:nvSpPr>
          <p:cNvPr id="4" name="TextBox 3">
            <a:extLst>
              <a:ext uri="{FF2B5EF4-FFF2-40B4-BE49-F238E27FC236}">
                <a16:creationId xmlns:a16="http://schemas.microsoft.com/office/drawing/2014/main" id="{D4931B23-53BB-0E8F-B41A-B2B89F91BEEC}"/>
              </a:ext>
            </a:extLst>
          </p:cNvPr>
          <p:cNvSpPr txBox="1"/>
          <p:nvPr/>
        </p:nvSpPr>
        <p:spPr>
          <a:xfrm>
            <a:off x="1217544" y="5493986"/>
            <a:ext cx="10684934" cy="369332"/>
          </a:xfrm>
          <a:prstGeom prst="rect">
            <a:avLst/>
          </a:prstGeom>
          <a:noFill/>
        </p:spPr>
        <p:txBody>
          <a:bodyPr wrap="square">
            <a:spAutoFit/>
          </a:bodyPr>
          <a:lstStyle/>
          <a:p>
            <a:r>
              <a:rPr lang="es-ES" dirty="0" err="1">
                <a:cs typeface="Arial"/>
              </a:rPr>
              <a:t>Methodologies</a:t>
            </a:r>
            <a:r>
              <a:rPr lang="es-ES" dirty="0">
                <a:cs typeface="Arial"/>
              </a:rPr>
              <a:t>, </a:t>
            </a:r>
            <a:r>
              <a:rPr lang="es-ES" dirty="0" err="1">
                <a:cs typeface="Arial"/>
              </a:rPr>
              <a:t>licensing</a:t>
            </a:r>
            <a:r>
              <a:rPr lang="es-ES" dirty="0">
                <a:cs typeface="Arial"/>
              </a:rPr>
              <a:t>, and </a:t>
            </a:r>
            <a:r>
              <a:rPr lang="es-ES" dirty="0" err="1">
                <a:cs typeface="Arial"/>
              </a:rPr>
              <a:t>regulation</a:t>
            </a:r>
            <a:r>
              <a:rPr lang="es-ES" dirty="0">
                <a:cs typeface="Arial"/>
              </a:rPr>
              <a:t> </a:t>
            </a:r>
            <a:r>
              <a:rPr lang="es-ES" dirty="0" err="1">
                <a:cs typeface="Arial"/>
              </a:rPr>
              <a:t>of</a:t>
            </a:r>
            <a:r>
              <a:rPr lang="es-ES" dirty="0">
                <a:cs typeface="Arial"/>
              </a:rPr>
              <a:t> "</a:t>
            </a:r>
            <a:r>
              <a:rPr lang="es-ES" dirty="0" err="1">
                <a:cs typeface="Arial"/>
              </a:rPr>
              <a:t>matured</a:t>
            </a:r>
            <a:r>
              <a:rPr lang="es-ES" dirty="0">
                <a:cs typeface="Arial"/>
              </a:rPr>
              <a:t>" </a:t>
            </a:r>
            <a:r>
              <a:rPr lang="es-ES" dirty="0" err="1">
                <a:cs typeface="Arial"/>
              </a:rPr>
              <a:t>engineering</a:t>
            </a:r>
            <a:r>
              <a:rPr lang="es-ES" dirty="0">
                <a:cs typeface="Arial"/>
              </a:rPr>
              <a:t> </a:t>
            </a:r>
            <a:r>
              <a:rPr lang="es-ES" dirty="0" err="1">
                <a:cs typeface="Arial"/>
              </a:rPr>
              <a:t>systems</a:t>
            </a:r>
            <a:r>
              <a:rPr lang="es-ES" dirty="0">
                <a:cs typeface="Arial"/>
              </a:rPr>
              <a:t> are </a:t>
            </a:r>
            <a:r>
              <a:rPr lang="es-ES" dirty="0" err="1">
                <a:cs typeface="Arial"/>
              </a:rPr>
              <a:t>well</a:t>
            </a:r>
            <a:r>
              <a:rPr lang="es-ES" dirty="0">
                <a:cs typeface="Arial"/>
              </a:rPr>
              <a:t> </a:t>
            </a:r>
            <a:r>
              <a:rPr lang="es-ES" dirty="0" err="1">
                <a:cs typeface="Arial"/>
              </a:rPr>
              <a:t>established</a:t>
            </a:r>
            <a:endParaRPr lang="es-ES" dirty="0">
              <a:cs typeface="Arial"/>
            </a:endParaRPr>
          </a:p>
        </p:txBody>
      </p:sp>
      <p:sp>
        <p:nvSpPr>
          <p:cNvPr id="6" name="Slide Number Placeholder 5">
            <a:extLst>
              <a:ext uri="{FF2B5EF4-FFF2-40B4-BE49-F238E27FC236}">
                <a16:creationId xmlns:a16="http://schemas.microsoft.com/office/drawing/2014/main" id="{C46A2B16-A012-526F-F9AF-E0398129621B}"/>
              </a:ext>
            </a:extLst>
          </p:cNvPr>
          <p:cNvSpPr>
            <a:spLocks noGrp="1"/>
          </p:cNvSpPr>
          <p:nvPr>
            <p:ph type="sldNum" sz="quarter" idx="10"/>
          </p:nvPr>
        </p:nvSpPr>
        <p:spPr/>
        <p:txBody>
          <a:bodyPr/>
          <a:lstStyle/>
          <a:p>
            <a:fld id="{D8D877B3-D348-4611-9BDB-C5374591D951}" type="slidenum">
              <a:rPr lang="en-US" smtClean="0"/>
              <a:pPr/>
              <a:t>2</a:t>
            </a:fld>
            <a:endParaRPr lang="en-US"/>
          </a:p>
        </p:txBody>
      </p:sp>
    </p:spTree>
    <p:extLst>
      <p:ext uri="{BB962C8B-B14F-4D97-AF65-F5344CB8AC3E}">
        <p14:creationId xmlns:p14="http://schemas.microsoft.com/office/powerpoint/2010/main" val="3916200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553F05-9526-2489-6501-A18FBFFF3ED4}"/>
              </a:ext>
            </a:extLst>
          </p:cNvPr>
          <p:cNvSpPr>
            <a:spLocks noGrp="1"/>
          </p:cNvSpPr>
          <p:nvPr>
            <p:ph type="title"/>
          </p:nvPr>
        </p:nvSpPr>
        <p:spPr>
          <a:xfrm>
            <a:off x="1273629" y="671005"/>
            <a:ext cx="10346871" cy="745212"/>
          </a:xfrm>
        </p:spPr>
        <p:txBody>
          <a:bodyPr anchor="t">
            <a:normAutofit fontScale="90000"/>
          </a:bodyPr>
          <a:lstStyle/>
          <a:p>
            <a:r>
              <a:rPr lang="en-GB" sz="4000" b="1" dirty="0">
                <a:solidFill>
                  <a:srgbClr val="0177AD"/>
                </a:solidFill>
              </a:rPr>
              <a:t>Resilience and data </a:t>
            </a:r>
            <a:br>
              <a:rPr lang="en-GB" sz="2000" dirty="0">
                <a:effectLst/>
              </a:rPr>
            </a:br>
            <a:endParaRPr lang="en-US" sz="2000" dirty="0"/>
          </a:p>
        </p:txBody>
      </p:sp>
      <p:graphicFrame>
        <p:nvGraphicFramePr>
          <p:cNvPr id="6" name="Content Placeholder 3">
            <a:extLst>
              <a:ext uri="{FF2B5EF4-FFF2-40B4-BE49-F238E27FC236}">
                <a16:creationId xmlns:a16="http://schemas.microsoft.com/office/drawing/2014/main" id="{A46A09E2-85C8-F097-D752-4F621C6DAC22}"/>
              </a:ext>
            </a:extLst>
          </p:cNvPr>
          <p:cNvGraphicFramePr>
            <a:graphicFrameLocks noGrp="1"/>
          </p:cNvGraphicFramePr>
          <p:nvPr>
            <p:ph idx="1"/>
            <p:extLst>
              <p:ext uri="{D42A27DB-BD31-4B8C-83A1-F6EECF244321}">
                <p14:modId xmlns:p14="http://schemas.microsoft.com/office/powerpoint/2010/main" val="3952547299"/>
              </p:ext>
            </p:extLst>
          </p:nvPr>
        </p:nvGraphicFramePr>
        <p:xfrm>
          <a:off x="1273628" y="1661159"/>
          <a:ext cx="9699171" cy="5193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8BE65D0-D501-0141-4133-FE8F94660ECD}"/>
              </a:ext>
            </a:extLst>
          </p:cNvPr>
          <p:cNvSpPr>
            <a:spLocks noGrp="1"/>
          </p:cNvSpPr>
          <p:nvPr>
            <p:ph type="sldNum" sz="quarter" idx="10"/>
          </p:nvPr>
        </p:nvSpPr>
        <p:spPr/>
        <p:txBody>
          <a:bodyPr/>
          <a:lstStyle/>
          <a:p>
            <a:fld id="{D8D877B3-D348-4611-9BDB-C5374591D951}" type="slidenum">
              <a:rPr lang="en-US" smtClean="0"/>
              <a:pPr/>
              <a:t>20</a:t>
            </a:fld>
            <a:endParaRPr lang="en-US" dirty="0"/>
          </a:p>
        </p:txBody>
      </p:sp>
    </p:spTree>
    <p:extLst>
      <p:ext uri="{BB962C8B-B14F-4D97-AF65-F5344CB8AC3E}">
        <p14:creationId xmlns:p14="http://schemas.microsoft.com/office/powerpoint/2010/main" val="4115826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ellow question mark">
            <a:extLst>
              <a:ext uri="{FF2B5EF4-FFF2-40B4-BE49-F238E27FC236}">
                <a16:creationId xmlns:a16="http://schemas.microsoft.com/office/drawing/2014/main" id="{08391C24-6C49-27C8-88D3-A273473FBF2E}"/>
              </a:ext>
            </a:extLst>
          </p:cNvPr>
          <p:cNvPicPr>
            <a:picLocks noChangeAspect="1"/>
          </p:cNvPicPr>
          <p:nvPr/>
        </p:nvPicPr>
        <p:blipFill rotWithShape="1">
          <a:blip r:embed="rId3"/>
          <a:srcRect b="6250"/>
          <a:stretch/>
        </p:blipFill>
        <p:spPr>
          <a:xfrm>
            <a:off x="0" y="10"/>
            <a:ext cx="12191980" cy="6857990"/>
          </a:xfrm>
          <a:prstGeom prst="rect">
            <a:avLst/>
          </a:prstGeom>
          <a:noFill/>
        </p:spPr>
      </p:pic>
      <p:sp>
        <p:nvSpPr>
          <p:cNvPr id="4" name="Title 3">
            <a:extLst>
              <a:ext uri="{FF2B5EF4-FFF2-40B4-BE49-F238E27FC236}">
                <a16:creationId xmlns:a16="http://schemas.microsoft.com/office/drawing/2014/main" id="{6F5D1A4A-666A-4587-CB17-4619C8AD3088}"/>
              </a:ext>
            </a:extLst>
          </p:cNvPr>
          <p:cNvSpPr>
            <a:spLocks noGrp="1"/>
          </p:cNvSpPr>
          <p:nvPr>
            <p:ph type="title"/>
          </p:nvPr>
        </p:nvSpPr>
        <p:spPr>
          <a:xfrm>
            <a:off x="1866899" y="4246128"/>
            <a:ext cx="8046357" cy="2438731"/>
          </a:xfrm>
        </p:spPr>
        <p:txBody>
          <a:bodyPr anchor="t">
            <a:normAutofit/>
          </a:bodyPr>
          <a:lstStyle/>
          <a:p>
            <a:r>
              <a:rPr lang="en-US" dirty="0">
                <a:solidFill>
                  <a:srgbClr val="FFC000"/>
                </a:solidFill>
              </a:rPr>
              <a:t>Dealing with</a:t>
            </a:r>
            <a:br>
              <a:rPr lang="en-US" dirty="0">
                <a:solidFill>
                  <a:srgbClr val="FFC000"/>
                </a:solidFill>
              </a:rPr>
            </a:br>
            <a:r>
              <a:rPr lang="en-US" dirty="0">
                <a:solidFill>
                  <a:srgbClr val="FFC000"/>
                </a:solidFill>
              </a:rPr>
              <a:t>imprecision</a:t>
            </a:r>
          </a:p>
        </p:txBody>
      </p:sp>
      <p:sp>
        <p:nvSpPr>
          <p:cNvPr id="3" name="Slide Number Placeholder 2">
            <a:extLst>
              <a:ext uri="{FF2B5EF4-FFF2-40B4-BE49-F238E27FC236}">
                <a16:creationId xmlns:a16="http://schemas.microsoft.com/office/drawing/2014/main" id="{F9318C18-D5B2-9078-8274-32A1E67CE3B6}"/>
              </a:ext>
            </a:extLst>
          </p:cNvPr>
          <p:cNvSpPr>
            <a:spLocks noGrp="1"/>
          </p:cNvSpPr>
          <p:nvPr>
            <p:ph type="sldNum" sz="quarter" idx="10"/>
          </p:nvPr>
        </p:nvSpPr>
        <p:spPr/>
        <p:txBody>
          <a:bodyPr/>
          <a:lstStyle/>
          <a:p>
            <a:fld id="{D8D877B3-D348-4611-9BDB-C5374591D951}" type="slidenum">
              <a:rPr lang="en-US" smtClean="0"/>
              <a:pPr/>
              <a:t>21</a:t>
            </a:fld>
            <a:endParaRPr lang="en-US"/>
          </a:p>
        </p:txBody>
      </p:sp>
    </p:spTree>
    <p:extLst>
      <p:ext uri="{BB962C8B-B14F-4D97-AF65-F5344CB8AC3E}">
        <p14:creationId xmlns:p14="http://schemas.microsoft.com/office/powerpoint/2010/main" val="683488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1143001" y="671005"/>
            <a:ext cx="10477499" cy="745212"/>
          </a:xfrm>
          <a:prstGeom prst="rect">
            <a:avLst/>
          </a:prstGeom>
          <a:noFill/>
          <a:ln>
            <a:noFill/>
          </a:ln>
        </p:spPr>
        <p:txBody>
          <a:bodyPr spcFirstLastPara="1" wrap="square" lIns="0" tIns="60925" rIns="121900" bIns="60925" anchor="t" anchorCtr="0">
            <a:noAutofit/>
          </a:bodyPr>
          <a:lstStyle/>
          <a:p>
            <a:pPr marL="0" lvl="0" indent="0" algn="l" rtl="0">
              <a:spcBef>
                <a:spcPts val="0"/>
              </a:spcBef>
              <a:spcAft>
                <a:spcPts val="0"/>
              </a:spcAft>
              <a:buClr>
                <a:schemeClr val="dk1"/>
              </a:buClr>
              <a:buSzPts val="3600"/>
              <a:buFont typeface="Arial"/>
              <a:buNone/>
            </a:pPr>
            <a:r>
              <a:rPr lang="en-GB" b="1" dirty="0"/>
              <a:t>Aleatory vs Epistemic uncertainty</a:t>
            </a:r>
          </a:p>
        </p:txBody>
      </p:sp>
      <p:sp>
        <p:nvSpPr>
          <p:cNvPr id="3" name="Text Placeholder 2">
            <a:extLst>
              <a:ext uri="{FF2B5EF4-FFF2-40B4-BE49-F238E27FC236}">
                <a16:creationId xmlns:a16="http://schemas.microsoft.com/office/drawing/2014/main" id="{909AF877-7705-5844-A604-CD7FDB31354F}"/>
              </a:ext>
            </a:extLst>
          </p:cNvPr>
          <p:cNvSpPr>
            <a:spLocks noGrp="1"/>
          </p:cNvSpPr>
          <p:nvPr>
            <p:ph idx="1"/>
          </p:nvPr>
        </p:nvSpPr>
        <p:spPr>
          <a:xfrm>
            <a:off x="1143001" y="1661159"/>
            <a:ext cx="10477499" cy="4757717"/>
          </a:xfrm>
        </p:spPr>
        <p:txBody>
          <a:bodyPr/>
          <a:lstStyle/>
          <a:p>
            <a:pPr marL="457200" indent="-457200">
              <a:buFont typeface="Arial" panose="020B0604020202020204" pitchFamily="34" charset="0"/>
              <a:buChar char="•"/>
            </a:pPr>
            <a:r>
              <a:rPr lang="en-GB" b="0" i="0" dirty="0">
                <a:effectLst/>
                <a:latin typeface="Open Sans" panose="020B0606030504020204" pitchFamily="34" charset="0"/>
              </a:rPr>
              <a:t>Variability vs. Imprecision</a:t>
            </a:r>
          </a:p>
          <a:p>
            <a:pPr marL="457200" indent="-457200">
              <a:buFont typeface="Arial" panose="020B0604020202020204" pitchFamily="34" charset="0"/>
              <a:buChar char="•"/>
            </a:pPr>
            <a:r>
              <a:rPr lang="en-GB" dirty="0"/>
              <a:t>Epistemic uncertainty is the “controllable” uncertainty</a:t>
            </a:r>
          </a:p>
          <a:p>
            <a:pPr marL="457200" indent="-457200">
              <a:buFont typeface="Arial" panose="020B0604020202020204" pitchFamily="34" charset="0"/>
              <a:buChar char="•"/>
            </a:pPr>
            <a:r>
              <a:rPr lang="en-GB" dirty="0"/>
              <a:t>Aleatory uncertainty is the remaining uncertainty after </a:t>
            </a:r>
            <a:r>
              <a:rPr lang="en-GB" b="1" dirty="0"/>
              <a:t>As Low As Reasonable Archivable (ALARA)</a:t>
            </a:r>
            <a:r>
              <a:rPr lang="en-GB" dirty="0"/>
              <a:t> campaign is performed to characterise the uncertainty</a:t>
            </a:r>
          </a:p>
          <a:p>
            <a:r>
              <a:rPr lang="en-GB" sz="1800" dirty="0">
                <a:solidFill>
                  <a:schemeClr val="tx1">
                    <a:lumMod val="50000"/>
                    <a:lumOff val="50000"/>
                  </a:schemeClr>
                </a:solidFill>
              </a:rPr>
              <a:t>Epistemic uncertainty measures the error from the modelled uncertainty to the ”true” uncertainty</a:t>
            </a:r>
            <a:br>
              <a:rPr lang="en-GB" sz="1800" dirty="0">
                <a:solidFill>
                  <a:schemeClr val="tx1">
                    <a:lumMod val="50000"/>
                    <a:lumOff val="50000"/>
                  </a:schemeClr>
                </a:solidFill>
              </a:rPr>
            </a:br>
            <a:r>
              <a:rPr lang="en-GB" sz="1800" dirty="0">
                <a:solidFill>
                  <a:schemeClr val="tx1">
                    <a:lumMod val="50000"/>
                    <a:lumOff val="50000"/>
                  </a:schemeClr>
                </a:solidFill>
              </a:rPr>
              <a:t>Joshua </a:t>
            </a:r>
            <a:r>
              <a:rPr lang="en-GB" sz="1800" dirty="0" err="1">
                <a:solidFill>
                  <a:schemeClr val="tx1">
                    <a:lumMod val="50000"/>
                    <a:lumOff val="50000"/>
                  </a:schemeClr>
                </a:solidFill>
              </a:rPr>
              <a:t>Kaizer</a:t>
            </a:r>
            <a:r>
              <a:rPr lang="en-GB" sz="1800" dirty="0">
                <a:solidFill>
                  <a:schemeClr val="tx1">
                    <a:lumMod val="50000"/>
                    <a:lumOff val="50000"/>
                  </a:schemeClr>
                </a:solidFill>
              </a:rPr>
              <a:t>  (US Nuclear Regulatory Commission)</a:t>
            </a:r>
          </a:p>
          <a:p>
            <a:r>
              <a:rPr lang="en-GB" b="0" i="0" dirty="0">
                <a:effectLst/>
              </a:rPr>
              <a:t>In principle, probability theory can describe both (some say)</a:t>
            </a:r>
            <a:br>
              <a:rPr lang="en-GB" b="0" i="0" dirty="0">
                <a:effectLst/>
              </a:rPr>
            </a:br>
            <a:r>
              <a:rPr lang="en-GB" b="0" i="0" dirty="0">
                <a:effectLst/>
              </a:rPr>
              <a:t>but it mixes and confuses observed data and subjective belief</a:t>
            </a:r>
            <a:endParaRPr lang="en-GB" dirty="0"/>
          </a:p>
          <a:p>
            <a:endParaRPr lang="en-US" dirty="0"/>
          </a:p>
        </p:txBody>
      </p:sp>
      <p:sp>
        <p:nvSpPr>
          <p:cNvPr id="5" name="Slide Number Placeholder 4">
            <a:extLst>
              <a:ext uri="{FF2B5EF4-FFF2-40B4-BE49-F238E27FC236}">
                <a16:creationId xmlns:a16="http://schemas.microsoft.com/office/drawing/2014/main" id="{7C9213DE-97F6-9D89-143C-C0949C3ADE77}"/>
              </a:ext>
            </a:extLst>
          </p:cNvPr>
          <p:cNvSpPr>
            <a:spLocks noGrp="1"/>
          </p:cNvSpPr>
          <p:nvPr>
            <p:ph type="sldNum" sz="quarter" idx="10"/>
          </p:nvPr>
        </p:nvSpPr>
        <p:spPr/>
        <p:txBody>
          <a:bodyPr/>
          <a:lstStyle/>
          <a:p>
            <a:fld id="{D8D877B3-D348-4611-9BDB-C5374591D951}" type="slidenum">
              <a:rPr lang="en-US" smtClean="0"/>
              <a:pPr/>
              <a:t>22</a:t>
            </a:fld>
            <a:endParaRPr lang="en-US" dirty="0"/>
          </a:p>
        </p:txBody>
      </p:sp>
    </p:spTree>
    <p:extLst>
      <p:ext uri="{BB962C8B-B14F-4D97-AF65-F5344CB8AC3E}">
        <p14:creationId xmlns:p14="http://schemas.microsoft.com/office/powerpoint/2010/main" val="2914040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b="1"/>
              <a:t>Imprecise probability </a:t>
            </a:r>
            <a:endParaRPr b="1"/>
          </a:p>
        </p:txBody>
      </p:sp>
      <p:sp>
        <p:nvSpPr>
          <p:cNvPr id="6" name="Content Placeholder 5">
            <a:extLst>
              <a:ext uri="{FF2B5EF4-FFF2-40B4-BE49-F238E27FC236}">
                <a16:creationId xmlns:a16="http://schemas.microsoft.com/office/drawing/2014/main" id="{A25F6136-4C00-9546-841C-902FAB6859E0}"/>
              </a:ext>
            </a:extLst>
          </p:cNvPr>
          <p:cNvSpPr>
            <a:spLocks noGrp="1"/>
          </p:cNvSpPr>
          <p:nvPr>
            <p:ph idx="1"/>
          </p:nvPr>
        </p:nvSpPr>
        <p:spPr>
          <a:xfrm>
            <a:off x="1278188" y="1661159"/>
            <a:ext cx="5714678" cy="4757717"/>
          </a:xfrm>
        </p:spPr>
        <p:txBody>
          <a:bodyPr/>
          <a:lstStyle/>
          <a:p>
            <a:pPr lvl="0">
              <a:lnSpc>
                <a:spcPct val="115000"/>
              </a:lnSpc>
              <a:spcBef>
                <a:spcPts val="0"/>
              </a:spcBef>
            </a:pPr>
            <a:r>
              <a:rPr lang="en-GB" dirty="0">
                <a:solidFill>
                  <a:srgbClr val="0177AD"/>
                </a:solidFill>
              </a:rPr>
              <a:t>Model incertitude as a set of possible values</a:t>
            </a:r>
          </a:p>
          <a:p>
            <a:pPr lvl="0">
              <a:lnSpc>
                <a:spcPct val="100000"/>
              </a:lnSpc>
            </a:pPr>
            <a:r>
              <a:rPr lang="en-GB" dirty="0"/>
              <a:t>Interval analysis and</a:t>
            </a:r>
            <a:br>
              <a:rPr lang="en-GB" dirty="0"/>
            </a:br>
            <a:r>
              <a:rPr lang="en-GB" dirty="0"/>
              <a:t>Fuzzy variable</a:t>
            </a:r>
          </a:p>
          <a:p>
            <a:pPr lvl="0">
              <a:lnSpc>
                <a:spcPct val="100000"/>
              </a:lnSpc>
            </a:pPr>
            <a:r>
              <a:rPr lang="en-GB" sz="2000" dirty="0">
                <a:solidFill>
                  <a:srgbClr val="808080"/>
                </a:solidFill>
              </a:rPr>
              <a:t>Modelling epistemic uncertainty</a:t>
            </a:r>
            <a:endParaRPr lang="en-GB" sz="2000" dirty="0"/>
          </a:p>
          <a:p>
            <a:pPr lvl="0">
              <a:lnSpc>
                <a:spcPct val="100000"/>
              </a:lnSpc>
            </a:pPr>
            <a:r>
              <a:rPr lang="en-GB" dirty="0"/>
              <a:t>Dempster-Shafer structure</a:t>
            </a:r>
          </a:p>
          <a:p>
            <a:pPr lvl="0">
              <a:lnSpc>
                <a:spcPct val="100000"/>
              </a:lnSpc>
            </a:pPr>
            <a:r>
              <a:rPr lang="en-GB" sz="2000" dirty="0">
                <a:solidFill>
                  <a:srgbClr val="808080"/>
                </a:solidFill>
              </a:rPr>
              <a:t>Different</a:t>
            </a:r>
            <a:r>
              <a:rPr lang="en-GB" sz="1800" dirty="0"/>
              <a:t> </a:t>
            </a:r>
            <a:r>
              <a:rPr lang="en-GB" sz="2000" dirty="0">
                <a:solidFill>
                  <a:srgbClr val="808080"/>
                </a:solidFill>
              </a:rPr>
              <a:t>probability masses associated to distinct intervals</a:t>
            </a:r>
            <a:endParaRPr lang="en-GB" sz="2000" dirty="0"/>
          </a:p>
          <a:p>
            <a:pPr lvl="0">
              <a:lnSpc>
                <a:spcPct val="100000"/>
              </a:lnSpc>
            </a:pPr>
            <a:r>
              <a:rPr lang="en-GB" dirty="0"/>
              <a:t>Probability boxes</a:t>
            </a:r>
          </a:p>
          <a:p>
            <a:pPr lvl="0">
              <a:lnSpc>
                <a:spcPct val="100000"/>
              </a:lnSpc>
            </a:pPr>
            <a:r>
              <a:rPr lang="en-GB" sz="2000" dirty="0">
                <a:solidFill>
                  <a:srgbClr val="7F7F7F"/>
                </a:solidFill>
              </a:rPr>
              <a:t>Combine aleatory and epistemic uncertainty</a:t>
            </a:r>
            <a:endParaRPr lang="en-GB" sz="2000" dirty="0"/>
          </a:p>
          <a:p>
            <a:endParaRPr lang="en-GB" dirty="0">
              <a:solidFill>
                <a:srgbClr val="336699"/>
              </a:solidFill>
            </a:endParaRPr>
          </a:p>
          <a:p>
            <a:endParaRPr lang="en-US" dirty="0"/>
          </a:p>
        </p:txBody>
      </p:sp>
      <p:pic>
        <p:nvPicPr>
          <p:cNvPr id="13" name="Google Shape;596;p104">
            <a:extLst>
              <a:ext uri="{FF2B5EF4-FFF2-40B4-BE49-F238E27FC236}">
                <a16:creationId xmlns:a16="http://schemas.microsoft.com/office/drawing/2014/main" id="{1A699B55-5DC1-F94D-B4C1-7D426A9F2E14}"/>
              </a:ext>
            </a:extLst>
          </p:cNvPr>
          <p:cNvPicPr preferRelativeResize="0"/>
          <p:nvPr/>
        </p:nvPicPr>
        <p:blipFill rotWithShape="1">
          <a:blip r:embed="rId3">
            <a:alphaModFix/>
          </a:blip>
          <a:srcRect/>
          <a:stretch/>
        </p:blipFill>
        <p:spPr>
          <a:xfrm>
            <a:off x="7922272" y="-48987"/>
            <a:ext cx="3552500" cy="1498780"/>
          </a:xfrm>
          <a:prstGeom prst="rect">
            <a:avLst/>
          </a:prstGeom>
          <a:noFill/>
          <a:ln>
            <a:noFill/>
          </a:ln>
        </p:spPr>
      </p:pic>
      <p:grpSp>
        <p:nvGrpSpPr>
          <p:cNvPr id="40" name="Group 39">
            <a:extLst>
              <a:ext uri="{FF2B5EF4-FFF2-40B4-BE49-F238E27FC236}">
                <a16:creationId xmlns:a16="http://schemas.microsoft.com/office/drawing/2014/main" id="{A1E28DE5-D751-114A-B419-ADD8C8368D70}"/>
              </a:ext>
            </a:extLst>
          </p:cNvPr>
          <p:cNvGrpSpPr/>
          <p:nvPr/>
        </p:nvGrpSpPr>
        <p:grpSpPr>
          <a:xfrm>
            <a:off x="7735566" y="1548937"/>
            <a:ext cx="3739206" cy="1912266"/>
            <a:chOff x="7686318" y="2210501"/>
            <a:chExt cx="2934000" cy="1567079"/>
          </a:xfrm>
        </p:grpSpPr>
        <p:grpSp>
          <p:nvGrpSpPr>
            <p:cNvPr id="14" name="Google Shape;576;p104">
              <a:extLst>
                <a:ext uri="{FF2B5EF4-FFF2-40B4-BE49-F238E27FC236}">
                  <a16:creationId xmlns:a16="http://schemas.microsoft.com/office/drawing/2014/main" id="{21CD3BAB-664A-014A-BF07-902FCD23E0F6}"/>
                </a:ext>
              </a:extLst>
            </p:cNvPr>
            <p:cNvGrpSpPr/>
            <p:nvPr/>
          </p:nvGrpSpPr>
          <p:grpSpPr>
            <a:xfrm>
              <a:off x="8111478" y="2210501"/>
              <a:ext cx="2222280" cy="1350522"/>
              <a:chOff x="3944676" y="5970960"/>
              <a:chExt cx="2222280" cy="1350522"/>
            </a:xfrm>
          </p:grpSpPr>
          <p:sp>
            <p:nvSpPr>
              <p:cNvPr id="15" name="Google Shape;577;p104">
                <a:extLst>
                  <a:ext uri="{FF2B5EF4-FFF2-40B4-BE49-F238E27FC236}">
                    <a16:creationId xmlns:a16="http://schemas.microsoft.com/office/drawing/2014/main" id="{DAF5376C-6D0A-9E43-A292-3C3F59839672}"/>
                  </a:ext>
                </a:extLst>
              </p:cNvPr>
              <p:cNvSpPr/>
              <p:nvPr/>
            </p:nvSpPr>
            <p:spPr>
              <a:xfrm rot="10800000" flipH="1">
                <a:off x="3974040" y="5970960"/>
                <a:ext cx="360" cy="1332000"/>
              </a:xfrm>
              <a:custGeom>
                <a:avLst/>
                <a:gdLst/>
                <a:ahLst/>
                <a:cxnLst/>
                <a:rect l="l" t="t" r="r" b="b"/>
                <a:pathLst>
                  <a:path w="21600" h="21600" extrusionOk="0">
                    <a:moveTo>
                      <a:pt x="0" y="0"/>
                    </a:moveTo>
                    <a:lnTo>
                      <a:pt x="21600" y="21600"/>
                    </a:lnTo>
                  </a:path>
                </a:pathLst>
              </a:cu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sp>
          <p:sp>
            <p:nvSpPr>
              <p:cNvPr id="16" name="Google Shape;578;p104">
                <a:extLst>
                  <a:ext uri="{FF2B5EF4-FFF2-40B4-BE49-F238E27FC236}">
                    <a16:creationId xmlns:a16="http://schemas.microsoft.com/office/drawing/2014/main" id="{E94149D5-E3D3-D84E-9CA3-9CD14449812A}"/>
                  </a:ext>
                </a:extLst>
              </p:cNvPr>
              <p:cNvSpPr/>
              <p:nvPr/>
            </p:nvSpPr>
            <p:spPr>
              <a:xfrm>
                <a:off x="3944676" y="7321122"/>
                <a:ext cx="2222280" cy="360"/>
              </a:xfrm>
              <a:custGeom>
                <a:avLst/>
                <a:gdLst/>
                <a:ahLst/>
                <a:cxnLst/>
                <a:rect l="l" t="t" r="r" b="b"/>
                <a:pathLst>
                  <a:path w="21600" h="21600" extrusionOk="0">
                    <a:moveTo>
                      <a:pt x="0" y="0"/>
                    </a:moveTo>
                    <a:lnTo>
                      <a:pt x="21600" y="21600"/>
                    </a:lnTo>
                  </a:path>
                </a:pathLst>
              </a:custGeom>
              <a:noFill/>
              <a:ln w="254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sp>
        </p:grpSp>
        <p:cxnSp>
          <p:nvCxnSpPr>
            <p:cNvPr id="17" name="Google Shape;579;p104">
              <a:extLst>
                <a:ext uri="{FF2B5EF4-FFF2-40B4-BE49-F238E27FC236}">
                  <a16:creationId xmlns:a16="http://schemas.microsoft.com/office/drawing/2014/main" id="{CDDDC99A-6CE5-064F-B99A-AC8643D9B419}"/>
                </a:ext>
              </a:extLst>
            </p:cNvPr>
            <p:cNvCxnSpPr>
              <a:cxnSpLocks/>
            </p:cNvCxnSpPr>
            <p:nvPr/>
          </p:nvCxnSpPr>
          <p:spPr>
            <a:xfrm rot="10800000" flipH="1">
              <a:off x="8556798" y="2511100"/>
              <a:ext cx="360" cy="1031400"/>
            </a:xfrm>
            <a:prstGeom prst="straightConnector1">
              <a:avLst/>
            </a:prstGeom>
            <a:noFill/>
            <a:ln w="25400" cap="flat" cmpd="sng">
              <a:solidFill>
                <a:schemeClr val="accent1"/>
              </a:solidFill>
              <a:prstDash val="dashDot"/>
              <a:round/>
              <a:headEnd type="none" w="sm" len="sm"/>
              <a:tailEnd type="none" w="sm" len="sm"/>
            </a:ln>
            <a:effectLst>
              <a:outerShdw blurRad="40000" dist="20000" dir="5400000" rotWithShape="0">
                <a:srgbClr val="000000">
                  <a:alpha val="37647"/>
                </a:srgbClr>
              </a:outerShdw>
            </a:effectLst>
          </p:spPr>
        </p:cxnSp>
        <p:cxnSp>
          <p:nvCxnSpPr>
            <p:cNvPr id="18" name="Google Shape;580;p104">
              <a:extLst>
                <a:ext uri="{FF2B5EF4-FFF2-40B4-BE49-F238E27FC236}">
                  <a16:creationId xmlns:a16="http://schemas.microsoft.com/office/drawing/2014/main" id="{DCFDCE71-8BAA-2049-96DB-3ED0827858B4}"/>
                </a:ext>
              </a:extLst>
            </p:cNvPr>
            <p:cNvCxnSpPr>
              <a:cxnSpLocks/>
            </p:cNvCxnSpPr>
            <p:nvPr/>
          </p:nvCxnSpPr>
          <p:spPr>
            <a:xfrm rot="10800000" flipH="1">
              <a:off x="8765598" y="2940940"/>
              <a:ext cx="360" cy="582120"/>
            </a:xfrm>
            <a:prstGeom prst="straightConnector1">
              <a:avLst/>
            </a:prstGeom>
            <a:noFill/>
            <a:ln w="25400" cap="flat" cmpd="sng">
              <a:solidFill>
                <a:schemeClr val="accent1"/>
              </a:solidFill>
              <a:prstDash val="dashDot"/>
              <a:round/>
              <a:headEnd type="none" w="sm" len="sm"/>
              <a:tailEnd type="none" w="sm" len="sm"/>
            </a:ln>
            <a:effectLst>
              <a:outerShdw blurRad="40000" dist="20000" dir="5400000" rotWithShape="0">
                <a:srgbClr val="000000">
                  <a:alpha val="37647"/>
                </a:srgbClr>
              </a:outerShdw>
            </a:effectLst>
          </p:spPr>
        </p:cxnSp>
        <p:cxnSp>
          <p:nvCxnSpPr>
            <p:cNvPr id="19" name="Google Shape;581;p104">
              <a:extLst>
                <a:ext uri="{FF2B5EF4-FFF2-40B4-BE49-F238E27FC236}">
                  <a16:creationId xmlns:a16="http://schemas.microsoft.com/office/drawing/2014/main" id="{9B57DF67-133D-F54E-8962-BA0E97EF697F}"/>
                </a:ext>
              </a:extLst>
            </p:cNvPr>
            <p:cNvCxnSpPr>
              <a:cxnSpLocks/>
            </p:cNvCxnSpPr>
            <p:nvPr/>
          </p:nvCxnSpPr>
          <p:spPr>
            <a:xfrm rot="10800000" flipH="1">
              <a:off x="10045758" y="3213820"/>
              <a:ext cx="360" cy="328680"/>
            </a:xfrm>
            <a:prstGeom prst="straightConnector1">
              <a:avLst/>
            </a:prstGeom>
            <a:noFill/>
            <a:ln w="25400" cap="flat" cmpd="sng">
              <a:solidFill>
                <a:schemeClr val="accent1"/>
              </a:solidFill>
              <a:prstDash val="dashDot"/>
              <a:round/>
              <a:headEnd type="none" w="sm" len="sm"/>
              <a:tailEnd type="none" w="sm" len="sm"/>
            </a:ln>
            <a:effectLst>
              <a:outerShdw blurRad="40000" dist="20000" dir="5400000" rotWithShape="0">
                <a:srgbClr val="000000">
                  <a:alpha val="37647"/>
                </a:srgbClr>
              </a:outerShdw>
            </a:effectLst>
          </p:spPr>
        </p:cxnSp>
        <p:cxnSp>
          <p:nvCxnSpPr>
            <p:cNvPr id="20" name="Google Shape;582;p104">
              <a:extLst>
                <a:ext uri="{FF2B5EF4-FFF2-40B4-BE49-F238E27FC236}">
                  <a16:creationId xmlns:a16="http://schemas.microsoft.com/office/drawing/2014/main" id="{7B57BF51-46FF-F747-B3F5-41508154ABC0}"/>
                </a:ext>
              </a:extLst>
            </p:cNvPr>
            <p:cNvCxnSpPr>
              <a:cxnSpLocks/>
            </p:cNvCxnSpPr>
            <p:nvPr/>
          </p:nvCxnSpPr>
          <p:spPr>
            <a:xfrm flipH="1">
              <a:off x="8151078" y="2940940"/>
              <a:ext cx="153720" cy="36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1" name="Google Shape;583;p104">
              <a:extLst>
                <a:ext uri="{FF2B5EF4-FFF2-40B4-BE49-F238E27FC236}">
                  <a16:creationId xmlns:a16="http://schemas.microsoft.com/office/drawing/2014/main" id="{3832E392-A784-7748-B6C8-D340B20A4399}"/>
                </a:ext>
              </a:extLst>
            </p:cNvPr>
            <p:cNvCxnSpPr>
              <a:cxnSpLocks/>
            </p:cNvCxnSpPr>
            <p:nvPr/>
          </p:nvCxnSpPr>
          <p:spPr>
            <a:xfrm flipH="1">
              <a:off x="8151078" y="3198700"/>
              <a:ext cx="153720" cy="36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2" name="Google Shape;584;p104">
              <a:extLst>
                <a:ext uri="{FF2B5EF4-FFF2-40B4-BE49-F238E27FC236}">
                  <a16:creationId xmlns:a16="http://schemas.microsoft.com/office/drawing/2014/main" id="{3540B680-A470-F84E-B320-CA3CCDF098CA}"/>
                </a:ext>
              </a:extLst>
            </p:cNvPr>
            <p:cNvCxnSpPr>
              <a:cxnSpLocks/>
            </p:cNvCxnSpPr>
            <p:nvPr/>
          </p:nvCxnSpPr>
          <p:spPr>
            <a:xfrm flipH="1">
              <a:off x="8151078" y="2511100"/>
              <a:ext cx="153720" cy="36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23" name="Google Shape;585;p104">
              <a:extLst>
                <a:ext uri="{FF2B5EF4-FFF2-40B4-BE49-F238E27FC236}">
                  <a16:creationId xmlns:a16="http://schemas.microsoft.com/office/drawing/2014/main" id="{E3A1F6AD-DA58-3845-97BA-639F1D2583C6}"/>
                </a:ext>
              </a:extLst>
            </p:cNvPr>
            <p:cNvSpPr/>
            <p:nvPr/>
          </p:nvSpPr>
          <p:spPr>
            <a:xfrm>
              <a:off x="10338438" y="3413620"/>
              <a:ext cx="281880" cy="3639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1800" b="0" i="1" strike="noStrike">
                  <a:solidFill>
                    <a:srgbClr val="000000"/>
                  </a:solidFill>
                  <a:latin typeface="Times New Roman"/>
                  <a:ea typeface="Times New Roman"/>
                  <a:cs typeface="Times New Roman"/>
                  <a:sym typeface="Times New Roman"/>
                </a:rPr>
                <a:t>x</a:t>
              </a:r>
              <a:endParaRPr sz="1800" b="0" strike="noStrike">
                <a:latin typeface="Arial"/>
                <a:ea typeface="Arial"/>
                <a:cs typeface="Arial"/>
                <a:sym typeface="Arial"/>
              </a:endParaRPr>
            </a:p>
          </p:txBody>
        </p:sp>
        <p:sp>
          <p:nvSpPr>
            <p:cNvPr id="24" name="Google Shape;586;p104">
              <a:extLst>
                <a:ext uri="{FF2B5EF4-FFF2-40B4-BE49-F238E27FC236}">
                  <a16:creationId xmlns:a16="http://schemas.microsoft.com/office/drawing/2014/main" id="{881109B5-A4B4-9248-A10D-B7B7183E023E}"/>
                </a:ext>
              </a:extLst>
            </p:cNvPr>
            <p:cNvSpPr/>
            <p:nvPr/>
          </p:nvSpPr>
          <p:spPr>
            <a:xfrm>
              <a:off x="7686678" y="2812060"/>
              <a:ext cx="437760" cy="401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1800" b="0" strike="noStrike" dirty="0">
                  <a:solidFill>
                    <a:srgbClr val="000000"/>
                  </a:solidFill>
                  <a:latin typeface="Arial"/>
                  <a:ea typeface="Arial"/>
                  <a:cs typeface="Arial"/>
                  <a:sym typeface="Arial"/>
                </a:rPr>
                <a:t>p</a:t>
              </a:r>
              <a:r>
                <a:rPr lang="en-GB" sz="1800" b="0" strike="noStrike" baseline="-25000" dirty="0">
                  <a:solidFill>
                    <a:srgbClr val="000000"/>
                  </a:solidFill>
                  <a:latin typeface="Arial"/>
                  <a:ea typeface="Arial"/>
                  <a:cs typeface="Arial"/>
                  <a:sym typeface="Arial"/>
                </a:rPr>
                <a:t>1</a:t>
              </a:r>
              <a:endParaRPr sz="1800" b="0" strike="noStrike" dirty="0">
                <a:latin typeface="Arial"/>
                <a:ea typeface="Arial"/>
                <a:cs typeface="Arial"/>
                <a:sym typeface="Arial"/>
              </a:endParaRPr>
            </a:p>
          </p:txBody>
        </p:sp>
        <p:sp>
          <p:nvSpPr>
            <p:cNvPr id="25" name="Google Shape;587;p104">
              <a:extLst>
                <a:ext uri="{FF2B5EF4-FFF2-40B4-BE49-F238E27FC236}">
                  <a16:creationId xmlns:a16="http://schemas.microsoft.com/office/drawing/2014/main" id="{6A32FEF2-6738-D847-81CA-DE44E2812CD7}"/>
                </a:ext>
              </a:extLst>
            </p:cNvPr>
            <p:cNvSpPr/>
            <p:nvPr/>
          </p:nvSpPr>
          <p:spPr>
            <a:xfrm>
              <a:off x="7703348" y="2382580"/>
              <a:ext cx="470158" cy="401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1800" b="0" strike="noStrike" dirty="0">
                  <a:solidFill>
                    <a:srgbClr val="000000"/>
                  </a:solidFill>
                  <a:latin typeface="Arial"/>
                  <a:ea typeface="Arial"/>
                  <a:cs typeface="Arial"/>
                  <a:sym typeface="Arial"/>
                </a:rPr>
                <a:t>p</a:t>
              </a:r>
              <a:r>
                <a:rPr lang="en-GB" sz="1800" b="0" strike="noStrike" baseline="-25000" dirty="0">
                  <a:solidFill>
                    <a:srgbClr val="000000"/>
                  </a:solidFill>
                  <a:latin typeface="Arial"/>
                  <a:ea typeface="Arial"/>
                  <a:cs typeface="Arial"/>
                  <a:sym typeface="Arial"/>
                </a:rPr>
                <a:t>2</a:t>
              </a:r>
              <a:endParaRPr sz="1800" b="0" strike="noStrike" dirty="0">
                <a:latin typeface="Arial"/>
                <a:ea typeface="Arial"/>
                <a:cs typeface="Arial"/>
                <a:sym typeface="Arial"/>
              </a:endParaRPr>
            </a:p>
          </p:txBody>
        </p:sp>
        <p:sp>
          <p:nvSpPr>
            <p:cNvPr id="26" name="Google Shape;588;p104">
              <a:extLst>
                <a:ext uri="{FF2B5EF4-FFF2-40B4-BE49-F238E27FC236}">
                  <a16:creationId xmlns:a16="http://schemas.microsoft.com/office/drawing/2014/main" id="{484326D1-3CC5-C542-9D1B-17B967AE7923}"/>
                </a:ext>
              </a:extLst>
            </p:cNvPr>
            <p:cNvSpPr/>
            <p:nvPr/>
          </p:nvSpPr>
          <p:spPr>
            <a:xfrm>
              <a:off x="7686318" y="3064420"/>
              <a:ext cx="437760" cy="401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1800" b="0" strike="noStrike" dirty="0">
                  <a:solidFill>
                    <a:srgbClr val="000000"/>
                  </a:solidFill>
                  <a:latin typeface="Arial"/>
                  <a:ea typeface="Arial"/>
                  <a:cs typeface="Arial"/>
                  <a:sym typeface="Arial"/>
                </a:rPr>
                <a:t>p</a:t>
              </a:r>
              <a:r>
                <a:rPr lang="en-GB" sz="1800" b="0" strike="noStrike" baseline="-25000" dirty="0">
                  <a:solidFill>
                    <a:srgbClr val="000000"/>
                  </a:solidFill>
                  <a:latin typeface="Arial"/>
                  <a:ea typeface="Arial"/>
                  <a:cs typeface="Arial"/>
                  <a:sym typeface="Arial"/>
                </a:rPr>
                <a:t>3</a:t>
              </a:r>
              <a:endParaRPr sz="1800" b="0" strike="noStrike" dirty="0">
                <a:latin typeface="Arial"/>
                <a:ea typeface="Arial"/>
                <a:cs typeface="Arial"/>
                <a:sym typeface="Arial"/>
              </a:endParaRPr>
            </a:p>
          </p:txBody>
        </p:sp>
        <p:cxnSp>
          <p:nvCxnSpPr>
            <p:cNvPr id="27" name="Google Shape;589;p104">
              <a:extLst>
                <a:ext uri="{FF2B5EF4-FFF2-40B4-BE49-F238E27FC236}">
                  <a16:creationId xmlns:a16="http://schemas.microsoft.com/office/drawing/2014/main" id="{2019ABEC-D082-3C4B-929B-8B53B3DC7D88}"/>
                </a:ext>
              </a:extLst>
            </p:cNvPr>
            <p:cNvCxnSpPr>
              <a:cxnSpLocks/>
            </p:cNvCxnSpPr>
            <p:nvPr/>
          </p:nvCxnSpPr>
          <p:spPr>
            <a:xfrm rot="10800000" flipH="1">
              <a:off x="9580998" y="2940940"/>
              <a:ext cx="360" cy="582120"/>
            </a:xfrm>
            <a:prstGeom prst="straightConnector1">
              <a:avLst/>
            </a:prstGeom>
            <a:noFill/>
            <a:ln w="25400" cap="flat" cmpd="sng">
              <a:solidFill>
                <a:schemeClr val="accent1"/>
              </a:solidFill>
              <a:prstDash val="dashDot"/>
              <a:round/>
              <a:headEnd type="none" w="sm" len="sm"/>
              <a:tailEnd type="none" w="sm" len="sm"/>
            </a:ln>
            <a:effectLst>
              <a:outerShdw blurRad="40000" dist="20000" dir="5400000" rotWithShape="0">
                <a:srgbClr val="000000">
                  <a:alpha val="37647"/>
                </a:srgbClr>
              </a:outerShdw>
            </a:effectLst>
          </p:spPr>
        </p:cxnSp>
        <p:cxnSp>
          <p:nvCxnSpPr>
            <p:cNvPr id="28" name="Google Shape;590;p104">
              <a:extLst>
                <a:ext uri="{FF2B5EF4-FFF2-40B4-BE49-F238E27FC236}">
                  <a16:creationId xmlns:a16="http://schemas.microsoft.com/office/drawing/2014/main" id="{E2BAE1A8-3EF2-754F-9081-72C3FFCE56F0}"/>
                </a:ext>
              </a:extLst>
            </p:cNvPr>
            <p:cNvCxnSpPr>
              <a:cxnSpLocks/>
            </p:cNvCxnSpPr>
            <p:nvPr/>
          </p:nvCxnSpPr>
          <p:spPr>
            <a:xfrm>
              <a:off x="8761638" y="2940940"/>
              <a:ext cx="819360" cy="36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29" name="Google Shape;591;p104">
              <a:extLst>
                <a:ext uri="{FF2B5EF4-FFF2-40B4-BE49-F238E27FC236}">
                  <a16:creationId xmlns:a16="http://schemas.microsoft.com/office/drawing/2014/main" id="{F014E1C4-67D4-1C45-9971-B159C4F462D5}"/>
                </a:ext>
              </a:extLst>
            </p:cNvPr>
            <p:cNvCxnSpPr>
              <a:cxnSpLocks/>
            </p:cNvCxnSpPr>
            <p:nvPr/>
          </p:nvCxnSpPr>
          <p:spPr>
            <a:xfrm rot="10800000" flipH="1">
              <a:off x="9888438" y="2511100"/>
              <a:ext cx="360" cy="1031400"/>
            </a:xfrm>
            <a:prstGeom prst="straightConnector1">
              <a:avLst/>
            </a:prstGeom>
            <a:noFill/>
            <a:ln w="25400" cap="flat" cmpd="sng">
              <a:solidFill>
                <a:schemeClr val="accent1"/>
              </a:solidFill>
              <a:prstDash val="dashDot"/>
              <a:round/>
              <a:headEnd type="none" w="sm" len="sm"/>
              <a:tailEnd type="none" w="sm" len="sm"/>
            </a:ln>
            <a:effectLst>
              <a:outerShdw blurRad="40000" dist="20000" dir="5400000" rotWithShape="0">
                <a:srgbClr val="000000">
                  <a:alpha val="37647"/>
                </a:srgbClr>
              </a:outerShdw>
            </a:effectLst>
          </p:spPr>
        </p:cxnSp>
        <p:cxnSp>
          <p:nvCxnSpPr>
            <p:cNvPr id="30" name="Google Shape;592;p104">
              <a:extLst>
                <a:ext uri="{FF2B5EF4-FFF2-40B4-BE49-F238E27FC236}">
                  <a16:creationId xmlns:a16="http://schemas.microsoft.com/office/drawing/2014/main" id="{52C5EBDD-61A2-8247-B892-EFCD70B15589}"/>
                </a:ext>
              </a:extLst>
            </p:cNvPr>
            <p:cNvCxnSpPr>
              <a:cxnSpLocks/>
            </p:cNvCxnSpPr>
            <p:nvPr/>
          </p:nvCxnSpPr>
          <p:spPr>
            <a:xfrm>
              <a:off x="8556798" y="2511100"/>
              <a:ext cx="1331640" cy="36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31" name="Google Shape;593;p104">
              <a:extLst>
                <a:ext uri="{FF2B5EF4-FFF2-40B4-BE49-F238E27FC236}">
                  <a16:creationId xmlns:a16="http://schemas.microsoft.com/office/drawing/2014/main" id="{029E4088-4E49-D94B-98FD-5391034A6616}"/>
                </a:ext>
              </a:extLst>
            </p:cNvPr>
            <p:cNvCxnSpPr>
              <a:cxnSpLocks/>
            </p:cNvCxnSpPr>
            <p:nvPr/>
          </p:nvCxnSpPr>
          <p:spPr>
            <a:xfrm rot="10800000" flipH="1">
              <a:off x="9427278" y="3213820"/>
              <a:ext cx="360" cy="328680"/>
            </a:xfrm>
            <a:prstGeom prst="straightConnector1">
              <a:avLst/>
            </a:prstGeom>
            <a:noFill/>
            <a:ln w="25400" cap="flat" cmpd="sng">
              <a:solidFill>
                <a:schemeClr val="accent1"/>
              </a:solidFill>
              <a:prstDash val="dashDot"/>
              <a:round/>
              <a:headEnd type="none" w="sm" len="sm"/>
              <a:tailEnd type="none" w="sm" len="sm"/>
            </a:ln>
            <a:effectLst>
              <a:outerShdw blurRad="40000" dist="20000" dir="5400000" rotWithShape="0">
                <a:srgbClr val="000000">
                  <a:alpha val="37647"/>
                </a:srgbClr>
              </a:outerShdw>
            </a:effectLst>
          </p:spPr>
        </p:cxnSp>
        <p:cxnSp>
          <p:nvCxnSpPr>
            <p:cNvPr id="32" name="Google Shape;594;p104">
              <a:extLst>
                <a:ext uri="{FF2B5EF4-FFF2-40B4-BE49-F238E27FC236}">
                  <a16:creationId xmlns:a16="http://schemas.microsoft.com/office/drawing/2014/main" id="{EA22CFAE-BDF4-6942-8DB8-00A5C46D1C01}"/>
                </a:ext>
              </a:extLst>
            </p:cNvPr>
            <p:cNvCxnSpPr>
              <a:cxnSpLocks/>
            </p:cNvCxnSpPr>
            <p:nvPr/>
          </p:nvCxnSpPr>
          <p:spPr>
            <a:xfrm>
              <a:off x="9427278" y="3198700"/>
              <a:ext cx="614880" cy="36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grpSp>
      <p:pic>
        <p:nvPicPr>
          <p:cNvPr id="33" name="Google Shape;595;p104">
            <a:extLst>
              <a:ext uri="{FF2B5EF4-FFF2-40B4-BE49-F238E27FC236}">
                <a16:creationId xmlns:a16="http://schemas.microsoft.com/office/drawing/2014/main" id="{A125B6E1-83D6-4C46-A453-D5A3EB1A3EE9}"/>
              </a:ext>
            </a:extLst>
          </p:cNvPr>
          <p:cNvPicPr preferRelativeResize="0"/>
          <p:nvPr/>
        </p:nvPicPr>
        <p:blipFill rotWithShape="1">
          <a:blip r:embed="rId4" cstate="screen">
            <a:clrChange>
              <a:clrFrom>
                <a:srgbClr val="FBFCFE"/>
              </a:clrFrom>
              <a:clrTo>
                <a:srgbClr val="FBFCFE">
                  <a:alpha val="0"/>
                </a:srgbClr>
              </a:clrTo>
            </a:clrChange>
            <a:alphaModFix/>
            <a:extLst>
              <a:ext uri="{28A0092B-C50C-407E-A947-70E740481C1C}">
                <a14:useLocalDpi xmlns:a14="http://schemas.microsoft.com/office/drawing/2010/main"/>
              </a:ext>
            </a:extLst>
          </a:blip>
          <a:srcRect/>
          <a:stretch/>
        </p:blipFill>
        <p:spPr>
          <a:xfrm>
            <a:off x="7244866" y="3553757"/>
            <a:ext cx="4229906" cy="2428161"/>
          </a:xfrm>
          <a:prstGeom prst="rect">
            <a:avLst/>
          </a:prstGeom>
          <a:noFill/>
          <a:ln>
            <a:noFill/>
          </a:ln>
        </p:spPr>
      </p:pic>
      <p:sp>
        <p:nvSpPr>
          <p:cNvPr id="2" name="Slide Number Placeholder 1">
            <a:extLst>
              <a:ext uri="{FF2B5EF4-FFF2-40B4-BE49-F238E27FC236}">
                <a16:creationId xmlns:a16="http://schemas.microsoft.com/office/drawing/2014/main" id="{23431701-6C75-7E67-FAF7-802FCE4712B7}"/>
              </a:ext>
            </a:extLst>
          </p:cNvPr>
          <p:cNvSpPr>
            <a:spLocks noGrp="1"/>
          </p:cNvSpPr>
          <p:nvPr>
            <p:ph type="sldNum" sz="quarter" idx="10"/>
          </p:nvPr>
        </p:nvSpPr>
        <p:spPr/>
        <p:txBody>
          <a:bodyPr/>
          <a:lstStyle/>
          <a:p>
            <a:fld id="{D8D877B3-D348-4611-9BDB-C5374591D951}" type="slidenum">
              <a:rPr lang="en-US" smtClean="0"/>
              <a:pPr/>
              <a:t>23</a:t>
            </a:fld>
            <a:endParaRPr lang="en-US" dirty="0"/>
          </a:p>
        </p:txBody>
      </p:sp>
    </p:spTree>
    <p:extLst>
      <p:ext uri="{BB962C8B-B14F-4D97-AF65-F5344CB8AC3E}">
        <p14:creationId xmlns:p14="http://schemas.microsoft.com/office/powerpoint/2010/main" val="3960050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3">
            <a:alphaModFix/>
          </a:blip>
          <a:srcRect l="7877" r="52621" b="27832"/>
          <a:stretch/>
        </p:blipFill>
        <p:spPr>
          <a:xfrm>
            <a:off x="8510716" y="3027859"/>
            <a:ext cx="3109784" cy="2999124"/>
          </a:xfrm>
          <a:prstGeom prst="rect">
            <a:avLst/>
          </a:prstGeom>
          <a:noFill/>
          <a:ln>
            <a:noFill/>
          </a:ln>
        </p:spPr>
      </p:pic>
      <p:sp>
        <p:nvSpPr>
          <p:cNvPr id="131" name="Google Shape;131;p20"/>
          <p:cNvSpPr txBox="1">
            <a:spLocks noGrp="1"/>
          </p:cNvSpPr>
          <p:nvPr>
            <p:ph type="title"/>
          </p:nvPr>
        </p:nvSpPr>
        <p:spPr>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Clr>
                <a:schemeClr val="dk1"/>
              </a:buClr>
              <a:buSzPts val="3600"/>
              <a:buFont typeface="Arial"/>
              <a:buNone/>
            </a:pPr>
            <a:r>
              <a:rPr lang="en-GB" b="1" dirty="0"/>
              <a:t>Computing with confidence</a:t>
            </a:r>
            <a:endParaRPr b="1" dirty="0"/>
          </a:p>
        </p:txBody>
      </p:sp>
      <p:sp>
        <p:nvSpPr>
          <p:cNvPr id="2" name="Content Placeholder 1">
            <a:extLst>
              <a:ext uri="{FF2B5EF4-FFF2-40B4-BE49-F238E27FC236}">
                <a16:creationId xmlns:a16="http://schemas.microsoft.com/office/drawing/2014/main" id="{709ED962-1C5F-644D-A586-09E84CA17730}"/>
              </a:ext>
            </a:extLst>
          </p:cNvPr>
          <p:cNvSpPr>
            <a:spLocks noGrp="1"/>
          </p:cNvSpPr>
          <p:nvPr>
            <p:ph idx="1"/>
          </p:nvPr>
        </p:nvSpPr>
        <p:spPr/>
        <p:txBody>
          <a:bodyPr/>
          <a:lstStyle/>
          <a:p>
            <a:pPr marL="457200" lvl="0" indent="-419100">
              <a:lnSpc>
                <a:spcPct val="115000"/>
              </a:lnSpc>
              <a:spcBef>
                <a:spcPts val="0"/>
              </a:spcBef>
              <a:buClr>
                <a:schemeClr val="dk1"/>
              </a:buClr>
              <a:buSzPts val="3000"/>
              <a:buChar char="●"/>
            </a:pPr>
            <a:r>
              <a:rPr lang="en-GB" sz="3000" dirty="0">
                <a:solidFill>
                  <a:schemeClr val="dk1"/>
                </a:solidFill>
              </a:rPr>
              <a:t>Suppose A is in [2,4] and B is in [3,5]</a:t>
            </a:r>
            <a:br>
              <a:rPr lang="en-GB" sz="3000" dirty="0">
                <a:solidFill>
                  <a:schemeClr val="dk1"/>
                </a:solidFill>
              </a:rPr>
            </a:br>
            <a:r>
              <a:rPr lang="en-GB" sz="3000" dirty="0">
                <a:solidFill>
                  <a:schemeClr val="dk1"/>
                </a:solidFill>
              </a:rPr>
              <a:t>What about the sum A+B?</a:t>
            </a:r>
          </a:p>
          <a:p>
            <a:pPr marL="38100" lvl="0">
              <a:lnSpc>
                <a:spcPct val="115000"/>
              </a:lnSpc>
              <a:spcBef>
                <a:spcPts val="0"/>
              </a:spcBef>
              <a:buClr>
                <a:schemeClr val="dk1"/>
              </a:buClr>
              <a:buSzPts val="3000"/>
            </a:pPr>
            <a:r>
              <a:rPr lang="en-GB" sz="3000" dirty="0">
                <a:solidFill>
                  <a:schemeClr val="dk1"/>
                </a:solidFill>
              </a:rPr>
              <a:t>    </a:t>
            </a:r>
            <a:r>
              <a:rPr lang="en-GB" sz="3000" dirty="0">
                <a:solidFill>
                  <a:schemeClr val="tx1">
                    <a:lumMod val="50000"/>
                    <a:lumOff val="50000"/>
                  </a:schemeClr>
                </a:solidFill>
              </a:rPr>
              <a:t>The right answer is [5,9]</a:t>
            </a:r>
          </a:p>
          <a:p>
            <a:pPr marL="38100" lvl="0">
              <a:lnSpc>
                <a:spcPct val="115000"/>
              </a:lnSpc>
              <a:spcBef>
                <a:spcPts val="0"/>
              </a:spcBef>
              <a:buClr>
                <a:schemeClr val="dk1"/>
              </a:buClr>
              <a:buSzPts val="3000"/>
            </a:pPr>
            <a:endParaRPr lang="en-GB" sz="3000" dirty="0">
              <a:solidFill>
                <a:schemeClr val="dk1"/>
              </a:solidFill>
            </a:endParaRPr>
          </a:p>
          <a:p>
            <a:pPr marL="457200" lvl="0" indent="-419100">
              <a:lnSpc>
                <a:spcPct val="115000"/>
              </a:lnSpc>
              <a:spcBef>
                <a:spcPts val="0"/>
              </a:spcBef>
              <a:buClr>
                <a:schemeClr val="dk1"/>
              </a:buClr>
              <a:buSzPts val="3000"/>
              <a:buChar char="●"/>
            </a:pPr>
            <a:r>
              <a:rPr lang="en-GB" sz="3000" dirty="0">
                <a:solidFill>
                  <a:schemeClr val="dk1"/>
                </a:solidFill>
              </a:rPr>
              <a:t>Including confidence intervals</a:t>
            </a:r>
          </a:p>
          <a:p>
            <a:pPr marL="914400" lvl="1" indent="-419100">
              <a:lnSpc>
                <a:spcPct val="115000"/>
              </a:lnSpc>
              <a:spcBef>
                <a:spcPts val="0"/>
              </a:spcBef>
              <a:buClr>
                <a:schemeClr val="dk1"/>
              </a:buClr>
              <a:buSzPts val="3000"/>
              <a:buChar char="○"/>
            </a:pPr>
            <a:r>
              <a:rPr lang="en-GB" sz="3000" dirty="0">
                <a:solidFill>
                  <a:schemeClr val="dk1"/>
                </a:solidFill>
              </a:rPr>
              <a:t>1/10 is different than 100/1000</a:t>
            </a:r>
          </a:p>
          <a:p>
            <a:pPr marL="914400" lvl="1" indent="-419100">
              <a:lnSpc>
                <a:spcPct val="115000"/>
              </a:lnSpc>
              <a:spcBef>
                <a:spcPts val="0"/>
              </a:spcBef>
              <a:buClr>
                <a:schemeClr val="dk1"/>
              </a:buClr>
              <a:buSzPts val="3000"/>
              <a:buChar char="○"/>
            </a:pPr>
            <a:r>
              <a:rPr lang="en-GB" sz="3000" dirty="0">
                <a:solidFill>
                  <a:schemeClr val="dk1"/>
                </a:solidFill>
              </a:rPr>
              <a:t>No observations is different </a:t>
            </a:r>
            <a:br>
              <a:rPr lang="en-GB" sz="3000" dirty="0">
                <a:solidFill>
                  <a:schemeClr val="dk1"/>
                </a:solidFill>
              </a:rPr>
            </a:br>
            <a:r>
              <a:rPr lang="en-GB" sz="3000" dirty="0">
                <a:solidFill>
                  <a:schemeClr val="dk1"/>
                </a:solidFill>
              </a:rPr>
              <a:t>than 0 probability</a:t>
            </a:r>
          </a:p>
          <a:p>
            <a:endParaRPr lang="en-US" dirty="0"/>
          </a:p>
        </p:txBody>
      </p:sp>
      <p:pic>
        <p:nvPicPr>
          <p:cNvPr id="6" name="Picture 5">
            <a:extLst>
              <a:ext uri="{FF2B5EF4-FFF2-40B4-BE49-F238E27FC236}">
                <a16:creationId xmlns:a16="http://schemas.microsoft.com/office/drawing/2014/main" id="{8F74B1E3-C74F-BC4B-93B4-33AD3526327E}"/>
              </a:ext>
            </a:extLst>
          </p:cNvPr>
          <p:cNvPicPr>
            <a:picLocks noChangeAspect="1"/>
          </p:cNvPicPr>
          <p:nvPr/>
        </p:nvPicPr>
        <p:blipFill>
          <a:blip r:embed="rId4"/>
          <a:stretch>
            <a:fillRect/>
          </a:stretch>
        </p:blipFill>
        <p:spPr>
          <a:xfrm>
            <a:off x="8657648" y="1287325"/>
            <a:ext cx="3235152" cy="1634693"/>
          </a:xfrm>
          <a:prstGeom prst="rect">
            <a:avLst/>
          </a:prstGeom>
        </p:spPr>
      </p:pic>
      <p:sp>
        <p:nvSpPr>
          <p:cNvPr id="4" name="Slide Number Placeholder 3">
            <a:extLst>
              <a:ext uri="{FF2B5EF4-FFF2-40B4-BE49-F238E27FC236}">
                <a16:creationId xmlns:a16="http://schemas.microsoft.com/office/drawing/2014/main" id="{5756E7A5-86E4-3017-FC15-4383AAA683A3}"/>
              </a:ext>
            </a:extLst>
          </p:cNvPr>
          <p:cNvSpPr>
            <a:spLocks noGrp="1"/>
          </p:cNvSpPr>
          <p:nvPr>
            <p:ph type="sldNum" sz="quarter" idx="10"/>
          </p:nvPr>
        </p:nvSpPr>
        <p:spPr/>
        <p:txBody>
          <a:bodyPr/>
          <a:lstStyle/>
          <a:p>
            <a:fld id="{D8D877B3-D348-4611-9BDB-C5374591D951}" type="slidenum">
              <a:rPr lang="en-US" smtClean="0"/>
              <a:pPr/>
              <a:t>24</a:t>
            </a:fld>
            <a:endParaRPr lang="en-US" dirty="0"/>
          </a:p>
        </p:txBody>
      </p:sp>
    </p:spTree>
    <p:extLst>
      <p:ext uri="{BB962C8B-B14F-4D97-AF65-F5344CB8AC3E}">
        <p14:creationId xmlns:p14="http://schemas.microsoft.com/office/powerpoint/2010/main" val="85581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Clr>
                <a:schemeClr val="dk1"/>
              </a:buClr>
              <a:buSzPts val="3600"/>
              <a:buFont typeface="Arial"/>
              <a:buNone/>
            </a:pPr>
            <a:r>
              <a:rPr lang="en-GB" b="1" dirty="0"/>
              <a:t>Computational challenges </a:t>
            </a:r>
            <a:endParaRPr b="1" dirty="0"/>
          </a:p>
        </p:txBody>
      </p:sp>
      <p:pic>
        <p:nvPicPr>
          <p:cNvPr id="169" name="Google Shape;169;p22"/>
          <p:cNvPicPr preferRelativeResize="0"/>
          <p:nvPr/>
        </p:nvPicPr>
        <p:blipFill>
          <a:blip r:embed="rId3">
            <a:alphaModFix/>
          </a:blip>
          <a:stretch>
            <a:fillRect/>
          </a:stretch>
        </p:blipFill>
        <p:spPr>
          <a:xfrm>
            <a:off x="2517320" y="1640851"/>
            <a:ext cx="7758734" cy="2009760"/>
          </a:xfrm>
          <a:prstGeom prst="rect">
            <a:avLst/>
          </a:prstGeom>
          <a:noFill/>
          <a:ln>
            <a:noFill/>
          </a:ln>
        </p:spPr>
      </p:pic>
      <p:pic>
        <p:nvPicPr>
          <p:cNvPr id="170" name="Google Shape;170;p2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73721" y="3956126"/>
            <a:ext cx="5532270" cy="1573550"/>
          </a:xfrm>
          <a:prstGeom prst="rect">
            <a:avLst/>
          </a:prstGeom>
          <a:noFill/>
          <a:ln>
            <a:noFill/>
          </a:ln>
        </p:spPr>
      </p:pic>
      <p:pic>
        <p:nvPicPr>
          <p:cNvPr id="171" name="Google Shape;171;p2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885908" y="3762788"/>
            <a:ext cx="2514418" cy="1766888"/>
          </a:xfrm>
          <a:prstGeom prst="rect">
            <a:avLst/>
          </a:prstGeom>
          <a:noFill/>
          <a:ln>
            <a:noFill/>
          </a:ln>
        </p:spPr>
      </p:pic>
      <p:sp>
        <p:nvSpPr>
          <p:cNvPr id="8" name="Google Shape;184;p23">
            <a:extLst>
              <a:ext uri="{FF2B5EF4-FFF2-40B4-BE49-F238E27FC236}">
                <a16:creationId xmlns:a16="http://schemas.microsoft.com/office/drawing/2014/main" id="{2574F88C-5F0E-2F48-89D9-895AA4F12BF4}"/>
              </a:ext>
            </a:extLst>
          </p:cNvPr>
          <p:cNvSpPr txBox="1"/>
          <p:nvPr/>
        </p:nvSpPr>
        <p:spPr>
          <a:xfrm>
            <a:off x="1017074" y="5997182"/>
            <a:ext cx="11174926" cy="550305"/>
          </a:xfrm>
          <a:prstGeom prst="rect">
            <a:avLst/>
          </a:prstGeom>
          <a:solidFill>
            <a:schemeClr val="tx1">
              <a:lumMod val="10000"/>
              <a:lumOff val="90000"/>
            </a:schemeClr>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r>
              <a:rPr lang="en-GB" sz="1400" dirty="0"/>
              <a:t>Patelli, E., Alvarez, D.A., </a:t>
            </a:r>
            <a:r>
              <a:rPr lang="en-GB" sz="1400" dirty="0" err="1"/>
              <a:t>Broggi</a:t>
            </a:r>
            <a:r>
              <a:rPr lang="en-GB" sz="1400" dirty="0"/>
              <a:t>, M., de Angelis, M., 2015. Uncertainty management in multidisciplinary design of critical safety systems. </a:t>
            </a:r>
            <a:br>
              <a:rPr lang="en-GB" sz="1400" dirty="0"/>
            </a:br>
            <a:r>
              <a:rPr lang="en-GB" sz="1400" dirty="0"/>
              <a:t>J. of Aerospace Information Systems 12, 140–169 </a:t>
            </a:r>
            <a:r>
              <a:rPr lang="en-GB" sz="1400" dirty="0">
                <a:hlinkClick r:id="rId6"/>
              </a:rPr>
              <a:t>https://doi.org/10.2514/1.I010273</a:t>
            </a:r>
            <a:endParaRPr lang="en-GB" sz="1400" dirty="0"/>
          </a:p>
        </p:txBody>
      </p:sp>
      <p:sp>
        <p:nvSpPr>
          <p:cNvPr id="4" name="Rectangle 3">
            <a:extLst>
              <a:ext uri="{FF2B5EF4-FFF2-40B4-BE49-F238E27FC236}">
                <a16:creationId xmlns:a16="http://schemas.microsoft.com/office/drawing/2014/main" id="{BC0580C1-6721-044E-A00F-39579251E165}"/>
              </a:ext>
            </a:extLst>
          </p:cNvPr>
          <p:cNvSpPr/>
          <p:nvPr/>
        </p:nvSpPr>
        <p:spPr>
          <a:xfrm>
            <a:off x="1192132" y="1179186"/>
            <a:ext cx="10485121" cy="461665"/>
          </a:xfrm>
          <a:prstGeom prst="rect">
            <a:avLst/>
          </a:prstGeom>
        </p:spPr>
        <p:txBody>
          <a:bodyPr wrap="square">
            <a:spAutoFit/>
          </a:bodyPr>
          <a:lstStyle/>
          <a:p>
            <a:r>
              <a:rPr lang="en-GB" sz="2400" dirty="0">
                <a:solidFill>
                  <a:srgbClr val="336699"/>
                </a:solidFill>
              </a:rPr>
              <a:t>Propagate uncertainty and incertitude without mixing/confusing </a:t>
            </a:r>
            <a:endParaRPr lang="en-US" sz="2400" dirty="0"/>
          </a:p>
        </p:txBody>
      </p:sp>
      <p:sp>
        <p:nvSpPr>
          <p:cNvPr id="2" name="Slide Number Placeholder 1">
            <a:extLst>
              <a:ext uri="{FF2B5EF4-FFF2-40B4-BE49-F238E27FC236}">
                <a16:creationId xmlns:a16="http://schemas.microsoft.com/office/drawing/2014/main" id="{72139816-F5C1-D1AA-BA9C-753E88B8711A}"/>
              </a:ext>
            </a:extLst>
          </p:cNvPr>
          <p:cNvSpPr>
            <a:spLocks noGrp="1"/>
          </p:cNvSpPr>
          <p:nvPr>
            <p:ph type="sldNum" sz="quarter" idx="10"/>
          </p:nvPr>
        </p:nvSpPr>
        <p:spPr/>
        <p:txBody>
          <a:bodyPr/>
          <a:lstStyle/>
          <a:p>
            <a:fld id="{D8D877B3-D348-4611-9BDB-C5374591D951}" type="slidenum">
              <a:rPr lang="en-US" smtClean="0"/>
              <a:pPr/>
              <a:t>25</a:t>
            </a:fld>
            <a:endParaRPr lang="en-US" dirty="0"/>
          </a:p>
        </p:txBody>
      </p:sp>
    </p:spTree>
    <p:extLst>
      <p:ext uri="{BB962C8B-B14F-4D97-AF65-F5344CB8AC3E}">
        <p14:creationId xmlns:p14="http://schemas.microsoft.com/office/powerpoint/2010/main" val="2245332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4164C1-B447-AA69-F0AD-66479ABCE627}"/>
              </a:ext>
            </a:extLst>
          </p:cNvPr>
          <p:cNvSpPr>
            <a:spLocks noGrp="1"/>
          </p:cNvSpPr>
          <p:nvPr>
            <p:ph type="title"/>
          </p:nvPr>
        </p:nvSpPr>
        <p:spPr>
          <a:xfrm>
            <a:off x="1866900" y="2618190"/>
            <a:ext cx="5032664" cy="1621619"/>
          </a:xfrm>
        </p:spPr>
        <p:txBody>
          <a:bodyPr/>
          <a:lstStyle/>
          <a:p>
            <a:r>
              <a:rPr lang="en-US" dirty="0"/>
              <a:t>Computing with imprecise probabilities</a:t>
            </a:r>
          </a:p>
        </p:txBody>
      </p:sp>
      <p:sp>
        <p:nvSpPr>
          <p:cNvPr id="2" name="Slide Number Placeholder 1">
            <a:extLst>
              <a:ext uri="{FF2B5EF4-FFF2-40B4-BE49-F238E27FC236}">
                <a16:creationId xmlns:a16="http://schemas.microsoft.com/office/drawing/2014/main" id="{F1A63897-0161-DFB0-23DF-C2393A6320E9}"/>
              </a:ext>
            </a:extLst>
          </p:cNvPr>
          <p:cNvSpPr>
            <a:spLocks noGrp="1"/>
          </p:cNvSpPr>
          <p:nvPr>
            <p:ph type="sldNum" sz="quarter" idx="10"/>
          </p:nvPr>
        </p:nvSpPr>
        <p:spPr/>
        <p:txBody>
          <a:bodyPr/>
          <a:lstStyle/>
          <a:p>
            <a:fld id="{D8D877B3-D348-4611-9BDB-C5374591D951}" type="slidenum">
              <a:rPr lang="en-US" smtClean="0"/>
              <a:pPr/>
              <a:t>26</a:t>
            </a:fld>
            <a:endParaRPr lang="en-US"/>
          </a:p>
        </p:txBody>
      </p:sp>
    </p:spTree>
    <p:extLst>
      <p:ext uri="{BB962C8B-B14F-4D97-AF65-F5344CB8AC3E}">
        <p14:creationId xmlns:p14="http://schemas.microsoft.com/office/powerpoint/2010/main" val="1563622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49D4EBB-427C-4845-9AAF-441F8C125873}"/>
              </a:ext>
            </a:extLst>
          </p:cNvPr>
          <p:cNvSpPr txBox="1"/>
          <p:nvPr/>
        </p:nvSpPr>
        <p:spPr>
          <a:xfrm>
            <a:off x="4329890" y="4197673"/>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1A7F0FA5-BAB4-6E49-BD78-E5E85C5F4A23}"/>
              </a:ext>
            </a:extLst>
          </p:cNvPr>
          <p:cNvSpPr txBox="1"/>
          <p:nvPr/>
        </p:nvSpPr>
        <p:spPr>
          <a:xfrm>
            <a:off x="4040662" y="3674453"/>
            <a:ext cx="4682692" cy="2677656"/>
          </a:xfrm>
          <a:prstGeom prst="rect">
            <a:avLst/>
          </a:prstGeom>
          <a:noFill/>
        </p:spPr>
        <p:txBody>
          <a:bodyPr wrap="none" rtlCol="0">
            <a:spAutoFit/>
          </a:bodyPr>
          <a:lstStyle/>
          <a:p>
            <a:r>
              <a:rPr lang="en-US" sz="2800" u="sng" dirty="0" err="1"/>
              <a:t>ProbabilityBoundsAnalysis.jl</a:t>
            </a:r>
            <a:endParaRPr lang="en-US" sz="2800" u="sng" dirty="0"/>
          </a:p>
          <a:p>
            <a:endParaRPr lang="en-US" sz="2800" u="sng" dirty="0"/>
          </a:p>
          <a:p>
            <a:r>
              <a:rPr lang="en-US" altLang="en-US" sz="2800" u="sng" dirty="0" err="1">
                <a:solidFill>
                  <a:srgbClr val="000000"/>
                </a:solidFill>
                <a:hlinkClick r:id="rId2">
                  <a:extLst>
                    <a:ext uri="{A12FA001-AC4F-418D-AE19-62706E023703}">
                      <ahyp:hlinkClr xmlns:ahyp="http://schemas.microsoft.com/office/drawing/2018/hyperlinkcolor" val="tx"/>
                    </a:ext>
                  </a:extLst>
                </a:hlinkClick>
              </a:rPr>
              <a:t>MomentArithmetic</a:t>
            </a:r>
            <a:r>
              <a:rPr lang="en-US" sz="2800" u="sng" dirty="0" err="1">
                <a:solidFill>
                  <a:srgbClr val="000000"/>
                </a:solidFill>
              </a:rPr>
              <a:t>.jl</a:t>
            </a:r>
            <a:endParaRPr lang="en-US" sz="2800" u="sng" dirty="0">
              <a:solidFill>
                <a:srgbClr val="000000"/>
              </a:solidFill>
            </a:endParaRPr>
          </a:p>
          <a:p>
            <a:endParaRPr lang="en-US" sz="2800" u="sng" dirty="0">
              <a:solidFill>
                <a:srgbClr val="000000"/>
              </a:solidFill>
            </a:endParaRPr>
          </a:p>
          <a:p>
            <a:r>
              <a:rPr lang="en-US" sz="2800" u="sng" dirty="0">
                <a:solidFill>
                  <a:srgbClr val="000000"/>
                </a:solidFill>
                <a:hlinkClick r:id="rId3">
                  <a:extLst>
                    <a:ext uri="{A12FA001-AC4F-418D-AE19-62706E023703}">
                      <ahyp:hlinkClr xmlns:ahyp="http://schemas.microsoft.com/office/drawing/2018/hyperlinkcolor" val="tx"/>
                    </a:ext>
                  </a:extLst>
                </a:hlinkClick>
              </a:rPr>
              <a:t>ZoneArithmetic.jl</a:t>
            </a:r>
            <a:endParaRPr lang="en-US" sz="2800" u="sng" dirty="0">
              <a:solidFill>
                <a:srgbClr val="000000"/>
              </a:solidFill>
            </a:endParaRPr>
          </a:p>
          <a:p>
            <a:endParaRPr lang="en-US" sz="2800" dirty="0"/>
          </a:p>
        </p:txBody>
      </p:sp>
      <p:sp>
        <p:nvSpPr>
          <p:cNvPr id="3" name="TextBox 2">
            <a:extLst>
              <a:ext uri="{FF2B5EF4-FFF2-40B4-BE49-F238E27FC236}">
                <a16:creationId xmlns:a16="http://schemas.microsoft.com/office/drawing/2014/main" id="{B3B1FBC2-79C6-2643-96C6-F6B46924FEAD}"/>
              </a:ext>
            </a:extLst>
          </p:cNvPr>
          <p:cNvSpPr txBox="1"/>
          <p:nvPr/>
        </p:nvSpPr>
        <p:spPr>
          <a:xfrm>
            <a:off x="9156602" y="3828341"/>
            <a:ext cx="1931041" cy="369332"/>
          </a:xfrm>
          <a:prstGeom prst="rect">
            <a:avLst/>
          </a:prstGeom>
          <a:noFill/>
        </p:spPr>
        <p:txBody>
          <a:bodyPr wrap="none" rtlCol="0">
            <a:spAutoFit/>
          </a:bodyPr>
          <a:lstStyle/>
          <a:p>
            <a:r>
              <a:rPr lang="en-US" dirty="0">
                <a:solidFill>
                  <a:schemeClr val="accent1"/>
                </a:solidFill>
              </a:rPr>
              <a:t>(p-box arithmetic)</a:t>
            </a:r>
          </a:p>
        </p:txBody>
      </p:sp>
      <p:sp>
        <p:nvSpPr>
          <p:cNvPr id="10" name="TextBox 9">
            <a:extLst>
              <a:ext uri="{FF2B5EF4-FFF2-40B4-BE49-F238E27FC236}">
                <a16:creationId xmlns:a16="http://schemas.microsoft.com/office/drawing/2014/main" id="{5A750549-AB35-664F-A3E2-55C4FC805E3A}"/>
              </a:ext>
            </a:extLst>
          </p:cNvPr>
          <p:cNvSpPr txBox="1"/>
          <p:nvPr/>
        </p:nvSpPr>
        <p:spPr>
          <a:xfrm>
            <a:off x="1915619" y="1711304"/>
            <a:ext cx="2939394" cy="523220"/>
          </a:xfrm>
          <a:prstGeom prst="rect">
            <a:avLst/>
          </a:prstGeom>
          <a:noFill/>
        </p:spPr>
        <p:txBody>
          <a:bodyPr wrap="none" rtlCol="0">
            <a:spAutoFit/>
          </a:bodyPr>
          <a:lstStyle/>
          <a:p>
            <a:r>
              <a:rPr lang="en-US" sz="2800" dirty="0"/>
              <a:t>Probability Theory</a:t>
            </a:r>
          </a:p>
        </p:txBody>
      </p:sp>
      <p:sp>
        <p:nvSpPr>
          <p:cNvPr id="12" name="TextBox 11">
            <a:extLst>
              <a:ext uri="{FF2B5EF4-FFF2-40B4-BE49-F238E27FC236}">
                <a16:creationId xmlns:a16="http://schemas.microsoft.com/office/drawing/2014/main" id="{CF746363-9FC0-9940-A9A8-DB9B42A35EE6}"/>
              </a:ext>
            </a:extLst>
          </p:cNvPr>
          <p:cNvSpPr txBox="1"/>
          <p:nvPr/>
        </p:nvSpPr>
        <p:spPr>
          <a:xfrm>
            <a:off x="7336989" y="1711304"/>
            <a:ext cx="2998128" cy="523220"/>
          </a:xfrm>
          <a:prstGeom prst="rect">
            <a:avLst/>
          </a:prstGeom>
          <a:noFill/>
        </p:spPr>
        <p:txBody>
          <a:bodyPr wrap="none" rtlCol="0">
            <a:spAutoFit/>
          </a:bodyPr>
          <a:lstStyle/>
          <a:p>
            <a:r>
              <a:rPr lang="en-US" sz="2800" dirty="0"/>
              <a:t>Interval Arithmetic</a:t>
            </a:r>
          </a:p>
        </p:txBody>
      </p:sp>
      <p:sp>
        <p:nvSpPr>
          <p:cNvPr id="9" name="Freeform 8">
            <a:extLst>
              <a:ext uri="{FF2B5EF4-FFF2-40B4-BE49-F238E27FC236}">
                <a16:creationId xmlns:a16="http://schemas.microsoft.com/office/drawing/2014/main" id="{256F5140-3604-AB46-B3DF-5F9B6AE47C7A}"/>
              </a:ext>
            </a:extLst>
          </p:cNvPr>
          <p:cNvSpPr/>
          <p:nvPr/>
        </p:nvSpPr>
        <p:spPr>
          <a:xfrm>
            <a:off x="3347109" y="2318206"/>
            <a:ext cx="2581359" cy="1416106"/>
          </a:xfrm>
          <a:custGeom>
            <a:avLst/>
            <a:gdLst>
              <a:gd name="connsiteX0" fmla="*/ 0 w 2581359"/>
              <a:gd name="connsiteY0" fmla="*/ 0 h 1416106"/>
              <a:gd name="connsiteX1" fmla="*/ 404601 w 2581359"/>
              <a:gd name="connsiteY1" fmla="*/ 534075 h 1416106"/>
              <a:gd name="connsiteX2" fmla="*/ 1877352 w 2581359"/>
              <a:gd name="connsiteY2" fmla="*/ 704007 h 1416106"/>
              <a:gd name="connsiteX3" fmla="*/ 2581359 w 2581359"/>
              <a:gd name="connsiteY3" fmla="*/ 1416106 h 1416106"/>
            </a:gdLst>
            <a:ahLst/>
            <a:cxnLst>
              <a:cxn ang="0">
                <a:pos x="connsiteX0" y="connsiteY0"/>
              </a:cxn>
              <a:cxn ang="0">
                <a:pos x="connsiteX1" y="connsiteY1"/>
              </a:cxn>
              <a:cxn ang="0">
                <a:pos x="connsiteX2" y="connsiteY2"/>
              </a:cxn>
              <a:cxn ang="0">
                <a:pos x="connsiteX3" y="connsiteY3"/>
              </a:cxn>
            </a:cxnLst>
            <a:rect l="l" t="t" r="r" b="b"/>
            <a:pathLst>
              <a:path w="2581359" h="1416106">
                <a:moveTo>
                  <a:pt x="0" y="0"/>
                </a:moveTo>
                <a:cubicBezTo>
                  <a:pt x="45854" y="208370"/>
                  <a:pt x="91709" y="416741"/>
                  <a:pt x="404601" y="534075"/>
                </a:cubicBezTo>
                <a:cubicBezTo>
                  <a:pt x="717493" y="651409"/>
                  <a:pt x="1514559" y="557002"/>
                  <a:pt x="1877352" y="704007"/>
                </a:cubicBezTo>
                <a:cubicBezTo>
                  <a:pt x="2240145" y="851012"/>
                  <a:pt x="2346690" y="1282587"/>
                  <a:pt x="2581359" y="1416106"/>
                </a:cubicBezTo>
              </a:path>
            </a:pathLst>
          </a:custGeom>
          <a:noFill/>
          <a:ln w="38100">
            <a:solidFill>
              <a:schemeClr val="accent3"/>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a:extLst>
              <a:ext uri="{FF2B5EF4-FFF2-40B4-BE49-F238E27FC236}">
                <a16:creationId xmlns:a16="http://schemas.microsoft.com/office/drawing/2014/main" id="{2359E063-9FC7-C147-B5DD-2EE0114A7CFA}"/>
              </a:ext>
            </a:extLst>
          </p:cNvPr>
          <p:cNvSpPr/>
          <p:nvPr/>
        </p:nvSpPr>
        <p:spPr>
          <a:xfrm flipH="1">
            <a:off x="6394133" y="2318206"/>
            <a:ext cx="2581200" cy="1414800"/>
          </a:xfrm>
          <a:custGeom>
            <a:avLst/>
            <a:gdLst>
              <a:gd name="connsiteX0" fmla="*/ 0 w 2581359"/>
              <a:gd name="connsiteY0" fmla="*/ 0 h 1416106"/>
              <a:gd name="connsiteX1" fmla="*/ 404601 w 2581359"/>
              <a:gd name="connsiteY1" fmla="*/ 534075 h 1416106"/>
              <a:gd name="connsiteX2" fmla="*/ 1877352 w 2581359"/>
              <a:gd name="connsiteY2" fmla="*/ 704007 h 1416106"/>
              <a:gd name="connsiteX3" fmla="*/ 2581359 w 2581359"/>
              <a:gd name="connsiteY3" fmla="*/ 1416106 h 1416106"/>
            </a:gdLst>
            <a:ahLst/>
            <a:cxnLst>
              <a:cxn ang="0">
                <a:pos x="connsiteX0" y="connsiteY0"/>
              </a:cxn>
              <a:cxn ang="0">
                <a:pos x="connsiteX1" y="connsiteY1"/>
              </a:cxn>
              <a:cxn ang="0">
                <a:pos x="connsiteX2" y="connsiteY2"/>
              </a:cxn>
              <a:cxn ang="0">
                <a:pos x="connsiteX3" y="connsiteY3"/>
              </a:cxn>
            </a:cxnLst>
            <a:rect l="l" t="t" r="r" b="b"/>
            <a:pathLst>
              <a:path w="2581359" h="1416106">
                <a:moveTo>
                  <a:pt x="0" y="0"/>
                </a:moveTo>
                <a:cubicBezTo>
                  <a:pt x="45854" y="208370"/>
                  <a:pt x="91709" y="416741"/>
                  <a:pt x="404601" y="534075"/>
                </a:cubicBezTo>
                <a:cubicBezTo>
                  <a:pt x="717493" y="651409"/>
                  <a:pt x="1514559" y="557002"/>
                  <a:pt x="1877352" y="704007"/>
                </a:cubicBezTo>
                <a:cubicBezTo>
                  <a:pt x="2240145" y="851012"/>
                  <a:pt x="2346690" y="1282587"/>
                  <a:pt x="2581359" y="1416106"/>
                </a:cubicBezTo>
              </a:path>
            </a:pathLst>
          </a:custGeom>
          <a:noFill/>
          <a:ln w="38100">
            <a:solidFill>
              <a:schemeClr val="accent3"/>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F977D44-9D56-382F-A1F3-51ECC5CD769C}"/>
              </a:ext>
            </a:extLst>
          </p:cNvPr>
          <p:cNvSpPr txBox="1"/>
          <p:nvPr/>
        </p:nvSpPr>
        <p:spPr>
          <a:xfrm>
            <a:off x="9156601" y="4608864"/>
            <a:ext cx="2236510" cy="369332"/>
          </a:xfrm>
          <a:prstGeom prst="rect">
            <a:avLst/>
          </a:prstGeom>
          <a:noFill/>
        </p:spPr>
        <p:txBody>
          <a:bodyPr wrap="none" rtlCol="0">
            <a:spAutoFit/>
          </a:bodyPr>
          <a:lstStyle/>
          <a:p>
            <a:r>
              <a:rPr lang="en-US" dirty="0">
                <a:solidFill>
                  <a:schemeClr val="accent1"/>
                </a:solidFill>
              </a:rPr>
              <a:t>(moment arithmetic)</a:t>
            </a:r>
          </a:p>
        </p:txBody>
      </p:sp>
      <p:sp>
        <p:nvSpPr>
          <p:cNvPr id="7" name="TextBox 6">
            <a:extLst>
              <a:ext uri="{FF2B5EF4-FFF2-40B4-BE49-F238E27FC236}">
                <a16:creationId xmlns:a16="http://schemas.microsoft.com/office/drawing/2014/main" id="{32E5322C-C15C-31C0-7ACA-EBEDB963A37F}"/>
              </a:ext>
            </a:extLst>
          </p:cNvPr>
          <p:cNvSpPr txBox="1"/>
          <p:nvPr/>
        </p:nvSpPr>
        <p:spPr>
          <a:xfrm>
            <a:off x="9156601" y="5422158"/>
            <a:ext cx="6101542" cy="369332"/>
          </a:xfrm>
          <a:prstGeom prst="rect">
            <a:avLst/>
          </a:prstGeom>
          <a:noFill/>
        </p:spPr>
        <p:txBody>
          <a:bodyPr wrap="square">
            <a:spAutoFit/>
          </a:bodyPr>
          <a:lstStyle/>
          <a:p>
            <a:r>
              <a:rPr lang="en-US" dirty="0">
                <a:solidFill>
                  <a:schemeClr val="accent1"/>
                </a:solidFill>
              </a:rPr>
              <a:t>(</a:t>
            </a:r>
            <a:r>
              <a:rPr lang="en-US" dirty="0" err="1">
                <a:solidFill>
                  <a:schemeClr val="accent1"/>
                </a:solidFill>
              </a:rPr>
              <a:t>Subintevalization</a:t>
            </a:r>
            <a:r>
              <a:rPr lang="en-US" dirty="0">
                <a:solidFill>
                  <a:schemeClr val="accent1"/>
                </a:solidFill>
              </a:rPr>
              <a:t>)</a:t>
            </a:r>
          </a:p>
        </p:txBody>
      </p:sp>
      <p:sp>
        <p:nvSpPr>
          <p:cNvPr id="8" name="Title 7">
            <a:extLst>
              <a:ext uri="{FF2B5EF4-FFF2-40B4-BE49-F238E27FC236}">
                <a16:creationId xmlns:a16="http://schemas.microsoft.com/office/drawing/2014/main" id="{77CBE53A-74B8-3110-1DED-753BFFFCA559}"/>
              </a:ext>
            </a:extLst>
          </p:cNvPr>
          <p:cNvSpPr>
            <a:spLocks noGrp="1"/>
          </p:cNvSpPr>
          <p:nvPr>
            <p:ph type="title"/>
          </p:nvPr>
        </p:nvSpPr>
        <p:spPr/>
        <p:txBody>
          <a:bodyPr/>
          <a:lstStyle/>
          <a:p>
            <a:r>
              <a:rPr lang="en-US" dirty="0"/>
              <a:t>Computational tools</a:t>
            </a:r>
          </a:p>
        </p:txBody>
      </p:sp>
      <p:sp>
        <p:nvSpPr>
          <p:cNvPr id="14" name="Slide Number Placeholder 13">
            <a:extLst>
              <a:ext uri="{FF2B5EF4-FFF2-40B4-BE49-F238E27FC236}">
                <a16:creationId xmlns:a16="http://schemas.microsoft.com/office/drawing/2014/main" id="{47901117-6C51-A1BE-DC5E-9CC51C8C9568}"/>
              </a:ext>
            </a:extLst>
          </p:cNvPr>
          <p:cNvSpPr>
            <a:spLocks noGrp="1"/>
          </p:cNvSpPr>
          <p:nvPr>
            <p:ph type="sldNum" sz="quarter" idx="10"/>
          </p:nvPr>
        </p:nvSpPr>
        <p:spPr/>
        <p:txBody>
          <a:bodyPr/>
          <a:lstStyle/>
          <a:p>
            <a:fld id="{D8D877B3-D348-4611-9BDB-C5374591D951}" type="slidenum">
              <a:rPr lang="en-US" smtClean="0"/>
              <a:pPr/>
              <a:t>27</a:t>
            </a:fld>
            <a:endParaRPr lang="en-US" dirty="0"/>
          </a:p>
        </p:txBody>
      </p:sp>
    </p:spTree>
    <p:extLst>
      <p:ext uri="{BB962C8B-B14F-4D97-AF65-F5344CB8AC3E}">
        <p14:creationId xmlns:p14="http://schemas.microsoft.com/office/powerpoint/2010/main" val="1695212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49D4EBB-427C-4845-9AAF-441F8C125873}"/>
              </a:ext>
            </a:extLst>
          </p:cNvPr>
          <p:cNvSpPr txBox="1"/>
          <p:nvPr/>
        </p:nvSpPr>
        <p:spPr>
          <a:xfrm>
            <a:off x="3863546" y="4234249"/>
            <a:ext cx="184731" cy="369332"/>
          </a:xfrm>
          <a:prstGeom prst="rect">
            <a:avLst/>
          </a:prstGeom>
          <a:noFill/>
        </p:spPr>
        <p:txBody>
          <a:bodyPr wrap="none" rtlCol="0">
            <a:spAutoFit/>
          </a:bodyPr>
          <a:lstStyle/>
          <a:p>
            <a:endParaRPr lang="en-US" dirty="0"/>
          </a:p>
        </p:txBody>
      </p:sp>
      <p:pic>
        <p:nvPicPr>
          <p:cNvPr id="3" name="Picture 2" descr="Chart, histogram&#10;&#10;Description automatically generated">
            <a:extLst>
              <a:ext uri="{FF2B5EF4-FFF2-40B4-BE49-F238E27FC236}">
                <a16:creationId xmlns:a16="http://schemas.microsoft.com/office/drawing/2014/main" id="{2658984C-BEDB-7D49-B207-67F552FA1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600" y="1404000"/>
            <a:ext cx="3953032" cy="3782832"/>
          </a:xfrm>
          <a:prstGeom prst="rect">
            <a:avLst/>
          </a:prstGeom>
        </p:spPr>
      </p:pic>
      <p:pic>
        <p:nvPicPr>
          <p:cNvPr id="7" name="Picture 6">
            <a:extLst>
              <a:ext uri="{FF2B5EF4-FFF2-40B4-BE49-F238E27FC236}">
                <a16:creationId xmlns:a16="http://schemas.microsoft.com/office/drawing/2014/main" id="{A17D070A-1A21-044E-836E-D2A0BC1E2B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03331" y="1405620"/>
            <a:ext cx="3953031" cy="3782832"/>
          </a:xfrm>
          <a:prstGeom prst="rect">
            <a:avLst/>
          </a:prstGeom>
        </p:spPr>
      </p:pic>
      <p:pic>
        <p:nvPicPr>
          <p:cNvPr id="11" name="Picture 10">
            <a:extLst>
              <a:ext uri="{FF2B5EF4-FFF2-40B4-BE49-F238E27FC236}">
                <a16:creationId xmlns:a16="http://schemas.microsoft.com/office/drawing/2014/main" id="{4B317D38-10AF-674A-B004-F30FFDCDFEC2}"/>
              </a:ext>
            </a:extLst>
          </p:cNvPr>
          <p:cNvPicPr>
            <a:picLocks noChangeAspect="1"/>
          </p:cNvPicPr>
          <p:nvPr/>
        </p:nvPicPr>
        <p:blipFill rotWithShape="1">
          <a:blip r:embed="rId4"/>
          <a:srcRect l="20308" t="38531" r="22207" b="51301"/>
          <a:stretch/>
        </p:blipFill>
        <p:spPr>
          <a:xfrm>
            <a:off x="7727894" y="1279868"/>
            <a:ext cx="2492347" cy="614995"/>
          </a:xfrm>
          <a:prstGeom prst="rect">
            <a:avLst/>
          </a:prstGeom>
        </p:spPr>
      </p:pic>
      <p:pic>
        <p:nvPicPr>
          <p:cNvPr id="13" name="Picture 12">
            <a:extLst>
              <a:ext uri="{FF2B5EF4-FFF2-40B4-BE49-F238E27FC236}">
                <a16:creationId xmlns:a16="http://schemas.microsoft.com/office/drawing/2014/main" id="{1718D69C-3D5F-B74D-A1AC-819CA05960A3}"/>
              </a:ext>
            </a:extLst>
          </p:cNvPr>
          <p:cNvPicPr>
            <a:picLocks noChangeAspect="1"/>
          </p:cNvPicPr>
          <p:nvPr/>
        </p:nvPicPr>
        <p:blipFill>
          <a:blip r:embed="rId4"/>
          <a:stretch>
            <a:fillRect/>
          </a:stretch>
        </p:blipFill>
        <p:spPr>
          <a:xfrm>
            <a:off x="12192000" y="379675"/>
            <a:ext cx="4335645" cy="6048492"/>
          </a:xfrm>
          <a:prstGeom prst="rect">
            <a:avLst/>
          </a:prstGeom>
        </p:spPr>
      </p:pic>
      <p:pic>
        <p:nvPicPr>
          <p:cNvPr id="23" name="Picture 22">
            <a:extLst>
              <a:ext uri="{FF2B5EF4-FFF2-40B4-BE49-F238E27FC236}">
                <a16:creationId xmlns:a16="http://schemas.microsoft.com/office/drawing/2014/main" id="{AE20761C-74F3-4D40-8EF7-45F341B808DF}"/>
              </a:ext>
            </a:extLst>
          </p:cNvPr>
          <p:cNvPicPr>
            <a:picLocks noChangeAspect="1"/>
          </p:cNvPicPr>
          <p:nvPr/>
        </p:nvPicPr>
        <p:blipFill rotWithShape="1">
          <a:blip r:embed="rId4"/>
          <a:srcRect t="50700" b="36202"/>
          <a:stretch/>
        </p:blipFill>
        <p:spPr>
          <a:xfrm>
            <a:off x="949892" y="5082681"/>
            <a:ext cx="4335645" cy="792233"/>
          </a:xfrm>
          <a:prstGeom prst="rect">
            <a:avLst/>
          </a:prstGeom>
        </p:spPr>
      </p:pic>
      <p:pic>
        <p:nvPicPr>
          <p:cNvPr id="24" name="Picture 23">
            <a:extLst>
              <a:ext uri="{FF2B5EF4-FFF2-40B4-BE49-F238E27FC236}">
                <a16:creationId xmlns:a16="http://schemas.microsoft.com/office/drawing/2014/main" id="{369891E5-68D1-7E41-B76E-B428A8CB7C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35600" y="1404000"/>
            <a:ext cx="3953031" cy="3782832"/>
          </a:xfrm>
          <a:prstGeom prst="rect">
            <a:avLst/>
          </a:prstGeom>
        </p:spPr>
      </p:pic>
      <p:pic>
        <p:nvPicPr>
          <p:cNvPr id="4" name="Picture 3">
            <a:extLst>
              <a:ext uri="{FF2B5EF4-FFF2-40B4-BE49-F238E27FC236}">
                <a16:creationId xmlns:a16="http://schemas.microsoft.com/office/drawing/2014/main" id="{B1D87B95-BB70-FD44-AEC8-BA928CCC107C}"/>
              </a:ext>
            </a:extLst>
          </p:cNvPr>
          <p:cNvPicPr>
            <a:picLocks noChangeAspect="1"/>
          </p:cNvPicPr>
          <p:nvPr/>
        </p:nvPicPr>
        <p:blipFill rotWithShape="1">
          <a:blip r:embed="rId4"/>
          <a:srcRect l="40657" t="11589" r="40722" b="75155"/>
          <a:stretch/>
        </p:blipFill>
        <p:spPr>
          <a:xfrm>
            <a:off x="2878856" y="1186487"/>
            <a:ext cx="807329" cy="801759"/>
          </a:xfrm>
          <a:prstGeom prst="rect">
            <a:avLst/>
          </a:prstGeom>
        </p:spPr>
      </p:pic>
      <p:sp>
        <p:nvSpPr>
          <p:cNvPr id="26" name="Rectangle 25">
            <a:extLst>
              <a:ext uri="{FF2B5EF4-FFF2-40B4-BE49-F238E27FC236}">
                <a16:creationId xmlns:a16="http://schemas.microsoft.com/office/drawing/2014/main" id="{5631E867-3570-974B-A578-419E3730EC71}"/>
              </a:ext>
            </a:extLst>
          </p:cNvPr>
          <p:cNvSpPr/>
          <p:nvPr/>
        </p:nvSpPr>
        <p:spPr>
          <a:xfrm>
            <a:off x="2524430" y="4603581"/>
            <a:ext cx="1126215" cy="45719"/>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27A8CCC-4FD0-9146-8DCC-4A0C91BB9AC7}"/>
              </a:ext>
            </a:extLst>
          </p:cNvPr>
          <p:cNvPicPr>
            <a:picLocks noChangeAspect="1"/>
          </p:cNvPicPr>
          <p:nvPr/>
        </p:nvPicPr>
        <p:blipFill rotWithShape="1">
          <a:blip r:embed="rId4"/>
          <a:srcRect t="66308" b="23006"/>
          <a:stretch/>
        </p:blipFill>
        <p:spPr>
          <a:xfrm>
            <a:off x="6712023" y="5197853"/>
            <a:ext cx="4335645" cy="646331"/>
          </a:xfrm>
          <a:prstGeom prst="rect">
            <a:avLst/>
          </a:prstGeom>
        </p:spPr>
      </p:pic>
      <p:pic>
        <p:nvPicPr>
          <p:cNvPr id="28" name="Picture 27">
            <a:extLst>
              <a:ext uri="{FF2B5EF4-FFF2-40B4-BE49-F238E27FC236}">
                <a16:creationId xmlns:a16="http://schemas.microsoft.com/office/drawing/2014/main" id="{1A42F357-4023-AB46-A119-FF837E34D3ED}"/>
              </a:ext>
            </a:extLst>
          </p:cNvPr>
          <p:cNvPicPr>
            <a:picLocks noChangeAspect="1"/>
          </p:cNvPicPr>
          <p:nvPr/>
        </p:nvPicPr>
        <p:blipFill rotWithShape="1">
          <a:blip r:embed="rId4"/>
          <a:srcRect t="78568" b="8334"/>
          <a:stretch/>
        </p:blipFill>
        <p:spPr>
          <a:xfrm>
            <a:off x="6117516" y="5667877"/>
            <a:ext cx="4335645" cy="792233"/>
          </a:xfrm>
          <a:prstGeom prst="rect">
            <a:avLst/>
          </a:prstGeom>
        </p:spPr>
      </p:pic>
      <p:sp>
        <p:nvSpPr>
          <p:cNvPr id="2" name="Slide Number Placeholder 1">
            <a:extLst>
              <a:ext uri="{FF2B5EF4-FFF2-40B4-BE49-F238E27FC236}">
                <a16:creationId xmlns:a16="http://schemas.microsoft.com/office/drawing/2014/main" id="{40021193-DF14-128B-6EBF-106F462ED8F2}"/>
              </a:ext>
            </a:extLst>
          </p:cNvPr>
          <p:cNvSpPr>
            <a:spLocks noGrp="1"/>
          </p:cNvSpPr>
          <p:nvPr>
            <p:ph type="sldNum" sz="quarter" idx="12"/>
          </p:nvPr>
        </p:nvSpPr>
        <p:spPr/>
        <p:txBody>
          <a:bodyPr/>
          <a:lstStyle/>
          <a:p>
            <a:fld id="{B6F15528-21DE-4FAA-801E-634DDDAF4B2B}" type="slidenum">
              <a:rPr lang="en-US" smtClean="0"/>
              <a:pPr/>
              <a:t>28</a:t>
            </a:fld>
            <a:endParaRPr lang="en-US"/>
          </a:p>
        </p:txBody>
      </p:sp>
      <p:sp>
        <p:nvSpPr>
          <p:cNvPr id="5" name="Footer Placeholder 4">
            <a:extLst>
              <a:ext uri="{FF2B5EF4-FFF2-40B4-BE49-F238E27FC236}">
                <a16:creationId xmlns:a16="http://schemas.microsoft.com/office/drawing/2014/main" id="{4A08C3B1-370C-F949-8C1F-076E74CB483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4523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49D4EBB-427C-4845-9AAF-441F8C125873}"/>
              </a:ext>
            </a:extLst>
          </p:cNvPr>
          <p:cNvSpPr txBox="1"/>
          <p:nvPr/>
        </p:nvSpPr>
        <p:spPr>
          <a:xfrm>
            <a:off x="3863546" y="4234249"/>
            <a:ext cx="184731" cy="369332"/>
          </a:xfrm>
          <a:prstGeom prst="rect">
            <a:avLst/>
          </a:prstGeom>
          <a:noFill/>
        </p:spPr>
        <p:txBody>
          <a:bodyPr wrap="none" rtlCol="0">
            <a:spAutoFit/>
          </a:bodyPr>
          <a:lstStyle/>
          <a:p>
            <a:endParaRPr lang="en-US" dirty="0"/>
          </a:p>
        </p:txBody>
      </p:sp>
      <p:pic>
        <p:nvPicPr>
          <p:cNvPr id="4" name="Picture 3" descr="Chart, shape&#10;&#10;Description automatically generated">
            <a:extLst>
              <a:ext uri="{FF2B5EF4-FFF2-40B4-BE49-F238E27FC236}">
                <a16:creationId xmlns:a16="http://schemas.microsoft.com/office/drawing/2014/main" id="{962489DA-DCB8-7640-A0F9-C8EA6538B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800" y="1188000"/>
            <a:ext cx="4684439" cy="4482749"/>
          </a:xfrm>
          <a:prstGeom prst="rect">
            <a:avLst/>
          </a:prstGeom>
        </p:spPr>
      </p:pic>
      <p:pic>
        <p:nvPicPr>
          <p:cNvPr id="10" name="Picture 9">
            <a:extLst>
              <a:ext uri="{FF2B5EF4-FFF2-40B4-BE49-F238E27FC236}">
                <a16:creationId xmlns:a16="http://schemas.microsoft.com/office/drawing/2014/main" id="{6861D3AF-E136-4C40-AD6A-8AFBEF02F8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800" y="1188000"/>
            <a:ext cx="4684439" cy="4482747"/>
          </a:xfrm>
          <a:prstGeom prst="rect">
            <a:avLst/>
          </a:prstGeom>
        </p:spPr>
      </p:pic>
      <p:pic>
        <p:nvPicPr>
          <p:cNvPr id="12" name="Picture 11">
            <a:extLst>
              <a:ext uri="{FF2B5EF4-FFF2-40B4-BE49-F238E27FC236}">
                <a16:creationId xmlns:a16="http://schemas.microsoft.com/office/drawing/2014/main" id="{3778F7A1-83B4-1749-87D0-A351C02BDB6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62800" y="1188000"/>
            <a:ext cx="4684438" cy="4482747"/>
          </a:xfrm>
          <a:prstGeom prst="rect">
            <a:avLst/>
          </a:prstGeom>
        </p:spPr>
      </p:pic>
      <p:pic>
        <p:nvPicPr>
          <p:cNvPr id="13" name="Picture 12">
            <a:extLst>
              <a:ext uri="{FF2B5EF4-FFF2-40B4-BE49-F238E27FC236}">
                <a16:creationId xmlns:a16="http://schemas.microsoft.com/office/drawing/2014/main" id="{3AAFF5E5-6984-684A-9FE6-397E6263406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2800" y="1188000"/>
            <a:ext cx="4684438" cy="4482746"/>
          </a:xfrm>
          <a:prstGeom prst="rect">
            <a:avLst/>
          </a:prstGeom>
        </p:spPr>
      </p:pic>
      <p:pic>
        <p:nvPicPr>
          <p:cNvPr id="14" name="Picture 13">
            <a:extLst>
              <a:ext uri="{FF2B5EF4-FFF2-40B4-BE49-F238E27FC236}">
                <a16:creationId xmlns:a16="http://schemas.microsoft.com/office/drawing/2014/main" id="{1ED4183F-C416-DE4E-83C0-6CA2000D59D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62800" y="1188000"/>
            <a:ext cx="4684437" cy="4482746"/>
          </a:xfrm>
          <a:prstGeom prst="rect">
            <a:avLst/>
          </a:prstGeom>
        </p:spPr>
      </p:pic>
      <p:pic>
        <p:nvPicPr>
          <p:cNvPr id="15" name="Picture 14">
            <a:extLst>
              <a:ext uri="{FF2B5EF4-FFF2-40B4-BE49-F238E27FC236}">
                <a16:creationId xmlns:a16="http://schemas.microsoft.com/office/drawing/2014/main" id="{429C1035-E359-184E-BFC3-C9D6F3C8DBB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862800" y="1188000"/>
            <a:ext cx="4684437" cy="4482745"/>
          </a:xfrm>
          <a:prstGeom prst="rect">
            <a:avLst/>
          </a:prstGeom>
        </p:spPr>
      </p:pic>
      <p:sp>
        <p:nvSpPr>
          <p:cNvPr id="2" name="Title 1">
            <a:extLst>
              <a:ext uri="{FF2B5EF4-FFF2-40B4-BE49-F238E27FC236}">
                <a16:creationId xmlns:a16="http://schemas.microsoft.com/office/drawing/2014/main" id="{13BB9457-FA49-77C7-CA7F-2AB584E97451}"/>
              </a:ext>
            </a:extLst>
          </p:cNvPr>
          <p:cNvSpPr>
            <a:spLocks noGrp="1"/>
          </p:cNvSpPr>
          <p:nvPr>
            <p:ph type="title"/>
          </p:nvPr>
        </p:nvSpPr>
        <p:spPr/>
        <p:txBody>
          <a:bodyPr/>
          <a:lstStyle/>
          <a:p>
            <a:r>
              <a:rPr lang="en-US" dirty="0"/>
              <a:t>Intervals</a:t>
            </a:r>
          </a:p>
        </p:txBody>
      </p:sp>
      <p:sp>
        <p:nvSpPr>
          <p:cNvPr id="5" name="Slide Number Placeholder 4">
            <a:extLst>
              <a:ext uri="{FF2B5EF4-FFF2-40B4-BE49-F238E27FC236}">
                <a16:creationId xmlns:a16="http://schemas.microsoft.com/office/drawing/2014/main" id="{74134FDB-F650-C9E6-6CCA-D945691C3E5B}"/>
              </a:ext>
            </a:extLst>
          </p:cNvPr>
          <p:cNvSpPr>
            <a:spLocks noGrp="1"/>
          </p:cNvSpPr>
          <p:nvPr>
            <p:ph type="sldNum" sz="quarter" idx="10"/>
          </p:nvPr>
        </p:nvSpPr>
        <p:spPr/>
        <p:txBody>
          <a:bodyPr/>
          <a:lstStyle/>
          <a:p>
            <a:fld id="{D8D877B3-D348-4611-9BDB-C5374591D951}" type="slidenum">
              <a:rPr lang="en-US" smtClean="0"/>
              <a:pPr/>
              <a:t>29</a:t>
            </a:fld>
            <a:endParaRPr lang="en-US" dirty="0"/>
          </a:p>
        </p:txBody>
      </p:sp>
    </p:spTree>
    <p:extLst>
      <p:ext uri="{BB962C8B-B14F-4D97-AF65-F5344CB8AC3E}">
        <p14:creationId xmlns:p14="http://schemas.microsoft.com/office/powerpoint/2010/main" val="120072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p displaying chosen location">
            <a:extLst>
              <a:ext uri="{FF2B5EF4-FFF2-40B4-BE49-F238E27FC236}">
                <a16:creationId xmlns:a16="http://schemas.microsoft.com/office/drawing/2014/main" id="{08C956F6-376B-5DFC-2ACE-CD800D7F02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72" r="6" b="11250"/>
          <a:stretch/>
        </p:blipFill>
        <p:spPr bwMode="auto">
          <a:xfrm>
            <a:off x="990600" y="10"/>
            <a:ext cx="5567680" cy="6857990"/>
          </a:xfrm>
          <a:prstGeom prst="rect">
            <a:avLst/>
          </a:prstGeom>
          <a:solidFill>
            <a:srgbClr val="FFFFFF"/>
          </a:solidFill>
        </p:spPr>
      </p:pic>
      <p:sp>
        <p:nvSpPr>
          <p:cNvPr id="2052" name="Title 5">
            <a:extLst>
              <a:ext uri="{FF2B5EF4-FFF2-40B4-BE49-F238E27FC236}">
                <a16:creationId xmlns:a16="http://schemas.microsoft.com/office/drawing/2014/main" id="{885D789A-D38D-D3B5-2834-528D348B94DB}"/>
              </a:ext>
            </a:extLst>
          </p:cNvPr>
          <p:cNvSpPr>
            <a:spLocks noGrp="1"/>
          </p:cNvSpPr>
          <p:nvPr>
            <p:ph type="title"/>
          </p:nvPr>
        </p:nvSpPr>
        <p:spPr>
          <a:xfrm>
            <a:off x="3207026" y="990269"/>
            <a:ext cx="8413474" cy="997557"/>
          </a:xfrm>
        </p:spPr>
        <p:txBody>
          <a:bodyPr anchor="t">
            <a:normAutofit/>
          </a:bodyPr>
          <a:lstStyle/>
          <a:p>
            <a:r>
              <a:rPr lang="en-US"/>
              <a:t>Next generation plants </a:t>
            </a:r>
          </a:p>
        </p:txBody>
      </p:sp>
      <p:pic>
        <p:nvPicPr>
          <p:cNvPr id="8" name="Picture 7" descr="A screenshot of a computer&#10;&#10;Description automatically generated with low confidence">
            <a:extLst>
              <a:ext uri="{FF2B5EF4-FFF2-40B4-BE49-F238E27FC236}">
                <a16:creationId xmlns:a16="http://schemas.microsoft.com/office/drawing/2014/main" id="{FED424F9-CF97-384B-5AA5-D8A9D36AE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538" y="4654135"/>
            <a:ext cx="4287962" cy="1463556"/>
          </a:xfrm>
          <a:prstGeom prst="rect">
            <a:avLst/>
          </a:prstGeom>
        </p:spPr>
      </p:pic>
      <p:pic>
        <p:nvPicPr>
          <p:cNvPr id="10" name="Picture 9">
            <a:extLst>
              <a:ext uri="{FF2B5EF4-FFF2-40B4-BE49-F238E27FC236}">
                <a16:creationId xmlns:a16="http://schemas.microsoft.com/office/drawing/2014/main" id="{60E613CE-E5EB-8191-58BA-8F88E52C5009}"/>
              </a:ext>
            </a:extLst>
          </p:cNvPr>
          <p:cNvPicPr>
            <a:picLocks noChangeAspect="1"/>
          </p:cNvPicPr>
          <p:nvPr/>
        </p:nvPicPr>
        <p:blipFill>
          <a:blip r:embed="rId5"/>
          <a:stretch>
            <a:fillRect/>
          </a:stretch>
        </p:blipFill>
        <p:spPr>
          <a:xfrm>
            <a:off x="6163502" y="1846695"/>
            <a:ext cx="5790180" cy="2262780"/>
          </a:xfrm>
          <a:prstGeom prst="rect">
            <a:avLst/>
          </a:prstGeom>
        </p:spPr>
      </p:pic>
      <p:sp>
        <p:nvSpPr>
          <p:cNvPr id="12" name="TextBox 11">
            <a:extLst>
              <a:ext uri="{FF2B5EF4-FFF2-40B4-BE49-F238E27FC236}">
                <a16:creationId xmlns:a16="http://schemas.microsoft.com/office/drawing/2014/main" id="{C94E6BCF-5F9E-7EA9-D951-8E8AC0D82DD4}"/>
              </a:ext>
            </a:extLst>
          </p:cNvPr>
          <p:cNvSpPr txBox="1"/>
          <p:nvPr/>
        </p:nvSpPr>
        <p:spPr>
          <a:xfrm>
            <a:off x="8140148" y="3996042"/>
            <a:ext cx="6122504" cy="369332"/>
          </a:xfrm>
          <a:prstGeom prst="rect">
            <a:avLst/>
          </a:prstGeom>
          <a:noFill/>
        </p:spPr>
        <p:txBody>
          <a:bodyPr wrap="square">
            <a:spAutoFit/>
          </a:bodyPr>
          <a:lstStyle/>
          <a:p>
            <a:r>
              <a:rPr lang="en-US"/>
              <a:t> HTGR demonstration </a:t>
            </a:r>
            <a:r>
              <a:rPr lang="en-US" err="1"/>
              <a:t>programme</a:t>
            </a:r>
            <a:r>
              <a:rPr lang="en-US"/>
              <a:t> </a:t>
            </a:r>
          </a:p>
        </p:txBody>
      </p:sp>
      <p:sp>
        <p:nvSpPr>
          <p:cNvPr id="3" name="Slide Number Placeholder 2">
            <a:extLst>
              <a:ext uri="{FF2B5EF4-FFF2-40B4-BE49-F238E27FC236}">
                <a16:creationId xmlns:a16="http://schemas.microsoft.com/office/drawing/2014/main" id="{4E454D9B-574F-7EF3-D6F4-907A0AE22979}"/>
              </a:ext>
            </a:extLst>
          </p:cNvPr>
          <p:cNvSpPr>
            <a:spLocks noGrp="1"/>
          </p:cNvSpPr>
          <p:nvPr>
            <p:ph type="sldNum" sz="quarter" idx="10"/>
          </p:nvPr>
        </p:nvSpPr>
        <p:spPr/>
        <p:txBody>
          <a:bodyPr/>
          <a:lstStyle/>
          <a:p>
            <a:fld id="{D8D877B3-D348-4611-9BDB-C5374591D951}" type="slidenum">
              <a:rPr lang="en-US" smtClean="0"/>
              <a:pPr/>
              <a:t>3</a:t>
            </a:fld>
            <a:endParaRPr lang="en-US"/>
          </a:p>
        </p:txBody>
      </p:sp>
    </p:spTree>
    <p:extLst>
      <p:ext uri="{BB962C8B-B14F-4D97-AF65-F5344CB8AC3E}">
        <p14:creationId xmlns:p14="http://schemas.microsoft.com/office/powerpoint/2010/main" val="3751883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49D4EBB-427C-4845-9AAF-441F8C125873}"/>
              </a:ext>
            </a:extLst>
          </p:cNvPr>
          <p:cNvSpPr txBox="1"/>
          <p:nvPr/>
        </p:nvSpPr>
        <p:spPr>
          <a:xfrm>
            <a:off x="3863546" y="4234249"/>
            <a:ext cx="184731" cy="369332"/>
          </a:xfrm>
          <a:prstGeom prst="rect">
            <a:avLst/>
          </a:prstGeom>
          <a:noFill/>
        </p:spPr>
        <p:txBody>
          <a:bodyPr wrap="none" rtlCol="0">
            <a:spAutoFit/>
          </a:bodyPr>
          <a:lstStyle/>
          <a:p>
            <a:endParaRPr lang="en-US" dirty="0"/>
          </a:p>
        </p:txBody>
      </p:sp>
      <p:pic>
        <p:nvPicPr>
          <p:cNvPr id="4" name="Picture 3" descr="Chart, shape&#10;&#10;Description automatically generated">
            <a:extLst>
              <a:ext uri="{FF2B5EF4-FFF2-40B4-BE49-F238E27FC236}">
                <a16:creationId xmlns:a16="http://schemas.microsoft.com/office/drawing/2014/main" id="{962489DA-DCB8-7640-A0F9-C8EA6538B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800" y="1188000"/>
            <a:ext cx="4684439" cy="4482749"/>
          </a:xfrm>
          <a:prstGeom prst="rect">
            <a:avLst/>
          </a:prstGeom>
        </p:spPr>
      </p:pic>
      <p:sp>
        <p:nvSpPr>
          <p:cNvPr id="16" name="Rectangle 15">
            <a:extLst>
              <a:ext uri="{FF2B5EF4-FFF2-40B4-BE49-F238E27FC236}">
                <a16:creationId xmlns:a16="http://schemas.microsoft.com/office/drawing/2014/main" id="{170E9F40-61E0-FE43-B84E-06D3D1E53306}"/>
              </a:ext>
            </a:extLst>
          </p:cNvPr>
          <p:cNvSpPr/>
          <p:nvPr/>
        </p:nvSpPr>
        <p:spPr>
          <a:xfrm>
            <a:off x="7010369" y="4948518"/>
            <a:ext cx="1303859" cy="109573"/>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4E286B9-A708-E042-BEA6-CADEA6FFA717}"/>
              </a:ext>
            </a:extLst>
          </p:cNvPr>
          <p:cNvPicPr>
            <a:picLocks noChangeAspect="1"/>
          </p:cNvPicPr>
          <p:nvPr/>
        </p:nvPicPr>
        <p:blipFill rotWithShape="1">
          <a:blip r:embed="rId3"/>
          <a:srcRect t="68527" b="9494"/>
          <a:stretch/>
        </p:blipFill>
        <p:spPr>
          <a:xfrm>
            <a:off x="8547239" y="5497158"/>
            <a:ext cx="2253428" cy="699247"/>
          </a:xfrm>
          <a:prstGeom prst="rect">
            <a:avLst/>
          </a:prstGeom>
        </p:spPr>
      </p:pic>
      <p:pic>
        <p:nvPicPr>
          <p:cNvPr id="17" name="Picture 16">
            <a:extLst>
              <a:ext uri="{FF2B5EF4-FFF2-40B4-BE49-F238E27FC236}">
                <a16:creationId xmlns:a16="http://schemas.microsoft.com/office/drawing/2014/main" id="{BDB10A00-98B1-EB45-9D67-115B56054DB3}"/>
              </a:ext>
            </a:extLst>
          </p:cNvPr>
          <p:cNvPicPr>
            <a:picLocks noChangeAspect="1"/>
          </p:cNvPicPr>
          <p:nvPr/>
        </p:nvPicPr>
        <p:blipFill>
          <a:blip r:embed="rId3"/>
          <a:stretch>
            <a:fillRect/>
          </a:stretch>
        </p:blipFill>
        <p:spPr>
          <a:xfrm>
            <a:off x="12443311" y="1907866"/>
            <a:ext cx="2253428" cy="3181310"/>
          </a:xfrm>
          <a:prstGeom prst="rect">
            <a:avLst/>
          </a:prstGeom>
        </p:spPr>
      </p:pic>
      <p:sp>
        <p:nvSpPr>
          <p:cNvPr id="3" name="Freeform 2">
            <a:extLst>
              <a:ext uri="{FF2B5EF4-FFF2-40B4-BE49-F238E27FC236}">
                <a16:creationId xmlns:a16="http://schemas.microsoft.com/office/drawing/2014/main" id="{37463052-2D99-6741-819C-FE505872DB59}"/>
              </a:ext>
            </a:extLst>
          </p:cNvPr>
          <p:cNvSpPr/>
          <p:nvPr/>
        </p:nvSpPr>
        <p:spPr>
          <a:xfrm>
            <a:off x="7702475" y="5167941"/>
            <a:ext cx="1097280" cy="630431"/>
          </a:xfrm>
          <a:custGeom>
            <a:avLst/>
            <a:gdLst>
              <a:gd name="connsiteX0" fmla="*/ 1097280 w 1097280"/>
              <a:gd name="connsiteY0" fmla="*/ 630431 h 630431"/>
              <a:gd name="connsiteX1" fmla="*/ 355003 w 1097280"/>
              <a:gd name="connsiteY1" fmla="*/ 458308 h 630431"/>
              <a:gd name="connsiteX2" fmla="*/ 0 w 1097280"/>
              <a:gd name="connsiteY2" fmla="*/ 6487 h 630431"/>
            </a:gdLst>
            <a:ahLst/>
            <a:cxnLst>
              <a:cxn ang="0">
                <a:pos x="connsiteX0" y="connsiteY0"/>
              </a:cxn>
              <a:cxn ang="0">
                <a:pos x="connsiteX1" y="connsiteY1"/>
              </a:cxn>
              <a:cxn ang="0">
                <a:pos x="connsiteX2" y="connsiteY2"/>
              </a:cxn>
            </a:cxnLst>
            <a:rect l="l" t="t" r="r" b="b"/>
            <a:pathLst>
              <a:path w="1097280" h="630431">
                <a:moveTo>
                  <a:pt x="1097280" y="630431"/>
                </a:moveTo>
                <a:cubicBezTo>
                  <a:pt x="817581" y="596365"/>
                  <a:pt x="537883" y="562299"/>
                  <a:pt x="355003" y="458308"/>
                </a:cubicBezTo>
                <a:cubicBezTo>
                  <a:pt x="172123" y="354317"/>
                  <a:pt x="7172" y="-56266"/>
                  <a:pt x="0" y="6487"/>
                </a:cubicBezTo>
              </a:path>
            </a:pathLst>
          </a:custGeom>
          <a:noFill/>
          <a:ln w="38100">
            <a:solidFill>
              <a:schemeClr val="accent3"/>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B89FC17-F6B0-3542-A394-32BF304E092B}"/>
              </a:ext>
            </a:extLst>
          </p:cNvPr>
          <p:cNvSpPr/>
          <p:nvPr/>
        </p:nvSpPr>
        <p:spPr>
          <a:xfrm>
            <a:off x="5355484" y="4948518"/>
            <a:ext cx="1303859" cy="109573"/>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532CE85-DF99-A245-9C89-66518744D3B6}"/>
              </a:ext>
            </a:extLst>
          </p:cNvPr>
          <p:cNvPicPr>
            <a:picLocks noChangeAspect="1"/>
          </p:cNvPicPr>
          <p:nvPr/>
        </p:nvPicPr>
        <p:blipFill rotWithShape="1">
          <a:blip r:embed="rId3"/>
          <a:srcRect t="68527" b="9494"/>
          <a:stretch/>
        </p:blipFill>
        <p:spPr>
          <a:xfrm>
            <a:off x="3686185" y="5579305"/>
            <a:ext cx="2253428" cy="699247"/>
          </a:xfrm>
          <a:prstGeom prst="rect">
            <a:avLst/>
          </a:prstGeom>
        </p:spPr>
      </p:pic>
      <p:sp>
        <p:nvSpPr>
          <p:cNvPr id="20" name="Freeform 19">
            <a:extLst>
              <a:ext uri="{FF2B5EF4-FFF2-40B4-BE49-F238E27FC236}">
                <a16:creationId xmlns:a16="http://schemas.microsoft.com/office/drawing/2014/main" id="{989F2660-A7A4-6D49-AC12-7D2C3469C476}"/>
              </a:ext>
            </a:extLst>
          </p:cNvPr>
          <p:cNvSpPr/>
          <p:nvPr/>
        </p:nvSpPr>
        <p:spPr>
          <a:xfrm flipH="1">
            <a:off x="5561703" y="5089176"/>
            <a:ext cx="377908" cy="757951"/>
          </a:xfrm>
          <a:custGeom>
            <a:avLst/>
            <a:gdLst>
              <a:gd name="connsiteX0" fmla="*/ 1097280 w 1097280"/>
              <a:gd name="connsiteY0" fmla="*/ 630431 h 630431"/>
              <a:gd name="connsiteX1" fmla="*/ 355003 w 1097280"/>
              <a:gd name="connsiteY1" fmla="*/ 458308 h 630431"/>
              <a:gd name="connsiteX2" fmla="*/ 0 w 1097280"/>
              <a:gd name="connsiteY2" fmla="*/ 6487 h 630431"/>
            </a:gdLst>
            <a:ahLst/>
            <a:cxnLst>
              <a:cxn ang="0">
                <a:pos x="connsiteX0" y="connsiteY0"/>
              </a:cxn>
              <a:cxn ang="0">
                <a:pos x="connsiteX1" y="connsiteY1"/>
              </a:cxn>
              <a:cxn ang="0">
                <a:pos x="connsiteX2" y="connsiteY2"/>
              </a:cxn>
            </a:cxnLst>
            <a:rect l="l" t="t" r="r" b="b"/>
            <a:pathLst>
              <a:path w="1097280" h="630431">
                <a:moveTo>
                  <a:pt x="1097280" y="630431"/>
                </a:moveTo>
                <a:cubicBezTo>
                  <a:pt x="817581" y="596365"/>
                  <a:pt x="537883" y="562299"/>
                  <a:pt x="355003" y="458308"/>
                </a:cubicBezTo>
                <a:cubicBezTo>
                  <a:pt x="172123" y="354317"/>
                  <a:pt x="7172" y="-56266"/>
                  <a:pt x="0" y="6487"/>
                </a:cubicBezTo>
              </a:path>
            </a:pathLst>
          </a:custGeom>
          <a:noFill/>
          <a:ln w="38100">
            <a:solidFill>
              <a:schemeClr val="accent3"/>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342265-24A6-8547-9231-EDFD8974F90C}"/>
              </a:ext>
            </a:extLst>
          </p:cNvPr>
          <p:cNvSpPr/>
          <p:nvPr/>
        </p:nvSpPr>
        <p:spPr>
          <a:xfrm>
            <a:off x="3376412" y="4948518"/>
            <a:ext cx="1303859" cy="109573"/>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29239C81-D97C-4A44-8818-3821F95B5764}"/>
              </a:ext>
            </a:extLst>
          </p:cNvPr>
          <p:cNvSpPr/>
          <p:nvPr/>
        </p:nvSpPr>
        <p:spPr>
          <a:xfrm flipH="1" flipV="1">
            <a:off x="3079710" y="3845378"/>
            <a:ext cx="772206" cy="1087331"/>
          </a:xfrm>
          <a:custGeom>
            <a:avLst/>
            <a:gdLst>
              <a:gd name="connsiteX0" fmla="*/ 1097280 w 1097280"/>
              <a:gd name="connsiteY0" fmla="*/ 630431 h 630431"/>
              <a:gd name="connsiteX1" fmla="*/ 355003 w 1097280"/>
              <a:gd name="connsiteY1" fmla="*/ 458308 h 630431"/>
              <a:gd name="connsiteX2" fmla="*/ 0 w 1097280"/>
              <a:gd name="connsiteY2" fmla="*/ 6487 h 630431"/>
            </a:gdLst>
            <a:ahLst/>
            <a:cxnLst>
              <a:cxn ang="0">
                <a:pos x="connsiteX0" y="connsiteY0"/>
              </a:cxn>
              <a:cxn ang="0">
                <a:pos x="connsiteX1" y="connsiteY1"/>
              </a:cxn>
              <a:cxn ang="0">
                <a:pos x="connsiteX2" y="connsiteY2"/>
              </a:cxn>
            </a:cxnLst>
            <a:rect l="l" t="t" r="r" b="b"/>
            <a:pathLst>
              <a:path w="1097280" h="630431">
                <a:moveTo>
                  <a:pt x="1097280" y="630431"/>
                </a:moveTo>
                <a:cubicBezTo>
                  <a:pt x="817581" y="596365"/>
                  <a:pt x="537883" y="562299"/>
                  <a:pt x="355003" y="458308"/>
                </a:cubicBezTo>
                <a:cubicBezTo>
                  <a:pt x="172123" y="354317"/>
                  <a:pt x="7172" y="-56266"/>
                  <a:pt x="0" y="6487"/>
                </a:cubicBezTo>
              </a:path>
            </a:pathLst>
          </a:custGeom>
          <a:noFill/>
          <a:ln w="38100">
            <a:solidFill>
              <a:schemeClr val="accent3"/>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4138717-C154-D148-900C-F4822BD6618F}"/>
              </a:ext>
            </a:extLst>
          </p:cNvPr>
          <p:cNvPicPr>
            <a:picLocks noChangeAspect="1"/>
          </p:cNvPicPr>
          <p:nvPr/>
        </p:nvPicPr>
        <p:blipFill rotWithShape="1">
          <a:blip r:embed="rId3"/>
          <a:srcRect b="73901"/>
          <a:stretch/>
        </p:blipFill>
        <p:spPr>
          <a:xfrm>
            <a:off x="1366178" y="3131682"/>
            <a:ext cx="2253428" cy="830283"/>
          </a:xfrm>
          <a:prstGeom prst="rect">
            <a:avLst/>
          </a:prstGeom>
        </p:spPr>
      </p:pic>
      <p:sp>
        <p:nvSpPr>
          <p:cNvPr id="25" name="Rectangle 24">
            <a:extLst>
              <a:ext uri="{FF2B5EF4-FFF2-40B4-BE49-F238E27FC236}">
                <a16:creationId xmlns:a16="http://schemas.microsoft.com/office/drawing/2014/main" id="{020F3D00-A1E9-7E48-B1E1-4E2FEF4D258B}"/>
              </a:ext>
            </a:extLst>
          </p:cNvPr>
          <p:cNvSpPr/>
          <p:nvPr/>
        </p:nvSpPr>
        <p:spPr>
          <a:xfrm>
            <a:off x="4856886" y="4959276"/>
            <a:ext cx="2845589" cy="91800"/>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3E0B520A-E868-FC40-8E0D-B3AD17F8F7DD}"/>
              </a:ext>
            </a:extLst>
          </p:cNvPr>
          <p:cNvSpPr/>
          <p:nvPr/>
        </p:nvSpPr>
        <p:spPr>
          <a:xfrm flipV="1">
            <a:off x="6393516" y="3845377"/>
            <a:ext cx="2253428" cy="1087331"/>
          </a:xfrm>
          <a:custGeom>
            <a:avLst/>
            <a:gdLst>
              <a:gd name="connsiteX0" fmla="*/ 1097280 w 1097280"/>
              <a:gd name="connsiteY0" fmla="*/ 630431 h 630431"/>
              <a:gd name="connsiteX1" fmla="*/ 355003 w 1097280"/>
              <a:gd name="connsiteY1" fmla="*/ 458308 h 630431"/>
              <a:gd name="connsiteX2" fmla="*/ 0 w 1097280"/>
              <a:gd name="connsiteY2" fmla="*/ 6487 h 630431"/>
            </a:gdLst>
            <a:ahLst/>
            <a:cxnLst>
              <a:cxn ang="0">
                <a:pos x="connsiteX0" y="connsiteY0"/>
              </a:cxn>
              <a:cxn ang="0">
                <a:pos x="connsiteX1" y="connsiteY1"/>
              </a:cxn>
              <a:cxn ang="0">
                <a:pos x="connsiteX2" y="connsiteY2"/>
              </a:cxn>
            </a:cxnLst>
            <a:rect l="l" t="t" r="r" b="b"/>
            <a:pathLst>
              <a:path w="1097280" h="630431">
                <a:moveTo>
                  <a:pt x="1097280" y="630431"/>
                </a:moveTo>
                <a:cubicBezTo>
                  <a:pt x="817581" y="596365"/>
                  <a:pt x="537883" y="562299"/>
                  <a:pt x="355003" y="458308"/>
                </a:cubicBezTo>
                <a:cubicBezTo>
                  <a:pt x="172123" y="354317"/>
                  <a:pt x="7172" y="-56266"/>
                  <a:pt x="0" y="6487"/>
                </a:cubicBezTo>
              </a:path>
            </a:pathLst>
          </a:custGeom>
          <a:noFill/>
          <a:ln w="38100">
            <a:solidFill>
              <a:schemeClr val="accent3"/>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1704FC01-B7FA-9F4A-B214-51925E510812}"/>
              </a:ext>
            </a:extLst>
          </p:cNvPr>
          <p:cNvPicPr>
            <a:picLocks noChangeAspect="1"/>
          </p:cNvPicPr>
          <p:nvPr/>
        </p:nvPicPr>
        <p:blipFill rotWithShape="1">
          <a:blip r:embed="rId3"/>
          <a:srcRect t="39801" b="42991"/>
          <a:stretch/>
        </p:blipFill>
        <p:spPr>
          <a:xfrm>
            <a:off x="8291699" y="3571660"/>
            <a:ext cx="2253428" cy="547433"/>
          </a:xfrm>
          <a:prstGeom prst="rect">
            <a:avLst/>
          </a:prstGeom>
        </p:spPr>
      </p:pic>
      <p:sp>
        <p:nvSpPr>
          <p:cNvPr id="5" name="Title 4">
            <a:extLst>
              <a:ext uri="{FF2B5EF4-FFF2-40B4-BE49-F238E27FC236}">
                <a16:creationId xmlns:a16="http://schemas.microsoft.com/office/drawing/2014/main" id="{616C95F5-CE2E-65AA-846C-5F3D896E2097}"/>
              </a:ext>
            </a:extLst>
          </p:cNvPr>
          <p:cNvSpPr>
            <a:spLocks noGrp="1"/>
          </p:cNvSpPr>
          <p:nvPr>
            <p:ph type="title"/>
          </p:nvPr>
        </p:nvSpPr>
        <p:spPr/>
        <p:txBody>
          <a:bodyPr/>
          <a:lstStyle/>
          <a:p>
            <a:r>
              <a:rPr lang="en-US" dirty="0"/>
              <a:t>Intervals</a:t>
            </a:r>
          </a:p>
        </p:txBody>
      </p:sp>
      <p:sp>
        <p:nvSpPr>
          <p:cNvPr id="8" name="Slide Number Placeholder 7">
            <a:extLst>
              <a:ext uri="{FF2B5EF4-FFF2-40B4-BE49-F238E27FC236}">
                <a16:creationId xmlns:a16="http://schemas.microsoft.com/office/drawing/2014/main" id="{AAFD24D8-C3AA-5040-22AD-10D55F540723}"/>
              </a:ext>
            </a:extLst>
          </p:cNvPr>
          <p:cNvSpPr>
            <a:spLocks noGrp="1"/>
          </p:cNvSpPr>
          <p:nvPr>
            <p:ph type="sldNum" sz="quarter" idx="10"/>
          </p:nvPr>
        </p:nvSpPr>
        <p:spPr/>
        <p:txBody>
          <a:bodyPr/>
          <a:lstStyle/>
          <a:p>
            <a:fld id="{D8D877B3-D348-4611-9BDB-C5374591D951}" type="slidenum">
              <a:rPr lang="en-US" smtClean="0"/>
              <a:pPr/>
              <a:t>30</a:t>
            </a:fld>
            <a:endParaRPr lang="en-US" dirty="0"/>
          </a:p>
        </p:txBody>
      </p:sp>
    </p:spTree>
    <p:extLst>
      <p:ext uri="{BB962C8B-B14F-4D97-AF65-F5344CB8AC3E}">
        <p14:creationId xmlns:p14="http://schemas.microsoft.com/office/powerpoint/2010/main" val="27466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xit" presetSubtype="0" fill="hold" grpId="1"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xit" presetSubtype="0" fill="hold" grpId="1" nodeType="with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xit" presetSubtype="0" fill="hold" grpId="1" nodeType="with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 grpId="0" animBg="1"/>
      <p:bldP spid="3" grpId="1" animBg="1"/>
      <p:bldP spid="18" grpId="0" animBg="1"/>
      <p:bldP spid="18" grpId="1" animBg="1"/>
      <p:bldP spid="20" grpId="0" animBg="1"/>
      <p:bldP spid="20" grpId="1" animBg="1"/>
      <p:bldP spid="22" grpId="0" animBg="1"/>
      <p:bldP spid="22" grpId="1" animBg="1"/>
      <p:bldP spid="23" grpId="0" animBg="1"/>
      <p:bldP spid="23" grpId="1" animBg="1"/>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shape&#10;&#10;Description automatically generated">
            <a:extLst>
              <a:ext uri="{FF2B5EF4-FFF2-40B4-BE49-F238E27FC236}">
                <a16:creationId xmlns:a16="http://schemas.microsoft.com/office/drawing/2014/main" id="{962489DA-DCB8-7640-A0F9-C8EA6538B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928" y="1188000"/>
            <a:ext cx="4684439" cy="4482749"/>
          </a:xfrm>
          <a:prstGeom prst="rect">
            <a:avLst/>
          </a:prstGeom>
        </p:spPr>
      </p:pic>
      <p:pic>
        <p:nvPicPr>
          <p:cNvPr id="17" name="Picture 16">
            <a:extLst>
              <a:ext uri="{FF2B5EF4-FFF2-40B4-BE49-F238E27FC236}">
                <a16:creationId xmlns:a16="http://schemas.microsoft.com/office/drawing/2014/main" id="{BDB10A00-98B1-EB45-9D67-115B56054DB3}"/>
              </a:ext>
            </a:extLst>
          </p:cNvPr>
          <p:cNvPicPr>
            <a:picLocks noChangeAspect="1"/>
          </p:cNvPicPr>
          <p:nvPr/>
        </p:nvPicPr>
        <p:blipFill>
          <a:blip r:embed="rId3"/>
          <a:stretch>
            <a:fillRect/>
          </a:stretch>
        </p:blipFill>
        <p:spPr>
          <a:xfrm>
            <a:off x="12443311" y="1907866"/>
            <a:ext cx="2253428" cy="3181310"/>
          </a:xfrm>
          <a:prstGeom prst="rect">
            <a:avLst/>
          </a:prstGeom>
        </p:spPr>
      </p:pic>
      <p:pic>
        <p:nvPicPr>
          <p:cNvPr id="27" name="Picture 26">
            <a:extLst>
              <a:ext uri="{FF2B5EF4-FFF2-40B4-BE49-F238E27FC236}">
                <a16:creationId xmlns:a16="http://schemas.microsoft.com/office/drawing/2014/main" id="{DFE1DE73-D064-5247-8BA1-E509F514A0A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7779" y="1188000"/>
            <a:ext cx="4684439" cy="4482747"/>
          </a:xfrm>
          <a:prstGeom prst="rect">
            <a:avLst/>
          </a:prstGeom>
        </p:spPr>
      </p:pic>
      <p:pic>
        <p:nvPicPr>
          <p:cNvPr id="10" name="Picture 9" descr="Table&#10;&#10;Description automatically generated with medium confidence">
            <a:extLst>
              <a:ext uri="{FF2B5EF4-FFF2-40B4-BE49-F238E27FC236}">
                <a16:creationId xmlns:a16="http://schemas.microsoft.com/office/drawing/2014/main" id="{74658BBC-40AE-FC42-9606-4E37D00614F5}"/>
              </a:ext>
            </a:extLst>
          </p:cNvPr>
          <p:cNvPicPr>
            <a:picLocks noChangeAspect="1"/>
          </p:cNvPicPr>
          <p:nvPr/>
        </p:nvPicPr>
        <p:blipFill rotWithShape="1">
          <a:blip r:embed="rId5">
            <a:extLst>
              <a:ext uri="{28A0092B-C50C-407E-A947-70E740481C1C}">
                <a14:useLocalDpi xmlns:a14="http://schemas.microsoft.com/office/drawing/2010/main" val="0"/>
              </a:ext>
            </a:extLst>
          </a:blip>
          <a:srcRect t="-1" b="63272"/>
          <a:stretch/>
        </p:blipFill>
        <p:spPr>
          <a:xfrm>
            <a:off x="5659474" y="1057836"/>
            <a:ext cx="6436219" cy="2510118"/>
          </a:xfrm>
          <a:prstGeom prst="rect">
            <a:avLst/>
          </a:prstGeom>
        </p:spPr>
      </p:pic>
      <p:pic>
        <p:nvPicPr>
          <p:cNvPr id="30" name="Picture 29" descr="Table&#10;&#10;Description automatically generated with medium confidence">
            <a:extLst>
              <a:ext uri="{FF2B5EF4-FFF2-40B4-BE49-F238E27FC236}">
                <a16:creationId xmlns:a16="http://schemas.microsoft.com/office/drawing/2014/main" id="{7C4FE677-4459-5144-99CC-3246019BC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10076" y="620544"/>
            <a:ext cx="5798438" cy="6157104"/>
          </a:xfrm>
          <a:prstGeom prst="rect">
            <a:avLst/>
          </a:prstGeom>
        </p:spPr>
      </p:pic>
      <p:sp>
        <p:nvSpPr>
          <p:cNvPr id="2" name="Title 1">
            <a:extLst>
              <a:ext uri="{FF2B5EF4-FFF2-40B4-BE49-F238E27FC236}">
                <a16:creationId xmlns:a16="http://schemas.microsoft.com/office/drawing/2014/main" id="{119AD8CC-DFBE-C099-3CC5-684CC79FFB45}"/>
              </a:ext>
            </a:extLst>
          </p:cNvPr>
          <p:cNvSpPr>
            <a:spLocks noGrp="1"/>
          </p:cNvSpPr>
          <p:nvPr>
            <p:ph type="title"/>
          </p:nvPr>
        </p:nvSpPr>
        <p:spPr/>
        <p:txBody>
          <a:bodyPr/>
          <a:lstStyle/>
          <a:p>
            <a:r>
              <a:rPr lang="en-US" dirty="0"/>
              <a:t>Probability boxes</a:t>
            </a:r>
          </a:p>
        </p:txBody>
      </p:sp>
      <p:sp>
        <p:nvSpPr>
          <p:cNvPr id="5" name="Slide Number Placeholder 4">
            <a:extLst>
              <a:ext uri="{FF2B5EF4-FFF2-40B4-BE49-F238E27FC236}">
                <a16:creationId xmlns:a16="http://schemas.microsoft.com/office/drawing/2014/main" id="{73BEA9B5-6204-BB42-FBFE-3440862DD8C4}"/>
              </a:ext>
            </a:extLst>
          </p:cNvPr>
          <p:cNvSpPr>
            <a:spLocks noGrp="1"/>
          </p:cNvSpPr>
          <p:nvPr>
            <p:ph type="sldNum" sz="quarter" idx="10"/>
          </p:nvPr>
        </p:nvSpPr>
        <p:spPr/>
        <p:txBody>
          <a:bodyPr/>
          <a:lstStyle/>
          <a:p>
            <a:fld id="{D8D877B3-D348-4611-9BDB-C5374591D951}" type="slidenum">
              <a:rPr lang="en-US" smtClean="0"/>
              <a:pPr/>
              <a:t>31</a:t>
            </a:fld>
            <a:endParaRPr lang="en-US" dirty="0"/>
          </a:p>
        </p:txBody>
      </p:sp>
    </p:spTree>
    <p:extLst>
      <p:ext uri="{BB962C8B-B14F-4D97-AF65-F5344CB8AC3E}">
        <p14:creationId xmlns:p14="http://schemas.microsoft.com/office/powerpoint/2010/main" val="367961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DB10A00-98B1-EB45-9D67-115B56054DB3}"/>
              </a:ext>
            </a:extLst>
          </p:cNvPr>
          <p:cNvPicPr>
            <a:picLocks noChangeAspect="1"/>
          </p:cNvPicPr>
          <p:nvPr/>
        </p:nvPicPr>
        <p:blipFill>
          <a:blip r:embed="rId2"/>
          <a:stretch>
            <a:fillRect/>
          </a:stretch>
        </p:blipFill>
        <p:spPr>
          <a:xfrm>
            <a:off x="12443311" y="1907866"/>
            <a:ext cx="2253428" cy="3181310"/>
          </a:xfrm>
          <a:prstGeom prst="rect">
            <a:avLst/>
          </a:prstGeom>
        </p:spPr>
      </p:pic>
      <p:pic>
        <p:nvPicPr>
          <p:cNvPr id="19" name="Picture 18">
            <a:extLst>
              <a:ext uri="{FF2B5EF4-FFF2-40B4-BE49-F238E27FC236}">
                <a16:creationId xmlns:a16="http://schemas.microsoft.com/office/drawing/2014/main" id="{6A381A5A-C2E9-0F4A-B2E6-93210CD11C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7779" y="1188000"/>
            <a:ext cx="4684439" cy="4482747"/>
          </a:xfrm>
          <a:prstGeom prst="rect">
            <a:avLst/>
          </a:prstGeom>
        </p:spPr>
      </p:pic>
      <p:cxnSp>
        <p:nvCxnSpPr>
          <p:cNvPr id="10" name="Straight Connector 9">
            <a:extLst>
              <a:ext uri="{FF2B5EF4-FFF2-40B4-BE49-F238E27FC236}">
                <a16:creationId xmlns:a16="http://schemas.microsoft.com/office/drawing/2014/main" id="{521E8D5F-CC46-5049-8EAC-9A501FBA9E43}"/>
              </a:ext>
            </a:extLst>
          </p:cNvPr>
          <p:cNvCxnSpPr>
            <a:cxnSpLocks/>
          </p:cNvCxnSpPr>
          <p:nvPr/>
        </p:nvCxnSpPr>
        <p:spPr>
          <a:xfrm>
            <a:off x="1705247" y="3316873"/>
            <a:ext cx="2000922"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DD45EE-3C03-4B42-9116-33F763211B57}"/>
              </a:ext>
            </a:extLst>
          </p:cNvPr>
          <p:cNvCxnSpPr>
            <a:cxnSpLocks/>
          </p:cNvCxnSpPr>
          <p:nvPr/>
        </p:nvCxnSpPr>
        <p:spPr>
          <a:xfrm flipV="1">
            <a:off x="3703764" y="3316873"/>
            <a:ext cx="0" cy="1846053"/>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167CC0E-6704-9440-B0FC-7A74CE8BDB8F}"/>
              </a:ext>
            </a:extLst>
          </p:cNvPr>
          <p:cNvCxnSpPr>
            <a:cxnSpLocks/>
          </p:cNvCxnSpPr>
          <p:nvPr/>
        </p:nvCxnSpPr>
        <p:spPr>
          <a:xfrm flipV="1">
            <a:off x="3430189" y="3316873"/>
            <a:ext cx="0" cy="1846053"/>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613BEE-3807-224E-91DE-FBFBAB4E2B3D}"/>
              </a:ext>
            </a:extLst>
          </p:cNvPr>
          <p:cNvCxnSpPr>
            <a:cxnSpLocks/>
          </p:cNvCxnSpPr>
          <p:nvPr/>
        </p:nvCxnSpPr>
        <p:spPr>
          <a:xfrm>
            <a:off x="3405699" y="5148548"/>
            <a:ext cx="319581" cy="0"/>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descr="Table&#10;&#10;Description automatically generated with medium confidence">
            <a:extLst>
              <a:ext uri="{FF2B5EF4-FFF2-40B4-BE49-F238E27FC236}">
                <a16:creationId xmlns:a16="http://schemas.microsoft.com/office/drawing/2014/main" id="{C6510F15-F5EE-DA42-8D0A-020C9C4162BE}"/>
              </a:ext>
            </a:extLst>
          </p:cNvPr>
          <p:cNvPicPr>
            <a:picLocks noChangeAspect="1"/>
          </p:cNvPicPr>
          <p:nvPr/>
        </p:nvPicPr>
        <p:blipFill rotWithShape="1">
          <a:blip r:embed="rId4">
            <a:extLst>
              <a:ext uri="{28A0092B-C50C-407E-A947-70E740481C1C}">
                <a14:useLocalDpi xmlns:a14="http://schemas.microsoft.com/office/drawing/2010/main" val="0"/>
              </a:ext>
            </a:extLst>
          </a:blip>
          <a:srcRect t="36078" b="55694"/>
          <a:stretch/>
        </p:blipFill>
        <p:spPr>
          <a:xfrm>
            <a:off x="5659200" y="3524095"/>
            <a:ext cx="6436219" cy="562341"/>
          </a:xfrm>
          <a:prstGeom prst="rect">
            <a:avLst/>
          </a:prstGeom>
        </p:spPr>
      </p:pic>
      <p:pic>
        <p:nvPicPr>
          <p:cNvPr id="23" name="Picture 22" descr="Table&#10;&#10;Description automatically generated with medium confidence">
            <a:extLst>
              <a:ext uri="{FF2B5EF4-FFF2-40B4-BE49-F238E27FC236}">
                <a16:creationId xmlns:a16="http://schemas.microsoft.com/office/drawing/2014/main" id="{AC0D1D2F-39FF-AC42-A29D-FDDBD91342DB}"/>
              </a:ext>
            </a:extLst>
          </p:cNvPr>
          <p:cNvPicPr>
            <a:picLocks noChangeAspect="1"/>
          </p:cNvPicPr>
          <p:nvPr/>
        </p:nvPicPr>
        <p:blipFill rotWithShape="1">
          <a:blip r:embed="rId4">
            <a:extLst>
              <a:ext uri="{28A0092B-C50C-407E-A947-70E740481C1C}">
                <a14:useLocalDpi xmlns:a14="http://schemas.microsoft.com/office/drawing/2010/main" val="0"/>
              </a:ext>
            </a:extLst>
          </a:blip>
          <a:srcRect t="-1" b="63272"/>
          <a:stretch/>
        </p:blipFill>
        <p:spPr>
          <a:xfrm>
            <a:off x="5659200" y="1058400"/>
            <a:ext cx="6436219" cy="2510118"/>
          </a:xfrm>
          <a:prstGeom prst="rect">
            <a:avLst/>
          </a:prstGeom>
        </p:spPr>
      </p:pic>
      <p:pic>
        <p:nvPicPr>
          <p:cNvPr id="25" name="Picture 24" descr="Table&#10;&#10;Description automatically generated with medium confidence">
            <a:extLst>
              <a:ext uri="{FF2B5EF4-FFF2-40B4-BE49-F238E27FC236}">
                <a16:creationId xmlns:a16="http://schemas.microsoft.com/office/drawing/2014/main" id="{EB826CC7-ABFF-F544-8C53-DDF88134D6EC}"/>
              </a:ext>
            </a:extLst>
          </p:cNvPr>
          <p:cNvPicPr>
            <a:picLocks noChangeAspect="1"/>
          </p:cNvPicPr>
          <p:nvPr/>
        </p:nvPicPr>
        <p:blipFill rotWithShape="1">
          <a:blip r:embed="rId4">
            <a:extLst>
              <a:ext uri="{28A0092B-C50C-407E-A947-70E740481C1C}">
                <a14:useLocalDpi xmlns:a14="http://schemas.microsoft.com/office/drawing/2010/main" val="0"/>
              </a:ext>
            </a:extLst>
          </a:blip>
          <a:srcRect t="44307" b="26048"/>
          <a:stretch/>
        </p:blipFill>
        <p:spPr>
          <a:xfrm>
            <a:off x="5659200" y="4086436"/>
            <a:ext cx="6436219" cy="2026038"/>
          </a:xfrm>
          <a:prstGeom prst="rect">
            <a:avLst/>
          </a:prstGeom>
        </p:spPr>
      </p:pic>
      <p:sp>
        <p:nvSpPr>
          <p:cNvPr id="2" name="Title 1">
            <a:extLst>
              <a:ext uri="{FF2B5EF4-FFF2-40B4-BE49-F238E27FC236}">
                <a16:creationId xmlns:a16="http://schemas.microsoft.com/office/drawing/2014/main" id="{2887956B-A912-2159-2D97-0994B8D4FC98}"/>
              </a:ext>
            </a:extLst>
          </p:cNvPr>
          <p:cNvSpPr>
            <a:spLocks noGrp="1"/>
          </p:cNvSpPr>
          <p:nvPr>
            <p:ph type="title"/>
          </p:nvPr>
        </p:nvSpPr>
        <p:spPr/>
        <p:txBody>
          <a:bodyPr/>
          <a:lstStyle/>
          <a:p>
            <a:r>
              <a:rPr lang="en-US" dirty="0"/>
              <a:t>Probability boxes</a:t>
            </a:r>
          </a:p>
        </p:txBody>
      </p:sp>
      <p:sp>
        <p:nvSpPr>
          <p:cNvPr id="4" name="Slide Number Placeholder 3">
            <a:extLst>
              <a:ext uri="{FF2B5EF4-FFF2-40B4-BE49-F238E27FC236}">
                <a16:creationId xmlns:a16="http://schemas.microsoft.com/office/drawing/2014/main" id="{73FF1283-6085-614B-36C8-D0C31517CDF9}"/>
              </a:ext>
            </a:extLst>
          </p:cNvPr>
          <p:cNvSpPr>
            <a:spLocks noGrp="1"/>
          </p:cNvSpPr>
          <p:nvPr>
            <p:ph type="sldNum" sz="quarter" idx="10"/>
          </p:nvPr>
        </p:nvSpPr>
        <p:spPr/>
        <p:txBody>
          <a:bodyPr/>
          <a:lstStyle/>
          <a:p>
            <a:fld id="{D8D877B3-D348-4611-9BDB-C5374591D951}" type="slidenum">
              <a:rPr lang="en-US" smtClean="0"/>
              <a:pPr/>
              <a:t>32</a:t>
            </a:fld>
            <a:endParaRPr lang="en-US" dirty="0"/>
          </a:p>
        </p:txBody>
      </p:sp>
    </p:spTree>
    <p:extLst>
      <p:ext uri="{BB962C8B-B14F-4D97-AF65-F5344CB8AC3E}">
        <p14:creationId xmlns:p14="http://schemas.microsoft.com/office/powerpoint/2010/main" val="175011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9A65CA5-5E6B-1D45-BE5D-A9D39A69CD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44405" y="1188000"/>
            <a:ext cx="4684439" cy="4482747"/>
          </a:xfrm>
          <a:prstGeom prst="rect">
            <a:avLst/>
          </a:prstGeom>
        </p:spPr>
      </p:pic>
      <p:pic>
        <p:nvPicPr>
          <p:cNvPr id="17" name="Picture 16">
            <a:extLst>
              <a:ext uri="{FF2B5EF4-FFF2-40B4-BE49-F238E27FC236}">
                <a16:creationId xmlns:a16="http://schemas.microsoft.com/office/drawing/2014/main" id="{BDB10A00-98B1-EB45-9D67-115B56054DB3}"/>
              </a:ext>
            </a:extLst>
          </p:cNvPr>
          <p:cNvPicPr>
            <a:picLocks noChangeAspect="1"/>
          </p:cNvPicPr>
          <p:nvPr/>
        </p:nvPicPr>
        <p:blipFill>
          <a:blip r:embed="rId3"/>
          <a:stretch>
            <a:fillRect/>
          </a:stretch>
        </p:blipFill>
        <p:spPr>
          <a:xfrm>
            <a:off x="12443311" y="1907866"/>
            <a:ext cx="2253428" cy="3181310"/>
          </a:xfrm>
          <a:prstGeom prst="rect">
            <a:avLst/>
          </a:prstGeom>
        </p:spPr>
      </p:pic>
      <p:cxnSp>
        <p:nvCxnSpPr>
          <p:cNvPr id="14" name="Straight Connector 13">
            <a:extLst>
              <a:ext uri="{FF2B5EF4-FFF2-40B4-BE49-F238E27FC236}">
                <a16:creationId xmlns:a16="http://schemas.microsoft.com/office/drawing/2014/main" id="{0607E5A4-C912-C143-9AAF-85B9EECD829C}"/>
              </a:ext>
            </a:extLst>
          </p:cNvPr>
          <p:cNvCxnSpPr>
            <a:cxnSpLocks/>
          </p:cNvCxnSpPr>
          <p:nvPr/>
        </p:nvCxnSpPr>
        <p:spPr>
          <a:xfrm flipV="1">
            <a:off x="3563930" y="2994212"/>
            <a:ext cx="0" cy="2171593"/>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3AA82F-0685-394F-812A-4B3CC3CED1AB}"/>
              </a:ext>
            </a:extLst>
          </p:cNvPr>
          <p:cNvCxnSpPr>
            <a:cxnSpLocks/>
          </p:cNvCxnSpPr>
          <p:nvPr/>
        </p:nvCxnSpPr>
        <p:spPr>
          <a:xfrm>
            <a:off x="1708746" y="2984336"/>
            <a:ext cx="1855184"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69964F-0A5E-E444-895D-E2ADB3AF57B2}"/>
              </a:ext>
            </a:extLst>
          </p:cNvPr>
          <p:cNvCxnSpPr>
            <a:cxnSpLocks/>
          </p:cNvCxnSpPr>
          <p:nvPr/>
        </p:nvCxnSpPr>
        <p:spPr>
          <a:xfrm>
            <a:off x="1699781" y="3758509"/>
            <a:ext cx="1864149"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C27F7C1-48DC-3841-BB87-8DB02FA69E90}"/>
              </a:ext>
            </a:extLst>
          </p:cNvPr>
          <p:cNvCxnSpPr>
            <a:cxnSpLocks/>
          </p:cNvCxnSpPr>
          <p:nvPr/>
        </p:nvCxnSpPr>
        <p:spPr>
          <a:xfrm>
            <a:off x="1731750" y="2940800"/>
            <a:ext cx="0" cy="853926"/>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DAA579F3-43F1-EA41-8253-9ACAD6AECF1B}"/>
              </a:ext>
            </a:extLst>
          </p:cNvPr>
          <p:cNvPicPr>
            <a:picLocks noChangeAspect="1"/>
          </p:cNvPicPr>
          <p:nvPr/>
        </p:nvPicPr>
        <p:blipFill rotWithShape="1">
          <a:blip r:embed="rId4">
            <a:extLst>
              <a:ext uri="{28A0092B-C50C-407E-A947-70E740481C1C}">
                <a14:useLocalDpi xmlns:a14="http://schemas.microsoft.com/office/drawing/2010/main" val="0"/>
              </a:ext>
            </a:extLst>
          </a:blip>
          <a:srcRect l="136" t="-1715" r="41201" b="50137"/>
          <a:stretch/>
        </p:blipFill>
        <p:spPr>
          <a:xfrm>
            <a:off x="6363158" y="1544795"/>
            <a:ext cx="4346130" cy="726142"/>
          </a:xfrm>
          <a:prstGeom prst="rect">
            <a:avLst/>
          </a:prstGeom>
        </p:spPr>
      </p:pic>
      <p:sp>
        <p:nvSpPr>
          <p:cNvPr id="2" name="Title 1">
            <a:extLst>
              <a:ext uri="{FF2B5EF4-FFF2-40B4-BE49-F238E27FC236}">
                <a16:creationId xmlns:a16="http://schemas.microsoft.com/office/drawing/2014/main" id="{4CEA0C40-AB2C-CCF1-5989-59DB3A80B7F8}"/>
              </a:ext>
            </a:extLst>
          </p:cNvPr>
          <p:cNvSpPr>
            <a:spLocks noGrp="1"/>
          </p:cNvSpPr>
          <p:nvPr>
            <p:ph type="title"/>
          </p:nvPr>
        </p:nvSpPr>
        <p:spPr/>
        <p:txBody>
          <a:bodyPr/>
          <a:lstStyle/>
          <a:p>
            <a:r>
              <a:rPr lang="en-US" dirty="0"/>
              <a:t>Probability boxes</a:t>
            </a:r>
          </a:p>
        </p:txBody>
      </p:sp>
      <p:pic>
        <p:nvPicPr>
          <p:cNvPr id="4" name="Picture 3">
            <a:extLst>
              <a:ext uri="{FF2B5EF4-FFF2-40B4-BE49-F238E27FC236}">
                <a16:creationId xmlns:a16="http://schemas.microsoft.com/office/drawing/2014/main" id="{0B99D497-F7F4-AABC-3FE4-F389420CDE27}"/>
              </a:ext>
            </a:extLst>
          </p:cNvPr>
          <p:cNvPicPr>
            <a:picLocks noChangeAspect="1"/>
          </p:cNvPicPr>
          <p:nvPr/>
        </p:nvPicPr>
        <p:blipFill rotWithShape="1">
          <a:blip r:embed="rId4">
            <a:extLst>
              <a:ext uri="{28A0092B-C50C-407E-A947-70E740481C1C}">
                <a14:useLocalDpi xmlns:a14="http://schemas.microsoft.com/office/drawing/2010/main" val="0"/>
              </a:ext>
            </a:extLst>
          </a:blip>
          <a:srcRect l="136" t="56548" r="41201" b="-2789"/>
          <a:stretch/>
        </p:blipFill>
        <p:spPr>
          <a:xfrm>
            <a:off x="6363158" y="2566970"/>
            <a:ext cx="4346130" cy="651008"/>
          </a:xfrm>
          <a:prstGeom prst="rect">
            <a:avLst/>
          </a:prstGeom>
        </p:spPr>
      </p:pic>
      <p:sp>
        <p:nvSpPr>
          <p:cNvPr id="5" name="Rectangle 4">
            <a:extLst>
              <a:ext uri="{FF2B5EF4-FFF2-40B4-BE49-F238E27FC236}">
                <a16:creationId xmlns:a16="http://schemas.microsoft.com/office/drawing/2014/main" id="{98628A01-FA09-7F6E-82FD-6BD3194940A7}"/>
              </a:ext>
            </a:extLst>
          </p:cNvPr>
          <p:cNvSpPr/>
          <p:nvPr/>
        </p:nvSpPr>
        <p:spPr>
          <a:xfrm>
            <a:off x="3538263" y="5137189"/>
            <a:ext cx="626086" cy="8923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1199E026-B35B-1814-E7CC-9F671F1485EA}"/>
              </a:ext>
            </a:extLst>
          </p:cNvPr>
          <p:cNvSpPr/>
          <p:nvPr/>
        </p:nvSpPr>
        <p:spPr>
          <a:xfrm>
            <a:off x="3851306" y="5279148"/>
            <a:ext cx="1097280" cy="630431"/>
          </a:xfrm>
          <a:custGeom>
            <a:avLst/>
            <a:gdLst>
              <a:gd name="connsiteX0" fmla="*/ 1097280 w 1097280"/>
              <a:gd name="connsiteY0" fmla="*/ 630431 h 630431"/>
              <a:gd name="connsiteX1" fmla="*/ 355003 w 1097280"/>
              <a:gd name="connsiteY1" fmla="*/ 458308 h 630431"/>
              <a:gd name="connsiteX2" fmla="*/ 0 w 1097280"/>
              <a:gd name="connsiteY2" fmla="*/ 6487 h 630431"/>
            </a:gdLst>
            <a:ahLst/>
            <a:cxnLst>
              <a:cxn ang="0">
                <a:pos x="connsiteX0" y="connsiteY0"/>
              </a:cxn>
              <a:cxn ang="0">
                <a:pos x="connsiteX1" y="connsiteY1"/>
              </a:cxn>
              <a:cxn ang="0">
                <a:pos x="connsiteX2" y="connsiteY2"/>
              </a:cxn>
            </a:cxnLst>
            <a:rect l="l" t="t" r="r" b="b"/>
            <a:pathLst>
              <a:path w="1097280" h="630431">
                <a:moveTo>
                  <a:pt x="1097280" y="630431"/>
                </a:moveTo>
                <a:cubicBezTo>
                  <a:pt x="817581" y="596365"/>
                  <a:pt x="537883" y="562299"/>
                  <a:pt x="355003" y="458308"/>
                </a:cubicBezTo>
                <a:cubicBezTo>
                  <a:pt x="172123" y="354317"/>
                  <a:pt x="7172" y="-56266"/>
                  <a:pt x="0" y="6487"/>
                </a:cubicBezTo>
              </a:path>
            </a:pathLst>
          </a:custGeom>
          <a:noFill/>
          <a:ln w="38100">
            <a:solidFill>
              <a:schemeClr val="accent3"/>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E96B2A5-3564-32C4-5361-3465505E4FC6}"/>
              </a:ext>
            </a:extLst>
          </p:cNvPr>
          <p:cNvPicPr>
            <a:picLocks noChangeAspect="1"/>
          </p:cNvPicPr>
          <p:nvPr/>
        </p:nvPicPr>
        <p:blipFill>
          <a:blip r:embed="rId5"/>
          <a:stretch>
            <a:fillRect/>
          </a:stretch>
        </p:blipFill>
        <p:spPr>
          <a:xfrm>
            <a:off x="4776155" y="5424738"/>
            <a:ext cx="2696928" cy="969682"/>
          </a:xfrm>
          <a:prstGeom prst="rect">
            <a:avLst/>
          </a:prstGeom>
        </p:spPr>
      </p:pic>
      <p:sp>
        <p:nvSpPr>
          <p:cNvPr id="9" name="Slide Number Placeholder 8">
            <a:extLst>
              <a:ext uri="{FF2B5EF4-FFF2-40B4-BE49-F238E27FC236}">
                <a16:creationId xmlns:a16="http://schemas.microsoft.com/office/drawing/2014/main" id="{467EAFD6-F1AA-07C3-7C35-57019B1A9E7B}"/>
              </a:ext>
            </a:extLst>
          </p:cNvPr>
          <p:cNvSpPr>
            <a:spLocks noGrp="1"/>
          </p:cNvSpPr>
          <p:nvPr>
            <p:ph type="sldNum" sz="quarter" idx="10"/>
          </p:nvPr>
        </p:nvSpPr>
        <p:spPr/>
        <p:txBody>
          <a:bodyPr/>
          <a:lstStyle/>
          <a:p>
            <a:fld id="{D8D877B3-D348-4611-9BDB-C5374591D951}" type="slidenum">
              <a:rPr lang="en-US" smtClean="0"/>
              <a:pPr/>
              <a:t>33</a:t>
            </a:fld>
            <a:endParaRPr lang="en-US" dirty="0"/>
          </a:p>
        </p:txBody>
      </p:sp>
    </p:spTree>
    <p:extLst>
      <p:ext uri="{BB962C8B-B14F-4D97-AF65-F5344CB8AC3E}">
        <p14:creationId xmlns:p14="http://schemas.microsoft.com/office/powerpoint/2010/main" val="304395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par>
                                <p:cTn id="13" presetID="22" presetClass="entr" presetSubtype="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par>
                                <p:cTn id="16" presetID="22" presetClass="entr" presetSubtype="2"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righ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E121F5-1190-8E45-8262-A650465F0C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8203" y="2564164"/>
            <a:ext cx="1807493" cy="1729671"/>
          </a:xfrm>
          <a:prstGeom prst="rect">
            <a:avLst/>
          </a:prstGeom>
        </p:spPr>
      </p:pic>
      <p:pic>
        <p:nvPicPr>
          <p:cNvPr id="14" name="Picture 13">
            <a:extLst>
              <a:ext uri="{FF2B5EF4-FFF2-40B4-BE49-F238E27FC236}">
                <a16:creationId xmlns:a16="http://schemas.microsoft.com/office/drawing/2014/main" id="{BCA7E186-ED50-8A46-9A91-D0707D54F0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36385" y="2557227"/>
            <a:ext cx="1807494" cy="1729671"/>
          </a:xfrm>
          <a:prstGeom prst="rect">
            <a:avLst/>
          </a:prstGeom>
        </p:spPr>
      </p:pic>
      <p:pic>
        <p:nvPicPr>
          <p:cNvPr id="19" name="Picture 18">
            <a:extLst>
              <a:ext uri="{FF2B5EF4-FFF2-40B4-BE49-F238E27FC236}">
                <a16:creationId xmlns:a16="http://schemas.microsoft.com/office/drawing/2014/main" id="{ED83CD58-FBB6-A54E-BE87-EE2F9E7470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75641" y="2573035"/>
            <a:ext cx="1807494" cy="1729671"/>
          </a:xfrm>
          <a:prstGeom prst="rect">
            <a:avLst/>
          </a:prstGeom>
        </p:spPr>
      </p:pic>
      <p:pic>
        <p:nvPicPr>
          <p:cNvPr id="18" name="Picture 17" descr="Chart, histogram&#10;&#10;Description automatically generated">
            <a:extLst>
              <a:ext uri="{FF2B5EF4-FFF2-40B4-BE49-F238E27FC236}">
                <a16:creationId xmlns:a16="http://schemas.microsoft.com/office/drawing/2014/main" id="{7C07EFF1-E02A-FE49-AB1D-EC4C818DC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4657" y="2564164"/>
            <a:ext cx="1807494" cy="1729672"/>
          </a:xfrm>
          <a:prstGeom prst="rect">
            <a:avLst/>
          </a:prstGeom>
        </p:spPr>
      </p:pic>
      <p:pic>
        <p:nvPicPr>
          <p:cNvPr id="12" name="Picture 11">
            <a:extLst>
              <a:ext uri="{FF2B5EF4-FFF2-40B4-BE49-F238E27FC236}">
                <a16:creationId xmlns:a16="http://schemas.microsoft.com/office/drawing/2014/main" id="{69BC3045-B113-1F41-A94E-2241B114D70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31426" y="2564163"/>
            <a:ext cx="1807494" cy="1729671"/>
          </a:xfrm>
          <a:prstGeom prst="rect">
            <a:avLst/>
          </a:prstGeom>
        </p:spPr>
      </p:pic>
      <p:pic>
        <p:nvPicPr>
          <p:cNvPr id="13" name="Picture 12">
            <a:extLst>
              <a:ext uri="{FF2B5EF4-FFF2-40B4-BE49-F238E27FC236}">
                <a16:creationId xmlns:a16="http://schemas.microsoft.com/office/drawing/2014/main" id="{DFD57AB1-A357-6D4D-951D-31C99FF39CD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862506" y="2579971"/>
            <a:ext cx="1807494" cy="1729671"/>
          </a:xfrm>
          <a:prstGeom prst="rect">
            <a:avLst/>
          </a:prstGeom>
        </p:spPr>
      </p:pic>
      <p:pic>
        <p:nvPicPr>
          <p:cNvPr id="17" name="Picture 16">
            <a:extLst>
              <a:ext uri="{FF2B5EF4-FFF2-40B4-BE49-F238E27FC236}">
                <a16:creationId xmlns:a16="http://schemas.microsoft.com/office/drawing/2014/main" id="{BDB10A00-98B1-EB45-9D67-115B56054DB3}"/>
              </a:ext>
            </a:extLst>
          </p:cNvPr>
          <p:cNvPicPr>
            <a:picLocks noChangeAspect="1"/>
          </p:cNvPicPr>
          <p:nvPr/>
        </p:nvPicPr>
        <p:blipFill>
          <a:blip r:embed="rId8"/>
          <a:stretch>
            <a:fillRect/>
          </a:stretch>
        </p:blipFill>
        <p:spPr>
          <a:xfrm>
            <a:off x="12443311" y="1907866"/>
            <a:ext cx="2253428" cy="3181310"/>
          </a:xfrm>
          <a:prstGeom prst="rect">
            <a:avLst/>
          </a:prstGeom>
        </p:spPr>
      </p:pic>
      <p:pic>
        <p:nvPicPr>
          <p:cNvPr id="15" name="Picture 14">
            <a:extLst>
              <a:ext uri="{FF2B5EF4-FFF2-40B4-BE49-F238E27FC236}">
                <a16:creationId xmlns:a16="http://schemas.microsoft.com/office/drawing/2014/main" id="{4F98362B-98C0-C543-BFB3-D6D5F114AB6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438846" y="2564163"/>
            <a:ext cx="1807494" cy="1729671"/>
          </a:xfrm>
          <a:prstGeom prst="rect">
            <a:avLst/>
          </a:prstGeom>
        </p:spPr>
      </p:pic>
      <p:sp>
        <p:nvSpPr>
          <p:cNvPr id="20" name="Down Arrow 19">
            <a:extLst>
              <a:ext uri="{FF2B5EF4-FFF2-40B4-BE49-F238E27FC236}">
                <a16:creationId xmlns:a16="http://schemas.microsoft.com/office/drawing/2014/main" id="{9FB78F2D-3738-6142-B724-C9FC85C945E4}"/>
              </a:ext>
            </a:extLst>
          </p:cNvPr>
          <p:cNvSpPr/>
          <p:nvPr/>
        </p:nvSpPr>
        <p:spPr>
          <a:xfrm rot="16200000">
            <a:off x="9192561" y="3104556"/>
            <a:ext cx="731919" cy="3796771"/>
          </a:xfrm>
          <a:prstGeom prst="downArrow">
            <a:avLst/>
          </a:prstGeom>
          <a:solidFill>
            <a:srgbClr val="FF0000"/>
          </a:solid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B547A884-7610-FC40-BB8E-F2FA6D16FC76}"/>
              </a:ext>
            </a:extLst>
          </p:cNvPr>
          <p:cNvSpPr/>
          <p:nvPr/>
        </p:nvSpPr>
        <p:spPr>
          <a:xfrm rot="5400000">
            <a:off x="3318884" y="16575"/>
            <a:ext cx="731919" cy="4044599"/>
          </a:xfrm>
          <a:prstGeom prst="downArrow">
            <a:avLst/>
          </a:prstGeom>
          <a:solidFill>
            <a:srgbClr val="FF0000"/>
          </a:solid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CDF149F7-D37F-DA4A-8D7D-97E466A75EFB}"/>
              </a:ext>
            </a:extLst>
          </p:cNvPr>
          <p:cNvSpPr/>
          <p:nvPr/>
        </p:nvSpPr>
        <p:spPr>
          <a:xfrm>
            <a:off x="5716115" y="1764697"/>
            <a:ext cx="1746114" cy="584775"/>
          </a:xfrm>
          <a:prstGeom prst="roundRect">
            <a:avLst/>
          </a:prstGeom>
          <a:solidFill>
            <a:schemeClr val="accent3">
              <a:alpha val="73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More precision</a:t>
            </a:r>
          </a:p>
        </p:txBody>
      </p:sp>
      <p:sp>
        <p:nvSpPr>
          <p:cNvPr id="23" name="Rounded Rectangle 22">
            <a:extLst>
              <a:ext uri="{FF2B5EF4-FFF2-40B4-BE49-F238E27FC236}">
                <a16:creationId xmlns:a16="http://schemas.microsoft.com/office/drawing/2014/main" id="{4CB84F8A-72A0-EB48-907E-AB16E1A2C511}"/>
              </a:ext>
            </a:extLst>
          </p:cNvPr>
          <p:cNvSpPr/>
          <p:nvPr/>
        </p:nvSpPr>
        <p:spPr>
          <a:xfrm>
            <a:off x="5707143" y="4710556"/>
            <a:ext cx="1952992" cy="584775"/>
          </a:xfrm>
          <a:prstGeom prst="roundRect">
            <a:avLst/>
          </a:prstGeom>
          <a:solidFill>
            <a:schemeClr val="accent3">
              <a:alpha val="73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Less stochasticity</a:t>
            </a:r>
          </a:p>
        </p:txBody>
      </p:sp>
      <p:sp>
        <p:nvSpPr>
          <p:cNvPr id="2" name="Title 1">
            <a:extLst>
              <a:ext uri="{FF2B5EF4-FFF2-40B4-BE49-F238E27FC236}">
                <a16:creationId xmlns:a16="http://schemas.microsoft.com/office/drawing/2014/main" id="{835823FA-F821-EEF2-CE6F-E757AF8D4DE6}"/>
              </a:ext>
            </a:extLst>
          </p:cNvPr>
          <p:cNvSpPr>
            <a:spLocks noGrp="1"/>
          </p:cNvSpPr>
          <p:nvPr>
            <p:ph type="title"/>
          </p:nvPr>
        </p:nvSpPr>
        <p:spPr/>
        <p:txBody>
          <a:bodyPr/>
          <a:lstStyle/>
          <a:p>
            <a:r>
              <a:rPr lang="en-US" dirty="0"/>
              <a:t>Probability boxes</a:t>
            </a:r>
          </a:p>
        </p:txBody>
      </p:sp>
      <p:sp>
        <p:nvSpPr>
          <p:cNvPr id="3" name="Slide Number Placeholder 2">
            <a:extLst>
              <a:ext uri="{FF2B5EF4-FFF2-40B4-BE49-F238E27FC236}">
                <a16:creationId xmlns:a16="http://schemas.microsoft.com/office/drawing/2014/main" id="{D28DF139-67F3-E10D-3DF0-33AFF9D87887}"/>
              </a:ext>
            </a:extLst>
          </p:cNvPr>
          <p:cNvSpPr>
            <a:spLocks noGrp="1"/>
          </p:cNvSpPr>
          <p:nvPr>
            <p:ph type="sldNum" sz="quarter" idx="10"/>
          </p:nvPr>
        </p:nvSpPr>
        <p:spPr/>
        <p:txBody>
          <a:bodyPr/>
          <a:lstStyle/>
          <a:p>
            <a:fld id="{D8D877B3-D348-4611-9BDB-C5374591D951}" type="slidenum">
              <a:rPr lang="en-US" smtClean="0"/>
              <a:pPr/>
              <a:t>34</a:t>
            </a:fld>
            <a:endParaRPr lang="en-US" dirty="0"/>
          </a:p>
        </p:txBody>
      </p:sp>
    </p:spTree>
    <p:extLst>
      <p:ext uri="{BB962C8B-B14F-4D97-AF65-F5344CB8AC3E}">
        <p14:creationId xmlns:p14="http://schemas.microsoft.com/office/powerpoint/2010/main" val="50250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DB10A00-98B1-EB45-9D67-115B56054DB3}"/>
              </a:ext>
            </a:extLst>
          </p:cNvPr>
          <p:cNvPicPr>
            <a:picLocks noChangeAspect="1"/>
          </p:cNvPicPr>
          <p:nvPr/>
        </p:nvPicPr>
        <p:blipFill>
          <a:blip r:embed="rId2"/>
          <a:stretch>
            <a:fillRect/>
          </a:stretch>
        </p:blipFill>
        <p:spPr>
          <a:xfrm>
            <a:off x="12443311" y="1907866"/>
            <a:ext cx="2253428" cy="3181310"/>
          </a:xfrm>
          <a:prstGeom prst="rect">
            <a:avLst/>
          </a:prstGeom>
        </p:spPr>
      </p:pic>
      <p:sp>
        <p:nvSpPr>
          <p:cNvPr id="13" name="Rectangle 12">
            <a:extLst>
              <a:ext uri="{FF2B5EF4-FFF2-40B4-BE49-F238E27FC236}">
                <a16:creationId xmlns:a16="http://schemas.microsoft.com/office/drawing/2014/main" id="{428F5CA0-01DF-6540-B179-AE19FBE63BE8}"/>
              </a:ext>
            </a:extLst>
          </p:cNvPr>
          <p:cNvSpPr/>
          <p:nvPr/>
        </p:nvSpPr>
        <p:spPr>
          <a:xfrm>
            <a:off x="11011820" y="3344529"/>
            <a:ext cx="162833" cy="97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B2295D-03FC-1346-8E0B-F74A981D950A}"/>
              </a:ext>
            </a:extLst>
          </p:cNvPr>
          <p:cNvSpPr/>
          <p:nvPr/>
        </p:nvSpPr>
        <p:spPr>
          <a:xfrm>
            <a:off x="11011820" y="3344529"/>
            <a:ext cx="233816" cy="122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hart, histogram&#10;&#10;Description automatically generated">
            <a:extLst>
              <a:ext uri="{FF2B5EF4-FFF2-40B4-BE49-F238E27FC236}">
                <a16:creationId xmlns:a16="http://schemas.microsoft.com/office/drawing/2014/main" id="{BE7F34A8-DD40-C74F-A478-36CAA49EE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191" y="1670968"/>
            <a:ext cx="2152291" cy="2152291"/>
          </a:xfrm>
          <a:prstGeom prst="rect">
            <a:avLst/>
          </a:prstGeom>
        </p:spPr>
      </p:pic>
      <p:pic>
        <p:nvPicPr>
          <p:cNvPr id="16" name="Picture 15">
            <a:extLst>
              <a:ext uri="{FF2B5EF4-FFF2-40B4-BE49-F238E27FC236}">
                <a16:creationId xmlns:a16="http://schemas.microsoft.com/office/drawing/2014/main" id="{0655BB7B-C5FC-F846-BB9B-4E8ABC0C19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60248" y="1670968"/>
            <a:ext cx="2152291" cy="2152291"/>
          </a:xfrm>
          <a:prstGeom prst="rect">
            <a:avLst/>
          </a:prstGeom>
        </p:spPr>
      </p:pic>
      <p:pic>
        <p:nvPicPr>
          <p:cNvPr id="18" name="Picture 17">
            <a:extLst>
              <a:ext uri="{FF2B5EF4-FFF2-40B4-BE49-F238E27FC236}">
                <a16:creationId xmlns:a16="http://schemas.microsoft.com/office/drawing/2014/main" id="{15A9A615-6010-7C44-9E7A-B57C5898E18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91305" y="1670968"/>
            <a:ext cx="2152291" cy="2152291"/>
          </a:xfrm>
          <a:prstGeom prst="rect">
            <a:avLst/>
          </a:prstGeom>
        </p:spPr>
      </p:pic>
      <p:pic>
        <p:nvPicPr>
          <p:cNvPr id="24" name="Picture 23">
            <a:extLst>
              <a:ext uri="{FF2B5EF4-FFF2-40B4-BE49-F238E27FC236}">
                <a16:creationId xmlns:a16="http://schemas.microsoft.com/office/drawing/2014/main" id="{3894DD28-AF22-3C46-8914-D7134B6CB11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022362" y="1670968"/>
            <a:ext cx="2152291" cy="2152291"/>
          </a:xfrm>
          <a:prstGeom prst="rect">
            <a:avLst/>
          </a:prstGeom>
        </p:spPr>
      </p:pic>
      <p:pic>
        <p:nvPicPr>
          <p:cNvPr id="26" name="Picture 25">
            <a:extLst>
              <a:ext uri="{FF2B5EF4-FFF2-40B4-BE49-F238E27FC236}">
                <a16:creationId xmlns:a16="http://schemas.microsoft.com/office/drawing/2014/main" id="{16C81A62-1DB1-5D4F-BAF7-314E91DC51E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9191" y="4279614"/>
            <a:ext cx="2152291" cy="2152291"/>
          </a:xfrm>
          <a:prstGeom prst="rect">
            <a:avLst/>
          </a:prstGeom>
        </p:spPr>
      </p:pic>
      <p:pic>
        <p:nvPicPr>
          <p:cNvPr id="27" name="Picture 26">
            <a:extLst>
              <a:ext uri="{FF2B5EF4-FFF2-40B4-BE49-F238E27FC236}">
                <a16:creationId xmlns:a16="http://schemas.microsoft.com/office/drawing/2014/main" id="{7E724D92-B486-FA4D-B39E-1CA1720B2C3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760248" y="4279614"/>
            <a:ext cx="2152291" cy="2152291"/>
          </a:xfrm>
          <a:prstGeom prst="rect">
            <a:avLst/>
          </a:prstGeom>
        </p:spPr>
      </p:pic>
      <p:pic>
        <p:nvPicPr>
          <p:cNvPr id="28" name="Picture 27">
            <a:extLst>
              <a:ext uri="{FF2B5EF4-FFF2-40B4-BE49-F238E27FC236}">
                <a16:creationId xmlns:a16="http://schemas.microsoft.com/office/drawing/2014/main" id="{3C4D02F1-B9F4-464A-9F53-9E2BA49AFF8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391305" y="4279614"/>
            <a:ext cx="2152291" cy="2152291"/>
          </a:xfrm>
          <a:prstGeom prst="rect">
            <a:avLst/>
          </a:prstGeom>
        </p:spPr>
      </p:pic>
      <p:pic>
        <p:nvPicPr>
          <p:cNvPr id="29" name="Picture 28">
            <a:extLst>
              <a:ext uri="{FF2B5EF4-FFF2-40B4-BE49-F238E27FC236}">
                <a16:creationId xmlns:a16="http://schemas.microsoft.com/office/drawing/2014/main" id="{4723A31C-C7CF-5844-84DF-2CF546E4067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022362" y="4279614"/>
            <a:ext cx="2152291" cy="2152291"/>
          </a:xfrm>
          <a:prstGeom prst="rect">
            <a:avLst/>
          </a:prstGeom>
        </p:spPr>
      </p:pic>
      <p:sp>
        <p:nvSpPr>
          <p:cNvPr id="30" name="TextBox 29">
            <a:extLst>
              <a:ext uri="{FF2B5EF4-FFF2-40B4-BE49-F238E27FC236}">
                <a16:creationId xmlns:a16="http://schemas.microsoft.com/office/drawing/2014/main" id="{7889F841-EB51-894F-A164-5F4C23CD41FC}"/>
              </a:ext>
            </a:extLst>
          </p:cNvPr>
          <p:cNvSpPr txBox="1"/>
          <p:nvPr/>
        </p:nvSpPr>
        <p:spPr>
          <a:xfrm>
            <a:off x="1763548" y="1249773"/>
            <a:ext cx="883575" cy="369332"/>
          </a:xfrm>
          <a:prstGeom prst="rect">
            <a:avLst/>
          </a:prstGeom>
          <a:noFill/>
        </p:spPr>
        <p:txBody>
          <a:bodyPr wrap="none" rtlCol="0">
            <a:spAutoFit/>
          </a:bodyPr>
          <a:lstStyle/>
          <a:p>
            <a:r>
              <a:rPr lang="en-US" dirty="0">
                <a:solidFill>
                  <a:schemeClr val="accent3"/>
                </a:solidFill>
              </a:rPr>
              <a:t>Normal</a:t>
            </a:r>
          </a:p>
        </p:txBody>
      </p:sp>
      <p:sp>
        <p:nvSpPr>
          <p:cNvPr id="31" name="TextBox 30">
            <a:extLst>
              <a:ext uri="{FF2B5EF4-FFF2-40B4-BE49-F238E27FC236}">
                <a16:creationId xmlns:a16="http://schemas.microsoft.com/office/drawing/2014/main" id="{3D420EB6-0DAA-1645-89C7-3B0A62B47D37}"/>
              </a:ext>
            </a:extLst>
          </p:cNvPr>
          <p:cNvSpPr txBox="1"/>
          <p:nvPr/>
        </p:nvSpPr>
        <p:spPr>
          <a:xfrm>
            <a:off x="4394123" y="1249773"/>
            <a:ext cx="958852" cy="369332"/>
          </a:xfrm>
          <a:prstGeom prst="rect">
            <a:avLst/>
          </a:prstGeom>
          <a:noFill/>
        </p:spPr>
        <p:txBody>
          <a:bodyPr wrap="none" rtlCol="0">
            <a:spAutoFit/>
          </a:bodyPr>
          <a:lstStyle/>
          <a:p>
            <a:r>
              <a:rPr lang="en-US" dirty="0">
                <a:solidFill>
                  <a:schemeClr val="accent3"/>
                </a:solidFill>
              </a:rPr>
              <a:t>Uniform</a:t>
            </a:r>
          </a:p>
        </p:txBody>
      </p:sp>
      <p:sp>
        <p:nvSpPr>
          <p:cNvPr id="32" name="TextBox 31">
            <a:extLst>
              <a:ext uri="{FF2B5EF4-FFF2-40B4-BE49-F238E27FC236}">
                <a16:creationId xmlns:a16="http://schemas.microsoft.com/office/drawing/2014/main" id="{2BFE9E0B-63E4-264C-AB08-28312933C53F}"/>
              </a:ext>
            </a:extLst>
          </p:cNvPr>
          <p:cNvSpPr txBox="1"/>
          <p:nvPr/>
        </p:nvSpPr>
        <p:spPr>
          <a:xfrm>
            <a:off x="7167140" y="1256400"/>
            <a:ext cx="608628" cy="369332"/>
          </a:xfrm>
          <a:prstGeom prst="rect">
            <a:avLst/>
          </a:prstGeom>
          <a:noFill/>
        </p:spPr>
        <p:txBody>
          <a:bodyPr wrap="none" rtlCol="0">
            <a:spAutoFit/>
          </a:bodyPr>
          <a:lstStyle/>
          <a:p>
            <a:r>
              <a:rPr lang="en-US" dirty="0">
                <a:solidFill>
                  <a:schemeClr val="accent3"/>
                </a:solidFill>
              </a:rPr>
              <a:t>Beta</a:t>
            </a:r>
          </a:p>
        </p:txBody>
      </p:sp>
      <p:sp>
        <p:nvSpPr>
          <p:cNvPr id="33" name="TextBox 32">
            <a:extLst>
              <a:ext uri="{FF2B5EF4-FFF2-40B4-BE49-F238E27FC236}">
                <a16:creationId xmlns:a16="http://schemas.microsoft.com/office/drawing/2014/main" id="{04DF62FD-533D-8645-8ED8-ABBE9572F7B9}"/>
              </a:ext>
            </a:extLst>
          </p:cNvPr>
          <p:cNvSpPr txBox="1"/>
          <p:nvPr/>
        </p:nvSpPr>
        <p:spPr>
          <a:xfrm>
            <a:off x="1612865" y="3896091"/>
            <a:ext cx="1184940" cy="369332"/>
          </a:xfrm>
          <a:prstGeom prst="rect">
            <a:avLst/>
          </a:prstGeom>
          <a:noFill/>
        </p:spPr>
        <p:txBody>
          <a:bodyPr wrap="none" rtlCol="0">
            <a:spAutoFit/>
          </a:bodyPr>
          <a:lstStyle/>
          <a:p>
            <a:r>
              <a:rPr lang="en-US" dirty="0">
                <a:solidFill>
                  <a:schemeClr val="accent3"/>
                </a:solidFill>
              </a:rPr>
              <a:t>Lognormal</a:t>
            </a:r>
          </a:p>
        </p:txBody>
      </p:sp>
      <p:sp>
        <p:nvSpPr>
          <p:cNvPr id="34" name="TextBox 33">
            <a:extLst>
              <a:ext uri="{FF2B5EF4-FFF2-40B4-BE49-F238E27FC236}">
                <a16:creationId xmlns:a16="http://schemas.microsoft.com/office/drawing/2014/main" id="{B538C51B-D364-4540-8C2E-B82F99F104BD}"/>
              </a:ext>
            </a:extLst>
          </p:cNvPr>
          <p:cNvSpPr txBox="1"/>
          <p:nvPr/>
        </p:nvSpPr>
        <p:spPr>
          <a:xfrm>
            <a:off x="9638284" y="1249773"/>
            <a:ext cx="920445" cy="369332"/>
          </a:xfrm>
          <a:prstGeom prst="rect">
            <a:avLst/>
          </a:prstGeom>
          <a:noFill/>
        </p:spPr>
        <p:txBody>
          <a:bodyPr wrap="none" rtlCol="0">
            <a:spAutoFit/>
          </a:bodyPr>
          <a:lstStyle/>
          <a:p>
            <a:r>
              <a:rPr lang="en-US" dirty="0">
                <a:solidFill>
                  <a:schemeClr val="accent3"/>
                </a:solidFill>
              </a:rPr>
              <a:t>Gamma</a:t>
            </a:r>
          </a:p>
        </p:txBody>
      </p:sp>
      <p:sp>
        <p:nvSpPr>
          <p:cNvPr id="35" name="TextBox 34">
            <a:extLst>
              <a:ext uri="{FF2B5EF4-FFF2-40B4-BE49-F238E27FC236}">
                <a16:creationId xmlns:a16="http://schemas.microsoft.com/office/drawing/2014/main" id="{0B2FD861-F936-334D-8E65-2DA64B2B0F2B}"/>
              </a:ext>
            </a:extLst>
          </p:cNvPr>
          <p:cNvSpPr txBox="1"/>
          <p:nvPr/>
        </p:nvSpPr>
        <p:spPr>
          <a:xfrm>
            <a:off x="4280784" y="3901204"/>
            <a:ext cx="1290225" cy="369332"/>
          </a:xfrm>
          <a:prstGeom prst="rect">
            <a:avLst/>
          </a:prstGeom>
          <a:noFill/>
        </p:spPr>
        <p:txBody>
          <a:bodyPr wrap="none" rtlCol="0">
            <a:spAutoFit/>
          </a:bodyPr>
          <a:lstStyle/>
          <a:p>
            <a:r>
              <a:rPr lang="en-US" dirty="0">
                <a:solidFill>
                  <a:schemeClr val="accent3"/>
                </a:solidFill>
              </a:rPr>
              <a:t>Exponential</a:t>
            </a:r>
          </a:p>
        </p:txBody>
      </p:sp>
      <p:sp>
        <p:nvSpPr>
          <p:cNvPr id="36" name="TextBox 35">
            <a:extLst>
              <a:ext uri="{FF2B5EF4-FFF2-40B4-BE49-F238E27FC236}">
                <a16:creationId xmlns:a16="http://schemas.microsoft.com/office/drawing/2014/main" id="{33572832-03EE-C84D-879E-154F1689862C}"/>
              </a:ext>
            </a:extLst>
          </p:cNvPr>
          <p:cNvSpPr txBox="1"/>
          <p:nvPr/>
        </p:nvSpPr>
        <p:spPr>
          <a:xfrm>
            <a:off x="6863780" y="3896091"/>
            <a:ext cx="1294137" cy="369332"/>
          </a:xfrm>
          <a:prstGeom prst="rect">
            <a:avLst/>
          </a:prstGeom>
          <a:noFill/>
        </p:spPr>
        <p:txBody>
          <a:bodyPr wrap="none" rtlCol="0">
            <a:spAutoFit/>
          </a:bodyPr>
          <a:lstStyle/>
          <a:p>
            <a:r>
              <a:rPr lang="en-US" dirty="0">
                <a:solidFill>
                  <a:schemeClr val="accent3"/>
                </a:solidFill>
              </a:rPr>
              <a:t>Chi squared</a:t>
            </a:r>
          </a:p>
        </p:txBody>
      </p:sp>
      <p:sp>
        <p:nvSpPr>
          <p:cNvPr id="37" name="TextBox 36">
            <a:extLst>
              <a:ext uri="{FF2B5EF4-FFF2-40B4-BE49-F238E27FC236}">
                <a16:creationId xmlns:a16="http://schemas.microsoft.com/office/drawing/2014/main" id="{8B33EA8B-D909-244F-B3F2-63CFBD257FB6}"/>
              </a:ext>
            </a:extLst>
          </p:cNvPr>
          <p:cNvSpPr txBox="1"/>
          <p:nvPr/>
        </p:nvSpPr>
        <p:spPr>
          <a:xfrm>
            <a:off x="9791446" y="3907593"/>
            <a:ext cx="860044" cy="369332"/>
          </a:xfrm>
          <a:prstGeom prst="rect">
            <a:avLst/>
          </a:prstGeom>
          <a:noFill/>
        </p:spPr>
        <p:txBody>
          <a:bodyPr wrap="none" rtlCol="0">
            <a:spAutoFit/>
          </a:bodyPr>
          <a:lstStyle/>
          <a:p>
            <a:r>
              <a:rPr lang="en-US" dirty="0">
                <a:solidFill>
                  <a:schemeClr val="accent3"/>
                </a:solidFill>
              </a:rPr>
              <a:t>Cauchy</a:t>
            </a:r>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E4963A1A-C1D4-CA42-80F5-66BA91FB0716}"/>
                  </a:ext>
                </a:extLst>
              </p:cNvPr>
              <p:cNvSpPr txBox="1"/>
              <p:nvPr/>
            </p:nvSpPr>
            <p:spPr>
              <a:xfrm>
                <a:off x="1285288" y="1572638"/>
                <a:ext cx="1754711"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i="1" smtClean="0">
                          <a:solidFill>
                            <a:schemeClr val="accent3"/>
                          </a:solidFill>
                          <a:latin typeface="Cambria Math" panose="02040503050406030204" pitchFamily="18" charset="0"/>
                          <a:ea typeface="Cambria Math" panose="02040503050406030204" pitchFamily="18" charset="0"/>
                        </a:rPr>
                        <m:t>𝜇</m:t>
                      </m:r>
                      <m:r>
                        <a:rPr lang="en-US" sz="1500" i="1" smtClean="0">
                          <a:solidFill>
                            <a:schemeClr val="accent3"/>
                          </a:solidFill>
                          <a:latin typeface="Cambria Math" panose="02040503050406030204" pitchFamily="18" charset="0"/>
                          <a:ea typeface="Cambria Math" panose="02040503050406030204" pitchFamily="18" charset="0"/>
                        </a:rPr>
                        <m:t>∈</m:t>
                      </m:r>
                      <m:d>
                        <m:dPr>
                          <m:begChr m:val="["/>
                          <m:endChr m:val="]"/>
                          <m:ctrlPr>
                            <a:rPr lang="en-GB" sz="1500" b="0" i="1" smtClean="0">
                              <a:solidFill>
                                <a:schemeClr val="accent3"/>
                              </a:solidFill>
                              <a:latin typeface="Cambria Math" panose="02040503050406030204" pitchFamily="18" charset="0"/>
                              <a:ea typeface="Cambria Math" panose="02040503050406030204" pitchFamily="18" charset="0"/>
                            </a:rPr>
                          </m:ctrlPr>
                        </m:dPr>
                        <m:e>
                          <m:r>
                            <a:rPr lang="en-GB" sz="1500" b="0" i="1" smtClean="0">
                              <a:solidFill>
                                <a:schemeClr val="accent3"/>
                              </a:solidFill>
                              <a:latin typeface="Cambria Math" panose="02040503050406030204" pitchFamily="18" charset="0"/>
                              <a:ea typeface="Cambria Math" panose="02040503050406030204" pitchFamily="18" charset="0"/>
                            </a:rPr>
                            <m:t>0,1</m:t>
                          </m:r>
                        </m:e>
                      </m:d>
                      <m:r>
                        <a:rPr lang="en-GB" sz="1500" b="0" i="1" smtClean="0">
                          <a:solidFill>
                            <a:schemeClr val="accent3"/>
                          </a:solidFill>
                          <a:latin typeface="Cambria Math" panose="02040503050406030204" pitchFamily="18" charset="0"/>
                          <a:ea typeface="Cambria Math" panose="02040503050406030204" pitchFamily="18" charset="0"/>
                        </a:rPr>
                        <m:t>, </m:t>
                      </m:r>
                      <m:r>
                        <a:rPr lang="en-GB" sz="1500" b="0" i="1" smtClean="0">
                          <a:solidFill>
                            <a:schemeClr val="accent3"/>
                          </a:solidFill>
                          <a:latin typeface="Cambria Math" panose="02040503050406030204" pitchFamily="18" charset="0"/>
                          <a:ea typeface="Cambria Math" panose="02040503050406030204" pitchFamily="18" charset="0"/>
                        </a:rPr>
                        <m:t>𝜎</m:t>
                      </m:r>
                      <m:r>
                        <a:rPr lang="en-GB" sz="1500" b="0" i="1" smtClean="0">
                          <a:solidFill>
                            <a:schemeClr val="accent3"/>
                          </a:solidFill>
                          <a:latin typeface="Cambria Math" panose="02040503050406030204" pitchFamily="18" charset="0"/>
                          <a:ea typeface="Cambria Math" panose="02040503050406030204" pitchFamily="18" charset="0"/>
                        </a:rPr>
                        <m:t>∈[2,3]</m:t>
                      </m:r>
                    </m:oMath>
                  </m:oMathPara>
                </a14:m>
                <a:endParaRPr lang="en-US" sz="1500" dirty="0">
                  <a:solidFill>
                    <a:schemeClr val="accent3"/>
                  </a:solidFill>
                </a:endParaRPr>
              </a:p>
            </p:txBody>
          </p:sp>
        </mc:Choice>
        <mc:Fallback>
          <p:sp>
            <p:nvSpPr>
              <p:cNvPr id="38" name="TextBox 37">
                <a:extLst>
                  <a:ext uri="{FF2B5EF4-FFF2-40B4-BE49-F238E27FC236}">
                    <a16:creationId xmlns:a16="http://schemas.microsoft.com/office/drawing/2014/main" id="{E4963A1A-C1D4-CA42-80F5-66BA91FB0716}"/>
                  </a:ext>
                </a:extLst>
              </p:cNvPr>
              <p:cNvSpPr txBox="1">
                <a:spLocks noRot="1" noChangeAspect="1" noMove="1" noResize="1" noEditPoints="1" noAdjustHandles="1" noChangeArrowheads="1" noChangeShapeType="1" noTextEdit="1"/>
              </p:cNvSpPr>
              <p:nvPr/>
            </p:nvSpPr>
            <p:spPr>
              <a:xfrm>
                <a:off x="1285288" y="1572638"/>
                <a:ext cx="1754711" cy="323165"/>
              </a:xfrm>
              <a:prstGeom prst="rect">
                <a:avLst/>
              </a:prstGeom>
              <a:blipFill>
                <a:blip r:embed="rId11"/>
                <a:stretch>
                  <a:fillRect b="-1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E526D097-E41A-7947-B6D6-01AE93703A5D}"/>
                  </a:ext>
                </a:extLst>
              </p:cNvPr>
              <p:cNvSpPr txBox="1"/>
              <p:nvPr/>
            </p:nvSpPr>
            <p:spPr>
              <a:xfrm>
                <a:off x="4021824" y="1548483"/>
                <a:ext cx="1688026"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i="1" smtClean="0">
                              <a:solidFill>
                                <a:schemeClr val="accent3"/>
                              </a:solidFill>
                              <a:latin typeface="Cambria Math" panose="02040503050406030204" pitchFamily="18" charset="0"/>
                              <a:ea typeface="Cambria Math" panose="02040503050406030204" pitchFamily="18" charset="0"/>
                            </a:rPr>
                          </m:ctrlPr>
                        </m:sSubPr>
                        <m:e>
                          <m:r>
                            <a:rPr lang="en-GB" sz="1500" b="0" i="1" smtClean="0">
                              <a:solidFill>
                                <a:schemeClr val="accent3"/>
                              </a:solidFill>
                              <a:latin typeface="Cambria Math" panose="02040503050406030204" pitchFamily="18" charset="0"/>
                              <a:ea typeface="Cambria Math" panose="02040503050406030204" pitchFamily="18" charset="0"/>
                            </a:rPr>
                            <m:t>𝑈</m:t>
                          </m:r>
                        </m:e>
                        <m:sub>
                          <m:r>
                            <a:rPr lang="en-GB" sz="1500" b="0" i="1" smtClean="0">
                              <a:solidFill>
                                <a:schemeClr val="accent3"/>
                              </a:solidFill>
                              <a:latin typeface="Cambria Math" panose="02040503050406030204" pitchFamily="18" charset="0"/>
                              <a:ea typeface="Cambria Math" panose="02040503050406030204" pitchFamily="18" charset="0"/>
                            </a:rPr>
                            <m:t>1</m:t>
                          </m:r>
                        </m:sub>
                      </m:sSub>
                      <m:r>
                        <a:rPr lang="en-US" sz="1500" i="1" smtClean="0">
                          <a:solidFill>
                            <a:schemeClr val="accent3"/>
                          </a:solidFill>
                          <a:latin typeface="Cambria Math" panose="02040503050406030204" pitchFamily="18" charset="0"/>
                          <a:ea typeface="Cambria Math" panose="02040503050406030204" pitchFamily="18" charset="0"/>
                        </a:rPr>
                        <m:t>∈</m:t>
                      </m:r>
                      <m:d>
                        <m:dPr>
                          <m:begChr m:val="["/>
                          <m:endChr m:val="]"/>
                          <m:ctrlPr>
                            <a:rPr lang="en-GB" sz="1500" b="0" i="1" smtClean="0">
                              <a:solidFill>
                                <a:schemeClr val="accent3"/>
                              </a:solidFill>
                              <a:latin typeface="Cambria Math" panose="02040503050406030204" pitchFamily="18" charset="0"/>
                              <a:ea typeface="Cambria Math" panose="02040503050406030204" pitchFamily="18" charset="0"/>
                            </a:rPr>
                          </m:ctrlPr>
                        </m:dPr>
                        <m:e>
                          <m:r>
                            <a:rPr lang="en-GB" sz="1500" b="0" i="1" smtClean="0">
                              <a:solidFill>
                                <a:schemeClr val="accent3"/>
                              </a:solidFill>
                              <a:latin typeface="Cambria Math" panose="02040503050406030204" pitchFamily="18" charset="0"/>
                              <a:ea typeface="Cambria Math" panose="02040503050406030204" pitchFamily="18" charset="0"/>
                            </a:rPr>
                            <m:t>0,1</m:t>
                          </m:r>
                        </m:e>
                      </m:d>
                      <m:r>
                        <a:rPr lang="en-GB" sz="1500" b="0" i="1" smtClean="0">
                          <a:solidFill>
                            <a:schemeClr val="accent3"/>
                          </a:solidFill>
                          <a:latin typeface="Cambria Math" panose="02040503050406030204" pitchFamily="18" charset="0"/>
                          <a:ea typeface="Cambria Math" panose="02040503050406030204" pitchFamily="18" charset="0"/>
                        </a:rPr>
                        <m:t>, </m:t>
                      </m:r>
                      <m:sSub>
                        <m:sSubPr>
                          <m:ctrlPr>
                            <a:rPr lang="en-GB" sz="1500" b="0" i="1" smtClean="0">
                              <a:solidFill>
                                <a:schemeClr val="accent3"/>
                              </a:solidFill>
                              <a:latin typeface="Cambria Math" panose="02040503050406030204" pitchFamily="18" charset="0"/>
                              <a:ea typeface="Cambria Math" panose="02040503050406030204" pitchFamily="18" charset="0"/>
                            </a:rPr>
                          </m:ctrlPr>
                        </m:sSubPr>
                        <m:e>
                          <m:r>
                            <a:rPr lang="en-GB" sz="1500" b="0" i="1" smtClean="0">
                              <a:solidFill>
                                <a:schemeClr val="accent3"/>
                              </a:solidFill>
                              <a:latin typeface="Cambria Math" panose="02040503050406030204" pitchFamily="18" charset="0"/>
                              <a:ea typeface="Cambria Math" panose="02040503050406030204" pitchFamily="18" charset="0"/>
                            </a:rPr>
                            <m:t>𝑈</m:t>
                          </m:r>
                        </m:e>
                        <m:sub>
                          <m:r>
                            <a:rPr lang="en-GB" sz="1500" b="0" i="1" smtClean="0">
                              <a:solidFill>
                                <a:schemeClr val="accent3"/>
                              </a:solidFill>
                              <a:latin typeface="Cambria Math" panose="02040503050406030204" pitchFamily="18" charset="0"/>
                              <a:ea typeface="Cambria Math" panose="02040503050406030204" pitchFamily="18" charset="0"/>
                            </a:rPr>
                            <m:t>2</m:t>
                          </m:r>
                        </m:sub>
                      </m:sSub>
                      <m:r>
                        <a:rPr lang="en-GB" sz="1500" b="0" i="1" smtClean="0">
                          <a:solidFill>
                            <a:schemeClr val="accent3"/>
                          </a:solidFill>
                          <a:latin typeface="Cambria Math" panose="02040503050406030204" pitchFamily="18" charset="0"/>
                          <a:ea typeface="Cambria Math" panose="02040503050406030204" pitchFamily="18" charset="0"/>
                        </a:rPr>
                        <m:t>=3</m:t>
                      </m:r>
                    </m:oMath>
                  </m:oMathPara>
                </a14:m>
                <a:endParaRPr lang="en-US" sz="1500" dirty="0">
                  <a:solidFill>
                    <a:schemeClr val="accent3"/>
                  </a:solidFill>
                </a:endParaRPr>
              </a:p>
            </p:txBody>
          </p:sp>
        </mc:Choice>
        <mc:Fallback>
          <p:sp>
            <p:nvSpPr>
              <p:cNvPr id="39" name="TextBox 38">
                <a:extLst>
                  <a:ext uri="{FF2B5EF4-FFF2-40B4-BE49-F238E27FC236}">
                    <a16:creationId xmlns:a16="http://schemas.microsoft.com/office/drawing/2014/main" id="{E526D097-E41A-7947-B6D6-01AE93703A5D}"/>
                  </a:ext>
                </a:extLst>
              </p:cNvPr>
              <p:cNvSpPr txBox="1">
                <a:spLocks noRot="1" noChangeAspect="1" noMove="1" noResize="1" noEditPoints="1" noAdjustHandles="1" noChangeArrowheads="1" noChangeShapeType="1" noTextEdit="1"/>
              </p:cNvSpPr>
              <p:nvPr/>
            </p:nvSpPr>
            <p:spPr>
              <a:xfrm>
                <a:off x="4021824" y="1548483"/>
                <a:ext cx="1688026" cy="3231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6F24E04C-5D8A-9D45-945A-D8ABC940DDD3}"/>
                  </a:ext>
                </a:extLst>
              </p:cNvPr>
              <p:cNvSpPr txBox="1"/>
              <p:nvPr/>
            </p:nvSpPr>
            <p:spPr>
              <a:xfrm>
                <a:off x="6454164" y="1552373"/>
                <a:ext cx="1948867"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i="1" smtClean="0">
                          <a:solidFill>
                            <a:schemeClr val="accent3"/>
                          </a:solidFill>
                          <a:latin typeface="Cambria Math" panose="02040503050406030204" pitchFamily="18" charset="0"/>
                          <a:ea typeface="Cambria Math" panose="02040503050406030204" pitchFamily="18" charset="0"/>
                        </a:rPr>
                        <m:t>𝛼</m:t>
                      </m:r>
                      <m:r>
                        <a:rPr lang="en-US" sz="1500" i="1" smtClean="0">
                          <a:solidFill>
                            <a:schemeClr val="accent3"/>
                          </a:solidFill>
                          <a:latin typeface="Cambria Math" panose="02040503050406030204" pitchFamily="18" charset="0"/>
                          <a:ea typeface="Cambria Math" panose="02040503050406030204" pitchFamily="18" charset="0"/>
                        </a:rPr>
                        <m:t>∈</m:t>
                      </m:r>
                      <m:d>
                        <m:dPr>
                          <m:begChr m:val="["/>
                          <m:endChr m:val="]"/>
                          <m:ctrlPr>
                            <a:rPr lang="en-GB" sz="1500" b="0" i="1" smtClean="0">
                              <a:solidFill>
                                <a:schemeClr val="accent3"/>
                              </a:solidFill>
                              <a:latin typeface="Cambria Math" panose="02040503050406030204" pitchFamily="18" charset="0"/>
                              <a:ea typeface="Cambria Math" panose="02040503050406030204" pitchFamily="18" charset="0"/>
                            </a:rPr>
                          </m:ctrlPr>
                        </m:dPr>
                        <m:e>
                          <m:r>
                            <a:rPr lang="en-GB" sz="1500" b="0" i="1" smtClean="0">
                              <a:solidFill>
                                <a:schemeClr val="accent3"/>
                              </a:solidFill>
                              <a:latin typeface="Cambria Math" panose="02040503050406030204" pitchFamily="18" charset="0"/>
                              <a:ea typeface="Cambria Math" panose="02040503050406030204" pitchFamily="18" charset="0"/>
                            </a:rPr>
                            <m:t>0.7, 1</m:t>
                          </m:r>
                        </m:e>
                      </m:d>
                      <m:r>
                        <a:rPr lang="en-GB" sz="1500" b="0" i="1" smtClean="0">
                          <a:solidFill>
                            <a:schemeClr val="accent3"/>
                          </a:solidFill>
                          <a:latin typeface="Cambria Math" panose="02040503050406030204" pitchFamily="18" charset="0"/>
                          <a:ea typeface="Cambria Math" panose="02040503050406030204" pitchFamily="18" charset="0"/>
                        </a:rPr>
                        <m:t>, </m:t>
                      </m:r>
                      <m:r>
                        <a:rPr lang="en-GB" sz="1500" b="0" i="1" smtClean="0">
                          <a:solidFill>
                            <a:schemeClr val="accent3"/>
                          </a:solidFill>
                          <a:latin typeface="Cambria Math" panose="02040503050406030204" pitchFamily="18" charset="0"/>
                          <a:ea typeface="Cambria Math" panose="02040503050406030204" pitchFamily="18" charset="0"/>
                        </a:rPr>
                        <m:t>𝛽</m:t>
                      </m:r>
                      <m:r>
                        <a:rPr lang="en-GB" sz="1500" i="1">
                          <a:solidFill>
                            <a:schemeClr val="accent3"/>
                          </a:solidFill>
                          <a:latin typeface="Cambria Math" panose="02040503050406030204" pitchFamily="18" charset="0"/>
                          <a:ea typeface="Cambria Math" panose="02040503050406030204" pitchFamily="18" charset="0"/>
                        </a:rPr>
                        <m:t>∈</m:t>
                      </m:r>
                      <m:r>
                        <a:rPr lang="en-GB" sz="1500" b="0" i="1" smtClean="0">
                          <a:solidFill>
                            <a:schemeClr val="accent3"/>
                          </a:solidFill>
                          <a:latin typeface="Cambria Math" panose="02040503050406030204" pitchFamily="18" charset="0"/>
                          <a:ea typeface="Cambria Math" panose="02040503050406030204" pitchFamily="18" charset="0"/>
                        </a:rPr>
                        <m:t>[3,4]</m:t>
                      </m:r>
                    </m:oMath>
                  </m:oMathPara>
                </a14:m>
                <a:endParaRPr lang="en-US" sz="1500" dirty="0">
                  <a:solidFill>
                    <a:schemeClr val="accent3"/>
                  </a:solidFill>
                </a:endParaRPr>
              </a:p>
            </p:txBody>
          </p:sp>
        </mc:Choice>
        <mc:Fallback>
          <p:sp>
            <p:nvSpPr>
              <p:cNvPr id="40" name="TextBox 39">
                <a:extLst>
                  <a:ext uri="{FF2B5EF4-FFF2-40B4-BE49-F238E27FC236}">
                    <a16:creationId xmlns:a16="http://schemas.microsoft.com/office/drawing/2014/main" id="{6F24E04C-5D8A-9D45-945A-D8ABC940DDD3}"/>
                  </a:ext>
                </a:extLst>
              </p:cNvPr>
              <p:cNvSpPr txBox="1">
                <a:spLocks noRot="1" noChangeAspect="1" noMove="1" noResize="1" noEditPoints="1" noAdjustHandles="1" noChangeArrowheads="1" noChangeShapeType="1" noTextEdit="1"/>
              </p:cNvSpPr>
              <p:nvPr/>
            </p:nvSpPr>
            <p:spPr>
              <a:xfrm>
                <a:off x="6454164" y="1552373"/>
                <a:ext cx="1948867" cy="323165"/>
              </a:xfrm>
              <a:prstGeom prst="rect">
                <a:avLst/>
              </a:prstGeom>
              <a:blipFill>
                <a:blip r:embed="rId13"/>
                <a:stretch>
                  <a:fillRect b="-153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985A6D58-2136-1146-9CEC-42CF250B9221}"/>
                  </a:ext>
                </a:extLst>
              </p:cNvPr>
              <p:cNvSpPr txBox="1"/>
              <p:nvPr/>
            </p:nvSpPr>
            <p:spPr>
              <a:xfrm>
                <a:off x="9386238" y="1548483"/>
                <a:ext cx="1546514"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i="1" smtClean="0">
                          <a:solidFill>
                            <a:schemeClr val="accent3"/>
                          </a:solidFill>
                          <a:latin typeface="Cambria Math" panose="02040503050406030204" pitchFamily="18" charset="0"/>
                          <a:ea typeface="Cambria Math" panose="02040503050406030204" pitchFamily="18" charset="0"/>
                        </a:rPr>
                        <m:t>𝛼</m:t>
                      </m:r>
                      <m:r>
                        <a:rPr lang="en-US" sz="1500" i="1" smtClean="0">
                          <a:solidFill>
                            <a:schemeClr val="accent3"/>
                          </a:solidFill>
                          <a:latin typeface="Cambria Math" panose="02040503050406030204" pitchFamily="18" charset="0"/>
                          <a:ea typeface="Cambria Math" panose="02040503050406030204" pitchFamily="18" charset="0"/>
                        </a:rPr>
                        <m:t>∈</m:t>
                      </m:r>
                      <m:d>
                        <m:dPr>
                          <m:begChr m:val="["/>
                          <m:endChr m:val="]"/>
                          <m:ctrlPr>
                            <a:rPr lang="en-GB" sz="1500" b="0" i="1" smtClean="0">
                              <a:solidFill>
                                <a:schemeClr val="accent3"/>
                              </a:solidFill>
                              <a:latin typeface="Cambria Math" panose="02040503050406030204" pitchFamily="18" charset="0"/>
                              <a:ea typeface="Cambria Math" panose="02040503050406030204" pitchFamily="18" charset="0"/>
                            </a:rPr>
                          </m:ctrlPr>
                        </m:dPr>
                        <m:e>
                          <m:r>
                            <a:rPr lang="en-GB" sz="1500" b="0" i="1" smtClean="0">
                              <a:solidFill>
                                <a:schemeClr val="accent3"/>
                              </a:solidFill>
                              <a:latin typeface="Cambria Math" panose="02040503050406030204" pitchFamily="18" charset="0"/>
                              <a:ea typeface="Cambria Math" panose="02040503050406030204" pitchFamily="18" charset="0"/>
                            </a:rPr>
                            <m:t>5, 6</m:t>
                          </m:r>
                        </m:e>
                      </m:d>
                      <m:r>
                        <a:rPr lang="en-GB" sz="1500" b="0" i="1" smtClean="0">
                          <a:solidFill>
                            <a:schemeClr val="accent3"/>
                          </a:solidFill>
                          <a:latin typeface="Cambria Math" panose="02040503050406030204" pitchFamily="18" charset="0"/>
                          <a:ea typeface="Cambria Math" panose="02040503050406030204" pitchFamily="18" charset="0"/>
                        </a:rPr>
                        <m:t>, </m:t>
                      </m:r>
                      <m:r>
                        <a:rPr lang="en-GB" sz="1500" b="0" i="1" smtClean="0">
                          <a:solidFill>
                            <a:schemeClr val="accent3"/>
                          </a:solidFill>
                          <a:latin typeface="Cambria Math" panose="02040503050406030204" pitchFamily="18" charset="0"/>
                          <a:ea typeface="Cambria Math" panose="02040503050406030204" pitchFamily="18" charset="0"/>
                        </a:rPr>
                        <m:t>𝛽</m:t>
                      </m:r>
                      <m:r>
                        <a:rPr lang="en-GB" sz="1500" b="0" i="1" smtClean="0">
                          <a:solidFill>
                            <a:schemeClr val="accent3"/>
                          </a:solidFill>
                          <a:latin typeface="Cambria Math" panose="02040503050406030204" pitchFamily="18" charset="0"/>
                          <a:ea typeface="Cambria Math" panose="02040503050406030204" pitchFamily="18" charset="0"/>
                        </a:rPr>
                        <m:t>=2</m:t>
                      </m:r>
                    </m:oMath>
                  </m:oMathPara>
                </a14:m>
                <a:endParaRPr lang="en-US" sz="1500" dirty="0">
                  <a:solidFill>
                    <a:schemeClr val="accent3"/>
                  </a:solidFill>
                </a:endParaRPr>
              </a:p>
            </p:txBody>
          </p:sp>
        </mc:Choice>
        <mc:Fallback>
          <p:sp>
            <p:nvSpPr>
              <p:cNvPr id="41" name="TextBox 40">
                <a:extLst>
                  <a:ext uri="{FF2B5EF4-FFF2-40B4-BE49-F238E27FC236}">
                    <a16:creationId xmlns:a16="http://schemas.microsoft.com/office/drawing/2014/main" id="{985A6D58-2136-1146-9CEC-42CF250B9221}"/>
                  </a:ext>
                </a:extLst>
              </p:cNvPr>
              <p:cNvSpPr txBox="1">
                <a:spLocks noRot="1" noChangeAspect="1" noMove="1" noResize="1" noEditPoints="1" noAdjustHandles="1" noChangeArrowheads="1" noChangeShapeType="1" noTextEdit="1"/>
              </p:cNvSpPr>
              <p:nvPr/>
            </p:nvSpPr>
            <p:spPr>
              <a:xfrm>
                <a:off x="9386238" y="1548483"/>
                <a:ext cx="1546514" cy="323165"/>
              </a:xfrm>
              <a:prstGeom prst="rect">
                <a:avLst/>
              </a:prstGeom>
              <a:blipFill>
                <a:blip r:embed="rId14"/>
                <a:stretch>
                  <a:fillRect b="-1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BD81E0C2-8457-C342-AD53-3258EE62C33B}"/>
                  </a:ext>
                </a:extLst>
              </p:cNvPr>
              <p:cNvSpPr txBox="1"/>
              <p:nvPr/>
            </p:nvSpPr>
            <p:spPr>
              <a:xfrm>
                <a:off x="1385506" y="4276925"/>
                <a:ext cx="1754711"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i="1" smtClean="0">
                          <a:solidFill>
                            <a:schemeClr val="accent3"/>
                          </a:solidFill>
                          <a:latin typeface="Cambria Math" panose="02040503050406030204" pitchFamily="18" charset="0"/>
                          <a:ea typeface="Cambria Math" panose="02040503050406030204" pitchFamily="18" charset="0"/>
                        </a:rPr>
                        <m:t>𝜇</m:t>
                      </m:r>
                      <m:r>
                        <a:rPr lang="en-US" sz="1500" i="1" smtClean="0">
                          <a:solidFill>
                            <a:schemeClr val="accent3"/>
                          </a:solidFill>
                          <a:latin typeface="Cambria Math" panose="02040503050406030204" pitchFamily="18" charset="0"/>
                          <a:ea typeface="Cambria Math" panose="02040503050406030204" pitchFamily="18" charset="0"/>
                        </a:rPr>
                        <m:t>∈</m:t>
                      </m:r>
                      <m:d>
                        <m:dPr>
                          <m:begChr m:val="["/>
                          <m:endChr m:val="]"/>
                          <m:ctrlPr>
                            <a:rPr lang="en-GB" sz="1500" b="0" i="1" smtClean="0">
                              <a:solidFill>
                                <a:schemeClr val="accent3"/>
                              </a:solidFill>
                              <a:latin typeface="Cambria Math" panose="02040503050406030204" pitchFamily="18" charset="0"/>
                              <a:ea typeface="Cambria Math" panose="02040503050406030204" pitchFamily="18" charset="0"/>
                            </a:rPr>
                          </m:ctrlPr>
                        </m:dPr>
                        <m:e>
                          <m:r>
                            <a:rPr lang="en-GB" sz="1500" b="0" i="1" smtClean="0">
                              <a:solidFill>
                                <a:schemeClr val="accent3"/>
                              </a:solidFill>
                              <a:latin typeface="Cambria Math" panose="02040503050406030204" pitchFamily="18" charset="0"/>
                              <a:ea typeface="Cambria Math" panose="02040503050406030204" pitchFamily="18" charset="0"/>
                            </a:rPr>
                            <m:t>2,3</m:t>
                          </m:r>
                        </m:e>
                      </m:d>
                      <m:r>
                        <a:rPr lang="en-GB" sz="1500" b="0" i="1" smtClean="0">
                          <a:solidFill>
                            <a:schemeClr val="accent3"/>
                          </a:solidFill>
                          <a:latin typeface="Cambria Math" panose="02040503050406030204" pitchFamily="18" charset="0"/>
                          <a:ea typeface="Cambria Math" panose="02040503050406030204" pitchFamily="18" charset="0"/>
                        </a:rPr>
                        <m:t>, </m:t>
                      </m:r>
                      <m:r>
                        <a:rPr lang="en-GB" sz="1500" b="0" i="1" smtClean="0">
                          <a:solidFill>
                            <a:schemeClr val="accent3"/>
                          </a:solidFill>
                          <a:latin typeface="Cambria Math" panose="02040503050406030204" pitchFamily="18" charset="0"/>
                          <a:ea typeface="Cambria Math" panose="02040503050406030204" pitchFamily="18" charset="0"/>
                        </a:rPr>
                        <m:t>𝜎</m:t>
                      </m:r>
                      <m:r>
                        <a:rPr lang="en-GB" sz="1500" b="0" i="1" smtClean="0">
                          <a:solidFill>
                            <a:schemeClr val="accent3"/>
                          </a:solidFill>
                          <a:latin typeface="Cambria Math" panose="02040503050406030204" pitchFamily="18" charset="0"/>
                          <a:ea typeface="Cambria Math" panose="02040503050406030204" pitchFamily="18" charset="0"/>
                        </a:rPr>
                        <m:t>∈[1,5]</m:t>
                      </m:r>
                    </m:oMath>
                  </m:oMathPara>
                </a14:m>
                <a:endParaRPr lang="en-US" sz="1500" dirty="0">
                  <a:solidFill>
                    <a:schemeClr val="accent3"/>
                  </a:solidFill>
                </a:endParaRPr>
              </a:p>
            </p:txBody>
          </p:sp>
        </mc:Choice>
        <mc:Fallback>
          <p:sp>
            <p:nvSpPr>
              <p:cNvPr id="42" name="TextBox 41">
                <a:extLst>
                  <a:ext uri="{FF2B5EF4-FFF2-40B4-BE49-F238E27FC236}">
                    <a16:creationId xmlns:a16="http://schemas.microsoft.com/office/drawing/2014/main" id="{BD81E0C2-8457-C342-AD53-3258EE62C33B}"/>
                  </a:ext>
                </a:extLst>
              </p:cNvPr>
              <p:cNvSpPr txBox="1">
                <a:spLocks noRot="1" noChangeAspect="1" noMove="1" noResize="1" noEditPoints="1" noAdjustHandles="1" noChangeArrowheads="1" noChangeShapeType="1" noTextEdit="1"/>
              </p:cNvSpPr>
              <p:nvPr/>
            </p:nvSpPr>
            <p:spPr>
              <a:xfrm>
                <a:off x="1385506" y="4276925"/>
                <a:ext cx="1754711" cy="323165"/>
              </a:xfrm>
              <a:prstGeom prst="rect">
                <a:avLst/>
              </a:prstGeom>
              <a:blipFill>
                <a:blip r:embed="rId15"/>
                <a:stretch>
                  <a:fillRect b="-1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29B64A7D-24FC-F348-9419-C8C8E8707D5F}"/>
                  </a:ext>
                </a:extLst>
              </p:cNvPr>
              <p:cNvSpPr txBox="1"/>
              <p:nvPr/>
            </p:nvSpPr>
            <p:spPr>
              <a:xfrm>
                <a:off x="4364405" y="4271808"/>
                <a:ext cx="1235723"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i="1" smtClean="0">
                          <a:solidFill>
                            <a:schemeClr val="accent3"/>
                          </a:solidFill>
                          <a:latin typeface="Cambria Math" panose="02040503050406030204" pitchFamily="18" charset="0"/>
                          <a:ea typeface="Cambria Math" panose="02040503050406030204" pitchFamily="18" charset="0"/>
                        </a:rPr>
                        <m:t>𝜆</m:t>
                      </m:r>
                      <m:r>
                        <a:rPr lang="en-US" sz="1500" i="1" smtClean="0">
                          <a:solidFill>
                            <a:schemeClr val="accent3"/>
                          </a:solidFill>
                          <a:latin typeface="Cambria Math" panose="02040503050406030204" pitchFamily="18" charset="0"/>
                          <a:ea typeface="Cambria Math" panose="02040503050406030204" pitchFamily="18" charset="0"/>
                        </a:rPr>
                        <m:t>∈</m:t>
                      </m:r>
                      <m:d>
                        <m:dPr>
                          <m:begChr m:val="["/>
                          <m:endChr m:val="]"/>
                          <m:ctrlPr>
                            <a:rPr lang="en-GB" sz="1500" b="0" i="1" smtClean="0">
                              <a:solidFill>
                                <a:schemeClr val="accent3"/>
                              </a:solidFill>
                              <a:latin typeface="Cambria Math" panose="02040503050406030204" pitchFamily="18" charset="0"/>
                              <a:ea typeface="Cambria Math" panose="02040503050406030204" pitchFamily="18" charset="0"/>
                            </a:rPr>
                          </m:ctrlPr>
                        </m:dPr>
                        <m:e>
                          <m:r>
                            <a:rPr lang="en-GB" sz="1500" b="0" i="1" smtClean="0">
                              <a:solidFill>
                                <a:schemeClr val="accent3"/>
                              </a:solidFill>
                              <a:latin typeface="Cambria Math" panose="02040503050406030204" pitchFamily="18" charset="0"/>
                              <a:ea typeface="Cambria Math" panose="02040503050406030204" pitchFamily="18" charset="0"/>
                            </a:rPr>
                            <m:t>0.4,0.6</m:t>
                          </m:r>
                        </m:e>
                      </m:d>
                    </m:oMath>
                  </m:oMathPara>
                </a14:m>
                <a:endParaRPr lang="en-US" sz="1500" dirty="0">
                  <a:solidFill>
                    <a:schemeClr val="accent3"/>
                  </a:solidFill>
                </a:endParaRPr>
              </a:p>
            </p:txBody>
          </p:sp>
        </mc:Choice>
        <mc:Fallback>
          <p:sp>
            <p:nvSpPr>
              <p:cNvPr id="43" name="TextBox 42">
                <a:extLst>
                  <a:ext uri="{FF2B5EF4-FFF2-40B4-BE49-F238E27FC236}">
                    <a16:creationId xmlns:a16="http://schemas.microsoft.com/office/drawing/2014/main" id="{29B64A7D-24FC-F348-9419-C8C8E8707D5F}"/>
                  </a:ext>
                </a:extLst>
              </p:cNvPr>
              <p:cNvSpPr txBox="1">
                <a:spLocks noRot="1" noChangeAspect="1" noMove="1" noResize="1" noEditPoints="1" noAdjustHandles="1" noChangeArrowheads="1" noChangeShapeType="1" noTextEdit="1"/>
              </p:cNvSpPr>
              <p:nvPr/>
            </p:nvSpPr>
            <p:spPr>
              <a:xfrm>
                <a:off x="4364405" y="4271808"/>
                <a:ext cx="1235723" cy="323165"/>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TextBox 43">
                <a:extLst>
                  <a:ext uri="{FF2B5EF4-FFF2-40B4-BE49-F238E27FC236}">
                    <a16:creationId xmlns:a16="http://schemas.microsoft.com/office/drawing/2014/main" id="{0C2ECF5E-DA33-6C4E-A12B-94B6C26C6523}"/>
                  </a:ext>
                </a:extLst>
              </p:cNvPr>
              <p:cNvSpPr txBox="1"/>
              <p:nvPr/>
            </p:nvSpPr>
            <p:spPr>
              <a:xfrm>
                <a:off x="6863780" y="4271808"/>
                <a:ext cx="1164358"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500" b="0" i="1" smtClean="0">
                          <a:solidFill>
                            <a:schemeClr val="accent3"/>
                          </a:solidFill>
                          <a:latin typeface="Cambria Math" panose="02040503050406030204" pitchFamily="18" charset="0"/>
                          <a:ea typeface="Cambria Math" panose="02040503050406030204" pitchFamily="18" charset="0"/>
                        </a:rPr>
                        <m:t>𝑘</m:t>
                      </m:r>
                      <m:r>
                        <a:rPr lang="en-US" sz="1500" i="1" smtClean="0">
                          <a:solidFill>
                            <a:schemeClr val="accent3"/>
                          </a:solidFill>
                          <a:latin typeface="Cambria Math" panose="02040503050406030204" pitchFamily="18" charset="0"/>
                          <a:ea typeface="Cambria Math" panose="02040503050406030204" pitchFamily="18" charset="0"/>
                        </a:rPr>
                        <m:t>∈</m:t>
                      </m:r>
                      <m:d>
                        <m:dPr>
                          <m:begChr m:val="["/>
                          <m:endChr m:val="]"/>
                          <m:ctrlPr>
                            <a:rPr lang="en-GB" sz="1500" b="0" i="1" smtClean="0">
                              <a:solidFill>
                                <a:schemeClr val="accent3"/>
                              </a:solidFill>
                              <a:latin typeface="Cambria Math" panose="02040503050406030204" pitchFamily="18" charset="0"/>
                              <a:ea typeface="Cambria Math" panose="02040503050406030204" pitchFamily="18" charset="0"/>
                            </a:rPr>
                          </m:ctrlPr>
                        </m:dPr>
                        <m:e>
                          <m:r>
                            <a:rPr lang="en-GB" sz="1500" b="0" i="1" smtClean="0">
                              <a:solidFill>
                                <a:schemeClr val="accent3"/>
                              </a:solidFill>
                              <a:latin typeface="Cambria Math" panose="02040503050406030204" pitchFamily="18" charset="0"/>
                              <a:ea typeface="Cambria Math" panose="02040503050406030204" pitchFamily="18" charset="0"/>
                            </a:rPr>
                            <m:t>20,50</m:t>
                          </m:r>
                        </m:e>
                      </m:d>
                    </m:oMath>
                  </m:oMathPara>
                </a14:m>
                <a:endParaRPr lang="en-US" sz="1500" dirty="0">
                  <a:solidFill>
                    <a:schemeClr val="accent3"/>
                  </a:solidFill>
                </a:endParaRPr>
              </a:p>
            </p:txBody>
          </p:sp>
        </mc:Choice>
        <mc:Fallback>
          <p:sp>
            <p:nvSpPr>
              <p:cNvPr id="44" name="TextBox 43">
                <a:extLst>
                  <a:ext uri="{FF2B5EF4-FFF2-40B4-BE49-F238E27FC236}">
                    <a16:creationId xmlns:a16="http://schemas.microsoft.com/office/drawing/2014/main" id="{0C2ECF5E-DA33-6C4E-A12B-94B6C26C6523}"/>
                  </a:ext>
                </a:extLst>
              </p:cNvPr>
              <p:cNvSpPr txBox="1">
                <a:spLocks noRot="1" noChangeAspect="1" noMove="1" noResize="1" noEditPoints="1" noAdjustHandles="1" noChangeArrowheads="1" noChangeShapeType="1" noTextEdit="1"/>
              </p:cNvSpPr>
              <p:nvPr/>
            </p:nvSpPr>
            <p:spPr>
              <a:xfrm>
                <a:off x="6863780" y="4271808"/>
                <a:ext cx="1164358" cy="323165"/>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DE63F9D8-F38F-1C40-B1FF-1579813345B7}"/>
                  </a:ext>
                </a:extLst>
              </p:cNvPr>
              <p:cNvSpPr txBox="1"/>
              <p:nvPr/>
            </p:nvSpPr>
            <p:spPr>
              <a:xfrm>
                <a:off x="9298284" y="4265423"/>
                <a:ext cx="1726050"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i="1" smtClean="0">
                          <a:solidFill>
                            <a:schemeClr val="accent3"/>
                          </a:solidFill>
                          <a:latin typeface="Cambria Math" panose="02040503050406030204" pitchFamily="18" charset="0"/>
                          <a:ea typeface="Cambria Math" panose="02040503050406030204" pitchFamily="18" charset="0"/>
                        </a:rPr>
                        <m:t>𝛼</m:t>
                      </m:r>
                      <m:r>
                        <a:rPr lang="en-US" sz="1500" i="1" smtClean="0">
                          <a:solidFill>
                            <a:schemeClr val="accent3"/>
                          </a:solidFill>
                          <a:latin typeface="Cambria Math" panose="02040503050406030204" pitchFamily="18" charset="0"/>
                          <a:ea typeface="Cambria Math" panose="02040503050406030204" pitchFamily="18" charset="0"/>
                        </a:rPr>
                        <m:t>∈</m:t>
                      </m:r>
                      <m:d>
                        <m:dPr>
                          <m:begChr m:val="["/>
                          <m:endChr m:val="]"/>
                          <m:ctrlPr>
                            <a:rPr lang="en-GB" sz="1500" b="0" i="1" smtClean="0">
                              <a:solidFill>
                                <a:schemeClr val="accent3"/>
                              </a:solidFill>
                              <a:latin typeface="Cambria Math" panose="02040503050406030204" pitchFamily="18" charset="0"/>
                              <a:ea typeface="Cambria Math" panose="02040503050406030204" pitchFamily="18" charset="0"/>
                            </a:rPr>
                          </m:ctrlPr>
                        </m:dPr>
                        <m:e>
                          <m:r>
                            <a:rPr lang="en-GB" sz="1500" b="0" i="1" smtClean="0">
                              <a:solidFill>
                                <a:schemeClr val="accent3"/>
                              </a:solidFill>
                              <a:latin typeface="Cambria Math" panose="02040503050406030204" pitchFamily="18" charset="0"/>
                              <a:ea typeface="Cambria Math" panose="02040503050406030204" pitchFamily="18" charset="0"/>
                            </a:rPr>
                            <m:t>1,100</m:t>
                          </m:r>
                        </m:e>
                      </m:d>
                      <m:r>
                        <a:rPr lang="en-GB" sz="1500" b="0" i="1" smtClean="0">
                          <a:solidFill>
                            <a:schemeClr val="accent3"/>
                          </a:solidFill>
                          <a:latin typeface="Cambria Math" panose="02040503050406030204" pitchFamily="18" charset="0"/>
                          <a:ea typeface="Cambria Math" panose="02040503050406030204" pitchFamily="18" charset="0"/>
                        </a:rPr>
                        <m:t>, </m:t>
                      </m:r>
                      <m:r>
                        <a:rPr lang="en-GB" sz="1500" b="0" i="1" smtClean="0">
                          <a:solidFill>
                            <a:schemeClr val="accent3"/>
                          </a:solidFill>
                          <a:latin typeface="Cambria Math" panose="02040503050406030204" pitchFamily="18" charset="0"/>
                          <a:ea typeface="Cambria Math" panose="02040503050406030204" pitchFamily="18" charset="0"/>
                        </a:rPr>
                        <m:t>𝛽</m:t>
                      </m:r>
                      <m:r>
                        <a:rPr lang="en-GB" sz="1500" b="0" i="1" smtClean="0">
                          <a:solidFill>
                            <a:schemeClr val="accent3"/>
                          </a:solidFill>
                          <a:latin typeface="Cambria Math" panose="02040503050406030204" pitchFamily="18" charset="0"/>
                          <a:ea typeface="Cambria Math" panose="02040503050406030204" pitchFamily="18" charset="0"/>
                        </a:rPr>
                        <m:t>=1</m:t>
                      </m:r>
                    </m:oMath>
                  </m:oMathPara>
                </a14:m>
                <a:endParaRPr lang="en-US" sz="1500" dirty="0">
                  <a:solidFill>
                    <a:schemeClr val="accent3"/>
                  </a:solidFill>
                </a:endParaRPr>
              </a:p>
            </p:txBody>
          </p:sp>
        </mc:Choice>
        <mc:Fallback>
          <p:sp>
            <p:nvSpPr>
              <p:cNvPr id="45" name="TextBox 44">
                <a:extLst>
                  <a:ext uri="{FF2B5EF4-FFF2-40B4-BE49-F238E27FC236}">
                    <a16:creationId xmlns:a16="http://schemas.microsoft.com/office/drawing/2014/main" id="{DE63F9D8-F38F-1C40-B1FF-1579813345B7}"/>
                  </a:ext>
                </a:extLst>
              </p:cNvPr>
              <p:cNvSpPr txBox="1">
                <a:spLocks noRot="1" noChangeAspect="1" noMove="1" noResize="1" noEditPoints="1" noAdjustHandles="1" noChangeArrowheads="1" noChangeShapeType="1" noTextEdit="1"/>
              </p:cNvSpPr>
              <p:nvPr/>
            </p:nvSpPr>
            <p:spPr>
              <a:xfrm>
                <a:off x="9298284" y="4265423"/>
                <a:ext cx="1726050" cy="323165"/>
              </a:xfrm>
              <a:prstGeom prst="rect">
                <a:avLst/>
              </a:prstGeom>
              <a:blipFill>
                <a:blip r:embed="rId18"/>
                <a:stretch>
                  <a:fillRect b="-11538"/>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F461734F-76A7-0DBA-BE1C-6830116149A1}"/>
              </a:ext>
            </a:extLst>
          </p:cNvPr>
          <p:cNvSpPr>
            <a:spLocks noGrp="1"/>
          </p:cNvSpPr>
          <p:nvPr>
            <p:ph type="title"/>
          </p:nvPr>
        </p:nvSpPr>
        <p:spPr/>
        <p:txBody>
          <a:bodyPr/>
          <a:lstStyle/>
          <a:p>
            <a:r>
              <a:rPr lang="en-US" dirty="0"/>
              <a:t>Distributions with imprecise parameters</a:t>
            </a:r>
          </a:p>
        </p:txBody>
      </p:sp>
      <p:sp>
        <p:nvSpPr>
          <p:cNvPr id="4" name="Slide Number Placeholder 3">
            <a:extLst>
              <a:ext uri="{FF2B5EF4-FFF2-40B4-BE49-F238E27FC236}">
                <a16:creationId xmlns:a16="http://schemas.microsoft.com/office/drawing/2014/main" id="{BD3473F7-CEDF-B093-30E5-9E89AE751350}"/>
              </a:ext>
            </a:extLst>
          </p:cNvPr>
          <p:cNvSpPr>
            <a:spLocks noGrp="1"/>
          </p:cNvSpPr>
          <p:nvPr>
            <p:ph type="sldNum" sz="quarter" idx="10"/>
          </p:nvPr>
        </p:nvSpPr>
        <p:spPr/>
        <p:txBody>
          <a:bodyPr/>
          <a:lstStyle/>
          <a:p>
            <a:fld id="{D8D877B3-D348-4611-9BDB-C5374591D951}" type="slidenum">
              <a:rPr lang="en-US" smtClean="0"/>
              <a:pPr/>
              <a:t>35</a:t>
            </a:fld>
            <a:endParaRPr lang="en-US" dirty="0"/>
          </a:p>
        </p:txBody>
      </p:sp>
    </p:spTree>
    <p:extLst>
      <p:ext uri="{BB962C8B-B14F-4D97-AF65-F5344CB8AC3E}">
        <p14:creationId xmlns:p14="http://schemas.microsoft.com/office/powerpoint/2010/main" val="120688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5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10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150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nodeType="withEffect">
                                  <p:stCondLst>
                                    <p:cond delay="150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200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par>
                                <p:cTn id="47" presetID="10" presetClass="entr" presetSubtype="0" fill="hold" grpId="0" nodeType="withEffect">
                                  <p:stCondLst>
                                    <p:cond delay="200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nodeType="withEffect">
                                  <p:stCondLst>
                                    <p:cond delay="25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0" nodeType="withEffect">
                                  <p:stCondLst>
                                    <p:cond delay="250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par>
                                <p:cTn id="56" presetID="10" presetClass="entr" presetSubtype="0" fill="hold" grpId="0" nodeType="withEffect">
                                  <p:stCondLst>
                                    <p:cond delay="250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nodeType="withEffect">
                                  <p:stCondLst>
                                    <p:cond delay="300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grpId="0" nodeType="withEffect">
                                  <p:stCondLst>
                                    <p:cond delay="300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ntr" presetSubtype="0" fill="hold" grpId="0" nodeType="withEffect">
                                  <p:stCondLst>
                                    <p:cond delay="300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nodeType="withEffect">
                                  <p:stCondLst>
                                    <p:cond delay="350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350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10" presetClass="entr" presetSubtype="0" fill="hold" grpId="0" nodeType="withEffect">
                                  <p:stCondLst>
                                    <p:cond delay="350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DDB9C1-DF0C-3740-AE2C-916923920F79}"/>
              </a:ext>
            </a:extLst>
          </p:cNvPr>
          <p:cNvSpPr txBox="1"/>
          <p:nvPr/>
        </p:nvSpPr>
        <p:spPr>
          <a:xfrm>
            <a:off x="4486473" y="549205"/>
            <a:ext cx="3219151" cy="584775"/>
          </a:xfrm>
          <a:prstGeom prst="rect">
            <a:avLst/>
          </a:prstGeom>
          <a:noFill/>
        </p:spPr>
        <p:txBody>
          <a:bodyPr wrap="none" rtlCol="0">
            <a:spAutoFit/>
          </a:bodyPr>
          <a:lstStyle/>
          <a:p>
            <a:pPr algn="ctr"/>
            <a:r>
              <a:rPr lang="en-US" sz="3200" dirty="0"/>
              <a:t>Binary operations</a:t>
            </a:r>
          </a:p>
        </p:txBody>
      </p:sp>
      <p:sp>
        <p:nvSpPr>
          <p:cNvPr id="52" name="Rectangle 51">
            <a:extLst>
              <a:ext uri="{FF2B5EF4-FFF2-40B4-BE49-F238E27FC236}">
                <a16:creationId xmlns:a16="http://schemas.microsoft.com/office/drawing/2014/main" id="{9B34BCDC-F920-F14C-9375-4CE2CA5D5F88}"/>
              </a:ext>
            </a:extLst>
          </p:cNvPr>
          <p:cNvSpPr/>
          <p:nvPr/>
        </p:nvSpPr>
        <p:spPr>
          <a:xfrm>
            <a:off x="10835651" y="3522687"/>
            <a:ext cx="162833" cy="97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5164FE3-99D5-7E41-8836-CDDD6E8F2BB2}"/>
              </a:ext>
            </a:extLst>
          </p:cNvPr>
          <p:cNvSpPr/>
          <p:nvPr/>
        </p:nvSpPr>
        <p:spPr>
          <a:xfrm>
            <a:off x="10835651" y="3522687"/>
            <a:ext cx="233816" cy="122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EFB156-FF7E-9A41-927B-2385E18ADC2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9805" y="2319471"/>
            <a:ext cx="2969820" cy="2841953"/>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DBDDC63-FF02-0A47-AEDF-52B7AC1794B7}"/>
                  </a:ext>
                </a:extLst>
              </p:cNvPr>
              <p:cNvSpPr txBox="1"/>
              <p:nvPr/>
            </p:nvSpPr>
            <p:spPr>
              <a:xfrm>
                <a:off x="6101610" y="1985543"/>
                <a:ext cx="5579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3200" b="0" i="1" smtClean="0">
                          <a:solidFill>
                            <a:srgbClr val="FF0000"/>
                          </a:solidFill>
                          <a:latin typeface="Cambria Math" panose="02040503050406030204" pitchFamily="18" charset="0"/>
                        </a:rPr>
                        <m:t>𝐵</m:t>
                      </m:r>
                    </m:oMath>
                  </m:oMathPara>
                </a14:m>
                <a:endParaRPr lang="en-US" sz="3200" dirty="0">
                  <a:solidFill>
                    <a:srgbClr val="FF0000"/>
                  </a:solidFill>
                </a:endParaRPr>
              </a:p>
            </p:txBody>
          </p:sp>
        </mc:Choice>
        <mc:Fallback xmlns="">
          <p:sp>
            <p:nvSpPr>
              <p:cNvPr id="28" name="TextBox 27">
                <a:extLst>
                  <a:ext uri="{FF2B5EF4-FFF2-40B4-BE49-F238E27FC236}">
                    <a16:creationId xmlns:a16="http://schemas.microsoft.com/office/drawing/2014/main" id="{DDBDDC63-FF02-0A47-AEDF-52B7AC1794B7}"/>
                  </a:ext>
                </a:extLst>
              </p:cNvPr>
              <p:cNvSpPr txBox="1">
                <a:spLocks noRot="1" noChangeAspect="1" noMove="1" noResize="1" noEditPoints="1" noAdjustHandles="1" noChangeArrowheads="1" noChangeShapeType="1" noTextEdit="1"/>
              </p:cNvSpPr>
              <p:nvPr/>
            </p:nvSpPr>
            <p:spPr>
              <a:xfrm>
                <a:off x="6101610" y="1985543"/>
                <a:ext cx="557973" cy="584775"/>
              </a:xfrm>
              <a:prstGeom prst="rect">
                <a:avLst/>
              </a:prstGeom>
              <a:blipFill>
                <a:blip r:embed="rId3"/>
                <a:stretch>
                  <a:fillRect/>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9B11F859-CED2-A04A-88DE-4CBE29B23E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05196" y="2330000"/>
            <a:ext cx="2969820" cy="2841952"/>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0B15AFB-BE56-6A45-8CC2-2F6A0BC9D2EA}"/>
                  </a:ext>
                </a:extLst>
              </p:cNvPr>
              <p:cNvSpPr txBox="1"/>
              <p:nvPr/>
            </p:nvSpPr>
            <p:spPr>
              <a:xfrm>
                <a:off x="2131113" y="1996071"/>
                <a:ext cx="54136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3200" b="0" i="1" smtClean="0">
                          <a:solidFill>
                            <a:srgbClr val="0070C0"/>
                          </a:solidFill>
                          <a:latin typeface="Cambria Math" panose="02040503050406030204" pitchFamily="18" charset="0"/>
                        </a:rPr>
                        <m:t>𝐴</m:t>
                      </m:r>
                    </m:oMath>
                  </m:oMathPara>
                </a14:m>
                <a:endParaRPr lang="en-US" sz="3200" dirty="0">
                  <a:solidFill>
                    <a:srgbClr val="0070C0"/>
                  </a:solidFill>
                </a:endParaRPr>
              </a:p>
            </p:txBody>
          </p:sp>
        </mc:Choice>
        <mc:Fallback xmlns="">
          <p:sp>
            <p:nvSpPr>
              <p:cNvPr id="10" name="TextBox 9">
                <a:extLst>
                  <a:ext uri="{FF2B5EF4-FFF2-40B4-BE49-F238E27FC236}">
                    <a16:creationId xmlns:a16="http://schemas.microsoft.com/office/drawing/2014/main" id="{D0B15AFB-BE56-6A45-8CC2-2F6A0BC9D2EA}"/>
                  </a:ext>
                </a:extLst>
              </p:cNvPr>
              <p:cNvSpPr txBox="1">
                <a:spLocks noRot="1" noChangeAspect="1" noMove="1" noResize="1" noEditPoints="1" noAdjustHandles="1" noChangeArrowheads="1" noChangeShapeType="1" noTextEdit="1"/>
              </p:cNvSpPr>
              <p:nvPr/>
            </p:nvSpPr>
            <p:spPr>
              <a:xfrm>
                <a:off x="2131113" y="1996071"/>
                <a:ext cx="541367" cy="584775"/>
              </a:xfrm>
              <a:prstGeom prst="rect">
                <a:avLst/>
              </a:prstGeom>
              <a:blipFill>
                <a:blip r:embed="rId6"/>
                <a:stretch>
                  <a:fillRect l="-2326"/>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BF318A2B-466C-3644-86D0-3C597853F9F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912169" y="2330000"/>
            <a:ext cx="2969820" cy="2841952"/>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4E8B7AEF-5FFA-7D43-828C-B03940010031}"/>
                  </a:ext>
                </a:extLst>
              </p:cNvPr>
              <p:cNvSpPr/>
              <p:nvPr/>
            </p:nvSpPr>
            <p:spPr>
              <a:xfrm>
                <a:off x="10198528" y="2003951"/>
                <a:ext cx="540917"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3200" i="1">
                          <a:solidFill>
                            <a:srgbClr val="7030A0"/>
                          </a:solidFill>
                          <a:latin typeface="Cambria Math" panose="02040503050406030204" pitchFamily="18" charset="0"/>
                        </a:rPr>
                        <m:t>𝐶</m:t>
                      </m:r>
                    </m:oMath>
                  </m:oMathPara>
                </a14:m>
                <a:endParaRPr lang="en-US" sz="3200" dirty="0"/>
              </a:p>
            </p:txBody>
          </p:sp>
        </mc:Choice>
        <mc:Fallback xmlns="">
          <p:sp>
            <p:nvSpPr>
              <p:cNvPr id="2" name="Rectangle 1">
                <a:extLst>
                  <a:ext uri="{FF2B5EF4-FFF2-40B4-BE49-F238E27FC236}">
                    <a16:creationId xmlns:a16="http://schemas.microsoft.com/office/drawing/2014/main" id="{4E8B7AEF-5FFA-7D43-828C-B03940010031}"/>
                  </a:ext>
                </a:extLst>
              </p:cNvPr>
              <p:cNvSpPr>
                <a:spLocks noRot="1" noChangeAspect="1" noMove="1" noResize="1" noEditPoints="1" noAdjustHandles="1" noChangeArrowheads="1" noChangeShapeType="1" noTextEdit="1"/>
              </p:cNvSpPr>
              <p:nvPr/>
            </p:nvSpPr>
            <p:spPr>
              <a:xfrm>
                <a:off x="10198528" y="2003951"/>
                <a:ext cx="540917" cy="584775"/>
              </a:xfrm>
              <a:prstGeom prst="rect">
                <a:avLst/>
              </a:prstGeom>
              <a:blipFill>
                <a:blip r:embed="rId8"/>
                <a:stretch>
                  <a:fillRect l="-2326"/>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ABC29B21-6BD6-1C4A-8571-148266B75119}"/>
              </a:ext>
            </a:extLst>
          </p:cNvPr>
          <p:cNvPicPr>
            <a:picLocks noChangeAspect="1"/>
          </p:cNvPicPr>
          <p:nvPr/>
        </p:nvPicPr>
        <p:blipFill>
          <a:blip r:embed="rId9"/>
          <a:stretch>
            <a:fillRect/>
          </a:stretch>
        </p:blipFill>
        <p:spPr>
          <a:xfrm>
            <a:off x="4177153" y="3515350"/>
            <a:ext cx="315135" cy="450193"/>
          </a:xfrm>
          <a:prstGeom prst="rect">
            <a:avLst/>
          </a:prstGeom>
        </p:spPr>
      </p:pic>
      <p:cxnSp>
        <p:nvCxnSpPr>
          <p:cNvPr id="19" name="Straight Arrow Connector 18">
            <a:extLst>
              <a:ext uri="{FF2B5EF4-FFF2-40B4-BE49-F238E27FC236}">
                <a16:creationId xmlns:a16="http://schemas.microsoft.com/office/drawing/2014/main" id="{EF17875D-41D1-4541-9DFB-5E9222F5EB52}"/>
              </a:ext>
            </a:extLst>
          </p:cNvPr>
          <p:cNvCxnSpPr/>
          <p:nvPr/>
        </p:nvCxnSpPr>
        <p:spPr>
          <a:xfrm>
            <a:off x="7744884" y="3750976"/>
            <a:ext cx="1167285" cy="0"/>
          </a:xfrm>
          <a:prstGeom prst="straightConnector1">
            <a:avLst/>
          </a:prstGeom>
          <a:ln w="53975">
            <a:tailEnd type="triangle"/>
          </a:ln>
        </p:spPr>
        <p:style>
          <a:lnRef idx="1">
            <a:schemeClr val="dk1"/>
          </a:lnRef>
          <a:fillRef idx="0">
            <a:schemeClr val="dk1"/>
          </a:fillRef>
          <a:effectRef idx="0">
            <a:schemeClr val="dk1"/>
          </a:effectRef>
          <a:fontRef idx="minor">
            <a:schemeClr val="tx1"/>
          </a:fontRef>
        </p:style>
      </p:cxnSp>
      <p:sp>
        <p:nvSpPr>
          <p:cNvPr id="4" name="Slide Number Placeholder 3">
            <a:extLst>
              <a:ext uri="{FF2B5EF4-FFF2-40B4-BE49-F238E27FC236}">
                <a16:creationId xmlns:a16="http://schemas.microsoft.com/office/drawing/2014/main" id="{0A4A3505-FB41-3EE0-3426-77F6D31FA57A}"/>
              </a:ext>
            </a:extLst>
          </p:cNvPr>
          <p:cNvSpPr>
            <a:spLocks noGrp="1"/>
          </p:cNvSpPr>
          <p:nvPr>
            <p:ph type="sldNum" sz="quarter" idx="10"/>
          </p:nvPr>
        </p:nvSpPr>
        <p:spPr/>
        <p:txBody>
          <a:bodyPr/>
          <a:lstStyle/>
          <a:p>
            <a:fld id="{D8D877B3-D348-4611-9BDB-C5374591D951}" type="slidenum">
              <a:rPr lang="en-US" smtClean="0"/>
              <a:pPr/>
              <a:t>36</a:t>
            </a:fld>
            <a:endParaRPr lang="en-US"/>
          </a:p>
        </p:txBody>
      </p:sp>
    </p:spTree>
    <p:extLst>
      <p:ext uri="{BB962C8B-B14F-4D97-AF65-F5344CB8AC3E}">
        <p14:creationId xmlns:p14="http://schemas.microsoft.com/office/powerpoint/2010/main" val="263764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4164C1-B447-AA69-F0AD-66479ABCE627}"/>
              </a:ext>
            </a:extLst>
          </p:cNvPr>
          <p:cNvSpPr>
            <a:spLocks noGrp="1"/>
          </p:cNvSpPr>
          <p:nvPr>
            <p:ph type="title"/>
          </p:nvPr>
        </p:nvSpPr>
        <p:spPr>
          <a:xfrm>
            <a:off x="1866900" y="2618190"/>
            <a:ext cx="5032664" cy="1621619"/>
          </a:xfrm>
        </p:spPr>
        <p:txBody>
          <a:bodyPr/>
          <a:lstStyle/>
          <a:p>
            <a:r>
              <a:rPr lang="en-US" dirty="0"/>
              <a:t>What if we do not have a distribution?</a:t>
            </a:r>
          </a:p>
        </p:txBody>
      </p:sp>
      <p:sp>
        <p:nvSpPr>
          <p:cNvPr id="6" name="Slide Number Placeholder 5">
            <a:extLst>
              <a:ext uri="{FF2B5EF4-FFF2-40B4-BE49-F238E27FC236}">
                <a16:creationId xmlns:a16="http://schemas.microsoft.com/office/drawing/2014/main" id="{C78E970E-1A51-39E6-DFB9-BE09ECD5F5DC}"/>
              </a:ext>
            </a:extLst>
          </p:cNvPr>
          <p:cNvSpPr>
            <a:spLocks noGrp="1"/>
          </p:cNvSpPr>
          <p:nvPr>
            <p:ph type="sldNum" sz="quarter" idx="10"/>
          </p:nvPr>
        </p:nvSpPr>
        <p:spPr/>
        <p:txBody>
          <a:bodyPr/>
          <a:lstStyle/>
          <a:p>
            <a:fld id="{D8D877B3-D348-4611-9BDB-C5374591D951}" type="slidenum">
              <a:rPr lang="en-US" smtClean="0"/>
              <a:pPr/>
              <a:t>37</a:t>
            </a:fld>
            <a:endParaRPr lang="en-US"/>
          </a:p>
        </p:txBody>
      </p:sp>
    </p:spTree>
    <p:extLst>
      <p:ext uri="{BB962C8B-B14F-4D97-AF65-F5344CB8AC3E}">
        <p14:creationId xmlns:p14="http://schemas.microsoft.com/office/powerpoint/2010/main" val="198342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49D4EBB-427C-4845-9AAF-441F8C125873}"/>
              </a:ext>
            </a:extLst>
          </p:cNvPr>
          <p:cNvSpPr txBox="1"/>
          <p:nvPr/>
        </p:nvSpPr>
        <p:spPr>
          <a:xfrm>
            <a:off x="3863546" y="4234249"/>
            <a:ext cx="184731" cy="369332"/>
          </a:xfrm>
          <a:prstGeom prst="rect">
            <a:avLst/>
          </a:prstGeom>
          <a:noFill/>
        </p:spPr>
        <p:txBody>
          <a:bodyPr wrap="none" rtlCol="0">
            <a:spAutoFit/>
          </a:bodyPr>
          <a:lstStyle/>
          <a:p>
            <a:endParaRPr lang="en-US" dirty="0"/>
          </a:p>
        </p:txBody>
      </p:sp>
      <p:sp>
        <p:nvSpPr>
          <p:cNvPr id="18" name="Rectangle 3">
            <a:extLst>
              <a:ext uri="{FF2B5EF4-FFF2-40B4-BE49-F238E27FC236}">
                <a16:creationId xmlns:a16="http://schemas.microsoft.com/office/drawing/2014/main" id="{8CCBD87B-E06F-374D-8BE6-FC3EC78F3759}"/>
              </a:ext>
            </a:extLst>
          </p:cNvPr>
          <p:cNvSpPr txBox="1">
            <a:spLocks noChangeArrowheads="1"/>
          </p:cNvSpPr>
          <p:nvPr/>
        </p:nvSpPr>
        <p:spPr>
          <a:xfrm>
            <a:off x="1114425" y="1797373"/>
            <a:ext cx="10630163" cy="41148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altLang="en-US" sz="2800" dirty="0"/>
          </a:p>
          <a:p>
            <a:pPr>
              <a:buFont typeface="Arial" panose="020B0604020202020204" pitchFamily="34" charset="0"/>
              <a:buChar char="•"/>
            </a:pPr>
            <a:endParaRPr lang="en-US" altLang="en-US" sz="2800" dirty="0">
              <a:solidFill>
                <a:schemeClr val="tx1"/>
              </a:solidFill>
            </a:endParaRPr>
          </a:p>
          <a:p>
            <a:pPr>
              <a:buFont typeface="Arial" panose="020B0604020202020204" pitchFamily="34" charset="0"/>
              <a:buChar char="•"/>
            </a:pPr>
            <a:endParaRPr lang="en-US" altLang="en-US" sz="2800" dirty="0">
              <a:solidFill>
                <a:schemeClr val="tx1"/>
              </a:solidFill>
            </a:endParaRPr>
          </a:p>
          <a:p>
            <a:endParaRPr lang="en-US" altLang="en-US" sz="2800" dirty="0"/>
          </a:p>
        </p:txBody>
      </p:sp>
      <p:sp>
        <p:nvSpPr>
          <p:cNvPr id="4" name="Title 3">
            <a:extLst>
              <a:ext uri="{FF2B5EF4-FFF2-40B4-BE49-F238E27FC236}">
                <a16:creationId xmlns:a16="http://schemas.microsoft.com/office/drawing/2014/main" id="{0421FA44-0A6E-90C9-39F5-1BB1BAEB24DA}"/>
              </a:ext>
            </a:extLst>
          </p:cNvPr>
          <p:cNvSpPr>
            <a:spLocks noGrp="1"/>
          </p:cNvSpPr>
          <p:nvPr>
            <p:ph type="title"/>
          </p:nvPr>
        </p:nvSpPr>
        <p:spPr/>
        <p:txBody>
          <a:bodyPr/>
          <a:lstStyle/>
          <a:p>
            <a:r>
              <a:rPr lang="en-US" dirty="0"/>
              <a:t>First order error propagation</a:t>
            </a:r>
          </a:p>
        </p:txBody>
      </p:sp>
      <p:sp>
        <p:nvSpPr>
          <p:cNvPr id="9" name="Content Placeholder 8">
            <a:extLst>
              <a:ext uri="{FF2B5EF4-FFF2-40B4-BE49-F238E27FC236}">
                <a16:creationId xmlns:a16="http://schemas.microsoft.com/office/drawing/2014/main" id="{522ADF5C-F335-94B4-9DFC-E3325D3DBFAB}"/>
              </a:ext>
            </a:extLst>
          </p:cNvPr>
          <p:cNvSpPr>
            <a:spLocks noGrp="1"/>
          </p:cNvSpPr>
          <p:nvPr>
            <p:ph idx="1"/>
          </p:nvPr>
        </p:nvSpPr>
        <p:spPr/>
        <p:txBody>
          <a:bodyPr/>
          <a:lstStyle/>
          <a:p>
            <a:pPr>
              <a:buFont typeface="Arial" panose="020B0604020202020204" pitchFamily="34" charset="0"/>
              <a:buChar char="•"/>
            </a:pPr>
            <a:r>
              <a:rPr lang="en-US" altLang="en-US" sz="2800" dirty="0">
                <a:solidFill>
                  <a:schemeClr val="tx1"/>
                </a:solidFill>
              </a:rPr>
              <a:t> In probability theory called “</a:t>
            </a:r>
            <a:r>
              <a:rPr lang="en-US" altLang="en-US" sz="2800" i="1" dirty="0">
                <a:solidFill>
                  <a:schemeClr val="tx1"/>
                </a:solidFill>
              </a:rPr>
              <a:t>Moment propagation</a:t>
            </a:r>
            <a:r>
              <a:rPr lang="en-US" altLang="en-US" sz="2800" dirty="0">
                <a:solidFill>
                  <a:schemeClr val="tx1"/>
                </a:solidFill>
              </a:rPr>
              <a:t>”</a:t>
            </a:r>
          </a:p>
          <a:p>
            <a:pPr>
              <a:buFont typeface="Arial" panose="020B0604020202020204" pitchFamily="34" charset="0"/>
              <a:buChar char="•"/>
            </a:pPr>
            <a:r>
              <a:rPr lang="en-US" altLang="en-US" sz="2800" dirty="0">
                <a:solidFill>
                  <a:schemeClr val="tx1"/>
                </a:solidFill>
              </a:rPr>
              <a:t> Propagates mean &amp; variance through mathematical expressions</a:t>
            </a:r>
          </a:p>
          <a:p>
            <a:pPr>
              <a:buFont typeface="Arial" panose="020B0604020202020204" pitchFamily="34" charset="0"/>
              <a:buChar char="•"/>
            </a:pPr>
            <a:r>
              <a:rPr lang="en-US" altLang="en-US" sz="2800" dirty="0">
                <a:solidFill>
                  <a:schemeClr val="tx1"/>
                </a:solidFill>
              </a:rPr>
              <a:t> Although widely used, requires a lot of assumptions, and does not inform about distribution shape</a:t>
            </a:r>
          </a:p>
          <a:p>
            <a:pPr lvl="2">
              <a:buFont typeface="Arial" panose="020B0604020202020204" pitchFamily="34" charset="0"/>
              <a:buChar char="•"/>
              <a:tabLst>
                <a:tab pos="180000" algn="l"/>
              </a:tabLst>
            </a:pPr>
            <a:r>
              <a:rPr lang="en-GB" sz="2400" dirty="0"/>
              <a:t>Requires </a:t>
            </a:r>
            <a:r>
              <a:rPr lang="en-GB" sz="2400" dirty="0">
                <a:solidFill>
                  <a:srgbClr val="0177AD"/>
                </a:solidFill>
              </a:rPr>
              <a:t>stochastic independence </a:t>
            </a:r>
          </a:p>
          <a:p>
            <a:pPr lvl="2">
              <a:buFont typeface="Arial" panose="020B0604020202020204" pitchFamily="34" charset="0"/>
              <a:buChar char="•"/>
              <a:tabLst>
                <a:tab pos="180000" algn="l"/>
              </a:tabLst>
            </a:pPr>
            <a:r>
              <a:rPr lang="en-GB" sz="2400" dirty="0">
                <a:solidFill>
                  <a:srgbClr val="0177AD"/>
                </a:solidFill>
              </a:rPr>
              <a:t>Moments</a:t>
            </a:r>
            <a:r>
              <a:rPr lang="en-GB" sz="2400" dirty="0"/>
              <a:t> must be </a:t>
            </a:r>
            <a:r>
              <a:rPr lang="en-GB" sz="2400" dirty="0">
                <a:solidFill>
                  <a:srgbClr val="0177AD"/>
                </a:solidFill>
              </a:rPr>
              <a:t>perfectly known</a:t>
            </a:r>
          </a:p>
          <a:p>
            <a:pPr lvl="2">
              <a:buFont typeface="Arial" panose="020B0604020202020204" pitchFamily="34" charset="0"/>
              <a:buChar char="•"/>
              <a:tabLst>
                <a:tab pos="180000" algn="l"/>
              </a:tabLst>
            </a:pPr>
            <a:r>
              <a:rPr lang="en-GB" sz="2400" dirty="0"/>
              <a:t>Gives </a:t>
            </a:r>
            <a:r>
              <a:rPr lang="en-GB" sz="2400" dirty="0">
                <a:solidFill>
                  <a:srgbClr val="0177AD"/>
                </a:solidFill>
              </a:rPr>
              <a:t>no information about tails </a:t>
            </a:r>
            <a:r>
              <a:rPr lang="en-GB" sz="2400" dirty="0"/>
              <a:t>without distribution assumption</a:t>
            </a:r>
          </a:p>
          <a:p>
            <a:pPr lvl="2">
              <a:buFont typeface="Arial" panose="020B0604020202020204" pitchFamily="34" charset="0"/>
              <a:buChar char="•"/>
              <a:tabLst>
                <a:tab pos="180000" algn="l"/>
              </a:tabLst>
            </a:pPr>
            <a:r>
              <a:rPr lang="en-GB" sz="2400" dirty="0"/>
              <a:t>Only </a:t>
            </a:r>
            <a:r>
              <a:rPr lang="en-GB" sz="2400" dirty="0">
                <a:solidFill>
                  <a:srgbClr val="0177AD"/>
                </a:solidFill>
              </a:rPr>
              <a:t>accurate for near-linear models</a:t>
            </a:r>
          </a:p>
        </p:txBody>
      </p:sp>
      <p:sp>
        <p:nvSpPr>
          <p:cNvPr id="3" name="TextBox 2">
            <a:extLst>
              <a:ext uri="{FF2B5EF4-FFF2-40B4-BE49-F238E27FC236}">
                <a16:creationId xmlns:a16="http://schemas.microsoft.com/office/drawing/2014/main" id="{193E37FE-F394-9611-1603-6943679AC47A}"/>
              </a:ext>
            </a:extLst>
          </p:cNvPr>
          <p:cNvSpPr txBox="1"/>
          <p:nvPr/>
        </p:nvSpPr>
        <p:spPr>
          <a:xfrm rot="1003008">
            <a:off x="6320941" y="4295359"/>
            <a:ext cx="6100762" cy="523220"/>
          </a:xfrm>
          <a:prstGeom prst="rect">
            <a:avLst/>
          </a:prstGeom>
          <a:noFill/>
        </p:spPr>
        <p:txBody>
          <a:bodyPr wrap="square">
            <a:spAutoFit/>
          </a:bodyPr>
          <a:lstStyle/>
          <a:p>
            <a:pPr lvl="4"/>
            <a:r>
              <a:rPr lang="en-US" altLang="en-US" sz="2800" dirty="0">
                <a:solidFill>
                  <a:srgbClr val="0177AD"/>
                </a:solidFill>
              </a:rPr>
              <a:t>Bad for risk analysis</a:t>
            </a:r>
          </a:p>
        </p:txBody>
      </p:sp>
      <p:sp>
        <p:nvSpPr>
          <p:cNvPr id="12" name="TextBox 11">
            <a:extLst>
              <a:ext uri="{FF2B5EF4-FFF2-40B4-BE49-F238E27FC236}">
                <a16:creationId xmlns:a16="http://schemas.microsoft.com/office/drawing/2014/main" id="{C6260889-6AE0-BEB4-88F1-A59962B5FAF2}"/>
              </a:ext>
            </a:extLst>
          </p:cNvPr>
          <p:cNvSpPr txBox="1"/>
          <p:nvPr/>
        </p:nvSpPr>
        <p:spPr>
          <a:xfrm>
            <a:off x="-64162" y="5972565"/>
            <a:ext cx="6493668" cy="369332"/>
          </a:xfrm>
          <a:prstGeom prst="rect">
            <a:avLst/>
          </a:prstGeom>
          <a:noFill/>
        </p:spPr>
        <p:txBody>
          <a:bodyPr wrap="square">
            <a:spAutoFit/>
          </a:bodyPr>
          <a:lstStyle/>
          <a:p>
            <a:pPr algn="ctr"/>
            <a:r>
              <a:rPr lang="en-GB" sz="1800" dirty="0">
                <a:solidFill>
                  <a:schemeClr val="tx1">
                    <a:lumMod val="25000"/>
                    <a:lumOff val="75000"/>
                  </a:schemeClr>
                </a:solidFill>
                <a:latin typeface="+mn-lt"/>
                <a:cs typeface="Angsana New" panose="02020603050405020304" pitchFamily="18" charset="-34"/>
              </a:rPr>
              <a:t>Pessimism from Cullen and Frey (1999)</a:t>
            </a:r>
          </a:p>
        </p:txBody>
      </p:sp>
      <p:sp>
        <p:nvSpPr>
          <p:cNvPr id="13" name="Slide Number Placeholder 12">
            <a:extLst>
              <a:ext uri="{FF2B5EF4-FFF2-40B4-BE49-F238E27FC236}">
                <a16:creationId xmlns:a16="http://schemas.microsoft.com/office/drawing/2014/main" id="{F8A62320-7906-2486-1C69-DF414277346B}"/>
              </a:ext>
            </a:extLst>
          </p:cNvPr>
          <p:cNvSpPr>
            <a:spLocks noGrp="1"/>
          </p:cNvSpPr>
          <p:nvPr>
            <p:ph type="sldNum" sz="quarter" idx="10"/>
          </p:nvPr>
        </p:nvSpPr>
        <p:spPr/>
        <p:txBody>
          <a:bodyPr/>
          <a:lstStyle/>
          <a:p>
            <a:fld id="{D8D877B3-D348-4611-9BDB-C5374591D951}" type="slidenum">
              <a:rPr lang="en-US" smtClean="0"/>
              <a:pPr/>
              <a:t>38</a:t>
            </a:fld>
            <a:endParaRPr lang="en-US" dirty="0"/>
          </a:p>
        </p:txBody>
      </p:sp>
    </p:spTree>
    <p:extLst>
      <p:ext uri="{BB962C8B-B14F-4D97-AF65-F5344CB8AC3E}">
        <p14:creationId xmlns:p14="http://schemas.microsoft.com/office/powerpoint/2010/main" val="3081155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49D4EBB-427C-4845-9AAF-441F8C125873}"/>
              </a:ext>
            </a:extLst>
          </p:cNvPr>
          <p:cNvSpPr txBox="1"/>
          <p:nvPr/>
        </p:nvSpPr>
        <p:spPr>
          <a:xfrm>
            <a:off x="3863546" y="4234249"/>
            <a:ext cx="184731" cy="369332"/>
          </a:xfrm>
          <a:prstGeom prst="rect">
            <a:avLst/>
          </a:prstGeom>
          <a:noFill/>
        </p:spPr>
        <p:txBody>
          <a:bodyPr wrap="none" rtlCol="0">
            <a:spAutoFit/>
          </a:bodyPr>
          <a:lstStyle/>
          <a:p>
            <a:endParaRPr lang="en-US" dirty="0"/>
          </a:p>
        </p:txBody>
      </p:sp>
      <p:sp>
        <p:nvSpPr>
          <p:cNvPr id="18" name="Rectangle 3">
            <a:extLst>
              <a:ext uri="{FF2B5EF4-FFF2-40B4-BE49-F238E27FC236}">
                <a16:creationId xmlns:a16="http://schemas.microsoft.com/office/drawing/2014/main" id="{8CCBD87B-E06F-374D-8BE6-FC3EC78F3759}"/>
              </a:ext>
            </a:extLst>
          </p:cNvPr>
          <p:cNvSpPr txBox="1">
            <a:spLocks noChangeArrowheads="1"/>
          </p:cNvSpPr>
          <p:nvPr/>
        </p:nvSpPr>
        <p:spPr>
          <a:xfrm>
            <a:off x="1114425" y="1797373"/>
            <a:ext cx="10630163" cy="41148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altLang="en-US" sz="2800" dirty="0"/>
          </a:p>
          <a:p>
            <a:pPr>
              <a:buFont typeface="Arial" panose="020B0604020202020204" pitchFamily="34" charset="0"/>
              <a:buChar char="•"/>
            </a:pPr>
            <a:endParaRPr lang="en-US" altLang="en-US" sz="2800" dirty="0">
              <a:solidFill>
                <a:schemeClr val="tx1"/>
              </a:solidFill>
            </a:endParaRPr>
          </a:p>
          <a:p>
            <a:pPr>
              <a:buFont typeface="Arial" panose="020B0604020202020204" pitchFamily="34" charset="0"/>
              <a:buChar char="•"/>
            </a:pPr>
            <a:endParaRPr lang="en-US" altLang="en-US" sz="2800" dirty="0">
              <a:solidFill>
                <a:schemeClr val="tx1"/>
              </a:solidFill>
            </a:endParaRPr>
          </a:p>
          <a:p>
            <a:endParaRPr lang="en-US" altLang="en-US" sz="2800" dirty="0"/>
          </a:p>
        </p:txBody>
      </p:sp>
      <p:sp>
        <p:nvSpPr>
          <p:cNvPr id="4" name="Title 3">
            <a:extLst>
              <a:ext uri="{FF2B5EF4-FFF2-40B4-BE49-F238E27FC236}">
                <a16:creationId xmlns:a16="http://schemas.microsoft.com/office/drawing/2014/main" id="{0421FA44-0A6E-90C9-39F5-1BB1BAEB24DA}"/>
              </a:ext>
            </a:extLst>
          </p:cNvPr>
          <p:cNvSpPr>
            <a:spLocks noGrp="1"/>
          </p:cNvSpPr>
          <p:nvPr>
            <p:ph type="title"/>
          </p:nvPr>
        </p:nvSpPr>
        <p:spPr/>
        <p:txBody>
          <a:bodyPr/>
          <a:lstStyle/>
          <a:p>
            <a:r>
              <a:rPr lang="en-US" dirty="0"/>
              <a:t>Moment arithmetic</a:t>
            </a:r>
          </a:p>
        </p:txBody>
      </p:sp>
      <mc:AlternateContent xmlns:mc="http://schemas.openxmlformats.org/markup-compatibility/2006">
        <mc:Choice xmlns:a14="http://schemas.microsoft.com/office/drawing/2010/main" Requires="a14">
          <p:sp>
            <p:nvSpPr>
              <p:cNvPr id="9" name="Content Placeholder 8">
                <a:extLst>
                  <a:ext uri="{FF2B5EF4-FFF2-40B4-BE49-F238E27FC236}">
                    <a16:creationId xmlns:a16="http://schemas.microsoft.com/office/drawing/2014/main" id="{522ADF5C-F335-94B4-9DFC-E3325D3DBFAB}"/>
                  </a:ext>
                </a:extLst>
              </p:cNvPr>
              <p:cNvSpPr>
                <a:spLocks noGrp="1"/>
              </p:cNvSpPr>
              <p:nvPr>
                <p:ph idx="1"/>
              </p:nvPr>
            </p:nvSpPr>
            <p:spPr/>
            <p:txBody>
              <a:bodyPr/>
              <a:lstStyle/>
              <a:p>
                <a:r>
                  <a:rPr lang="en-US" altLang="en-US" sz="2800" dirty="0" err="1">
                    <a:solidFill>
                      <a:schemeClr val="tx1"/>
                    </a:solidFill>
                  </a:rPr>
                  <a:t>Generalisation</a:t>
                </a:r>
                <a:r>
                  <a:rPr lang="en-US" altLang="en-US" sz="2800" dirty="0">
                    <a:solidFill>
                      <a:schemeClr val="tx1"/>
                    </a:solidFill>
                  </a:rPr>
                  <a:t> with the following:</a:t>
                </a:r>
              </a:p>
              <a:p>
                <a:pPr marL="457200" lvl="4" indent="-457200">
                  <a:lnSpc>
                    <a:spcPct val="100000"/>
                  </a:lnSpc>
                  <a:buFont typeface="Arial" panose="020B0604020202020204" pitchFamily="34" charset="0"/>
                  <a:buChar char="•"/>
                </a:pPr>
                <a:r>
                  <a:rPr lang="en-GB" sz="2400" dirty="0">
                    <a:solidFill>
                      <a:srgbClr val="000000">
                        <a:alpha val="50000"/>
                      </a:srgbClr>
                    </a:solidFill>
                  </a:rPr>
                  <a:t>Independence between variables need not be assumed </a:t>
                </a:r>
              </a:p>
              <a:p>
                <a:pPr marL="457200" lvl="4" indent="-457200">
                  <a:lnSpc>
                    <a:spcPct val="100000"/>
                  </a:lnSpc>
                  <a:buFont typeface="Arial" panose="020B0604020202020204" pitchFamily="34" charset="0"/>
                  <a:buChar char="•"/>
                </a:pPr>
                <a:r>
                  <a:rPr lang="en-GB" sz="2400" dirty="0">
                    <a:solidFill>
                      <a:srgbClr val="000000">
                        <a:alpha val="50000"/>
                      </a:srgbClr>
                    </a:solidFill>
                  </a:rPr>
                  <a:t>Moment propagation formulae may be evaluated with intervals</a:t>
                </a:r>
              </a:p>
              <a:p>
                <a:pPr marL="457200" lvl="4" indent="-457200">
                  <a:lnSpc>
                    <a:spcPct val="100000"/>
                  </a:lnSpc>
                  <a:buFont typeface="Arial" panose="020B0604020202020204" pitchFamily="34" charset="0"/>
                  <a:buChar char="•"/>
                </a:pPr>
                <a:r>
                  <a:rPr lang="en-GB" sz="2400" dirty="0">
                    <a:solidFill>
                      <a:srgbClr val="000000">
                        <a:alpha val="50000"/>
                      </a:srgbClr>
                    </a:solidFill>
                  </a:rPr>
                  <a:t>Assumptions about input distributions is no longer necessary </a:t>
                </a:r>
              </a:p>
              <a:p>
                <a:pPr marL="457200" lvl="4" indent="-457200">
                  <a:lnSpc>
                    <a:spcPct val="100000"/>
                  </a:lnSpc>
                  <a:buFont typeface="Arial" panose="020B0604020202020204" pitchFamily="34" charset="0"/>
                  <a:buChar char="•"/>
                </a:pPr>
                <a:r>
                  <a:rPr lang="en-GB" sz="2400" dirty="0">
                    <a:solidFill>
                      <a:srgbClr val="000000">
                        <a:alpha val="50000"/>
                      </a:srgbClr>
                    </a:solidFill>
                  </a:rPr>
                  <a:t>Works for non-linear functions</a:t>
                </a:r>
              </a:p>
              <a:p>
                <a:r>
                  <a:rPr lang="en-US" altLang="en-US" sz="2800" dirty="0">
                    <a:solidFill>
                      <a:schemeClr val="tx1"/>
                    </a:solidFill>
                  </a:rPr>
                  <a:t> </a:t>
                </a:r>
                <a:r>
                  <a:rPr lang="en-US" altLang="en-US" sz="2400" dirty="0">
                    <a:solidFill>
                      <a:schemeClr val="tx1"/>
                    </a:solidFill>
                  </a:rPr>
                  <a:t>Computer arithmetic on random variable’s </a:t>
                </a:r>
                <a:r>
                  <a:rPr lang="en-US" altLang="en-US" sz="2400" b="1" i="1" dirty="0">
                    <a:solidFill>
                      <a:schemeClr val="tx1"/>
                    </a:solidFill>
                  </a:rPr>
                  <a:t>range, mean </a:t>
                </a:r>
                <a:r>
                  <a:rPr lang="en-US" altLang="en-US" sz="2400" dirty="0">
                    <a:solidFill>
                      <a:schemeClr val="tx1"/>
                    </a:solidFill>
                  </a:rPr>
                  <a:t>and</a:t>
                </a:r>
                <a:r>
                  <a:rPr lang="en-US" altLang="en-US" sz="2400" b="1" dirty="0">
                    <a:solidFill>
                      <a:schemeClr val="tx1"/>
                    </a:solidFill>
                  </a:rPr>
                  <a:t> </a:t>
                </a:r>
                <a:r>
                  <a:rPr lang="en-US" altLang="en-US" sz="2400" b="1" i="1" dirty="0">
                    <a:solidFill>
                      <a:schemeClr val="tx1"/>
                    </a:solidFill>
                  </a:rPr>
                  <a:t>variance</a:t>
                </a:r>
              </a:p>
              <a:p>
                <a:pPr>
                  <a:lnSpc>
                    <a:spcPct val="100000"/>
                  </a:lnSpc>
                  <a:buFont typeface="Arial" panose="020B0604020202020204" pitchFamily="34" charset="0"/>
                  <a:buChar char="•"/>
                </a:pPr>
                <a:r>
                  <a:rPr lang="en-US" altLang="en-US" sz="2400" dirty="0">
                    <a:solidFill>
                      <a:schemeClr val="tx1"/>
                    </a:solidFill>
                  </a:rPr>
                  <a:t> 7 binary operations: </a:t>
                </a:r>
                <a:r>
                  <a:rPr lang="en-US" altLang="en-US" sz="2400" dirty="0">
                    <a:solidFill>
                      <a:srgbClr val="009900"/>
                    </a:solidFill>
                  </a:rPr>
                  <a:t>+, -, *, /, ^, min, max</a:t>
                </a:r>
              </a:p>
              <a:p>
                <a:pPr>
                  <a:lnSpc>
                    <a:spcPct val="100000"/>
                  </a:lnSpc>
                  <a:buFont typeface="Arial" panose="020B0604020202020204" pitchFamily="34" charset="0"/>
                  <a:buChar char="•"/>
                </a:pPr>
                <a:r>
                  <a:rPr lang="en-US" altLang="en-US" sz="2400" dirty="0">
                    <a:solidFill>
                      <a:schemeClr val="tx1"/>
                    </a:solidFill>
                  </a:rPr>
                  <a:t> 9 unary operations: </a:t>
                </a:r>
                <a:r>
                  <a:rPr lang="en-US" altLang="en-US" sz="2400" dirty="0">
                    <a:solidFill>
                      <a:srgbClr val="009900"/>
                    </a:solidFill>
                  </a:rPr>
                  <a:t>rescale, shift, exp, log, ln,</a:t>
                </a:r>
                <a:r>
                  <a:rPr lang="en-US" altLang="en-US" sz="2400" i="1" dirty="0">
                    <a:solidFill>
                      <a:srgbClr val="009900"/>
                    </a:solidFill>
                  </a:rPr>
                  <a:t> </a:t>
                </a:r>
                <a:r>
                  <a:rPr lang="en-US" altLang="en-US" sz="2400" dirty="0">
                    <a:solidFill>
                      <a:srgbClr val="009900"/>
                    </a:solidFill>
                  </a:rPr>
                  <a:t>1/</a:t>
                </a:r>
                <a:r>
                  <a:rPr lang="en-US" altLang="en-US" sz="2400" i="1" dirty="0">
                    <a:solidFill>
                      <a:srgbClr val="009900"/>
                    </a:solidFill>
                  </a:rPr>
                  <a:t>x</a:t>
                </a:r>
                <a:r>
                  <a:rPr lang="en-US" altLang="en-US" sz="2400" dirty="0">
                    <a:solidFill>
                      <a:srgbClr val="009900"/>
                    </a:solidFill>
                  </a:rPr>
                  <a:t>,</a:t>
                </a:r>
                <a:r>
                  <a:rPr lang="en-US" altLang="en-US" sz="2400" i="1" dirty="0">
                    <a:solidFill>
                      <a:srgbClr val="009900"/>
                    </a:solidFill>
                  </a:rPr>
                  <a:t> </a:t>
                </a:r>
                <a14:m>
                  <m:oMath xmlns:m="http://schemas.openxmlformats.org/officeDocument/2006/math">
                    <m:sSup>
                      <m:sSupPr>
                        <m:ctrlPr>
                          <a:rPr lang="en-US" altLang="en-US" sz="2400" i="1" smtClean="0">
                            <a:solidFill>
                              <a:srgbClr val="009900"/>
                            </a:solidFill>
                            <a:latin typeface="Cambria Math" panose="02040503050406030204" pitchFamily="18" charset="0"/>
                          </a:rPr>
                        </m:ctrlPr>
                      </m:sSupPr>
                      <m:e>
                        <m:r>
                          <a:rPr lang="en-GB" altLang="en-US" sz="2400" b="0" i="1" smtClean="0">
                            <a:solidFill>
                              <a:srgbClr val="009900"/>
                            </a:solidFill>
                            <a:latin typeface="Cambria Math" panose="02040503050406030204" pitchFamily="18" charset="0"/>
                          </a:rPr>
                          <m:t>𝑥</m:t>
                        </m:r>
                      </m:e>
                      <m:sup>
                        <m:r>
                          <a:rPr lang="en-GB" altLang="en-US" sz="2400" b="0" i="1" smtClean="0">
                            <a:solidFill>
                              <a:srgbClr val="009900"/>
                            </a:solidFill>
                            <a:latin typeface="Cambria Math" panose="02040503050406030204" pitchFamily="18" charset="0"/>
                          </a:rPr>
                          <m:t>2</m:t>
                        </m:r>
                      </m:sup>
                    </m:sSup>
                  </m:oMath>
                </a14:m>
                <a:r>
                  <a:rPr lang="en-US" altLang="en-US" sz="2400" dirty="0">
                    <a:solidFill>
                      <a:srgbClr val="009900"/>
                    </a:solidFill>
                  </a:rPr>
                  <a:t>,</a:t>
                </a:r>
                <a:r>
                  <a:rPr lang="en-US" altLang="en-US" sz="2400" i="1" dirty="0">
                    <a:solidFill>
                      <a:srgbClr val="009900"/>
                    </a:solidFill>
                  </a:rPr>
                  <a:t> </a:t>
                </a:r>
                <a14:m>
                  <m:oMath xmlns:m="http://schemas.openxmlformats.org/officeDocument/2006/math">
                    <m:rad>
                      <m:radPr>
                        <m:degHide m:val="on"/>
                        <m:ctrlPr>
                          <a:rPr lang="en-US" altLang="en-US" sz="2400" i="1" smtClean="0">
                            <a:solidFill>
                              <a:srgbClr val="009900"/>
                            </a:solidFill>
                            <a:latin typeface="Cambria Math" panose="02040503050406030204" pitchFamily="18" charset="0"/>
                          </a:rPr>
                        </m:ctrlPr>
                      </m:radPr>
                      <m:deg/>
                      <m:e>
                        <m:r>
                          <a:rPr lang="en-GB" altLang="en-US" sz="2400" b="0" i="1" smtClean="0">
                            <a:solidFill>
                              <a:srgbClr val="009900"/>
                            </a:solidFill>
                            <a:latin typeface="Cambria Math" panose="02040503050406030204" pitchFamily="18" charset="0"/>
                          </a:rPr>
                          <m:t>𝑥</m:t>
                        </m:r>
                      </m:e>
                    </m:rad>
                  </m:oMath>
                </a14:m>
                <a:r>
                  <a:rPr lang="en-US" altLang="en-US" sz="2400" dirty="0">
                    <a:solidFill>
                      <a:srgbClr val="009900"/>
                    </a:solidFill>
                  </a:rPr>
                  <a:t>,</a:t>
                </a:r>
                <a:r>
                  <a:rPr lang="en-US" altLang="en-US" sz="2400" i="1" dirty="0">
                    <a:solidFill>
                      <a:srgbClr val="009900"/>
                    </a:solidFill>
                  </a:rPr>
                  <a:t> </a:t>
                </a:r>
                <a14:m>
                  <m:oMath xmlns:m="http://schemas.openxmlformats.org/officeDocument/2006/math">
                    <m:d>
                      <m:dPr>
                        <m:begChr m:val="|"/>
                        <m:endChr m:val="|"/>
                        <m:ctrlPr>
                          <a:rPr lang="en-US" altLang="en-US" sz="2400" i="1" smtClean="0">
                            <a:solidFill>
                              <a:srgbClr val="009900"/>
                            </a:solidFill>
                            <a:latin typeface="Cambria Math" panose="02040503050406030204" pitchFamily="18" charset="0"/>
                          </a:rPr>
                        </m:ctrlPr>
                      </m:dPr>
                      <m:e>
                        <m:r>
                          <a:rPr lang="en-GB" altLang="en-US" sz="2400" b="0" i="1" smtClean="0">
                            <a:solidFill>
                              <a:srgbClr val="009900"/>
                            </a:solidFill>
                            <a:latin typeface="Cambria Math" panose="02040503050406030204" pitchFamily="18" charset="0"/>
                          </a:rPr>
                          <m:t>𝑥</m:t>
                        </m:r>
                      </m:e>
                    </m:d>
                  </m:oMath>
                </a14:m>
                <a:endParaRPr lang="en-US" altLang="en-US" sz="2400" i="1" dirty="0">
                  <a:solidFill>
                    <a:schemeClr val="tx1"/>
                  </a:solidFill>
                </a:endParaRPr>
              </a:p>
              <a:p>
                <a:pPr>
                  <a:lnSpc>
                    <a:spcPct val="100000"/>
                  </a:lnSpc>
                  <a:buFont typeface="Arial" panose="020B0604020202020204" pitchFamily="34" charset="0"/>
                  <a:buChar char="•"/>
                </a:pPr>
                <a:r>
                  <a:rPr lang="en-US" altLang="en-US" sz="2400" i="1" dirty="0">
                    <a:solidFill>
                      <a:schemeClr val="tx1"/>
                    </a:solidFill>
                  </a:rPr>
                  <a:t> </a:t>
                </a:r>
                <a:r>
                  <a:rPr lang="en-US" altLang="en-US" sz="2400" dirty="0">
                    <a:solidFill>
                      <a:schemeClr val="tx1"/>
                    </a:solidFill>
                  </a:rPr>
                  <a:t>For independence and unknown dependence (Fréchet)</a:t>
                </a:r>
                <a:endParaRPr lang="en-US" altLang="en-US" sz="2400" i="1" dirty="0">
                  <a:solidFill>
                    <a:schemeClr val="tx1"/>
                  </a:solidFill>
                </a:endParaRPr>
              </a:p>
            </p:txBody>
          </p:sp>
        </mc:Choice>
        <mc:Fallback>
          <p:sp>
            <p:nvSpPr>
              <p:cNvPr id="9" name="Content Placeholder 8">
                <a:extLst>
                  <a:ext uri="{FF2B5EF4-FFF2-40B4-BE49-F238E27FC236}">
                    <a16:creationId xmlns:a16="http://schemas.microsoft.com/office/drawing/2014/main" id="{522ADF5C-F335-94B4-9DFC-E3325D3DBFAB}"/>
                  </a:ext>
                </a:extLst>
              </p:cNvPr>
              <p:cNvSpPr>
                <a:spLocks noGrp="1" noRot="1" noChangeAspect="1" noMove="1" noResize="1" noEditPoints="1" noAdjustHandles="1" noChangeArrowheads="1" noChangeShapeType="1" noTextEdit="1"/>
              </p:cNvSpPr>
              <p:nvPr>
                <p:ph idx="1"/>
              </p:nvPr>
            </p:nvSpPr>
            <p:spPr>
              <a:blipFill>
                <a:blip r:embed="rId2"/>
                <a:stretch>
                  <a:fillRect l="-2056" t="-870" b="-4638"/>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5A07A659-DA53-868D-F6BF-9D6AFCE0BA26}"/>
              </a:ext>
            </a:extLst>
          </p:cNvPr>
          <p:cNvSpPr txBox="1"/>
          <p:nvPr/>
        </p:nvSpPr>
        <p:spPr>
          <a:xfrm>
            <a:off x="1110474" y="1231551"/>
            <a:ext cx="6098720" cy="369332"/>
          </a:xfrm>
          <a:prstGeom prst="rect">
            <a:avLst/>
          </a:prstGeom>
          <a:noFill/>
        </p:spPr>
        <p:txBody>
          <a:bodyPr wrap="square">
            <a:spAutoFit/>
          </a:bodyPr>
          <a:lstStyle/>
          <a:p>
            <a:pPr>
              <a:lnSpc>
                <a:spcPct val="100000"/>
              </a:lnSpc>
            </a:pPr>
            <a:r>
              <a:rPr lang="en-US" sz="1800" dirty="0">
                <a:solidFill>
                  <a:schemeClr val="accent1"/>
                </a:solidFill>
              </a:rPr>
              <a:t>https://</a:t>
            </a:r>
            <a:r>
              <a:rPr lang="en-US" sz="1800" dirty="0" err="1">
                <a:solidFill>
                  <a:schemeClr val="accent1"/>
                </a:solidFill>
              </a:rPr>
              <a:t>doi.org</a:t>
            </a:r>
            <a:r>
              <a:rPr lang="en-US" sz="1800" dirty="0">
                <a:solidFill>
                  <a:schemeClr val="accent1"/>
                </a:solidFill>
              </a:rPr>
              <a:t>/10.1016/j.ijar.2022.04.001</a:t>
            </a:r>
            <a:endParaRPr lang="en-GB" sz="2800" dirty="0"/>
          </a:p>
        </p:txBody>
      </p:sp>
      <p:sp>
        <p:nvSpPr>
          <p:cNvPr id="7" name="Slide Number Placeholder 6">
            <a:extLst>
              <a:ext uri="{FF2B5EF4-FFF2-40B4-BE49-F238E27FC236}">
                <a16:creationId xmlns:a16="http://schemas.microsoft.com/office/drawing/2014/main" id="{669AFDB6-E005-12DD-7C2A-1E46AC04D48D}"/>
              </a:ext>
            </a:extLst>
          </p:cNvPr>
          <p:cNvSpPr>
            <a:spLocks noGrp="1"/>
          </p:cNvSpPr>
          <p:nvPr>
            <p:ph type="sldNum" sz="quarter" idx="10"/>
          </p:nvPr>
        </p:nvSpPr>
        <p:spPr/>
        <p:txBody>
          <a:bodyPr/>
          <a:lstStyle/>
          <a:p>
            <a:fld id="{D8D877B3-D348-4611-9BDB-C5374591D951}" type="slidenum">
              <a:rPr lang="en-US" smtClean="0"/>
              <a:pPr/>
              <a:t>39</a:t>
            </a:fld>
            <a:endParaRPr lang="en-US" dirty="0"/>
          </a:p>
        </p:txBody>
      </p:sp>
    </p:spTree>
    <p:extLst>
      <p:ext uri="{BB962C8B-B14F-4D97-AF65-F5344CB8AC3E}">
        <p14:creationId xmlns:p14="http://schemas.microsoft.com/office/powerpoint/2010/main" val="2402729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4" name="Google Shape;234;p29"/>
          <p:cNvPicPr preferRelativeResize="0"/>
          <p:nvPr/>
        </p:nvPicPr>
        <p:blipFill>
          <a:blip r:embed="rId3">
            <a:alphaModFix/>
          </a:blip>
          <a:stretch>
            <a:fillRect/>
          </a:stretch>
        </p:blipFill>
        <p:spPr>
          <a:xfrm>
            <a:off x="5462136" y="2481986"/>
            <a:ext cx="5355534" cy="3307684"/>
          </a:xfrm>
          <a:prstGeom prst="rect">
            <a:avLst/>
          </a:prstGeom>
          <a:noFill/>
          <a:ln>
            <a:noFill/>
          </a:ln>
        </p:spPr>
      </p:pic>
      <p:pic>
        <p:nvPicPr>
          <p:cNvPr id="230" name="Google Shape;230;p29"/>
          <p:cNvPicPr preferRelativeResize="0"/>
          <p:nvPr/>
        </p:nvPicPr>
        <p:blipFill>
          <a:blip r:embed="rId4">
            <a:alphaModFix/>
          </a:blip>
          <a:stretch>
            <a:fillRect/>
          </a:stretch>
        </p:blipFill>
        <p:spPr>
          <a:xfrm>
            <a:off x="10406775" y="837888"/>
            <a:ext cx="1369463" cy="912975"/>
          </a:xfrm>
          <a:prstGeom prst="rect">
            <a:avLst/>
          </a:prstGeom>
          <a:noFill/>
          <a:ln>
            <a:noFill/>
          </a:ln>
        </p:spPr>
      </p:pic>
      <p:sp>
        <p:nvSpPr>
          <p:cNvPr id="231" name="Google Shape;231;p29"/>
          <p:cNvSpPr/>
          <p:nvPr/>
        </p:nvSpPr>
        <p:spPr>
          <a:xfrm>
            <a:off x="914400" y="380880"/>
            <a:ext cx="10361898" cy="91297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000" b="0" i="0" u="none" strike="noStrike" cap="none">
                <a:solidFill>
                  <a:srgbClr val="000080"/>
                </a:solidFill>
                <a:latin typeface="Arial"/>
                <a:ea typeface="Arial"/>
                <a:cs typeface="Arial"/>
                <a:sym typeface="Arial"/>
              </a:rPr>
              <a:t> </a:t>
            </a:r>
            <a:endParaRPr sz="2000" b="0" i="0" u="none" strike="noStrike" cap="none">
              <a:latin typeface="Arial"/>
              <a:ea typeface="Arial"/>
              <a:cs typeface="Arial"/>
              <a:sym typeface="Arial"/>
            </a:endParaRPr>
          </a:p>
        </p:txBody>
      </p:sp>
      <p:sp>
        <p:nvSpPr>
          <p:cNvPr id="235" name="Google Shape;235;p29"/>
          <p:cNvSpPr/>
          <p:nvPr/>
        </p:nvSpPr>
        <p:spPr>
          <a:xfrm>
            <a:off x="1128713" y="1871222"/>
            <a:ext cx="10925375" cy="4125680"/>
          </a:xfrm>
          <a:prstGeom prst="rect">
            <a:avLst/>
          </a:prstGeom>
          <a:noFill/>
          <a:ln>
            <a:noFill/>
          </a:ln>
        </p:spPr>
        <p:txBody>
          <a:bodyPr spcFirstLastPara="1" wrap="square" lIns="90000" tIns="45000" rIns="90000" bIns="45000" anchor="t" anchorCtr="0">
            <a:noAutofit/>
          </a:bodyPr>
          <a:lstStyle/>
          <a:p>
            <a:r>
              <a:rPr lang="en-US" sz="2000" dirty="0"/>
              <a:t>It is a </a:t>
            </a:r>
            <a:r>
              <a:rPr lang="en-US" sz="2000" b="1" dirty="0">
                <a:solidFill>
                  <a:srgbClr val="0177AD"/>
                </a:solidFill>
              </a:rPr>
              <a:t>fusion</a:t>
            </a:r>
            <a:r>
              <a:rPr lang="en-US" sz="2000" dirty="0">
                <a:solidFill>
                  <a:srgbClr val="0177AD"/>
                </a:solidFill>
              </a:rPr>
              <a:t> of models</a:t>
            </a:r>
            <a:r>
              <a:rPr lang="en-US" sz="2000" dirty="0"/>
              <a:t> and </a:t>
            </a:r>
            <a:r>
              <a:rPr lang="en-US" sz="2000" dirty="0">
                <a:solidFill>
                  <a:srgbClr val="0177AD"/>
                </a:solidFill>
              </a:rPr>
              <a:t>data</a:t>
            </a:r>
            <a:r>
              <a:rPr lang="en-US" sz="2000" dirty="0"/>
              <a:t> that evolves over time</a:t>
            </a:r>
            <a:endParaRPr lang="en-GB" sz="2200" b="1" dirty="0">
              <a:solidFill>
                <a:srgbClr val="336699"/>
              </a:solidFill>
              <a:latin typeface="Arial"/>
              <a:ea typeface="Arial"/>
              <a:cs typeface="Arial"/>
              <a:sym typeface="Arial"/>
            </a:endParaRPr>
          </a:p>
          <a:p>
            <a:pPr marL="0" marR="0" lvl="0" indent="0" algn="l" rtl="0">
              <a:lnSpc>
                <a:spcPct val="100000"/>
              </a:lnSpc>
              <a:spcBef>
                <a:spcPts val="0"/>
              </a:spcBef>
              <a:spcAft>
                <a:spcPts val="0"/>
              </a:spcAft>
              <a:buNone/>
            </a:pPr>
            <a:endParaRPr lang="en-GB" sz="2200" b="1" i="0" u="none" strike="noStrike" cap="none" dirty="0">
              <a:solidFill>
                <a:srgbClr val="336699"/>
              </a:solidFill>
              <a:latin typeface="Arial"/>
              <a:ea typeface="Arial"/>
              <a:cs typeface="Arial"/>
              <a:sym typeface="Arial"/>
            </a:endParaRPr>
          </a:p>
          <a:p>
            <a:pPr marL="0" marR="0" lvl="0" indent="0" algn="l" rtl="0">
              <a:lnSpc>
                <a:spcPct val="100000"/>
              </a:lnSpc>
              <a:spcBef>
                <a:spcPts val="0"/>
              </a:spcBef>
              <a:spcAft>
                <a:spcPts val="0"/>
              </a:spcAft>
              <a:buNone/>
            </a:pPr>
            <a:r>
              <a:rPr lang="en-GB" sz="2200" b="1" i="0" u="none" strike="noStrike" cap="none" dirty="0">
                <a:solidFill>
                  <a:srgbClr val="336699"/>
                </a:solidFill>
                <a:latin typeface="Arial"/>
                <a:ea typeface="Arial"/>
                <a:cs typeface="Arial"/>
                <a:sym typeface="Arial"/>
              </a:rPr>
              <a:t>Challenges</a:t>
            </a:r>
            <a:endParaRPr sz="2200" b="1" dirty="0">
              <a:solidFill>
                <a:srgbClr val="336699"/>
              </a:solidFill>
            </a:endParaRPr>
          </a:p>
          <a:p>
            <a:pPr marL="285840" marR="0" lvl="0" indent="-284040" algn="l" rtl="0">
              <a:lnSpc>
                <a:spcPct val="100000"/>
              </a:lnSpc>
              <a:spcBef>
                <a:spcPts val="0"/>
              </a:spcBef>
              <a:spcAft>
                <a:spcPts val="0"/>
              </a:spcAft>
              <a:buClr>
                <a:srgbClr val="000000"/>
              </a:buClr>
              <a:buSzPts val="2400"/>
              <a:buFont typeface="Arial"/>
              <a:buChar char="•"/>
            </a:pPr>
            <a:r>
              <a:rPr lang="en-GB" sz="2400" dirty="0"/>
              <a:t>Output Accuracy Estimation</a:t>
            </a:r>
            <a:endParaRPr sz="2400" dirty="0"/>
          </a:p>
          <a:p>
            <a:pPr marL="285840" lvl="0" indent="-284040" algn="l" rtl="0">
              <a:spcBef>
                <a:spcPts val="0"/>
              </a:spcBef>
              <a:spcAft>
                <a:spcPts val="0"/>
              </a:spcAft>
              <a:buClr>
                <a:srgbClr val="000000"/>
              </a:buClr>
              <a:buSzPts val="2400"/>
              <a:buFont typeface="Arial"/>
              <a:buChar char="•"/>
            </a:pPr>
            <a:r>
              <a:rPr lang="en-GB" sz="2400" dirty="0">
                <a:solidFill>
                  <a:schemeClr val="dk1"/>
                </a:solidFill>
              </a:rPr>
              <a:t>Computational Costs</a:t>
            </a:r>
            <a:endParaRPr sz="2400" dirty="0"/>
          </a:p>
          <a:p>
            <a:pPr marL="285840" marR="0" lvl="0" indent="-284040" algn="l" rtl="0">
              <a:lnSpc>
                <a:spcPct val="100000"/>
              </a:lnSpc>
              <a:spcBef>
                <a:spcPts val="0"/>
              </a:spcBef>
              <a:spcAft>
                <a:spcPts val="0"/>
              </a:spcAft>
              <a:buClr>
                <a:srgbClr val="000000"/>
              </a:buClr>
              <a:buSzPts val="2400"/>
              <a:buFont typeface="Arial"/>
              <a:buChar char="•"/>
            </a:pPr>
            <a:r>
              <a:rPr lang="en-GB" sz="2400" dirty="0"/>
              <a:t>Software Integration</a:t>
            </a:r>
            <a:endParaRPr sz="2400" dirty="0"/>
          </a:p>
          <a:p>
            <a:pPr marL="0" marR="0" lvl="0" indent="0" algn="l" rtl="0">
              <a:lnSpc>
                <a:spcPct val="100000"/>
              </a:lnSpc>
              <a:spcBef>
                <a:spcPts val="0"/>
              </a:spcBef>
              <a:spcAft>
                <a:spcPts val="0"/>
              </a:spcAft>
              <a:buNone/>
            </a:pPr>
            <a:r>
              <a:rPr lang="en-GB" sz="2200" b="1" dirty="0">
                <a:solidFill>
                  <a:srgbClr val="336699"/>
                </a:solidFill>
              </a:rPr>
              <a:t>Our contributions</a:t>
            </a:r>
            <a:endParaRPr sz="2200" b="0" i="0" u="none" strike="noStrike" cap="none" dirty="0">
              <a:solidFill>
                <a:srgbClr val="336699"/>
              </a:solidFill>
              <a:latin typeface="Arial"/>
              <a:ea typeface="Arial"/>
              <a:cs typeface="Arial"/>
              <a:sym typeface="Arial"/>
            </a:endParaRPr>
          </a:p>
          <a:p>
            <a:pPr marL="216000" marR="0" lvl="0" indent="-222180" algn="l" rtl="0">
              <a:lnSpc>
                <a:spcPct val="100000"/>
              </a:lnSpc>
              <a:spcBef>
                <a:spcPts val="0"/>
              </a:spcBef>
              <a:spcAft>
                <a:spcPts val="0"/>
              </a:spcAft>
              <a:buClr>
                <a:srgbClr val="000000"/>
              </a:buClr>
              <a:buSzPts val="1200"/>
              <a:buFont typeface="Arial"/>
              <a:buChar char="●"/>
            </a:pPr>
            <a:r>
              <a:rPr lang="en-GB" sz="2400" dirty="0"/>
              <a:t>Uncertainty Propagation </a:t>
            </a:r>
            <a:br>
              <a:rPr lang="en-GB" sz="2400" dirty="0"/>
            </a:br>
            <a:r>
              <a:rPr lang="en-GB" sz="2400" dirty="0"/>
              <a:t>Sensitivity Analysis</a:t>
            </a:r>
            <a:endParaRPr sz="2400" i="0" u="none" strike="noStrike" cap="none" dirty="0"/>
          </a:p>
          <a:p>
            <a:pPr marL="216000" marR="0" lvl="0" indent="-222180" algn="l" rtl="0">
              <a:lnSpc>
                <a:spcPct val="100000"/>
              </a:lnSpc>
              <a:spcBef>
                <a:spcPts val="0"/>
              </a:spcBef>
              <a:spcAft>
                <a:spcPts val="0"/>
              </a:spcAft>
              <a:buClr>
                <a:srgbClr val="000000"/>
              </a:buClr>
              <a:buSzPts val="1200"/>
              <a:buFont typeface="Arial"/>
              <a:buChar char="●"/>
            </a:pPr>
            <a:r>
              <a:rPr lang="en-GB" sz="2400" dirty="0"/>
              <a:t>Reliability Analysis</a:t>
            </a:r>
          </a:p>
          <a:p>
            <a:pPr marR="0" lvl="0" algn="l" rtl="0">
              <a:lnSpc>
                <a:spcPct val="100000"/>
              </a:lnSpc>
              <a:spcBef>
                <a:spcPts val="0"/>
              </a:spcBef>
              <a:spcAft>
                <a:spcPts val="0"/>
              </a:spcAft>
              <a:buClr>
                <a:srgbClr val="000000"/>
              </a:buClr>
              <a:buSzPts val="1200"/>
            </a:pPr>
            <a:endParaRPr lang="en-GB" sz="2400" dirty="0"/>
          </a:p>
          <a:p>
            <a:pPr marR="0" lvl="0" algn="l" rtl="0">
              <a:lnSpc>
                <a:spcPct val="100000"/>
              </a:lnSpc>
              <a:spcBef>
                <a:spcPts val="0"/>
              </a:spcBef>
              <a:spcAft>
                <a:spcPts val="0"/>
              </a:spcAft>
              <a:buClr>
                <a:srgbClr val="000000"/>
              </a:buClr>
              <a:buSzPts val="1200"/>
            </a:pPr>
            <a:endParaRPr lang="en-GB" sz="2400" dirty="0"/>
          </a:p>
          <a:p>
            <a:pPr marL="216000" marR="0" lvl="0" indent="-222180" algn="l" rtl="0">
              <a:lnSpc>
                <a:spcPct val="100000"/>
              </a:lnSpc>
              <a:spcBef>
                <a:spcPts val="0"/>
              </a:spcBef>
              <a:spcAft>
                <a:spcPts val="0"/>
              </a:spcAft>
              <a:buClr>
                <a:srgbClr val="000000"/>
              </a:buClr>
              <a:buSzPts val="1200"/>
              <a:buFont typeface="Arial"/>
              <a:buChar char="●"/>
            </a:pPr>
            <a:endParaRPr sz="2400" dirty="0"/>
          </a:p>
          <a:p>
            <a:pPr marL="216000" marR="0" lvl="0" indent="0" algn="l" rtl="0">
              <a:lnSpc>
                <a:spcPct val="100000"/>
              </a:lnSpc>
              <a:spcBef>
                <a:spcPts val="0"/>
              </a:spcBef>
              <a:spcAft>
                <a:spcPts val="0"/>
              </a:spcAft>
              <a:buNone/>
            </a:pPr>
            <a:endParaRPr sz="2400" dirty="0"/>
          </a:p>
          <a:p>
            <a:pPr marL="0" marR="0" lvl="0" indent="0" algn="l" rtl="0">
              <a:lnSpc>
                <a:spcPct val="150000"/>
              </a:lnSpc>
              <a:spcBef>
                <a:spcPts val="0"/>
              </a:spcBef>
              <a:spcAft>
                <a:spcPts val="0"/>
              </a:spcAft>
              <a:buNone/>
            </a:pPr>
            <a:endParaRPr sz="24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dirty="0">
              <a:latin typeface="Arial"/>
              <a:ea typeface="Arial"/>
              <a:cs typeface="Arial"/>
              <a:sym typeface="Arial"/>
            </a:endParaRPr>
          </a:p>
        </p:txBody>
      </p:sp>
      <p:sp>
        <p:nvSpPr>
          <p:cNvPr id="233" name="Google Shape;233;p29"/>
          <p:cNvSpPr/>
          <p:nvPr/>
        </p:nvSpPr>
        <p:spPr>
          <a:xfrm>
            <a:off x="9540720" y="216000"/>
            <a:ext cx="2553900" cy="69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29"/>
          <p:cNvPicPr preferRelativeResize="0"/>
          <p:nvPr/>
        </p:nvPicPr>
        <p:blipFill>
          <a:blip r:embed="rId5">
            <a:alphaModFix/>
          </a:blip>
          <a:stretch>
            <a:fillRect/>
          </a:stretch>
        </p:blipFill>
        <p:spPr>
          <a:xfrm>
            <a:off x="10406787" y="1712825"/>
            <a:ext cx="1647301" cy="773775"/>
          </a:xfrm>
          <a:prstGeom prst="rect">
            <a:avLst/>
          </a:prstGeom>
          <a:noFill/>
          <a:ln>
            <a:noFill/>
          </a:ln>
        </p:spPr>
      </p:pic>
      <p:sp>
        <p:nvSpPr>
          <p:cNvPr id="2" name="Title 1">
            <a:extLst>
              <a:ext uri="{FF2B5EF4-FFF2-40B4-BE49-F238E27FC236}">
                <a16:creationId xmlns:a16="http://schemas.microsoft.com/office/drawing/2014/main" id="{E48D66E9-C158-B0A0-C883-AE1A90252D8D}"/>
              </a:ext>
            </a:extLst>
          </p:cNvPr>
          <p:cNvSpPr>
            <a:spLocks noGrp="1"/>
          </p:cNvSpPr>
          <p:nvPr>
            <p:ph type="title"/>
          </p:nvPr>
        </p:nvSpPr>
        <p:spPr/>
        <p:txBody>
          <a:bodyPr/>
          <a:lstStyle/>
          <a:p>
            <a:r>
              <a:rPr lang="en-GB" sz="3600" b="1" dirty="0">
                <a:solidFill>
                  <a:schemeClr val="dk1"/>
                </a:solidFill>
              </a:rPr>
              <a:t>Digital Reactor Design</a:t>
            </a:r>
            <a:br>
              <a:rPr lang="en-GB" sz="3600" b="1" dirty="0">
                <a:solidFill>
                  <a:schemeClr val="dk1"/>
                </a:solidFill>
              </a:rPr>
            </a:br>
            <a:r>
              <a:rPr lang="en-GB" sz="2000" dirty="0">
                <a:solidFill>
                  <a:schemeClr val="tx1">
                    <a:lumMod val="25000"/>
                    <a:lumOff val="75000"/>
                  </a:schemeClr>
                </a:solidFill>
              </a:rPr>
              <a:t>Not a digital twin, yet</a:t>
            </a:r>
            <a:br>
              <a:rPr lang="en-GB" sz="3600" dirty="0"/>
            </a:br>
            <a:br>
              <a:rPr lang="en-GB" sz="3600" b="1" dirty="0">
                <a:solidFill>
                  <a:schemeClr val="dk1"/>
                </a:solidFill>
              </a:rPr>
            </a:br>
            <a:endParaRPr lang="en-US" dirty="0"/>
          </a:p>
        </p:txBody>
      </p:sp>
      <p:pic>
        <p:nvPicPr>
          <p:cNvPr id="238" name="Google Shape;238;p29"/>
          <p:cNvPicPr preferRelativeResize="0"/>
          <p:nvPr/>
        </p:nvPicPr>
        <p:blipFill>
          <a:blip r:embed="rId6">
            <a:alphaModFix/>
          </a:blip>
          <a:stretch>
            <a:fillRect/>
          </a:stretch>
        </p:blipFill>
        <p:spPr>
          <a:xfrm>
            <a:off x="10453444" y="47995"/>
            <a:ext cx="1553976" cy="1034100"/>
          </a:xfrm>
          <a:prstGeom prst="rect">
            <a:avLst/>
          </a:prstGeom>
          <a:noFill/>
          <a:ln>
            <a:noFill/>
          </a:ln>
        </p:spPr>
      </p:pic>
      <p:pic>
        <p:nvPicPr>
          <p:cNvPr id="239" name="Google Shape;239;p29"/>
          <p:cNvPicPr preferRelativeResize="0"/>
          <p:nvPr/>
        </p:nvPicPr>
        <p:blipFill>
          <a:blip r:embed="rId7">
            <a:alphaModFix/>
          </a:blip>
          <a:stretch>
            <a:fillRect/>
          </a:stretch>
        </p:blipFill>
        <p:spPr>
          <a:xfrm>
            <a:off x="10453450" y="2710372"/>
            <a:ext cx="1553975" cy="971247"/>
          </a:xfrm>
          <a:prstGeom prst="rect">
            <a:avLst/>
          </a:prstGeom>
          <a:noFill/>
          <a:ln>
            <a:noFill/>
          </a:ln>
        </p:spPr>
      </p:pic>
      <p:sp>
        <p:nvSpPr>
          <p:cNvPr id="5" name="Slide Number Placeholder 4">
            <a:extLst>
              <a:ext uri="{FF2B5EF4-FFF2-40B4-BE49-F238E27FC236}">
                <a16:creationId xmlns:a16="http://schemas.microsoft.com/office/drawing/2014/main" id="{D03B8BB5-3214-7BAF-F407-A0B61DA09D3F}"/>
              </a:ext>
            </a:extLst>
          </p:cNvPr>
          <p:cNvSpPr>
            <a:spLocks noGrp="1"/>
          </p:cNvSpPr>
          <p:nvPr>
            <p:ph type="sldNum" sz="quarter" idx="10"/>
          </p:nvPr>
        </p:nvSpPr>
        <p:spPr/>
        <p:txBody>
          <a:bodyPr/>
          <a:lstStyle/>
          <a:p>
            <a:fld id="{D8D877B3-D348-4611-9BDB-C5374591D951}" type="slidenum">
              <a:rPr lang="en-US" smtClean="0"/>
              <a:pPr/>
              <a:t>4</a:t>
            </a:fld>
            <a:endParaRPr lang="en-US" dirty="0"/>
          </a:p>
        </p:txBody>
      </p:sp>
    </p:spTree>
    <p:extLst>
      <p:ext uri="{BB962C8B-B14F-4D97-AF65-F5344CB8AC3E}">
        <p14:creationId xmlns:p14="http://schemas.microsoft.com/office/powerpoint/2010/main" val="3084395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E2128C-0B85-9355-89C4-435B2057A3E3}"/>
              </a:ext>
            </a:extLst>
          </p:cNvPr>
          <p:cNvSpPr>
            <a:spLocks noGrp="1"/>
          </p:cNvSpPr>
          <p:nvPr>
            <p:ph type="title"/>
          </p:nvPr>
        </p:nvSpPr>
        <p:spPr/>
        <p:txBody>
          <a:bodyPr/>
          <a:lstStyle/>
          <a:p>
            <a:r>
              <a:rPr lang="en-US" dirty="0"/>
              <a:t>Moment arithmetic </a:t>
            </a:r>
          </a:p>
        </p:txBody>
      </p:sp>
      <p:pic>
        <p:nvPicPr>
          <p:cNvPr id="5" name="Picture 4">
            <a:extLst>
              <a:ext uri="{FF2B5EF4-FFF2-40B4-BE49-F238E27FC236}">
                <a16:creationId xmlns:a16="http://schemas.microsoft.com/office/drawing/2014/main" id="{02A7DE36-CB0D-22DB-D4FC-098AD96E8FD0}"/>
              </a:ext>
            </a:extLst>
          </p:cNvPr>
          <p:cNvPicPr>
            <a:picLocks noChangeAspect="1"/>
          </p:cNvPicPr>
          <p:nvPr/>
        </p:nvPicPr>
        <p:blipFill rotWithShape="1">
          <a:blip r:embed="rId2">
            <a:extLst>
              <a:ext uri="{28A0092B-C50C-407E-A947-70E740481C1C}">
                <a14:useLocalDpi xmlns:a14="http://schemas.microsoft.com/office/drawing/2010/main" val="0"/>
              </a:ext>
            </a:extLst>
          </a:blip>
          <a:srcRect t="11440"/>
          <a:stretch/>
        </p:blipFill>
        <p:spPr>
          <a:xfrm>
            <a:off x="1104901" y="2800435"/>
            <a:ext cx="4736305" cy="3637544"/>
          </a:xfrm>
          <a:prstGeom prst="rect">
            <a:avLst/>
          </a:prstGeom>
        </p:spPr>
      </p:pic>
      <p:pic>
        <p:nvPicPr>
          <p:cNvPr id="6" name="Picture 5" descr="Table&#10;&#10;Description automatically generated">
            <a:extLst>
              <a:ext uri="{FF2B5EF4-FFF2-40B4-BE49-F238E27FC236}">
                <a16:creationId xmlns:a16="http://schemas.microsoft.com/office/drawing/2014/main" id="{7DC43F40-8110-4B45-9FA8-988CAF7E9466}"/>
              </a:ext>
            </a:extLst>
          </p:cNvPr>
          <p:cNvPicPr>
            <a:picLocks noChangeAspect="1"/>
          </p:cNvPicPr>
          <p:nvPr/>
        </p:nvPicPr>
        <p:blipFill rotWithShape="1">
          <a:blip r:embed="rId3">
            <a:extLst>
              <a:ext uri="{28A0092B-C50C-407E-A947-70E740481C1C}">
                <a14:useLocalDpi xmlns:a14="http://schemas.microsoft.com/office/drawing/2010/main" val="0"/>
              </a:ext>
            </a:extLst>
          </a:blip>
          <a:srcRect t="11670"/>
          <a:stretch/>
        </p:blipFill>
        <p:spPr>
          <a:xfrm>
            <a:off x="5943597" y="344340"/>
            <a:ext cx="5305425" cy="2456095"/>
          </a:xfrm>
          <a:prstGeom prst="rect">
            <a:avLst/>
          </a:prstGeom>
        </p:spPr>
      </p:pic>
      <p:sp>
        <p:nvSpPr>
          <p:cNvPr id="7" name="TextBox 6">
            <a:extLst>
              <a:ext uri="{FF2B5EF4-FFF2-40B4-BE49-F238E27FC236}">
                <a16:creationId xmlns:a16="http://schemas.microsoft.com/office/drawing/2014/main" id="{FCBCF403-D1C2-C70A-16E3-C8C265AB3705}"/>
              </a:ext>
            </a:extLst>
          </p:cNvPr>
          <p:cNvSpPr txBox="1"/>
          <p:nvPr/>
        </p:nvSpPr>
        <p:spPr>
          <a:xfrm>
            <a:off x="11073802" y="926844"/>
            <a:ext cx="1509208" cy="646331"/>
          </a:xfrm>
          <a:prstGeom prst="rect">
            <a:avLst/>
          </a:prstGeom>
          <a:noFill/>
        </p:spPr>
        <p:txBody>
          <a:bodyPr wrap="square" rtlCol="0">
            <a:spAutoFit/>
          </a:bodyPr>
          <a:lstStyle/>
          <a:p>
            <a:r>
              <a:rPr lang="en-US" i="1" dirty="0">
                <a:solidFill>
                  <a:schemeClr val="accent2"/>
                </a:solidFill>
              </a:rPr>
              <a:t>Yields intervals</a:t>
            </a:r>
          </a:p>
        </p:txBody>
      </p:sp>
      <p:pic>
        <p:nvPicPr>
          <p:cNvPr id="8" name="Picture 7">
            <a:extLst>
              <a:ext uri="{FF2B5EF4-FFF2-40B4-BE49-F238E27FC236}">
                <a16:creationId xmlns:a16="http://schemas.microsoft.com/office/drawing/2014/main" id="{8341A45B-24CD-8119-F38B-77607AC0C830}"/>
              </a:ext>
            </a:extLst>
          </p:cNvPr>
          <p:cNvPicPr>
            <a:picLocks noChangeAspect="1"/>
          </p:cNvPicPr>
          <p:nvPr/>
        </p:nvPicPr>
        <p:blipFill rotWithShape="1">
          <a:blip r:embed="rId4">
            <a:extLst>
              <a:ext uri="{28A0092B-C50C-407E-A947-70E740481C1C}">
                <a14:useLocalDpi xmlns:a14="http://schemas.microsoft.com/office/drawing/2010/main" val="0"/>
              </a:ext>
            </a:extLst>
          </a:blip>
          <a:srcRect t="8932"/>
          <a:stretch/>
        </p:blipFill>
        <p:spPr>
          <a:xfrm>
            <a:off x="6129336" y="2685390"/>
            <a:ext cx="5305425" cy="3028083"/>
          </a:xfrm>
          <a:prstGeom prst="rect">
            <a:avLst/>
          </a:prstGeom>
        </p:spPr>
      </p:pic>
      <p:sp>
        <p:nvSpPr>
          <p:cNvPr id="10" name="TextBox 9">
            <a:extLst>
              <a:ext uri="{FF2B5EF4-FFF2-40B4-BE49-F238E27FC236}">
                <a16:creationId xmlns:a16="http://schemas.microsoft.com/office/drawing/2014/main" id="{FC2CFEA1-C43C-15CF-B6F2-86B455C3E59C}"/>
              </a:ext>
            </a:extLst>
          </p:cNvPr>
          <p:cNvSpPr txBox="1"/>
          <p:nvPr/>
        </p:nvSpPr>
        <p:spPr>
          <a:xfrm>
            <a:off x="5841206" y="51543"/>
            <a:ext cx="6350794" cy="369332"/>
          </a:xfrm>
          <a:prstGeom prst="rect">
            <a:avLst/>
          </a:prstGeom>
          <a:noFill/>
        </p:spPr>
        <p:txBody>
          <a:bodyPr wrap="square">
            <a:spAutoFit/>
          </a:bodyPr>
          <a:lstStyle/>
          <a:p>
            <a:pPr algn="ctr"/>
            <a:r>
              <a:rPr lang="en-GB" sz="1800" dirty="0">
                <a:solidFill>
                  <a:srgbClr val="0177AD"/>
                </a:solidFill>
                <a:latin typeface="+mn-lt"/>
                <a:cs typeface="Angsana New" panose="02020603050405020304" pitchFamily="18" charset="-34"/>
              </a:rPr>
              <a:t>Arithmetic with independence</a:t>
            </a:r>
            <a:endParaRPr lang="en-GB" sz="1800" i="1" dirty="0">
              <a:solidFill>
                <a:srgbClr val="0177AD"/>
              </a:solidFill>
              <a:latin typeface="+mn-lt"/>
              <a:cs typeface="Angsana New" panose="02020603050405020304" pitchFamily="18" charset="-34"/>
            </a:endParaRPr>
          </a:p>
        </p:txBody>
      </p:sp>
      <p:sp>
        <p:nvSpPr>
          <p:cNvPr id="12" name="TextBox 11">
            <a:extLst>
              <a:ext uri="{FF2B5EF4-FFF2-40B4-BE49-F238E27FC236}">
                <a16:creationId xmlns:a16="http://schemas.microsoft.com/office/drawing/2014/main" id="{757105F2-4189-9151-08B4-B713E3C811AE}"/>
              </a:ext>
            </a:extLst>
          </p:cNvPr>
          <p:cNvSpPr txBox="1"/>
          <p:nvPr/>
        </p:nvSpPr>
        <p:spPr>
          <a:xfrm>
            <a:off x="5310883" y="5709200"/>
            <a:ext cx="6942330" cy="369332"/>
          </a:xfrm>
          <a:prstGeom prst="rect">
            <a:avLst/>
          </a:prstGeom>
          <a:noFill/>
        </p:spPr>
        <p:txBody>
          <a:bodyPr wrap="square">
            <a:spAutoFit/>
          </a:bodyPr>
          <a:lstStyle/>
          <a:p>
            <a:pPr algn="ctr"/>
            <a:r>
              <a:rPr lang="en-GB" sz="1800" dirty="0">
                <a:solidFill>
                  <a:srgbClr val="0177AD"/>
                </a:solidFill>
                <a:latin typeface="+mn-lt"/>
                <a:cs typeface="Angsana New" panose="02020603050405020304" pitchFamily="18" charset="-34"/>
              </a:rPr>
              <a:t>Arithmetic without dependence assumptions (Fréchet)</a:t>
            </a:r>
          </a:p>
        </p:txBody>
      </p:sp>
      <p:sp>
        <p:nvSpPr>
          <p:cNvPr id="14" name="TextBox 13">
            <a:extLst>
              <a:ext uri="{FF2B5EF4-FFF2-40B4-BE49-F238E27FC236}">
                <a16:creationId xmlns:a16="http://schemas.microsoft.com/office/drawing/2014/main" id="{AD6B759E-16D9-1DEF-6D90-66A8C7E75A52}"/>
              </a:ext>
            </a:extLst>
          </p:cNvPr>
          <p:cNvSpPr txBox="1"/>
          <p:nvPr/>
        </p:nvSpPr>
        <p:spPr>
          <a:xfrm>
            <a:off x="0" y="2514552"/>
            <a:ext cx="6350794" cy="369332"/>
          </a:xfrm>
          <a:prstGeom prst="rect">
            <a:avLst/>
          </a:prstGeom>
          <a:noFill/>
        </p:spPr>
        <p:txBody>
          <a:bodyPr wrap="square">
            <a:spAutoFit/>
          </a:bodyPr>
          <a:lstStyle/>
          <a:p>
            <a:pPr algn="ctr"/>
            <a:r>
              <a:rPr lang="en-GB" sz="1800" dirty="0">
                <a:solidFill>
                  <a:srgbClr val="0177AD"/>
                </a:solidFill>
                <a:latin typeface="+mn-lt"/>
                <a:cs typeface="Angsana New" panose="02020603050405020304" pitchFamily="18" charset="-34"/>
              </a:rPr>
              <a:t>Interval arithmetic</a:t>
            </a:r>
          </a:p>
        </p:txBody>
      </p:sp>
      <p:sp>
        <p:nvSpPr>
          <p:cNvPr id="16" name="TextBox 15">
            <a:extLst>
              <a:ext uri="{FF2B5EF4-FFF2-40B4-BE49-F238E27FC236}">
                <a16:creationId xmlns:a16="http://schemas.microsoft.com/office/drawing/2014/main" id="{3F1C3FFE-DF5F-DE27-8DB4-5B662C5529E1}"/>
              </a:ext>
            </a:extLst>
          </p:cNvPr>
          <p:cNvSpPr txBox="1"/>
          <p:nvPr/>
        </p:nvSpPr>
        <p:spPr>
          <a:xfrm>
            <a:off x="1104901" y="1572387"/>
            <a:ext cx="4991099" cy="830997"/>
          </a:xfrm>
          <a:prstGeom prst="rect">
            <a:avLst/>
          </a:prstGeom>
          <a:noFill/>
        </p:spPr>
        <p:txBody>
          <a:bodyPr wrap="square">
            <a:spAutoFit/>
          </a:bodyPr>
          <a:lstStyle/>
          <a:p>
            <a:r>
              <a:rPr lang="en-GB" sz="2400" b="0" i="0" dirty="0">
                <a:solidFill>
                  <a:srgbClr val="2E2E2E"/>
                </a:solidFill>
                <a:effectLst/>
                <a:latin typeface="NexusSerif"/>
              </a:rPr>
              <a:t>Rigorous formulas for least and greatest possible values</a:t>
            </a:r>
            <a:endParaRPr lang="en-US" sz="2400" dirty="0"/>
          </a:p>
        </p:txBody>
      </p:sp>
      <p:sp>
        <p:nvSpPr>
          <p:cNvPr id="17" name="Slide Number Placeholder 16">
            <a:extLst>
              <a:ext uri="{FF2B5EF4-FFF2-40B4-BE49-F238E27FC236}">
                <a16:creationId xmlns:a16="http://schemas.microsoft.com/office/drawing/2014/main" id="{0FACBCBA-C45F-A084-F22E-C2A0782D84DA}"/>
              </a:ext>
            </a:extLst>
          </p:cNvPr>
          <p:cNvSpPr>
            <a:spLocks noGrp="1"/>
          </p:cNvSpPr>
          <p:nvPr>
            <p:ph type="sldNum" sz="quarter" idx="10"/>
          </p:nvPr>
        </p:nvSpPr>
        <p:spPr/>
        <p:txBody>
          <a:bodyPr/>
          <a:lstStyle/>
          <a:p>
            <a:fld id="{D8D877B3-D348-4611-9BDB-C5374591D951}" type="slidenum">
              <a:rPr lang="en-US" smtClean="0"/>
              <a:pPr/>
              <a:t>40</a:t>
            </a:fld>
            <a:endParaRPr lang="en-US" dirty="0"/>
          </a:p>
        </p:txBody>
      </p:sp>
    </p:spTree>
    <p:extLst>
      <p:ext uri="{BB962C8B-B14F-4D97-AF65-F5344CB8AC3E}">
        <p14:creationId xmlns:p14="http://schemas.microsoft.com/office/powerpoint/2010/main" val="1368125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6A5D22-CEC4-7AEB-F3C3-33B8104BC14A}"/>
              </a:ext>
            </a:extLst>
          </p:cNvPr>
          <p:cNvSpPr>
            <a:spLocks noGrp="1"/>
          </p:cNvSpPr>
          <p:nvPr>
            <p:ph type="title"/>
          </p:nvPr>
        </p:nvSpPr>
        <p:spPr/>
        <p:txBody>
          <a:bodyPr/>
          <a:lstStyle/>
          <a:p>
            <a:r>
              <a:rPr lang="en-US" dirty="0"/>
              <a:t>Compute with missing information</a:t>
            </a:r>
          </a:p>
        </p:txBody>
      </p:sp>
      <p:sp>
        <p:nvSpPr>
          <p:cNvPr id="5" name="TextBox 4">
            <a:extLst>
              <a:ext uri="{FF2B5EF4-FFF2-40B4-BE49-F238E27FC236}">
                <a16:creationId xmlns:a16="http://schemas.microsoft.com/office/drawing/2014/main" id="{8D68B6EC-3C65-8DD8-58A8-B17120D4EA78}"/>
              </a:ext>
            </a:extLst>
          </p:cNvPr>
          <p:cNvSpPr txBox="1"/>
          <p:nvPr/>
        </p:nvSpPr>
        <p:spPr>
          <a:xfrm>
            <a:off x="3873126" y="4234249"/>
            <a:ext cx="175151" cy="238982"/>
          </a:xfrm>
          <a:prstGeom prst="rect">
            <a:avLst/>
          </a:prstGeom>
          <a:noFill/>
        </p:spPr>
        <p:txBody>
          <a:bodyPr wrap="square" rtlCol="0">
            <a:spAutoFit/>
          </a:bodyPr>
          <a:lstStyle/>
          <a:p>
            <a:endParaRPr lang="en-US" dirty="0"/>
          </a:p>
        </p:txBody>
      </p:sp>
      <p:pic>
        <p:nvPicPr>
          <p:cNvPr id="6" name="Picture 5" descr="Text, letter&#10;&#10;Description automatically generated">
            <a:extLst>
              <a:ext uri="{FF2B5EF4-FFF2-40B4-BE49-F238E27FC236}">
                <a16:creationId xmlns:a16="http://schemas.microsoft.com/office/drawing/2014/main" id="{DD536BAF-4259-33AB-B797-FD49842C87EF}"/>
              </a:ext>
            </a:extLst>
          </p:cNvPr>
          <p:cNvPicPr>
            <a:picLocks noChangeAspect="1"/>
          </p:cNvPicPr>
          <p:nvPr/>
        </p:nvPicPr>
        <p:blipFill rotWithShape="1">
          <a:blip r:embed="rId2">
            <a:extLst>
              <a:ext uri="{28A0092B-C50C-407E-A947-70E740481C1C}">
                <a14:useLocalDpi xmlns:a14="http://schemas.microsoft.com/office/drawing/2010/main" val="0"/>
              </a:ext>
            </a:extLst>
          </a:blip>
          <a:srcRect b="88568"/>
          <a:stretch/>
        </p:blipFill>
        <p:spPr>
          <a:xfrm>
            <a:off x="1128713" y="2635201"/>
            <a:ext cx="8512180" cy="539405"/>
          </a:xfrm>
          <a:prstGeom prst="rect">
            <a:avLst/>
          </a:prstGeom>
        </p:spPr>
      </p:pic>
      <p:pic>
        <p:nvPicPr>
          <p:cNvPr id="7" name="Picture 6" descr="Text, letter&#10;&#10;Description automatically generated">
            <a:extLst>
              <a:ext uri="{FF2B5EF4-FFF2-40B4-BE49-F238E27FC236}">
                <a16:creationId xmlns:a16="http://schemas.microsoft.com/office/drawing/2014/main" id="{052B7770-4B6F-A450-A5D8-04DD54715D52}"/>
              </a:ext>
            </a:extLst>
          </p:cNvPr>
          <p:cNvPicPr>
            <a:picLocks noChangeAspect="1"/>
          </p:cNvPicPr>
          <p:nvPr/>
        </p:nvPicPr>
        <p:blipFill rotWithShape="1">
          <a:blip r:embed="rId2">
            <a:extLst>
              <a:ext uri="{28A0092B-C50C-407E-A947-70E740481C1C}">
                <a14:useLocalDpi xmlns:a14="http://schemas.microsoft.com/office/drawing/2010/main" val="0"/>
              </a:ext>
            </a:extLst>
          </a:blip>
          <a:srcRect t="86396"/>
          <a:stretch/>
        </p:blipFill>
        <p:spPr>
          <a:xfrm>
            <a:off x="1128713" y="4948330"/>
            <a:ext cx="8512178" cy="641886"/>
          </a:xfrm>
          <a:prstGeom prst="rect">
            <a:avLst/>
          </a:prstGeom>
        </p:spPr>
      </p:pic>
      <p:pic>
        <p:nvPicPr>
          <p:cNvPr id="8" name="Picture 7" descr="Text, letter&#10;&#10;Description automatically generated">
            <a:extLst>
              <a:ext uri="{FF2B5EF4-FFF2-40B4-BE49-F238E27FC236}">
                <a16:creationId xmlns:a16="http://schemas.microsoft.com/office/drawing/2014/main" id="{CF176784-25C8-97F5-E766-5C2DBE43D4F4}"/>
              </a:ext>
            </a:extLst>
          </p:cNvPr>
          <p:cNvPicPr>
            <a:picLocks noChangeAspect="1"/>
          </p:cNvPicPr>
          <p:nvPr/>
        </p:nvPicPr>
        <p:blipFill rotWithShape="1">
          <a:blip r:embed="rId2">
            <a:extLst>
              <a:ext uri="{28A0092B-C50C-407E-A947-70E740481C1C}">
                <a14:useLocalDpi xmlns:a14="http://schemas.microsoft.com/office/drawing/2010/main" val="0"/>
              </a:ext>
            </a:extLst>
          </a:blip>
          <a:srcRect t="13111" b="75457"/>
          <a:stretch/>
        </p:blipFill>
        <p:spPr>
          <a:xfrm>
            <a:off x="1128713" y="3202916"/>
            <a:ext cx="8512180" cy="539405"/>
          </a:xfrm>
          <a:prstGeom prst="rect">
            <a:avLst/>
          </a:prstGeom>
          <a:ln>
            <a:noFill/>
          </a:ln>
        </p:spPr>
      </p:pic>
      <p:pic>
        <p:nvPicPr>
          <p:cNvPr id="9" name="Picture 8" descr="Text, letter&#10;&#10;Description automatically generated">
            <a:extLst>
              <a:ext uri="{FF2B5EF4-FFF2-40B4-BE49-F238E27FC236}">
                <a16:creationId xmlns:a16="http://schemas.microsoft.com/office/drawing/2014/main" id="{AEB240D4-B8CF-78D8-B90E-947E82865DAF}"/>
              </a:ext>
            </a:extLst>
          </p:cNvPr>
          <p:cNvPicPr>
            <a:picLocks noChangeAspect="1"/>
          </p:cNvPicPr>
          <p:nvPr/>
        </p:nvPicPr>
        <p:blipFill rotWithShape="1">
          <a:blip r:embed="rId2">
            <a:extLst>
              <a:ext uri="{28A0092B-C50C-407E-A947-70E740481C1C}">
                <a14:useLocalDpi xmlns:a14="http://schemas.microsoft.com/office/drawing/2010/main" val="0"/>
              </a:ext>
            </a:extLst>
          </a:blip>
          <a:srcRect t="36796" b="50784"/>
          <a:stretch/>
        </p:blipFill>
        <p:spPr>
          <a:xfrm>
            <a:off x="1128713" y="4373702"/>
            <a:ext cx="8512180" cy="585994"/>
          </a:xfrm>
          <a:prstGeom prst="rect">
            <a:avLst/>
          </a:prstGeom>
        </p:spPr>
      </p:pic>
      <p:pic>
        <p:nvPicPr>
          <p:cNvPr id="10" name="Picture 9" descr="Text, letter&#10;&#10;Description automatically generated">
            <a:extLst>
              <a:ext uri="{FF2B5EF4-FFF2-40B4-BE49-F238E27FC236}">
                <a16:creationId xmlns:a16="http://schemas.microsoft.com/office/drawing/2014/main" id="{21471977-84CA-21C1-E894-1E2C071EA5ED}"/>
              </a:ext>
            </a:extLst>
          </p:cNvPr>
          <p:cNvPicPr>
            <a:picLocks noChangeAspect="1"/>
          </p:cNvPicPr>
          <p:nvPr/>
        </p:nvPicPr>
        <p:blipFill rotWithShape="1">
          <a:blip r:embed="rId2">
            <a:extLst>
              <a:ext uri="{28A0092B-C50C-407E-A947-70E740481C1C}">
                <a14:useLocalDpi xmlns:a14="http://schemas.microsoft.com/office/drawing/2010/main" val="0"/>
              </a:ext>
            </a:extLst>
          </a:blip>
          <a:srcRect t="24557" b="63024"/>
          <a:stretch/>
        </p:blipFill>
        <p:spPr>
          <a:xfrm>
            <a:off x="1128713" y="3753899"/>
            <a:ext cx="8512180" cy="585994"/>
          </a:xfrm>
          <a:prstGeom prst="rect">
            <a:avLst/>
          </a:prstGeom>
        </p:spPr>
      </p:pic>
      <p:sp>
        <p:nvSpPr>
          <p:cNvPr id="11" name="Rectangle 10">
            <a:extLst>
              <a:ext uri="{FF2B5EF4-FFF2-40B4-BE49-F238E27FC236}">
                <a16:creationId xmlns:a16="http://schemas.microsoft.com/office/drawing/2014/main" id="{D5E95674-FEE2-7C3C-BEE0-3B1D02F05FDA}"/>
              </a:ext>
            </a:extLst>
          </p:cNvPr>
          <p:cNvSpPr/>
          <p:nvPr/>
        </p:nvSpPr>
        <p:spPr>
          <a:xfrm>
            <a:off x="3852475" y="2863935"/>
            <a:ext cx="883654" cy="248512"/>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F3844C7-AF89-36F2-C76E-0FD5013CB815}"/>
              </a:ext>
            </a:extLst>
          </p:cNvPr>
          <p:cNvSpPr/>
          <p:nvPr/>
        </p:nvSpPr>
        <p:spPr>
          <a:xfrm>
            <a:off x="5464938" y="2894414"/>
            <a:ext cx="1161533" cy="214537"/>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FEFBAF4-BADF-FE7B-84C2-417776FA3DC4}"/>
              </a:ext>
            </a:extLst>
          </p:cNvPr>
          <p:cNvSpPr txBox="1"/>
          <p:nvPr/>
        </p:nvSpPr>
        <p:spPr>
          <a:xfrm>
            <a:off x="9983989" y="1904038"/>
            <a:ext cx="2086952" cy="923330"/>
          </a:xfrm>
          <a:prstGeom prst="rect">
            <a:avLst/>
          </a:prstGeom>
          <a:noFill/>
        </p:spPr>
        <p:txBody>
          <a:bodyPr wrap="square" rtlCol="0">
            <a:spAutoFit/>
          </a:bodyPr>
          <a:lstStyle/>
          <a:p>
            <a:r>
              <a:rPr lang="en-US" dirty="0">
                <a:solidFill>
                  <a:srgbClr val="00B050"/>
                </a:solidFill>
              </a:rPr>
              <a:t>Mean and variance bounded from ranges</a:t>
            </a:r>
          </a:p>
        </p:txBody>
      </p:sp>
      <p:sp>
        <p:nvSpPr>
          <p:cNvPr id="14" name="Rectangle 13">
            <a:extLst>
              <a:ext uri="{FF2B5EF4-FFF2-40B4-BE49-F238E27FC236}">
                <a16:creationId xmlns:a16="http://schemas.microsoft.com/office/drawing/2014/main" id="{2C805919-AE5A-F91F-8657-16910AD7F637}"/>
              </a:ext>
            </a:extLst>
          </p:cNvPr>
          <p:cNvSpPr/>
          <p:nvPr/>
        </p:nvSpPr>
        <p:spPr>
          <a:xfrm>
            <a:off x="4874903" y="3387950"/>
            <a:ext cx="2323065" cy="211687"/>
          </a:xfrm>
          <a:prstGeom prst="rect">
            <a:avLst/>
          </a:prstGeom>
          <a:noFill/>
          <a:ln w="31750">
            <a:solidFill>
              <a:srgbClr val="0177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177AD"/>
              </a:solidFill>
            </a:endParaRPr>
          </a:p>
        </p:txBody>
      </p:sp>
      <p:sp>
        <p:nvSpPr>
          <p:cNvPr id="15" name="TextBox 14">
            <a:extLst>
              <a:ext uri="{FF2B5EF4-FFF2-40B4-BE49-F238E27FC236}">
                <a16:creationId xmlns:a16="http://schemas.microsoft.com/office/drawing/2014/main" id="{86974108-EA0C-66A0-2F65-960EC72231CC}"/>
              </a:ext>
            </a:extLst>
          </p:cNvPr>
          <p:cNvSpPr txBox="1"/>
          <p:nvPr/>
        </p:nvSpPr>
        <p:spPr>
          <a:xfrm>
            <a:off x="10041314" y="3013164"/>
            <a:ext cx="2176934" cy="923330"/>
          </a:xfrm>
          <a:prstGeom prst="rect">
            <a:avLst/>
          </a:prstGeom>
          <a:noFill/>
        </p:spPr>
        <p:txBody>
          <a:bodyPr wrap="square" rtlCol="0">
            <a:spAutoFit/>
          </a:bodyPr>
          <a:lstStyle/>
          <a:p>
            <a:r>
              <a:rPr lang="en-US" dirty="0">
                <a:solidFill>
                  <a:srgbClr val="0177AD"/>
                </a:solidFill>
              </a:rPr>
              <a:t>Tighter variance when mean is given</a:t>
            </a:r>
          </a:p>
        </p:txBody>
      </p:sp>
      <p:sp>
        <p:nvSpPr>
          <p:cNvPr id="16" name="Rectangle 15">
            <a:extLst>
              <a:ext uri="{FF2B5EF4-FFF2-40B4-BE49-F238E27FC236}">
                <a16:creationId xmlns:a16="http://schemas.microsoft.com/office/drawing/2014/main" id="{93607A4F-4A71-B251-65D5-B667154A8CD4}"/>
              </a:ext>
            </a:extLst>
          </p:cNvPr>
          <p:cNvSpPr/>
          <p:nvPr/>
        </p:nvSpPr>
        <p:spPr>
          <a:xfrm>
            <a:off x="3873126" y="3988416"/>
            <a:ext cx="890915" cy="185843"/>
          </a:xfrm>
          <a:prstGeom prst="rect">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04FAB6A-4DAD-7615-74CD-8EA428DC7B8A}"/>
              </a:ext>
            </a:extLst>
          </p:cNvPr>
          <p:cNvSpPr/>
          <p:nvPr/>
        </p:nvSpPr>
        <p:spPr>
          <a:xfrm>
            <a:off x="3606714" y="3735897"/>
            <a:ext cx="1451379" cy="227128"/>
          </a:xfrm>
          <a:prstGeom prst="rect">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36DBBF2-C687-FA7C-2B14-3C90C0662F6C}"/>
              </a:ext>
            </a:extLst>
          </p:cNvPr>
          <p:cNvSpPr txBox="1"/>
          <p:nvPr/>
        </p:nvSpPr>
        <p:spPr>
          <a:xfrm>
            <a:off x="10031664" y="3996765"/>
            <a:ext cx="2398929" cy="646331"/>
          </a:xfrm>
          <a:prstGeom prst="rect">
            <a:avLst/>
          </a:prstGeom>
          <a:noFill/>
          <a:ln>
            <a:noFill/>
          </a:ln>
        </p:spPr>
        <p:txBody>
          <a:bodyPr wrap="square" rtlCol="0">
            <a:spAutoFit/>
          </a:bodyPr>
          <a:lstStyle/>
          <a:p>
            <a:r>
              <a:rPr lang="en-US" dirty="0">
                <a:solidFill>
                  <a:srgbClr val="FFC000"/>
                </a:solidFill>
              </a:rPr>
              <a:t>Given mean is too wide</a:t>
            </a:r>
          </a:p>
        </p:txBody>
      </p:sp>
      <p:sp>
        <p:nvSpPr>
          <p:cNvPr id="19" name="TextBox 18">
            <a:extLst>
              <a:ext uri="{FF2B5EF4-FFF2-40B4-BE49-F238E27FC236}">
                <a16:creationId xmlns:a16="http://schemas.microsoft.com/office/drawing/2014/main" id="{A415C3D0-4710-ABF0-1AE1-E20D4E3E290A}"/>
              </a:ext>
            </a:extLst>
          </p:cNvPr>
          <p:cNvSpPr txBox="1"/>
          <p:nvPr/>
        </p:nvSpPr>
        <p:spPr>
          <a:xfrm>
            <a:off x="9983989" y="4761617"/>
            <a:ext cx="2086952" cy="369332"/>
          </a:xfrm>
          <a:prstGeom prst="rect">
            <a:avLst/>
          </a:prstGeom>
          <a:noFill/>
        </p:spPr>
        <p:txBody>
          <a:bodyPr wrap="square" rtlCol="0">
            <a:spAutoFit/>
          </a:bodyPr>
          <a:lstStyle/>
          <a:p>
            <a:r>
              <a:rPr lang="en-US" dirty="0">
                <a:solidFill>
                  <a:srgbClr val="C00000"/>
                </a:solidFill>
              </a:rPr>
              <a:t>Inconsistent mean</a:t>
            </a:r>
          </a:p>
        </p:txBody>
      </p:sp>
      <p:sp>
        <p:nvSpPr>
          <p:cNvPr id="20" name="TextBox 19">
            <a:extLst>
              <a:ext uri="{FF2B5EF4-FFF2-40B4-BE49-F238E27FC236}">
                <a16:creationId xmlns:a16="http://schemas.microsoft.com/office/drawing/2014/main" id="{5241817D-F6A0-2C90-ACA5-2BD0A459FAC4}"/>
              </a:ext>
            </a:extLst>
          </p:cNvPr>
          <p:cNvSpPr txBox="1"/>
          <p:nvPr/>
        </p:nvSpPr>
        <p:spPr>
          <a:xfrm>
            <a:off x="7944343" y="5840973"/>
            <a:ext cx="2086952" cy="646331"/>
          </a:xfrm>
          <a:prstGeom prst="rect">
            <a:avLst/>
          </a:prstGeom>
          <a:noFill/>
        </p:spPr>
        <p:txBody>
          <a:bodyPr wrap="square" rtlCol="0">
            <a:spAutoFit/>
          </a:bodyPr>
          <a:lstStyle/>
          <a:p>
            <a:r>
              <a:rPr lang="en-US" dirty="0">
                <a:solidFill>
                  <a:srgbClr val="C00000"/>
                </a:solidFill>
              </a:rPr>
              <a:t>Inconsistent variance</a:t>
            </a:r>
          </a:p>
        </p:txBody>
      </p:sp>
      <p:sp>
        <p:nvSpPr>
          <p:cNvPr id="21" name="Freeform 20">
            <a:extLst>
              <a:ext uri="{FF2B5EF4-FFF2-40B4-BE49-F238E27FC236}">
                <a16:creationId xmlns:a16="http://schemas.microsoft.com/office/drawing/2014/main" id="{74B995B8-DEE5-DDB6-0294-E6F90C158509}"/>
              </a:ext>
            </a:extLst>
          </p:cNvPr>
          <p:cNvSpPr/>
          <p:nvPr/>
        </p:nvSpPr>
        <p:spPr>
          <a:xfrm>
            <a:off x="6703622" y="2678723"/>
            <a:ext cx="3178932" cy="458471"/>
          </a:xfrm>
          <a:custGeom>
            <a:avLst/>
            <a:gdLst>
              <a:gd name="connsiteX0" fmla="*/ 3352800 w 3352800"/>
              <a:gd name="connsiteY0" fmla="*/ 0 h 520008"/>
              <a:gd name="connsiteX1" fmla="*/ 3311769 w 3352800"/>
              <a:gd name="connsiteY1" fmla="*/ 11723 h 520008"/>
              <a:gd name="connsiteX2" fmla="*/ 3288323 w 3352800"/>
              <a:gd name="connsiteY2" fmla="*/ 23446 h 520008"/>
              <a:gd name="connsiteX3" fmla="*/ 3229708 w 3352800"/>
              <a:gd name="connsiteY3" fmla="*/ 41031 h 520008"/>
              <a:gd name="connsiteX4" fmla="*/ 3182815 w 3352800"/>
              <a:gd name="connsiteY4" fmla="*/ 64477 h 520008"/>
              <a:gd name="connsiteX5" fmla="*/ 3124200 w 3352800"/>
              <a:gd name="connsiteY5" fmla="*/ 76200 h 520008"/>
              <a:gd name="connsiteX6" fmla="*/ 3100754 w 3352800"/>
              <a:gd name="connsiteY6" fmla="*/ 82062 h 520008"/>
              <a:gd name="connsiteX7" fmla="*/ 3083169 w 3352800"/>
              <a:gd name="connsiteY7" fmla="*/ 99646 h 520008"/>
              <a:gd name="connsiteX8" fmla="*/ 3048000 w 3352800"/>
              <a:gd name="connsiteY8" fmla="*/ 123092 h 520008"/>
              <a:gd name="connsiteX9" fmla="*/ 3030415 w 3352800"/>
              <a:gd name="connsiteY9" fmla="*/ 140677 h 520008"/>
              <a:gd name="connsiteX10" fmla="*/ 3018692 w 3352800"/>
              <a:gd name="connsiteY10" fmla="*/ 158262 h 520008"/>
              <a:gd name="connsiteX11" fmla="*/ 2995246 w 3352800"/>
              <a:gd name="connsiteY11" fmla="*/ 169985 h 520008"/>
              <a:gd name="connsiteX12" fmla="*/ 2960077 w 3352800"/>
              <a:gd name="connsiteY12" fmla="*/ 193431 h 520008"/>
              <a:gd name="connsiteX13" fmla="*/ 2942492 w 3352800"/>
              <a:gd name="connsiteY13" fmla="*/ 205154 h 520008"/>
              <a:gd name="connsiteX14" fmla="*/ 2848708 w 3352800"/>
              <a:gd name="connsiteY14" fmla="*/ 222739 h 520008"/>
              <a:gd name="connsiteX15" fmla="*/ 2813538 w 3352800"/>
              <a:gd name="connsiteY15" fmla="*/ 234462 h 520008"/>
              <a:gd name="connsiteX16" fmla="*/ 2760784 w 3352800"/>
              <a:gd name="connsiteY16" fmla="*/ 263769 h 520008"/>
              <a:gd name="connsiteX17" fmla="*/ 2708031 w 3352800"/>
              <a:gd name="connsiteY17" fmla="*/ 287215 h 520008"/>
              <a:gd name="connsiteX18" fmla="*/ 2684584 w 3352800"/>
              <a:gd name="connsiteY18" fmla="*/ 298939 h 520008"/>
              <a:gd name="connsiteX19" fmla="*/ 2649415 w 3352800"/>
              <a:gd name="connsiteY19" fmla="*/ 310662 h 520008"/>
              <a:gd name="connsiteX20" fmla="*/ 2561492 w 3352800"/>
              <a:gd name="connsiteY20" fmla="*/ 339969 h 520008"/>
              <a:gd name="connsiteX21" fmla="*/ 2538046 w 3352800"/>
              <a:gd name="connsiteY21" fmla="*/ 345831 h 520008"/>
              <a:gd name="connsiteX22" fmla="*/ 2520461 w 3352800"/>
              <a:gd name="connsiteY22" fmla="*/ 351692 h 520008"/>
              <a:gd name="connsiteX23" fmla="*/ 2491154 w 3352800"/>
              <a:gd name="connsiteY23" fmla="*/ 357554 h 520008"/>
              <a:gd name="connsiteX24" fmla="*/ 2473569 w 3352800"/>
              <a:gd name="connsiteY24" fmla="*/ 363415 h 520008"/>
              <a:gd name="connsiteX25" fmla="*/ 2450123 w 3352800"/>
              <a:gd name="connsiteY25" fmla="*/ 369277 h 520008"/>
              <a:gd name="connsiteX26" fmla="*/ 2391508 w 3352800"/>
              <a:gd name="connsiteY26" fmla="*/ 386862 h 520008"/>
              <a:gd name="connsiteX27" fmla="*/ 2373923 w 3352800"/>
              <a:gd name="connsiteY27" fmla="*/ 398585 h 520008"/>
              <a:gd name="connsiteX28" fmla="*/ 2356338 w 3352800"/>
              <a:gd name="connsiteY28" fmla="*/ 404446 h 520008"/>
              <a:gd name="connsiteX29" fmla="*/ 2297723 w 3352800"/>
              <a:gd name="connsiteY29" fmla="*/ 416169 h 520008"/>
              <a:gd name="connsiteX30" fmla="*/ 2268415 w 3352800"/>
              <a:gd name="connsiteY30" fmla="*/ 422031 h 520008"/>
              <a:gd name="connsiteX31" fmla="*/ 2157046 w 3352800"/>
              <a:gd name="connsiteY31" fmla="*/ 433754 h 520008"/>
              <a:gd name="connsiteX32" fmla="*/ 2127738 w 3352800"/>
              <a:gd name="connsiteY32" fmla="*/ 439615 h 520008"/>
              <a:gd name="connsiteX33" fmla="*/ 2110154 w 3352800"/>
              <a:gd name="connsiteY33" fmla="*/ 445477 h 520008"/>
              <a:gd name="connsiteX34" fmla="*/ 1822938 w 3352800"/>
              <a:gd name="connsiteY34" fmla="*/ 457200 h 520008"/>
              <a:gd name="connsiteX35" fmla="*/ 1746738 w 3352800"/>
              <a:gd name="connsiteY35" fmla="*/ 468923 h 520008"/>
              <a:gd name="connsiteX36" fmla="*/ 1729154 w 3352800"/>
              <a:gd name="connsiteY36" fmla="*/ 474785 h 520008"/>
              <a:gd name="connsiteX37" fmla="*/ 1582615 w 3352800"/>
              <a:gd name="connsiteY37" fmla="*/ 480646 h 520008"/>
              <a:gd name="connsiteX38" fmla="*/ 1318846 w 3352800"/>
              <a:gd name="connsiteY38" fmla="*/ 486508 h 520008"/>
              <a:gd name="connsiteX39" fmla="*/ 310661 w 3352800"/>
              <a:gd name="connsiteY39" fmla="*/ 486508 h 520008"/>
              <a:gd name="connsiteX40" fmla="*/ 187569 w 3352800"/>
              <a:gd name="connsiteY40" fmla="*/ 474785 h 520008"/>
              <a:gd name="connsiteX41" fmla="*/ 152400 w 3352800"/>
              <a:gd name="connsiteY41" fmla="*/ 463062 h 520008"/>
              <a:gd name="connsiteX42" fmla="*/ 64477 w 3352800"/>
              <a:gd name="connsiteY42" fmla="*/ 451339 h 520008"/>
              <a:gd name="connsiteX43" fmla="*/ 11723 w 3352800"/>
              <a:gd name="connsiteY43" fmla="*/ 439615 h 520008"/>
              <a:gd name="connsiteX44" fmla="*/ 0 w 3352800"/>
              <a:gd name="connsiteY44" fmla="*/ 439615 h 52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52800" h="520008">
                <a:moveTo>
                  <a:pt x="3352800" y="0"/>
                </a:moveTo>
                <a:cubicBezTo>
                  <a:pt x="3339123" y="3908"/>
                  <a:pt x="3325137" y="6862"/>
                  <a:pt x="3311769" y="11723"/>
                </a:cubicBezTo>
                <a:cubicBezTo>
                  <a:pt x="3303557" y="14709"/>
                  <a:pt x="3296612" y="20683"/>
                  <a:pt x="3288323" y="23446"/>
                </a:cubicBezTo>
                <a:cubicBezTo>
                  <a:pt x="3238903" y="39920"/>
                  <a:pt x="3278609" y="16581"/>
                  <a:pt x="3229708" y="41031"/>
                </a:cubicBezTo>
                <a:cubicBezTo>
                  <a:pt x="3198271" y="56749"/>
                  <a:pt x="3226277" y="52887"/>
                  <a:pt x="3182815" y="64477"/>
                </a:cubicBezTo>
                <a:cubicBezTo>
                  <a:pt x="3163563" y="69611"/>
                  <a:pt x="3143530" y="71367"/>
                  <a:pt x="3124200" y="76200"/>
                </a:cubicBezTo>
                <a:lnTo>
                  <a:pt x="3100754" y="82062"/>
                </a:lnTo>
                <a:cubicBezTo>
                  <a:pt x="3094892" y="87923"/>
                  <a:pt x="3089712" y="94557"/>
                  <a:pt x="3083169" y="99646"/>
                </a:cubicBezTo>
                <a:cubicBezTo>
                  <a:pt x="3072047" y="108296"/>
                  <a:pt x="3057963" y="113129"/>
                  <a:pt x="3048000" y="123092"/>
                </a:cubicBezTo>
                <a:cubicBezTo>
                  <a:pt x="3042138" y="128954"/>
                  <a:pt x="3035722" y="134309"/>
                  <a:pt x="3030415" y="140677"/>
                </a:cubicBezTo>
                <a:cubicBezTo>
                  <a:pt x="3025905" y="146089"/>
                  <a:pt x="3024104" y="153752"/>
                  <a:pt x="3018692" y="158262"/>
                </a:cubicBezTo>
                <a:cubicBezTo>
                  <a:pt x="3011979" y="163856"/>
                  <a:pt x="3002739" y="165489"/>
                  <a:pt x="2995246" y="169985"/>
                </a:cubicBezTo>
                <a:cubicBezTo>
                  <a:pt x="2983165" y="177234"/>
                  <a:pt x="2971800" y="185616"/>
                  <a:pt x="2960077" y="193431"/>
                </a:cubicBezTo>
                <a:cubicBezTo>
                  <a:pt x="2954215" y="197339"/>
                  <a:pt x="2949441" y="203996"/>
                  <a:pt x="2942492" y="205154"/>
                </a:cubicBezTo>
                <a:cubicBezTo>
                  <a:pt x="2915645" y="209629"/>
                  <a:pt x="2877781" y="214017"/>
                  <a:pt x="2848708" y="222739"/>
                </a:cubicBezTo>
                <a:cubicBezTo>
                  <a:pt x="2836872" y="226290"/>
                  <a:pt x="2823820" y="227607"/>
                  <a:pt x="2813538" y="234462"/>
                </a:cubicBezTo>
                <a:cubicBezTo>
                  <a:pt x="2773228" y="261335"/>
                  <a:pt x="2791735" y="253453"/>
                  <a:pt x="2760784" y="263769"/>
                </a:cubicBezTo>
                <a:cubicBezTo>
                  <a:pt x="2709056" y="298255"/>
                  <a:pt x="2791741" y="245358"/>
                  <a:pt x="2708031" y="287215"/>
                </a:cubicBezTo>
                <a:cubicBezTo>
                  <a:pt x="2700215" y="291123"/>
                  <a:pt x="2692697" y="295694"/>
                  <a:pt x="2684584" y="298939"/>
                </a:cubicBezTo>
                <a:cubicBezTo>
                  <a:pt x="2673111" y="303528"/>
                  <a:pt x="2659697" y="303807"/>
                  <a:pt x="2649415" y="310662"/>
                </a:cubicBezTo>
                <a:cubicBezTo>
                  <a:pt x="2611722" y="335791"/>
                  <a:pt x="2638667" y="320676"/>
                  <a:pt x="2561492" y="339969"/>
                </a:cubicBezTo>
                <a:cubicBezTo>
                  <a:pt x="2553677" y="341923"/>
                  <a:pt x="2545689" y="343284"/>
                  <a:pt x="2538046" y="345831"/>
                </a:cubicBezTo>
                <a:cubicBezTo>
                  <a:pt x="2532184" y="347785"/>
                  <a:pt x="2526455" y="350193"/>
                  <a:pt x="2520461" y="351692"/>
                </a:cubicBezTo>
                <a:cubicBezTo>
                  <a:pt x="2510796" y="354108"/>
                  <a:pt x="2500819" y="355138"/>
                  <a:pt x="2491154" y="357554"/>
                </a:cubicBezTo>
                <a:cubicBezTo>
                  <a:pt x="2485160" y="359053"/>
                  <a:pt x="2479510" y="361718"/>
                  <a:pt x="2473569" y="363415"/>
                </a:cubicBezTo>
                <a:cubicBezTo>
                  <a:pt x="2465823" y="365628"/>
                  <a:pt x="2457839" y="366962"/>
                  <a:pt x="2450123" y="369277"/>
                </a:cubicBezTo>
                <a:cubicBezTo>
                  <a:pt x="2378771" y="390683"/>
                  <a:pt x="2445549" y="373351"/>
                  <a:pt x="2391508" y="386862"/>
                </a:cubicBezTo>
                <a:cubicBezTo>
                  <a:pt x="2385646" y="390770"/>
                  <a:pt x="2380224" y="395435"/>
                  <a:pt x="2373923" y="398585"/>
                </a:cubicBezTo>
                <a:cubicBezTo>
                  <a:pt x="2368397" y="401348"/>
                  <a:pt x="2362279" y="402749"/>
                  <a:pt x="2356338" y="404446"/>
                </a:cubicBezTo>
                <a:cubicBezTo>
                  <a:pt x="2329111" y="412225"/>
                  <a:pt x="2329406" y="410408"/>
                  <a:pt x="2297723" y="416169"/>
                </a:cubicBezTo>
                <a:cubicBezTo>
                  <a:pt x="2287921" y="417951"/>
                  <a:pt x="2278262" y="420516"/>
                  <a:pt x="2268415" y="422031"/>
                </a:cubicBezTo>
                <a:cubicBezTo>
                  <a:pt x="2231430" y="427721"/>
                  <a:pt x="2194299" y="430367"/>
                  <a:pt x="2157046" y="433754"/>
                </a:cubicBezTo>
                <a:cubicBezTo>
                  <a:pt x="2147277" y="435708"/>
                  <a:pt x="2137403" y="437199"/>
                  <a:pt x="2127738" y="439615"/>
                </a:cubicBezTo>
                <a:cubicBezTo>
                  <a:pt x="2121744" y="441113"/>
                  <a:pt x="2116307" y="444918"/>
                  <a:pt x="2110154" y="445477"/>
                </a:cubicBezTo>
                <a:cubicBezTo>
                  <a:pt x="2053184" y="450656"/>
                  <a:pt x="1857718" y="456041"/>
                  <a:pt x="1822938" y="457200"/>
                </a:cubicBezTo>
                <a:cubicBezTo>
                  <a:pt x="1780613" y="471310"/>
                  <a:pt x="1830930" y="455970"/>
                  <a:pt x="1746738" y="468923"/>
                </a:cubicBezTo>
                <a:cubicBezTo>
                  <a:pt x="1740631" y="469862"/>
                  <a:pt x="1735317" y="474345"/>
                  <a:pt x="1729154" y="474785"/>
                </a:cubicBezTo>
                <a:cubicBezTo>
                  <a:pt x="1680393" y="478268"/>
                  <a:pt x="1631480" y="479250"/>
                  <a:pt x="1582615" y="480646"/>
                </a:cubicBezTo>
                <a:lnTo>
                  <a:pt x="1318846" y="486508"/>
                </a:lnTo>
                <a:cubicBezTo>
                  <a:pt x="970308" y="556208"/>
                  <a:pt x="1275500" y="497228"/>
                  <a:pt x="310661" y="486508"/>
                </a:cubicBezTo>
                <a:cubicBezTo>
                  <a:pt x="271874" y="486077"/>
                  <a:pt x="226894" y="479700"/>
                  <a:pt x="187569" y="474785"/>
                </a:cubicBezTo>
                <a:cubicBezTo>
                  <a:pt x="175846" y="470877"/>
                  <a:pt x="164682" y="464427"/>
                  <a:pt x="152400" y="463062"/>
                </a:cubicBezTo>
                <a:cubicBezTo>
                  <a:pt x="117226" y="459153"/>
                  <a:pt x="97355" y="457915"/>
                  <a:pt x="64477" y="451339"/>
                </a:cubicBezTo>
                <a:cubicBezTo>
                  <a:pt x="32469" y="444937"/>
                  <a:pt x="47566" y="444736"/>
                  <a:pt x="11723" y="439615"/>
                </a:cubicBezTo>
                <a:cubicBezTo>
                  <a:pt x="7855" y="439062"/>
                  <a:pt x="3908" y="439615"/>
                  <a:pt x="0" y="439615"/>
                </a:cubicBezTo>
              </a:path>
            </a:pathLst>
          </a:custGeom>
          <a:noFill/>
          <a:ln w="254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91A22E9-C8C1-268C-4EF0-291A23F0379B}"/>
              </a:ext>
            </a:extLst>
          </p:cNvPr>
          <p:cNvSpPr/>
          <p:nvPr/>
        </p:nvSpPr>
        <p:spPr>
          <a:xfrm>
            <a:off x="3567550" y="3201180"/>
            <a:ext cx="305576" cy="224609"/>
          </a:xfrm>
          <a:prstGeom prst="rect">
            <a:avLst/>
          </a:prstGeom>
          <a:noFill/>
          <a:ln w="31750">
            <a:solidFill>
              <a:srgbClr val="0177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50FA29A3-CBB9-7EC9-27F1-05D7D68C46C3}"/>
              </a:ext>
            </a:extLst>
          </p:cNvPr>
          <p:cNvSpPr/>
          <p:nvPr/>
        </p:nvSpPr>
        <p:spPr>
          <a:xfrm>
            <a:off x="7269800" y="3593123"/>
            <a:ext cx="2706538" cy="72301"/>
          </a:xfrm>
          <a:custGeom>
            <a:avLst/>
            <a:gdLst>
              <a:gd name="connsiteX0" fmla="*/ 2854569 w 2854569"/>
              <a:gd name="connsiteY0" fmla="*/ 0 h 111737"/>
              <a:gd name="connsiteX1" fmla="*/ 2842846 w 2854569"/>
              <a:gd name="connsiteY1" fmla="*/ 29308 h 111737"/>
              <a:gd name="connsiteX2" fmla="*/ 2825262 w 2854569"/>
              <a:gd name="connsiteY2" fmla="*/ 41031 h 111737"/>
              <a:gd name="connsiteX3" fmla="*/ 2772508 w 2854569"/>
              <a:gd name="connsiteY3" fmla="*/ 58615 h 111737"/>
              <a:gd name="connsiteX4" fmla="*/ 2684585 w 2854569"/>
              <a:gd name="connsiteY4" fmla="*/ 70339 h 111737"/>
              <a:gd name="connsiteX5" fmla="*/ 2526323 w 2854569"/>
              <a:gd name="connsiteY5" fmla="*/ 76200 h 111737"/>
              <a:gd name="connsiteX6" fmla="*/ 1875693 w 2854569"/>
              <a:gd name="connsiteY6" fmla="*/ 87923 h 111737"/>
              <a:gd name="connsiteX7" fmla="*/ 93785 w 2854569"/>
              <a:gd name="connsiteY7" fmla="*/ 82062 h 111737"/>
              <a:gd name="connsiteX8" fmla="*/ 70339 w 2854569"/>
              <a:gd name="connsiteY8" fmla="*/ 76200 h 111737"/>
              <a:gd name="connsiteX9" fmla="*/ 0 w 2854569"/>
              <a:gd name="connsiteY9" fmla="*/ 41031 h 111737"/>
              <a:gd name="connsiteX10" fmla="*/ 0 w 2854569"/>
              <a:gd name="connsiteY10" fmla="*/ 35169 h 11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4569" h="111737">
                <a:moveTo>
                  <a:pt x="2854569" y="0"/>
                </a:moveTo>
                <a:cubicBezTo>
                  <a:pt x="2850661" y="9769"/>
                  <a:pt x="2848962" y="20746"/>
                  <a:pt x="2842846" y="29308"/>
                </a:cubicBezTo>
                <a:cubicBezTo>
                  <a:pt x="2838752" y="35040"/>
                  <a:pt x="2831765" y="38322"/>
                  <a:pt x="2825262" y="41031"/>
                </a:cubicBezTo>
                <a:cubicBezTo>
                  <a:pt x="2808152" y="48160"/>
                  <a:pt x="2790093" y="52754"/>
                  <a:pt x="2772508" y="58615"/>
                </a:cubicBezTo>
                <a:cubicBezTo>
                  <a:pt x="2734883" y="71156"/>
                  <a:pt x="2752398" y="66861"/>
                  <a:pt x="2684585" y="70339"/>
                </a:cubicBezTo>
                <a:cubicBezTo>
                  <a:pt x="2631864" y="73043"/>
                  <a:pt x="2579077" y="74246"/>
                  <a:pt x="2526323" y="76200"/>
                </a:cubicBezTo>
                <a:cubicBezTo>
                  <a:pt x="2309066" y="148627"/>
                  <a:pt x="2497165" y="87923"/>
                  <a:pt x="1875693" y="87923"/>
                </a:cubicBezTo>
                <a:lnTo>
                  <a:pt x="93785" y="82062"/>
                </a:lnTo>
                <a:cubicBezTo>
                  <a:pt x="85970" y="80108"/>
                  <a:pt x="78055" y="78515"/>
                  <a:pt x="70339" y="76200"/>
                </a:cubicBezTo>
                <a:cubicBezTo>
                  <a:pt x="61667" y="73598"/>
                  <a:pt x="0" y="55852"/>
                  <a:pt x="0" y="41031"/>
                </a:cubicBezTo>
                <a:lnTo>
                  <a:pt x="0" y="35169"/>
                </a:lnTo>
              </a:path>
            </a:pathLst>
          </a:custGeom>
          <a:noFill/>
          <a:ln w="2540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0894850-E0B3-8345-CBAB-ECCB0D851041}"/>
              </a:ext>
            </a:extLst>
          </p:cNvPr>
          <p:cNvSpPr/>
          <p:nvPr/>
        </p:nvSpPr>
        <p:spPr>
          <a:xfrm>
            <a:off x="4889335" y="4131759"/>
            <a:ext cx="5051833" cy="160569"/>
          </a:xfrm>
          <a:custGeom>
            <a:avLst/>
            <a:gdLst>
              <a:gd name="connsiteX0" fmla="*/ 5328138 w 5328138"/>
              <a:gd name="connsiteY0" fmla="*/ 47518 h 248149"/>
              <a:gd name="connsiteX1" fmla="*/ 4953000 w 5328138"/>
              <a:gd name="connsiteY1" fmla="*/ 70964 h 248149"/>
              <a:gd name="connsiteX2" fmla="*/ 4882661 w 5328138"/>
              <a:gd name="connsiteY2" fmla="*/ 76826 h 248149"/>
              <a:gd name="connsiteX3" fmla="*/ 4853354 w 5328138"/>
              <a:gd name="connsiteY3" fmla="*/ 88549 h 248149"/>
              <a:gd name="connsiteX4" fmla="*/ 4542692 w 5328138"/>
              <a:gd name="connsiteY4" fmla="*/ 100272 h 248149"/>
              <a:gd name="connsiteX5" fmla="*/ 4460631 w 5328138"/>
              <a:gd name="connsiteY5" fmla="*/ 111995 h 248149"/>
              <a:gd name="connsiteX6" fmla="*/ 4431323 w 5328138"/>
              <a:gd name="connsiteY6" fmla="*/ 117856 h 248149"/>
              <a:gd name="connsiteX7" fmla="*/ 4261338 w 5328138"/>
              <a:gd name="connsiteY7" fmla="*/ 123718 h 248149"/>
              <a:gd name="connsiteX8" fmla="*/ 1600200 w 5328138"/>
              <a:gd name="connsiteY8" fmla="*/ 117856 h 248149"/>
              <a:gd name="connsiteX9" fmla="*/ 1547446 w 5328138"/>
              <a:gd name="connsiteY9" fmla="*/ 111995 h 248149"/>
              <a:gd name="connsiteX10" fmla="*/ 1406769 w 5328138"/>
              <a:gd name="connsiteY10" fmla="*/ 106133 h 248149"/>
              <a:gd name="connsiteX11" fmla="*/ 1049215 w 5328138"/>
              <a:gd name="connsiteY11" fmla="*/ 94410 h 248149"/>
              <a:gd name="connsiteX12" fmla="*/ 1008184 w 5328138"/>
              <a:gd name="connsiteY12" fmla="*/ 88549 h 248149"/>
              <a:gd name="connsiteX13" fmla="*/ 879231 w 5328138"/>
              <a:gd name="connsiteY13" fmla="*/ 82687 h 248149"/>
              <a:gd name="connsiteX14" fmla="*/ 750277 w 5328138"/>
              <a:gd name="connsiteY14" fmla="*/ 70964 h 248149"/>
              <a:gd name="connsiteX15" fmla="*/ 720969 w 5328138"/>
              <a:gd name="connsiteY15" fmla="*/ 65103 h 248149"/>
              <a:gd name="connsiteX16" fmla="*/ 562707 w 5328138"/>
              <a:gd name="connsiteY16" fmla="*/ 53379 h 248149"/>
              <a:gd name="connsiteX17" fmla="*/ 504092 w 5328138"/>
              <a:gd name="connsiteY17" fmla="*/ 47518 h 248149"/>
              <a:gd name="connsiteX18" fmla="*/ 404446 w 5328138"/>
              <a:gd name="connsiteY18" fmla="*/ 35795 h 248149"/>
              <a:gd name="connsiteX19" fmla="*/ 386861 w 5328138"/>
              <a:gd name="connsiteY19" fmla="*/ 29933 h 248149"/>
              <a:gd name="connsiteX20" fmla="*/ 351692 w 5328138"/>
              <a:gd name="connsiteY20" fmla="*/ 24072 h 248149"/>
              <a:gd name="connsiteX21" fmla="*/ 228600 w 5328138"/>
              <a:gd name="connsiteY21" fmla="*/ 12349 h 248149"/>
              <a:gd name="connsiteX22" fmla="*/ 152400 w 5328138"/>
              <a:gd name="connsiteY22" fmla="*/ 626 h 248149"/>
              <a:gd name="connsiteX23" fmla="*/ 0 w 5328138"/>
              <a:gd name="connsiteY23" fmla="*/ 626 h 24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28138" h="248149">
                <a:moveTo>
                  <a:pt x="5328138" y="47518"/>
                </a:moveTo>
                <a:lnTo>
                  <a:pt x="4953000" y="70964"/>
                </a:lnTo>
                <a:cubicBezTo>
                  <a:pt x="4929523" y="72509"/>
                  <a:pt x="4905831" y="72737"/>
                  <a:pt x="4882661" y="76826"/>
                </a:cubicBezTo>
                <a:cubicBezTo>
                  <a:pt x="4872300" y="78655"/>
                  <a:pt x="4863806" y="87343"/>
                  <a:pt x="4853354" y="88549"/>
                </a:cubicBezTo>
                <a:cubicBezTo>
                  <a:pt x="4817262" y="92713"/>
                  <a:pt x="4543682" y="100241"/>
                  <a:pt x="4542692" y="100272"/>
                </a:cubicBezTo>
                <a:cubicBezTo>
                  <a:pt x="4392301" y="125335"/>
                  <a:pt x="4651440" y="82640"/>
                  <a:pt x="4460631" y="111995"/>
                </a:cubicBezTo>
                <a:cubicBezTo>
                  <a:pt x="4450784" y="113510"/>
                  <a:pt x="4441269" y="117271"/>
                  <a:pt x="4431323" y="117856"/>
                </a:cubicBezTo>
                <a:cubicBezTo>
                  <a:pt x="4374725" y="121185"/>
                  <a:pt x="4318000" y="121764"/>
                  <a:pt x="4261338" y="123718"/>
                </a:cubicBezTo>
                <a:cubicBezTo>
                  <a:pt x="3419805" y="404213"/>
                  <a:pt x="2487229" y="123641"/>
                  <a:pt x="1600200" y="117856"/>
                </a:cubicBezTo>
                <a:cubicBezTo>
                  <a:pt x="1582508" y="117741"/>
                  <a:pt x="1565106" y="113065"/>
                  <a:pt x="1547446" y="111995"/>
                </a:cubicBezTo>
                <a:cubicBezTo>
                  <a:pt x="1500599" y="109156"/>
                  <a:pt x="1453661" y="108087"/>
                  <a:pt x="1406769" y="106133"/>
                </a:cubicBezTo>
                <a:cubicBezTo>
                  <a:pt x="1261712" y="81959"/>
                  <a:pt x="1418489" y="106322"/>
                  <a:pt x="1049215" y="94410"/>
                </a:cubicBezTo>
                <a:cubicBezTo>
                  <a:pt x="1035406" y="93965"/>
                  <a:pt x="1021967" y="89500"/>
                  <a:pt x="1008184" y="88549"/>
                </a:cubicBezTo>
                <a:cubicBezTo>
                  <a:pt x="965257" y="85589"/>
                  <a:pt x="922215" y="84641"/>
                  <a:pt x="879231" y="82687"/>
                </a:cubicBezTo>
                <a:cubicBezTo>
                  <a:pt x="816610" y="67034"/>
                  <a:pt x="885697" y="82740"/>
                  <a:pt x="750277" y="70964"/>
                </a:cubicBezTo>
                <a:cubicBezTo>
                  <a:pt x="740352" y="70101"/>
                  <a:pt x="730888" y="66033"/>
                  <a:pt x="720969" y="65103"/>
                </a:cubicBezTo>
                <a:cubicBezTo>
                  <a:pt x="668301" y="60165"/>
                  <a:pt x="615343" y="58642"/>
                  <a:pt x="562707" y="53379"/>
                </a:cubicBezTo>
                <a:lnTo>
                  <a:pt x="504092" y="47518"/>
                </a:lnTo>
                <a:cubicBezTo>
                  <a:pt x="456231" y="31564"/>
                  <a:pt x="511576" y="48398"/>
                  <a:pt x="404446" y="35795"/>
                </a:cubicBezTo>
                <a:cubicBezTo>
                  <a:pt x="398310" y="35073"/>
                  <a:pt x="392893" y="31273"/>
                  <a:pt x="386861" y="29933"/>
                </a:cubicBezTo>
                <a:cubicBezTo>
                  <a:pt x="375259" y="27355"/>
                  <a:pt x="363457" y="25753"/>
                  <a:pt x="351692" y="24072"/>
                </a:cubicBezTo>
                <a:cubicBezTo>
                  <a:pt x="299054" y="16552"/>
                  <a:pt x="288918" y="16988"/>
                  <a:pt x="228600" y="12349"/>
                </a:cubicBezTo>
                <a:cubicBezTo>
                  <a:pt x="197203" y="1883"/>
                  <a:pt x="201858" y="2000"/>
                  <a:pt x="152400" y="626"/>
                </a:cubicBezTo>
                <a:cubicBezTo>
                  <a:pt x="101620" y="-784"/>
                  <a:pt x="50800" y="626"/>
                  <a:pt x="0" y="626"/>
                </a:cubicBezTo>
              </a:path>
            </a:pathLst>
          </a:custGeom>
          <a:noFill/>
          <a:ln w="25400">
            <a:solidFill>
              <a:srgbClr val="FFC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CB8B660-FDA9-1D06-9542-9FBD37C6C6B9}"/>
              </a:ext>
            </a:extLst>
          </p:cNvPr>
          <p:cNvSpPr/>
          <p:nvPr/>
        </p:nvSpPr>
        <p:spPr>
          <a:xfrm>
            <a:off x="1728527" y="4724415"/>
            <a:ext cx="2691073" cy="238610"/>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6B0A8F2-6DAA-30B1-AC08-38D621DCC357}"/>
              </a:ext>
            </a:extLst>
          </p:cNvPr>
          <p:cNvSpPr/>
          <p:nvPr/>
        </p:nvSpPr>
        <p:spPr>
          <a:xfrm>
            <a:off x="1789487" y="5387854"/>
            <a:ext cx="2691073" cy="202361"/>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6F8675E3-84BB-3338-2545-4C367F42623C}"/>
              </a:ext>
            </a:extLst>
          </p:cNvPr>
          <p:cNvSpPr/>
          <p:nvPr/>
        </p:nvSpPr>
        <p:spPr>
          <a:xfrm>
            <a:off x="4566779" y="4783015"/>
            <a:ext cx="5263021" cy="102406"/>
          </a:xfrm>
          <a:custGeom>
            <a:avLst/>
            <a:gdLst>
              <a:gd name="connsiteX0" fmla="*/ 5550877 w 5550877"/>
              <a:gd name="connsiteY0" fmla="*/ 134816 h 158262"/>
              <a:gd name="connsiteX1" fmla="*/ 4577862 w 5550877"/>
              <a:gd name="connsiteY1" fmla="*/ 0 h 158262"/>
              <a:gd name="connsiteX2" fmla="*/ 4097215 w 5550877"/>
              <a:gd name="connsiteY2" fmla="*/ 5862 h 158262"/>
              <a:gd name="connsiteX3" fmla="*/ 4073769 w 5550877"/>
              <a:gd name="connsiteY3" fmla="*/ 11723 h 158262"/>
              <a:gd name="connsiteX4" fmla="*/ 4032739 w 5550877"/>
              <a:gd name="connsiteY4" fmla="*/ 17585 h 158262"/>
              <a:gd name="connsiteX5" fmla="*/ 3927231 w 5550877"/>
              <a:gd name="connsiteY5" fmla="*/ 23447 h 158262"/>
              <a:gd name="connsiteX6" fmla="*/ 3727939 w 5550877"/>
              <a:gd name="connsiteY6" fmla="*/ 35170 h 158262"/>
              <a:gd name="connsiteX7" fmla="*/ 3628292 w 5550877"/>
              <a:gd name="connsiteY7" fmla="*/ 58616 h 158262"/>
              <a:gd name="connsiteX8" fmla="*/ 3569677 w 5550877"/>
              <a:gd name="connsiteY8" fmla="*/ 70339 h 158262"/>
              <a:gd name="connsiteX9" fmla="*/ 3540369 w 5550877"/>
              <a:gd name="connsiteY9" fmla="*/ 76200 h 158262"/>
              <a:gd name="connsiteX10" fmla="*/ 3470031 w 5550877"/>
              <a:gd name="connsiteY10" fmla="*/ 82062 h 158262"/>
              <a:gd name="connsiteX11" fmla="*/ 3405554 w 5550877"/>
              <a:gd name="connsiteY11" fmla="*/ 99647 h 158262"/>
              <a:gd name="connsiteX12" fmla="*/ 3382108 w 5550877"/>
              <a:gd name="connsiteY12" fmla="*/ 105508 h 158262"/>
              <a:gd name="connsiteX13" fmla="*/ 3323492 w 5550877"/>
              <a:gd name="connsiteY13" fmla="*/ 111370 h 158262"/>
              <a:gd name="connsiteX14" fmla="*/ 3264877 w 5550877"/>
              <a:gd name="connsiteY14" fmla="*/ 123093 h 158262"/>
              <a:gd name="connsiteX15" fmla="*/ 3229708 w 5550877"/>
              <a:gd name="connsiteY15" fmla="*/ 128954 h 158262"/>
              <a:gd name="connsiteX16" fmla="*/ 3206262 w 5550877"/>
              <a:gd name="connsiteY16" fmla="*/ 134816 h 158262"/>
              <a:gd name="connsiteX17" fmla="*/ 3141785 w 5550877"/>
              <a:gd name="connsiteY17" fmla="*/ 140677 h 158262"/>
              <a:gd name="connsiteX18" fmla="*/ 3100754 w 5550877"/>
              <a:gd name="connsiteY18" fmla="*/ 146539 h 158262"/>
              <a:gd name="connsiteX19" fmla="*/ 2989385 w 5550877"/>
              <a:gd name="connsiteY19" fmla="*/ 152400 h 158262"/>
              <a:gd name="connsiteX20" fmla="*/ 2960077 w 5550877"/>
              <a:gd name="connsiteY20" fmla="*/ 158262 h 158262"/>
              <a:gd name="connsiteX21" fmla="*/ 2291862 w 5550877"/>
              <a:gd name="connsiteY21" fmla="*/ 152400 h 158262"/>
              <a:gd name="connsiteX22" fmla="*/ 2256692 w 5550877"/>
              <a:gd name="connsiteY22" fmla="*/ 146539 h 158262"/>
              <a:gd name="connsiteX23" fmla="*/ 1834662 w 5550877"/>
              <a:gd name="connsiteY23" fmla="*/ 140677 h 158262"/>
              <a:gd name="connsiteX24" fmla="*/ 955431 w 5550877"/>
              <a:gd name="connsiteY24" fmla="*/ 123093 h 158262"/>
              <a:gd name="connsiteX25" fmla="*/ 867508 w 5550877"/>
              <a:gd name="connsiteY25" fmla="*/ 111370 h 158262"/>
              <a:gd name="connsiteX26" fmla="*/ 803031 w 5550877"/>
              <a:gd name="connsiteY26" fmla="*/ 105508 h 158262"/>
              <a:gd name="connsiteX27" fmla="*/ 750277 w 5550877"/>
              <a:gd name="connsiteY27" fmla="*/ 99647 h 158262"/>
              <a:gd name="connsiteX28" fmla="*/ 674077 w 5550877"/>
              <a:gd name="connsiteY28" fmla="*/ 87923 h 158262"/>
              <a:gd name="connsiteX29" fmla="*/ 638908 w 5550877"/>
              <a:gd name="connsiteY29" fmla="*/ 76200 h 158262"/>
              <a:gd name="connsiteX30" fmla="*/ 550985 w 5550877"/>
              <a:gd name="connsiteY30" fmla="*/ 70339 h 158262"/>
              <a:gd name="connsiteX31" fmla="*/ 287215 w 5550877"/>
              <a:gd name="connsiteY31" fmla="*/ 58616 h 158262"/>
              <a:gd name="connsiteX32" fmla="*/ 0 w 5550877"/>
              <a:gd name="connsiteY32" fmla="*/ 52754 h 15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50877" h="158262">
                <a:moveTo>
                  <a:pt x="5550877" y="134816"/>
                </a:moveTo>
                <a:cubicBezTo>
                  <a:pt x="4676099" y="-1674"/>
                  <a:pt x="5003003" y="17007"/>
                  <a:pt x="4577862" y="0"/>
                </a:cubicBezTo>
                <a:lnTo>
                  <a:pt x="4097215" y="5862"/>
                </a:lnTo>
                <a:cubicBezTo>
                  <a:pt x="4089161" y="6049"/>
                  <a:pt x="4081695" y="10282"/>
                  <a:pt x="4073769" y="11723"/>
                </a:cubicBezTo>
                <a:cubicBezTo>
                  <a:pt x="4060176" y="14194"/>
                  <a:pt x="4046511" y="16483"/>
                  <a:pt x="4032739" y="17585"/>
                </a:cubicBezTo>
                <a:cubicBezTo>
                  <a:pt x="3997628" y="20394"/>
                  <a:pt x="3962400" y="21493"/>
                  <a:pt x="3927231" y="23447"/>
                </a:cubicBezTo>
                <a:cubicBezTo>
                  <a:pt x="3840873" y="45035"/>
                  <a:pt x="3955626" y="18093"/>
                  <a:pt x="3727939" y="35170"/>
                </a:cubicBezTo>
                <a:cubicBezTo>
                  <a:pt x="3685440" y="38357"/>
                  <a:pt x="3667019" y="49504"/>
                  <a:pt x="3628292" y="58616"/>
                </a:cubicBezTo>
                <a:cubicBezTo>
                  <a:pt x="3608896" y="63180"/>
                  <a:pt x="3589215" y="66431"/>
                  <a:pt x="3569677" y="70339"/>
                </a:cubicBezTo>
                <a:cubicBezTo>
                  <a:pt x="3559908" y="72293"/>
                  <a:pt x="3550297" y="75373"/>
                  <a:pt x="3540369" y="76200"/>
                </a:cubicBezTo>
                <a:lnTo>
                  <a:pt x="3470031" y="82062"/>
                </a:lnTo>
                <a:cubicBezTo>
                  <a:pt x="3415142" y="100358"/>
                  <a:pt x="3455258" y="88602"/>
                  <a:pt x="3405554" y="99647"/>
                </a:cubicBezTo>
                <a:cubicBezTo>
                  <a:pt x="3397690" y="101395"/>
                  <a:pt x="3390083" y="104369"/>
                  <a:pt x="3382108" y="105508"/>
                </a:cubicBezTo>
                <a:cubicBezTo>
                  <a:pt x="3362669" y="108285"/>
                  <a:pt x="3342911" y="108457"/>
                  <a:pt x="3323492" y="111370"/>
                </a:cubicBezTo>
                <a:cubicBezTo>
                  <a:pt x="3303787" y="114326"/>
                  <a:pt x="3284531" y="119818"/>
                  <a:pt x="3264877" y="123093"/>
                </a:cubicBezTo>
                <a:cubicBezTo>
                  <a:pt x="3253154" y="125047"/>
                  <a:pt x="3241362" y="126623"/>
                  <a:pt x="3229708" y="128954"/>
                </a:cubicBezTo>
                <a:cubicBezTo>
                  <a:pt x="3221809" y="130534"/>
                  <a:pt x="3214247" y="133751"/>
                  <a:pt x="3206262" y="134816"/>
                </a:cubicBezTo>
                <a:cubicBezTo>
                  <a:pt x="3184870" y="137668"/>
                  <a:pt x="3163234" y="138294"/>
                  <a:pt x="3141785" y="140677"/>
                </a:cubicBezTo>
                <a:cubicBezTo>
                  <a:pt x="3128054" y="142203"/>
                  <a:pt x="3114529" y="145479"/>
                  <a:pt x="3100754" y="146539"/>
                </a:cubicBezTo>
                <a:cubicBezTo>
                  <a:pt x="3063689" y="149390"/>
                  <a:pt x="3026508" y="150446"/>
                  <a:pt x="2989385" y="152400"/>
                </a:cubicBezTo>
                <a:cubicBezTo>
                  <a:pt x="2979616" y="154354"/>
                  <a:pt x="2970040" y="158262"/>
                  <a:pt x="2960077" y="158262"/>
                </a:cubicBezTo>
                <a:lnTo>
                  <a:pt x="2291862" y="152400"/>
                </a:lnTo>
                <a:cubicBezTo>
                  <a:pt x="2279979" y="152202"/>
                  <a:pt x="2268573" y="146844"/>
                  <a:pt x="2256692" y="146539"/>
                </a:cubicBezTo>
                <a:cubicBezTo>
                  <a:pt x="2116048" y="142933"/>
                  <a:pt x="1975339" y="142631"/>
                  <a:pt x="1834662" y="140677"/>
                </a:cubicBezTo>
                <a:cubicBezTo>
                  <a:pt x="1523993" y="51915"/>
                  <a:pt x="1827138" y="134563"/>
                  <a:pt x="955431" y="123093"/>
                </a:cubicBezTo>
                <a:cubicBezTo>
                  <a:pt x="914657" y="122557"/>
                  <a:pt x="904148" y="115681"/>
                  <a:pt x="867508" y="111370"/>
                </a:cubicBezTo>
                <a:cubicBezTo>
                  <a:pt x="846075" y="108848"/>
                  <a:pt x="824505" y="107655"/>
                  <a:pt x="803031" y="105508"/>
                </a:cubicBezTo>
                <a:cubicBezTo>
                  <a:pt x="785426" y="103748"/>
                  <a:pt x="767862" y="101601"/>
                  <a:pt x="750277" y="99647"/>
                </a:cubicBezTo>
                <a:cubicBezTo>
                  <a:pt x="660502" y="77201"/>
                  <a:pt x="842816" y="121671"/>
                  <a:pt x="674077" y="87923"/>
                </a:cubicBezTo>
                <a:cubicBezTo>
                  <a:pt x="661960" y="85500"/>
                  <a:pt x="651238" y="77022"/>
                  <a:pt x="638908" y="76200"/>
                </a:cubicBezTo>
                <a:lnTo>
                  <a:pt x="550985" y="70339"/>
                </a:lnTo>
                <a:cubicBezTo>
                  <a:pt x="478067" y="66288"/>
                  <a:pt x="358044" y="61567"/>
                  <a:pt x="287215" y="58616"/>
                </a:cubicBezTo>
                <a:cubicBezTo>
                  <a:pt x="178472" y="31428"/>
                  <a:pt x="271825" y="52754"/>
                  <a:pt x="0" y="52754"/>
                </a:cubicBezTo>
              </a:path>
            </a:pathLst>
          </a:custGeom>
          <a:noFill/>
          <a:ln w="2540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A2209C57-A9A2-0EBB-0957-986655DF95A8}"/>
              </a:ext>
            </a:extLst>
          </p:cNvPr>
          <p:cNvSpPr/>
          <p:nvPr/>
        </p:nvSpPr>
        <p:spPr>
          <a:xfrm>
            <a:off x="4058640" y="5644662"/>
            <a:ext cx="3795822" cy="360355"/>
          </a:xfrm>
          <a:custGeom>
            <a:avLst/>
            <a:gdLst>
              <a:gd name="connsiteX0" fmla="*/ 4003431 w 4003431"/>
              <a:gd name="connsiteY0" fmla="*/ 410307 h 556906"/>
              <a:gd name="connsiteX1" fmla="*/ 3294184 w 4003431"/>
              <a:gd name="connsiteY1" fmla="*/ 427892 h 556906"/>
              <a:gd name="connsiteX2" fmla="*/ 2813538 w 4003431"/>
              <a:gd name="connsiteY2" fmla="*/ 451338 h 556906"/>
              <a:gd name="connsiteX3" fmla="*/ 2016369 w 4003431"/>
              <a:gd name="connsiteY3" fmla="*/ 556846 h 556906"/>
              <a:gd name="connsiteX4" fmla="*/ 1494692 w 4003431"/>
              <a:gd name="connsiteY4" fmla="*/ 533400 h 556906"/>
              <a:gd name="connsiteX5" fmla="*/ 1453661 w 4003431"/>
              <a:gd name="connsiteY5" fmla="*/ 521676 h 556906"/>
              <a:gd name="connsiteX6" fmla="*/ 1078523 w 4003431"/>
              <a:gd name="connsiteY6" fmla="*/ 451338 h 556906"/>
              <a:gd name="connsiteX7" fmla="*/ 1043354 w 4003431"/>
              <a:gd name="connsiteY7" fmla="*/ 445476 h 556906"/>
              <a:gd name="connsiteX8" fmla="*/ 691661 w 4003431"/>
              <a:gd name="connsiteY8" fmla="*/ 363415 h 556906"/>
              <a:gd name="connsiteX9" fmla="*/ 451338 w 4003431"/>
              <a:gd name="connsiteY9" fmla="*/ 293076 h 556906"/>
              <a:gd name="connsiteX10" fmla="*/ 322384 w 4003431"/>
              <a:gd name="connsiteY10" fmla="*/ 228600 h 556906"/>
              <a:gd name="connsiteX11" fmla="*/ 298938 w 4003431"/>
              <a:gd name="connsiteY11" fmla="*/ 211015 h 556906"/>
              <a:gd name="connsiteX12" fmla="*/ 52754 w 4003431"/>
              <a:gd name="connsiteY12" fmla="*/ 58615 h 556906"/>
              <a:gd name="connsiteX13" fmla="*/ 35169 w 4003431"/>
              <a:gd name="connsiteY13" fmla="*/ 41030 h 556906"/>
              <a:gd name="connsiteX14" fmla="*/ 0 w 4003431"/>
              <a:gd name="connsiteY14" fmla="*/ 0 h 55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3431" h="556906">
                <a:moveTo>
                  <a:pt x="4003431" y="410307"/>
                </a:moveTo>
                <a:cubicBezTo>
                  <a:pt x="3616122" y="430693"/>
                  <a:pt x="4341478" y="393741"/>
                  <a:pt x="3294184" y="427892"/>
                </a:cubicBezTo>
                <a:cubicBezTo>
                  <a:pt x="3133863" y="433120"/>
                  <a:pt x="2973753" y="443523"/>
                  <a:pt x="2813538" y="451338"/>
                </a:cubicBezTo>
                <a:cubicBezTo>
                  <a:pt x="2591698" y="487843"/>
                  <a:pt x="2255074" y="555211"/>
                  <a:pt x="2016369" y="556846"/>
                </a:cubicBezTo>
                <a:cubicBezTo>
                  <a:pt x="1842305" y="558038"/>
                  <a:pt x="1668584" y="541215"/>
                  <a:pt x="1494692" y="533400"/>
                </a:cubicBezTo>
                <a:cubicBezTo>
                  <a:pt x="1481015" y="529492"/>
                  <a:pt x="1467617" y="524428"/>
                  <a:pt x="1453661" y="521676"/>
                </a:cubicBezTo>
                <a:lnTo>
                  <a:pt x="1078523" y="451338"/>
                </a:lnTo>
                <a:cubicBezTo>
                  <a:pt x="1066838" y="449168"/>
                  <a:pt x="1055047" y="447602"/>
                  <a:pt x="1043354" y="445476"/>
                </a:cubicBezTo>
                <a:cubicBezTo>
                  <a:pt x="924916" y="423942"/>
                  <a:pt x="808447" y="392611"/>
                  <a:pt x="691661" y="363415"/>
                </a:cubicBezTo>
                <a:cubicBezTo>
                  <a:pt x="689506" y="362876"/>
                  <a:pt x="509005" y="319987"/>
                  <a:pt x="451338" y="293076"/>
                </a:cubicBezTo>
                <a:cubicBezTo>
                  <a:pt x="407788" y="272753"/>
                  <a:pt x="364698" y="251384"/>
                  <a:pt x="322384" y="228600"/>
                </a:cubicBezTo>
                <a:cubicBezTo>
                  <a:pt x="313782" y="223968"/>
                  <a:pt x="307202" y="216225"/>
                  <a:pt x="298938" y="211015"/>
                </a:cubicBezTo>
                <a:cubicBezTo>
                  <a:pt x="217296" y="159544"/>
                  <a:pt x="133880" y="110896"/>
                  <a:pt x="52754" y="58615"/>
                </a:cubicBezTo>
                <a:cubicBezTo>
                  <a:pt x="45786" y="54124"/>
                  <a:pt x="40676" y="47226"/>
                  <a:pt x="35169" y="41030"/>
                </a:cubicBezTo>
                <a:cubicBezTo>
                  <a:pt x="-14554" y="-14908"/>
                  <a:pt x="20027" y="20027"/>
                  <a:pt x="0" y="0"/>
                </a:cubicBezTo>
              </a:path>
            </a:pathLst>
          </a:custGeom>
          <a:noFill/>
          <a:ln w="25400">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7B3AF8D-83D7-6639-7A5D-5B45AB11F643}"/>
              </a:ext>
            </a:extLst>
          </p:cNvPr>
          <p:cNvSpPr txBox="1"/>
          <p:nvPr/>
        </p:nvSpPr>
        <p:spPr>
          <a:xfrm>
            <a:off x="1113101" y="1838388"/>
            <a:ext cx="6215062" cy="369332"/>
          </a:xfrm>
          <a:prstGeom prst="rect">
            <a:avLst/>
          </a:prstGeom>
          <a:noFill/>
        </p:spPr>
        <p:txBody>
          <a:bodyPr wrap="square">
            <a:spAutoFit/>
          </a:bodyPr>
          <a:lstStyle/>
          <a:p>
            <a:pPr marL="0" indent="0">
              <a:buNone/>
            </a:pPr>
            <a:r>
              <a:rPr lang="en-US" altLang="en-US" sz="1800" dirty="0">
                <a:solidFill>
                  <a:schemeClr val="tx1"/>
                </a:solidFill>
              </a:rPr>
              <a:t>Mean and variance bounds can be estimated from range</a:t>
            </a:r>
          </a:p>
        </p:txBody>
      </p:sp>
      <p:sp>
        <p:nvSpPr>
          <p:cNvPr id="31" name="Slide Number Placeholder 30">
            <a:extLst>
              <a:ext uri="{FF2B5EF4-FFF2-40B4-BE49-F238E27FC236}">
                <a16:creationId xmlns:a16="http://schemas.microsoft.com/office/drawing/2014/main" id="{51FB3BAC-9805-8E1A-E6BA-F598A7BF73E1}"/>
              </a:ext>
            </a:extLst>
          </p:cNvPr>
          <p:cNvSpPr>
            <a:spLocks noGrp="1"/>
          </p:cNvSpPr>
          <p:nvPr>
            <p:ph type="sldNum" sz="quarter" idx="10"/>
          </p:nvPr>
        </p:nvSpPr>
        <p:spPr/>
        <p:txBody>
          <a:bodyPr/>
          <a:lstStyle/>
          <a:p>
            <a:fld id="{D8D877B3-D348-4611-9BDB-C5374591D951}" type="slidenum">
              <a:rPr lang="en-US" smtClean="0"/>
              <a:pPr/>
              <a:t>41</a:t>
            </a:fld>
            <a:endParaRPr lang="en-US" dirty="0"/>
          </a:p>
        </p:txBody>
      </p:sp>
    </p:spTree>
    <p:extLst>
      <p:ext uri="{BB962C8B-B14F-4D97-AF65-F5344CB8AC3E}">
        <p14:creationId xmlns:p14="http://schemas.microsoft.com/office/powerpoint/2010/main" val="220296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500"/>
                                        <p:tgtEl>
                                          <p:spTgt spid="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animBg="1"/>
      <p:bldP spid="15" grpId="0"/>
      <p:bldP spid="16" grpId="0" animBg="1"/>
      <p:bldP spid="17" grpId="0" animBg="1"/>
      <p:bldP spid="18" grpId="0" animBg="1"/>
      <p:bldP spid="19" grpId="0"/>
      <p:bldP spid="20" grpId="0"/>
      <p:bldP spid="21" grpId="0" animBg="1"/>
      <p:bldP spid="22" grpId="0" animBg="1"/>
      <p:bldP spid="23" grpId="0" animBg="1"/>
      <p:bldP spid="24" grpId="0" animBg="1"/>
      <p:bldP spid="25" grpId="0" animBg="1"/>
      <p:bldP spid="26" grpId="0" animBg="1"/>
      <p:bldP spid="2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11633" y="461709"/>
            <a:ext cx="11069619" cy="864585"/>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GB" sz="3200" i="1" dirty="0">
              <a:solidFill>
                <a:schemeClr val="tx1"/>
              </a:solidFill>
              <a:latin typeface="+mn-lt"/>
              <a:cs typeface="Angsana New" panose="02020603050405020304" pitchFamily="18" charset="-34"/>
            </a:endParaRPr>
          </a:p>
        </p:txBody>
      </p:sp>
      <p:pic>
        <p:nvPicPr>
          <p:cNvPr id="2050" name="Picture 2">
            <a:extLst>
              <a:ext uri="{FF2B5EF4-FFF2-40B4-BE49-F238E27FC236}">
                <a16:creationId xmlns:a16="http://schemas.microsoft.com/office/drawing/2014/main" id="{AE3742C2-0C23-5F99-A29F-111725814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4320" y="117805"/>
            <a:ext cx="7955280" cy="6100979"/>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0AF3E95A-752B-2393-6EE1-6B5504371528}"/>
              </a:ext>
            </a:extLst>
          </p:cNvPr>
          <p:cNvSpPr>
            <a:spLocks noGrp="1"/>
          </p:cNvSpPr>
          <p:nvPr>
            <p:ph type="title"/>
          </p:nvPr>
        </p:nvSpPr>
        <p:spPr>
          <a:xfrm>
            <a:off x="1113473" y="1326294"/>
            <a:ext cx="1949767" cy="864585"/>
          </a:xfrm>
        </p:spPr>
        <p:txBody>
          <a:bodyPr/>
          <a:lstStyle/>
          <a:p>
            <a:r>
              <a:rPr lang="en-US" dirty="0"/>
              <a:t>Bounds of CDF</a:t>
            </a:r>
          </a:p>
        </p:txBody>
      </p:sp>
      <p:pic>
        <p:nvPicPr>
          <p:cNvPr id="15" name="Picture 2">
            <a:extLst>
              <a:ext uri="{FF2B5EF4-FFF2-40B4-BE49-F238E27FC236}">
                <a16:creationId xmlns:a16="http://schemas.microsoft.com/office/drawing/2014/main" id="{6AF18A88-D9B6-98A4-84F8-0E6C56D41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226" y="117805"/>
            <a:ext cx="7945397" cy="6100980"/>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15">
            <a:extLst>
              <a:ext uri="{FF2B5EF4-FFF2-40B4-BE49-F238E27FC236}">
                <a16:creationId xmlns:a16="http://schemas.microsoft.com/office/drawing/2014/main" id="{0580AD88-A32B-F9E6-AD3C-F1783CBD7FA3}"/>
              </a:ext>
            </a:extLst>
          </p:cNvPr>
          <p:cNvSpPr>
            <a:spLocks noGrp="1"/>
          </p:cNvSpPr>
          <p:nvPr>
            <p:ph type="sldNum" sz="quarter" idx="10"/>
          </p:nvPr>
        </p:nvSpPr>
        <p:spPr/>
        <p:txBody>
          <a:bodyPr/>
          <a:lstStyle/>
          <a:p>
            <a:fld id="{D8D877B3-D348-4611-9BDB-C5374591D951}" type="slidenum">
              <a:rPr lang="en-US" smtClean="0"/>
              <a:pPr/>
              <a:t>42</a:t>
            </a:fld>
            <a:endParaRPr lang="en-US" dirty="0"/>
          </a:p>
        </p:txBody>
      </p:sp>
    </p:spTree>
    <p:extLst>
      <p:ext uri="{BB962C8B-B14F-4D97-AF65-F5344CB8AC3E}">
        <p14:creationId xmlns:p14="http://schemas.microsoft.com/office/powerpoint/2010/main" val="183923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49D4EBB-427C-4845-9AAF-441F8C125873}"/>
              </a:ext>
            </a:extLst>
          </p:cNvPr>
          <p:cNvSpPr txBox="1"/>
          <p:nvPr/>
        </p:nvSpPr>
        <p:spPr>
          <a:xfrm>
            <a:off x="3863546" y="4234249"/>
            <a:ext cx="184731" cy="369332"/>
          </a:xfrm>
          <a:prstGeom prst="rect">
            <a:avLst/>
          </a:prstGeom>
          <a:noFill/>
        </p:spPr>
        <p:txBody>
          <a:bodyPr wrap="none" rtlCol="0">
            <a:spAutoFit/>
          </a:bodyPr>
          <a:lstStyle/>
          <a:p>
            <a:endParaRPr lang="en-US" dirty="0"/>
          </a:p>
        </p:txBody>
      </p:sp>
      <p:sp>
        <p:nvSpPr>
          <p:cNvPr id="5" name="Rectangle 3">
            <a:extLst>
              <a:ext uri="{FF2B5EF4-FFF2-40B4-BE49-F238E27FC236}">
                <a16:creationId xmlns:a16="http://schemas.microsoft.com/office/drawing/2014/main" id="{2B505F64-973B-514C-A230-F9B254606DB6}"/>
              </a:ext>
            </a:extLst>
          </p:cNvPr>
          <p:cNvSpPr txBox="1">
            <a:spLocks noChangeArrowheads="1"/>
          </p:cNvSpPr>
          <p:nvPr/>
        </p:nvSpPr>
        <p:spPr>
          <a:xfrm>
            <a:off x="1491895" y="1326294"/>
            <a:ext cx="10088472" cy="41148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ltLang="en-US" sz="2800" dirty="0"/>
          </a:p>
          <a:p>
            <a:pPr>
              <a:buFont typeface="Arial" panose="020B0604020202020204" pitchFamily="34" charset="0"/>
              <a:buChar char="•"/>
            </a:pPr>
            <a:endParaRPr lang="en-US" altLang="en-US" sz="2800" dirty="0">
              <a:solidFill>
                <a:schemeClr val="tx1"/>
              </a:solidFill>
            </a:endParaRPr>
          </a:p>
          <a:p>
            <a:pPr marL="0" indent="0">
              <a:buNone/>
            </a:pPr>
            <a:endParaRPr lang="en-US" altLang="en-US" sz="2800" dirty="0">
              <a:solidFill>
                <a:schemeClr val="tx1"/>
              </a:solidFill>
            </a:endParaRPr>
          </a:p>
        </p:txBody>
      </p:sp>
      <p:sp>
        <p:nvSpPr>
          <p:cNvPr id="2" name="Title 1">
            <a:extLst>
              <a:ext uri="{FF2B5EF4-FFF2-40B4-BE49-F238E27FC236}">
                <a16:creationId xmlns:a16="http://schemas.microsoft.com/office/drawing/2014/main" id="{F3A81C7F-BF3F-F9DC-2175-83A2AEE8ADB7}"/>
              </a:ext>
            </a:extLst>
          </p:cNvPr>
          <p:cNvSpPr>
            <a:spLocks noGrp="1"/>
          </p:cNvSpPr>
          <p:nvPr>
            <p:ph type="title"/>
          </p:nvPr>
        </p:nvSpPr>
        <p:spPr/>
        <p:txBody>
          <a:bodyPr/>
          <a:lstStyle/>
          <a:p>
            <a:r>
              <a:rPr lang="en-US" dirty="0"/>
              <a:t>Arithmetic tables with intervals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F5B281D-4E7B-050D-B23E-FD73358A0861}"/>
                  </a:ext>
                </a:extLst>
              </p:cNvPr>
              <p:cNvSpPr>
                <a:spLocks noGrp="1"/>
              </p:cNvSpPr>
              <p:nvPr>
                <p:ph idx="1"/>
              </p:nvPr>
            </p:nvSpPr>
            <p:spPr>
              <a:xfrm>
                <a:off x="1128713" y="1661159"/>
                <a:ext cx="10687050" cy="4757717"/>
              </a:xfrm>
            </p:spPr>
            <p:txBody>
              <a:bodyPr/>
              <a:lstStyle/>
              <a:p>
                <a:r>
                  <a:rPr lang="en-GB" b="0" i="0" dirty="0">
                    <a:solidFill>
                      <a:srgbClr val="0177AD"/>
                    </a:solidFill>
                    <a:effectLst/>
                    <a:latin typeface="NexusSerif"/>
                  </a:rPr>
                  <a:t>Even starting with point estimates for means and variances, the moment arithmetic tables formulas generally yields interval results.</a:t>
                </a:r>
                <a:endParaRPr lang="en-US" altLang="en-US" sz="2800" dirty="0">
                  <a:solidFill>
                    <a:srgbClr val="0177AD"/>
                  </a:solidFill>
                </a:endParaRPr>
              </a:p>
              <a:p>
                <a:r>
                  <a:rPr lang="en-US" altLang="en-US" sz="2800" i="1" dirty="0">
                    <a:solidFill>
                      <a:schemeClr val="tx1"/>
                    </a:solidFill>
                  </a:rPr>
                  <a:t>EX, VX,</a:t>
                </a:r>
                <a:r>
                  <a:rPr lang="en-US" altLang="en-US" sz="2800" dirty="0">
                    <a:solidFill>
                      <a:schemeClr val="tx1"/>
                    </a:solidFill>
                  </a:rPr>
                  <a:t> and bounds</a:t>
                </a:r>
                <a:r>
                  <a:rPr lang="en-US" altLang="en-US" sz="2800" i="1" dirty="0">
                    <a:solidFill>
                      <a:schemeClr val="tx1"/>
                    </a:solidFill>
                  </a:rPr>
                  <a:t> </a:t>
                </a:r>
                <a:r>
                  <a:rPr lang="en-US" altLang="en-US" sz="2800" dirty="0">
                    <a:solidFill>
                      <a:schemeClr val="tx1"/>
                    </a:solidFill>
                  </a:rPr>
                  <a:t>can be intervals</a:t>
                </a:r>
                <a:endParaRPr lang="en-US" altLang="en-US" i="1" dirty="0"/>
              </a:p>
              <a:p>
                <a:r>
                  <a:rPr lang="en-US" altLang="en-US" sz="2800" dirty="0">
                    <a:solidFill>
                      <a:schemeClr val="tx1"/>
                    </a:solidFill>
                  </a:rPr>
                  <a:t>Repeated variables</a:t>
                </a:r>
              </a:p>
              <a:p>
                <a:pPr>
                  <a:lnSpc>
                    <a:spcPct val="100000"/>
                  </a:lnSpc>
                  <a:buFont typeface="Arial" panose="020B0604020202020204" pitchFamily="34" charset="0"/>
                  <a:buChar char="•"/>
                </a:pPr>
                <a:r>
                  <a:rPr lang="en-US" altLang="en-US" dirty="0"/>
                  <a:t> </a:t>
                </a:r>
                <a:r>
                  <a:rPr lang="en-US" altLang="en-US" sz="2800" dirty="0" err="1">
                    <a:solidFill>
                      <a:schemeClr val="tx1"/>
                    </a:solidFill>
                  </a:rPr>
                  <a:t>Subintervalisation</a:t>
                </a:r>
                <a:r>
                  <a:rPr lang="en-US" altLang="en-US" sz="2800" dirty="0">
                    <a:solidFill>
                      <a:schemeClr val="tx1"/>
                    </a:solidFill>
                  </a:rPr>
                  <a:t>: </a:t>
                </a:r>
                <a14:m>
                  <m:oMath xmlns:m="http://schemas.openxmlformats.org/officeDocument/2006/math">
                    <m:sSup>
                      <m:sSupPr>
                        <m:ctrlPr>
                          <a:rPr lang="en-US" altLang="en-US" sz="2800" i="1" smtClean="0">
                            <a:solidFill>
                              <a:schemeClr val="tx1"/>
                            </a:solidFill>
                            <a:latin typeface="Cambria Math" panose="02040503050406030204" pitchFamily="18" charset="0"/>
                          </a:rPr>
                        </m:ctrlPr>
                      </m:sSupPr>
                      <m:e>
                        <m:r>
                          <a:rPr lang="en-GB" altLang="en-US" sz="2800" b="0" i="1" smtClean="0">
                            <a:solidFill>
                              <a:schemeClr val="tx1"/>
                            </a:solidFill>
                            <a:latin typeface="Cambria Math" panose="02040503050406030204" pitchFamily="18" charset="0"/>
                          </a:rPr>
                          <m:t>𝑛</m:t>
                        </m:r>
                      </m:e>
                      <m:sup>
                        <m:r>
                          <a:rPr lang="en-GB" altLang="en-US" sz="2800" b="0" i="1" smtClean="0">
                            <a:solidFill>
                              <a:schemeClr val="tx1"/>
                            </a:solidFill>
                            <a:latin typeface="Cambria Math" panose="02040503050406030204" pitchFamily="18" charset="0"/>
                          </a:rPr>
                          <m:t>𝑚</m:t>
                        </m:r>
                      </m:sup>
                    </m:sSup>
                  </m:oMath>
                </a14:m>
                <a:r>
                  <a:rPr lang="en-US" altLang="en-US" sz="2800" dirty="0">
                    <a:solidFill>
                      <a:schemeClr val="tx1"/>
                    </a:solidFill>
                  </a:rPr>
                  <a:t> interval calculations </a:t>
                </a:r>
              </a:p>
              <a:p>
                <a:pPr>
                  <a:lnSpc>
                    <a:spcPct val="100000"/>
                  </a:lnSpc>
                  <a:buFont typeface="Arial" panose="020B0604020202020204" pitchFamily="34" charset="0"/>
                  <a:buChar char="•"/>
                </a:pPr>
                <a:r>
                  <a:rPr lang="en-US" altLang="en-US" dirty="0">
                    <a:solidFill>
                      <a:schemeClr val="tx1"/>
                    </a:solidFill>
                  </a:rPr>
                  <a:t> Since only 2 variables are intervals, </a:t>
                </a:r>
                <a:r>
                  <a:rPr lang="en-US" altLang="en-US" dirty="0" err="1">
                    <a:solidFill>
                      <a:schemeClr val="tx1"/>
                    </a:solidFill>
                  </a:rPr>
                  <a:t>subintervalisation</a:t>
                </a:r>
                <a:r>
                  <a:rPr lang="en-US" altLang="en-US" i="1" dirty="0">
                    <a:solidFill>
                      <a:schemeClr val="tx1"/>
                    </a:solidFill>
                  </a:rPr>
                  <a:t> </a:t>
                </a:r>
                <a:r>
                  <a:rPr lang="en-US" altLang="en-US" dirty="0">
                    <a:solidFill>
                      <a:schemeClr val="tx1"/>
                    </a:solidFill>
                  </a:rPr>
                  <a:t>works well</a:t>
                </a:r>
                <a:endParaRPr lang="en-US" altLang="en-US" dirty="0"/>
              </a:p>
              <a:p>
                <a:pPr>
                  <a:lnSpc>
                    <a:spcPct val="100000"/>
                  </a:lnSpc>
                  <a:buFont typeface="Arial" panose="020B0604020202020204" pitchFamily="34" charset="0"/>
                  <a:buChar char="•"/>
                </a:pPr>
                <a:r>
                  <a:rPr lang="en-US" altLang="en-US" sz="2800" b="0" dirty="0">
                    <a:solidFill>
                      <a:schemeClr val="tx1"/>
                    </a:solidFill>
                  </a:rPr>
                  <a:t> </a:t>
                </a:r>
                <a14:m>
                  <m:oMath xmlns:m="http://schemas.openxmlformats.org/officeDocument/2006/math">
                    <m:r>
                      <a:rPr lang="en-GB" altLang="en-US" sz="2800" b="0" i="1" smtClean="0">
                        <a:solidFill>
                          <a:schemeClr val="tx1"/>
                        </a:solidFill>
                        <a:latin typeface="Cambria Math" panose="02040503050406030204" pitchFamily="18" charset="0"/>
                      </a:rPr>
                      <m:t>𝑛</m:t>
                    </m:r>
                    <m:r>
                      <a:rPr lang="en-GB" altLang="en-US" sz="2800" b="0" i="1" smtClean="0">
                        <a:solidFill>
                          <a:schemeClr val="tx1"/>
                        </a:solidFill>
                        <a:latin typeface="Cambria Math" panose="02040503050406030204" pitchFamily="18" charset="0"/>
                      </a:rPr>
                      <m:t> ≈15 ;</m:t>
                    </m:r>
                    <m:r>
                      <a:rPr lang="en-GB" altLang="en-US" sz="2800" b="0" i="1" smtClean="0">
                        <a:solidFill>
                          <a:schemeClr val="tx1"/>
                        </a:solidFill>
                        <a:latin typeface="Cambria Math" panose="02040503050406030204" pitchFamily="18" charset="0"/>
                        <a:ea typeface="Cambria Math" panose="02040503050406030204" pitchFamily="18" charset="0"/>
                      </a:rPr>
                      <m:t>𝑚</m:t>
                    </m:r>
                    <m:r>
                      <a:rPr lang="en-GB" altLang="en-US" sz="2800" b="0" i="1" smtClean="0">
                        <a:solidFill>
                          <a:schemeClr val="tx1"/>
                        </a:solidFill>
                        <a:latin typeface="Cambria Math" panose="02040503050406030204" pitchFamily="18" charset="0"/>
                        <a:ea typeface="Cambria Math" panose="02040503050406030204" pitchFamily="18" charset="0"/>
                      </a:rPr>
                      <m:t>=2</m:t>
                    </m:r>
                  </m:oMath>
                </a14:m>
                <a:endParaRPr lang="en-US" altLang="en-US" sz="2800" dirty="0">
                  <a:solidFill>
                    <a:schemeClr val="tx1"/>
                  </a:solidFill>
                </a:endParaRPr>
              </a:p>
              <a:p>
                <a:pPr marL="0" indent="0">
                  <a:buNone/>
                </a:pPr>
                <a:endParaRPr lang="en-US" altLang="en-US" sz="2800" dirty="0">
                  <a:solidFill>
                    <a:schemeClr val="tx1"/>
                  </a:solidFill>
                </a:endParaRPr>
              </a:p>
            </p:txBody>
          </p:sp>
        </mc:Choice>
        <mc:Fallback>
          <p:sp>
            <p:nvSpPr>
              <p:cNvPr id="3" name="Content Placeholder 2">
                <a:extLst>
                  <a:ext uri="{FF2B5EF4-FFF2-40B4-BE49-F238E27FC236}">
                    <a16:creationId xmlns:a16="http://schemas.microsoft.com/office/drawing/2014/main" id="{7F5B281D-4E7B-050D-B23E-FD73358A0861}"/>
                  </a:ext>
                </a:extLst>
              </p:cNvPr>
              <p:cNvSpPr>
                <a:spLocks noGrp="1" noRot="1" noChangeAspect="1" noMove="1" noResize="1" noEditPoints="1" noAdjustHandles="1" noChangeArrowheads="1" noChangeShapeType="1" noTextEdit="1"/>
              </p:cNvSpPr>
              <p:nvPr>
                <p:ph idx="1"/>
              </p:nvPr>
            </p:nvSpPr>
            <p:spPr>
              <a:xfrm>
                <a:off x="1128713" y="1661159"/>
                <a:ext cx="10687050" cy="4757717"/>
              </a:xfrm>
              <a:blipFill>
                <a:blip r:embed="rId2"/>
                <a:stretch>
                  <a:fillRect l="-2017" t="-266" r="-71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BF08783-5437-AAD4-5809-FA5803D1CA76}"/>
              </a:ext>
            </a:extLst>
          </p:cNvPr>
          <p:cNvSpPr>
            <a:spLocks noGrp="1"/>
          </p:cNvSpPr>
          <p:nvPr>
            <p:ph type="sldNum" sz="quarter" idx="10"/>
          </p:nvPr>
        </p:nvSpPr>
        <p:spPr/>
        <p:txBody>
          <a:bodyPr/>
          <a:lstStyle/>
          <a:p>
            <a:fld id="{D8D877B3-D348-4611-9BDB-C5374591D951}" type="slidenum">
              <a:rPr lang="en-US" smtClean="0"/>
              <a:pPr/>
              <a:t>43</a:t>
            </a:fld>
            <a:endParaRPr lang="en-US" dirty="0"/>
          </a:p>
        </p:txBody>
      </p:sp>
    </p:spTree>
    <p:extLst>
      <p:ext uri="{BB962C8B-B14F-4D97-AF65-F5344CB8AC3E}">
        <p14:creationId xmlns:p14="http://schemas.microsoft.com/office/powerpoint/2010/main" val="3360404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7640B33-35CC-FE4C-AFF9-D9C7F85998CE}"/>
              </a:ext>
            </a:extLst>
          </p:cNvPr>
          <p:cNvSpPr txBox="1"/>
          <p:nvPr/>
        </p:nvSpPr>
        <p:spPr>
          <a:xfrm>
            <a:off x="1882142" y="4903967"/>
            <a:ext cx="5148658" cy="830997"/>
          </a:xfrm>
          <a:prstGeom prst="rect">
            <a:avLst/>
          </a:prstGeom>
          <a:noFill/>
        </p:spPr>
        <p:txBody>
          <a:bodyPr wrap="square" rtlCol="0">
            <a:spAutoFit/>
          </a:bodyPr>
          <a:lstStyle/>
          <a:p>
            <a:r>
              <a:rPr lang="en-US" sz="2400" dirty="0"/>
              <a:t>Even if </a:t>
            </a:r>
            <a:r>
              <a:rPr lang="en-US" sz="2400" i="1" dirty="0"/>
              <a:t>X</a:t>
            </a:r>
            <a:r>
              <a:rPr lang="en-US" sz="2400" dirty="0"/>
              <a:t> and </a:t>
            </a:r>
            <a:r>
              <a:rPr lang="en-US" sz="2400" i="1" dirty="0"/>
              <a:t>Y</a:t>
            </a:r>
            <a:r>
              <a:rPr lang="en-US" sz="2400" dirty="0"/>
              <a:t> are non-dependent, </a:t>
            </a:r>
            <a:r>
              <a:rPr lang="en-US" sz="2400" i="1" dirty="0"/>
              <a:t>Z</a:t>
            </a:r>
            <a:r>
              <a:rPr lang="en-US" sz="2400" dirty="0"/>
              <a:t> and </a:t>
            </a:r>
            <a:r>
              <a:rPr lang="en-US" sz="2400" i="1" dirty="0"/>
              <a:t>X</a:t>
            </a:r>
            <a:r>
              <a:rPr lang="en-US" sz="2400" dirty="0"/>
              <a:t> are dependent</a:t>
            </a:r>
          </a:p>
        </p:txBody>
      </p:sp>
      <p:sp>
        <p:nvSpPr>
          <p:cNvPr id="15" name="Right Arrow 14">
            <a:extLst>
              <a:ext uri="{FF2B5EF4-FFF2-40B4-BE49-F238E27FC236}">
                <a16:creationId xmlns:a16="http://schemas.microsoft.com/office/drawing/2014/main" id="{B66C11FF-C382-0046-BAFE-0F4A9AC92D1D}"/>
              </a:ext>
            </a:extLst>
          </p:cNvPr>
          <p:cNvSpPr/>
          <p:nvPr/>
        </p:nvSpPr>
        <p:spPr>
          <a:xfrm>
            <a:off x="1031027" y="5048651"/>
            <a:ext cx="710214"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50CADFC-0D20-5748-A44E-239BCD969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400" y="1331650"/>
            <a:ext cx="4474800" cy="4474800"/>
          </a:xfrm>
          <a:prstGeom prst="rect">
            <a:avLst/>
          </a:prstGeom>
        </p:spPr>
      </p:pic>
      <p:pic>
        <p:nvPicPr>
          <p:cNvPr id="19" name="Picture 18">
            <a:extLst>
              <a:ext uri="{FF2B5EF4-FFF2-40B4-BE49-F238E27FC236}">
                <a16:creationId xmlns:a16="http://schemas.microsoft.com/office/drawing/2014/main" id="{2D5CF5F5-DEE4-4044-9C16-B6896286FD3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232400" y="1332102"/>
            <a:ext cx="4676400" cy="4474348"/>
          </a:xfrm>
          <a:prstGeom prst="rect">
            <a:avLst/>
          </a:prstGeom>
        </p:spPr>
      </p:pic>
      <p:sp>
        <p:nvSpPr>
          <p:cNvPr id="20" name="TextBox 19">
            <a:extLst>
              <a:ext uri="{FF2B5EF4-FFF2-40B4-BE49-F238E27FC236}">
                <a16:creationId xmlns:a16="http://schemas.microsoft.com/office/drawing/2014/main" id="{E4A1B3C5-8352-1C49-97BF-F812679DC447}"/>
              </a:ext>
            </a:extLst>
          </p:cNvPr>
          <p:cNvSpPr txBox="1"/>
          <p:nvPr/>
        </p:nvSpPr>
        <p:spPr>
          <a:xfrm>
            <a:off x="9046345" y="5495730"/>
            <a:ext cx="335348" cy="461665"/>
          </a:xfrm>
          <a:prstGeom prst="rect">
            <a:avLst/>
          </a:prstGeom>
          <a:noFill/>
        </p:spPr>
        <p:txBody>
          <a:bodyPr wrap="none" rtlCol="0">
            <a:spAutoFit/>
          </a:bodyPr>
          <a:lstStyle/>
          <a:p>
            <a:r>
              <a:rPr lang="en-US" sz="2400" dirty="0"/>
              <a:t>Y</a:t>
            </a:r>
          </a:p>
        </p:txBody>
      </p:sp>
      <p:sp>
        <p:nvSpPr>
          <p:cNvPr id="21" name="TextBox 20">
            <a:extLst>
              <a:ext uri="{FF2B5EF4-FFF2-40B4-BE49-F238E27FC236}">
                <a16:creationId xmlns:a16="http://schemas.microsoft.com/office/drawing/2014/main" id="{C7DD552E-02A0-7A4F-A119-252BCF4AD454}"/>
              </a:ext>
            </a:extLst>
          </p:cNvPr>
          <p:cNvSpPr txBox="1"/>
          <p:nvPr/>
        </p:nvSpPr>
        <p:spPr>
          <a:xfrm>
            <a:off x="7191047" y="3899529"/>
            <a:ext cx="344966" cy="461665"/>
          </a:xfrm>
          <a:prstGeom prst="rect">
            <a:avLst/>
          </a:prstGeom>
          <a:noFill/>
        </p:spPr>
        <p:txBody>
          <a:bodyPr wrap="none" rtlCol="0">
            <a:spAutoFit/>
          </a:bodyPr>
          <a:lstStyle/>
          <a:p>
            <a:r>
              <a:rPr lang="en-US" sz="2400" dirty="0"/>
              <a:t>X</a:t>
            </a:r>
          </a:p>
        </p:txBody>
      </p:sp>
      <p:sp>
        <p:nvSpPr>
          <p:cNvPr id="22" name="TextBox 21">
            <a:extLst>
              <a:ext uri="{FF2B5EF4-FFF2-40B4-BE49-F238E27FC236}">
                <a16:creationId xmlns:a16="http://schemas.microsoft.com/office/drawing/2014/main" id="{65A3E09D-DF90-1849-9917-1EA353A97480}"/>
              </a:ext>
            </a:extLst>
          </p:cNvPr>
          <p:cNvSpPr txBox="1"/>
          <p:nvPr/>
        </p:nvSpPr>
        <p:spPr>
          <a:xfrm>
            <a:off x="9046345" y="5495730"/>
            <a:ext cx="328936" cy="461665"/>
          </a:xfrm>
          <a:prstGeom prst="rect">
            <a:avLst/>
          </a:prstGeom>
          <a:noFill/>
        </p:spPr>
        <p:txBody>
          <a:bodyPr wrap="none" rtlCol="0">
            <a:spAutoFit/>
          </a:bodyPr>
          <a:lstStyle/>
          <a:p>
            <a:r>
              <a:rPr lang="en-US" sz="2400" dirty="0"/>
              <a:t>Z</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B607027-9590-4A40-B366-7BF523506C35}"/>
                  </a:ext>
                </a:extLst>
              </p:cNvPr>
              <p:cNvSpPr txBox="1"/>
              <p:nvPr/>
            </p:nvSpPr>
            <p:spPr>
              <a:xfrm>
                <a:off x="5543079" y="5640103"/>
                <a:ext cx="235551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𝜌</m:t>
                          </m:r>
                        </m:e>
                        <m:sub>
                          <m:r>
                            <a:rPr lang="en-GB" sz="2800" b="0" i="1" smtClean="0">
                              <a:latin typeface="Cambria Math" panose="02040503050406030204" pitchFamily="18" charset="0"/>
                              <a:ea typeface="Cambria Math" panose="02040503050406030204" pitchFamily="18" charset="0"/>
                            </a:rPr>
                            <m:t>𝑍𝑋</m:t>
                          </m:r>
                        </m:sub>
                      </m:sSub>
                      <m:r>
                        <a:rPr lang="en-GB" sz="2800" b="0" i="1" smtClean="0">
                          <a:latin typeface="Cambria Math" panose="02040503050406030204" pitchFamily="18" charset="0"/>
                          <a:ea typeface="Cambria Math" panose="02040503050406030204" pitchFamily="18" charset="0"/>
                        </a:rPr>
                        <m:t>=0.7072</m:t>
                      </m:r>
                    </m:oMath>
                  </m:oMathPara>
                </a14:m>
                <a:endParaRPr lang="en-US" sz="2800" dirty="0"/>
              </a:p>
            </p:txBody>
          </p:sp>
        </mc:Choice>
        <mc:Fallback xmlns="">
          <p:sp>
            <p:nvSpPr>
              <p:cNvPr id="23" name="TextBox 22">
                <a:extLst>
                  <a:ext uri="{FF2B5EF4-FFF2-40B4-BE49-F238E27FC236}">
                    <a16:creationId xmlns:a16="http://schemas.microsoft.com/office/drawing/2014/main" id="{CB607027-9590-4A40-B366-7BF523506C35}"/>
                  </a:ext>
                </a:extLst>
              </p:cNvPr>
              <p:cNvSpPr txBox="1">
                <a:spLocks noRot="1" noChangeAspect="1" noMove="1" noResize="1" noEditPoints="1" noAdjustHandles="1" noChangeArrowheads="1" noChangeShapeType="1" noTextEdit="1"/>
              </p:cNvSpPr>
              <p:nvPr/>
            </p:nvSpPr>
            <p:spPr>
              <a:xfrm>
                <a:off x="5543079" y="5640103"/>
                <a:ext cx="2355517" cy="523220"/>
              </a:xfrm>
              <a:prstGeom prst="rect">
                <a:avLst/>
              </a:prstGeom>
              <a:blipFill>
                <a:blip r:embed="rId7"/>
                <a:stretch>
                  <a:fillRect b="-9756"/>
                </a:stretch>
              </a:blipFill>
            </p:spPr>
            <p:txBody>
              <a:bodyPr/>
              <a:lstStyle/>
              <a:p>
                <a:r>
                  <a:rPr lang="en-US">
                    <a:noFill/>
                  </a:rPr>
                  <a:t> </a:t>
                </a:r>
              </a:p>
            </p:txBody>
          </p:sp>
        </mc:Fallback>
      </mc:AlternateContent>
      <p:pic>
        <p:nvPicPr>
          <p:cNvPr id="7" name="Picture 6" descr="A picture containing antenna&#10;&#10;Description automatically generated">
            <a:extLst>
              <a:ext uri="{FF2B5EF4-FFF2-40B4-BE49-F238E27FC236}">
                <a16:creationId xmlns:a16="http://schemas.microsoft.com/office/drawing/2014/main" id="{A7256163-1F14-254E-A413-908E49D216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411" y="2012390"/>
            <a:ext cx="6574420" cy="1353988"/>
          </a:xfrm>
          <a:prstGeom prst="rect">
            <a:avLst/>
          </a:prstGeom>
        </p:spPr>
      </p:pic>
      <p:pic>
        <p:nvPicPr>
          <p:cNvPr id="9" name="Picture 8" descr="A picture containing text, exercise device&#10;&#10;Description automatically generated">
            <a:extLst>
              <a:ext uri="{FF2B5EF4-FFF2-40B4-BE49-F238E27FC236}">
                <a16:creationId xmlns:a16="http://schemas.microsoft.com/office/drawing/2014/main" id="{BDF5F2BC-A44E-B14C-A69A-ACEE44783F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6866" y="3837312"/>
            <a:ext cx="1090753" cy="418708"/>
          </a:xfrm>
          <a:prstGeom prst="rect">
            <a:avLst/>
          </a:prstGeom>
        </p:spPr>
      </p:pic>
      <p:pic>
        <p:nvPicPr>
          <p:cNvPr id="24" name="Picture 23" descr="Icon&#10;&#10;Description automatically generated">
            <a:extLst>
              <a:ext uri="{FF2B5EF4-FFF2-40B4-BE49-F238E27FC236}">
                <a16:creationId xmlns:a16="http://schemas.microsoft.com/office/drawing/2014/main" id="{670AE338-EB68-A240-AB63-3B7C1DD8DE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5003" y="3865906"/>
            <a:ext cx="2251276" cy="384917"/>
          </a:xfrm>
          <a:prstGeom prst="rect">
            <a:avLst/>
          </a:prstGeom>
        </p:spPr>
      </p:pic>
      <p:sp>
        <p:nvSpPr>
          <p:cNvPr id="25" name="Rectangle 24">
            <a:extLst>
              <a:ext uri="{FF2B5EF4-FFF2-40B4-BE49-F238E27FC236}">
                <a16:creationId xmlns:a16="http://schemas.microsoft.com/office/drawing/2014/main" id="{8E7843A7-38C1-1940-99F7-7517F2CACD8B}"/>
              </a:ext>
            </a:extLst>
          </p:cNvPr>
          <p:cNvSpPr/>
          <p:nvPr/>
        </p:nvSpPr>
        <p:spPr>
          <a:xfrm>
            <a:off x="1056171" y="2748987"/>
            <a:ext cx="6123026" cy="617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D87F0C6-82FC-9B70-CA85-9E812B8A3F1E}"/>
              </a:ext>
            </a:extLst>
          </p:cNvPr>
          <p:cNvSpPr>
            <a:spLocks noGrp="1"/>
          </p:cNvSpPr>
          <p:nvPr>
            <p:ph type="title"/>
          </p:nvPr>
        </p:nvSpPr>
        <p:spPr/>
        <p:txBody>
          <a:bodyPr/>
          <a:lstStyle/>
          <a:p>
            <a:r>
              <a:rPr lang="en-US" dirty="0"/>
              <a:t>Dependent variables</a:t>
            </a:r>
          </a:p>
        </p:txBody>
      </p:sp>
      <p:sp>
        <p:nvSpPr>
          <p:cNvPr id="8" name="Slide Number Placeholder 7">
            <a:extLst>
              <a:ext uri="{FF2B5EF4-FFF2-40B4-BE49-F238E27FC236}">
                <a16:creationId xmlns:a16="http://schemas.microsoft.com/office/drawing/2014/main" id="{668AD5AC-2736-4EEF-0B04-5B66A10F8D1C}"/>
              </a:ext>
            </a:extLst>
          </p:cNvPr>
          <p:cNvSpPr>
            <a:spLocks noGrp="1"/>
          </p:cNvSpPr>
          <p:nvPr>
            <p:ph type="sldNum" sz="quarter" idx="10"/>
          </p:nvPr>
        </p:nvSpPr>
        <p:spPr/>
        <p:txBody>
          <a:bodyPr/>
          <a:lstStyle/>
          <a:p>
            <a:fld id="{D8D877B3-D348-4611-9BDB-C5374591D951}" type="slidenum">
              <a:rPr lang="en-US" smtClean="0"/>
              <a:pPr/>
              <a:t>44</a:t>
            </a:fld>
            <a:endParaRPr lang="en-US" dirty="0"/>
          </a:p>
        </p:txBody>
      </p:sp>
    </p:spTree>
    <p:extLst>
      <p:ext uri="{BB962C8B-B14F-4D97-AF65-F5344CB8AC3E}">
        <p14:creationId xmlns:p14="http://schemas.microsoft.com/office/powerpoint/2010/main" val="278088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xit" presetSubtype="0" fill="hold" grpId="1" nodeType="with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20" grpId="0"/>
      <p:bldP spid="20" grpId="1"/>
      <p:bldP spid="21" grpId="0"/>
      <p:bldP spid="22" grpId="0"/>
      <p:bldP spid="23" grpId="0"/>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1D687A4-F742-A14D-A4C6-4FEA8EBAC60E}"/>
              </a:ext>
            </a:extLst>
          </p:cNvPr>
          <p:cNvGrpSpPr/>
          <p:nvPr/>
        </p:nvGrpSpPr>
        <p:grpSpPr>
          <a:xfrm>
            <a:off x="533223" y="2607470"/>
            <a:ext cx="4369954" cy="3442881"/>
            <a:chOff x="7245382" y="1423653"/>
            <a:chExt cx="5018346" cy="4204955"/>
          </a:xfrm>
        </p:grpSpPr>
        <p:pic>
          <p:nvPicPr>
            <p:cNvPr id="7" name="Picture 6">
              <a:extLst>
                <a:ext uri="{FF2B5EF4-FFF2-40B4-BE49-F238E27FC236}">
                  <a16:creationId xmlns:a16="http://schemas.microsoft.com/office/drawing/2014/main" id="{EDD5743B-4FDA-074C-B9F4-2B7EEF5AF1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45382" y="1423653"/>
              <a:ext cx="5018346" cy="4002926"/>
            </a:xfrm>
            <a:prstGeom prst="rect">
              <a:avLst/>
            </a:prstGeom>
          </p:spPr>
        </p:pic>
        <p:sp>
          <p:nvSpPr>
            <p:cNvPr id="8" name="TextBox 7">
              <a:extLst>
                <a:ext uri="{FF2B5EF4-FFF2-40B4-BE49-F238E27FC236}">
                  <a16:creationId xmlns:a16="http://schemas.microsoft.com/office/drawing/2014/main" id="{D672B8CE-5DBF-574E-9801-14AB66A2C162}"/>
                </a:ext>
              </a:extLst>
            </p:cNvPr>
            <p:cNvSpPr txBox="1"/>
            <p:nvPr/>
          </p:nvSpPr>
          <p:spPr>
            <a:xfrm>
              <a:off x="9783868" y="5259276"/>
              <a:ext cx="304892" cy="369332"/>
            </a:xfrm>
            <a:prstGeom prst="rect">
              <a:avLst/>
            </a:prstGeom>
            <a:noFill/>
          </p:spPr>
          <p:txBody>
            <a:bodyPr wrap="none" rtlCol="0">
              <a:spAutoFit/>
            </a:bodyPr>
            <a:lstStyle/>
            <a:p>
              <a:r>
                <a:rPr lang="en-US" i="1" dirty="0"/>
                <a:t>X</a:t>
              </a:r>
            </a:p>
          </p:txBody>
        </p:sp>
        <p:sp>
          <p:nvSpPr>
            <p:cNvPr id="9" name="TextBox 8">
              <a:extLst>
                <a:ext uri="{FF2B5EF4-FFF2-40B4-BE49-F238E27FC236}">
                  <a16:creationId xmlns:a16="http://schemas.microsoft.com/office/drawing/2014/main" id="{FB0FACB5-2F37-EF4F-AC15-68BFA781FB59}"/>
                </a:ext>
              </a:extLst>
            </p:cNvPr>
            <p:cNvSpPr txBox="1"/>
            <p:nvPr/>
          </p:nvSpPr>
          <p:spPr>
            <a:xfrm>
              <a:off x="7586226" y="3104132"/>
              <a:ext cx="296876" cy="369332"/>
            </a:xfrm>
            <a:prstGeom prst="rect">
              <a:avLst/>
            </a:prstGeom>
            <a:noFill/>
          </p:spPr>
          <p:txBody>
            <a:bodyPr wrap="none" rtlCol="0">
              <a:spAutoFit/>
            </a:bodyPr>
            <a:lstStyle/>
            <a:p>
              <a:r>
                <a:rPr lang="en-US" i="1" dirty="0"/>
                <a:t>Y</a:t>
              </a:r>
            </a:p>
          </p:txBody>
        </p:sp>
      </p:grpSp>
      <p:grpSp>
        <p:nvGrpSpPr>
          <p:cNvPr id="10" name="Group 9">
            <a:extLst>
              <a:ext uri="{FF2B5EF4-FFF2-40B4-BE49-F238E27FC236}">
                <a16:creationId xmlns:a16="http://schemas.microsoft.com/office/drawing/2014/main" id="{7046F813-B003-C84A-A964-55408C682709}"/>
              </a:ext>
            </a:extLst>
          </p:cNvPr>
          <p:cNvGrpSpPr/>
          <p:nvPr/>
        </p:nvGrpSpPr>
        <p:grpSpPr>
          <a:xfrm>
            <a:off x="6862228" y="2020454"/>
            <a:ext cx="4561502" cy="4064752"/>
            <a:chOff x="7092936" y="698279"/>
            <a:chExt cx="5238316" cy="4964477"/>
          </a:xfrm>
        </p:grpSpPr>
        <p:pic>
          <p:nvPicPr>
            <p:cNvPr id="11" name="Picture 10">
              <a:extLst>
                <a:ext uri="{FF2B5EF4-FFF2-40B4-BE49-F238E27FC236}">
                  <a16:creationId xmlns:a16="http://schemas.microsoft.com/office/drawing/2014/main" id="{DCA6D05E-B185-7A42-A212-9777F6FCAF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12906" y="698279"/>
              <a:ext cx="5018346" cy="4964477"/>
            </a:xfrm>
            <a:prstGeom prst="rect">
              <a:avLst/>
            </a:prstGeom>
          </p:spPr>
        </p:pic>
        <p:sp>
          <p:nvSpPr>
            <p:cNvPr id="12" name="TextBox 11">
              <a:extLst>
                <a:ext uri="{FF2B5EF4-FFF2-40B4-BE49-F238E27FC236}">
                  <a16:creationId xmlns:a16="http://schemas.microsoft.com/office/drawing/2014/main" id="{8E33A1C9-15FF-D448-9804-7E010E8E41C3}"/>
                </a:ext>
              </a:extLst>
            </p:cNvPr>
            <p:cNvSpPr txBox="1"/>
            <p:nvPr/>
          </p:nvSpPr>
          <p:spPr>
            <a:xfrm>
              <a:off x="7092936" y="3169224"/>
              <a:ext cx="304892" cy="369332"/>
            </a:xfrm>
            <a:prstGeom prst="rect">
              <a:avLst/>
            </a:prstGeom>
            <a:noFill/>
          </p:spPr>
          <p:txBody>
            <a:bodyPr wrap="none" rtlCol="0">
              <a:spAutoFit/>
            </a:bodyPr>
            <a:lstStyle/>
            <a:p>
              <a:r>
                <a:rPr lang="en-US" i="1" dirty="0"/>
                <a:t>X</a:t>
              </a:r>
            </a:p>
          </p:txBody>
        </p:sp>
        <p:sp>
          <p:nvSpPr>
            <p:cNvPr id="13" name="TextBox 12">
              <a:extLst>
                <a:ext uri="{FF2B5EF4-FFF2-40B4-BE49-F238E27FC236}">
                  <a16:creationId xmlns:a16="http://schemas.microsoft.com/office/drawing/2014/main" id="{3B9CC0AD-16C8-1045-B77C-17ADE2E02A9D}"/>
                </a:ext>
              </a:extLst>
            </p:cNvPr>
            <p:cNvSpPr txBox="1"/>
            <p:nvPr/>
          </p:nvSpPr>
          <p:spPr>
            <a:xfrm>
              <a:off x="9486676" y="4873565"/>
              <a:ext cx="335404" cy="451083"/>
            </a:xfrm>
            <a:prstGeom prst="rect">
              <a:avLst/>
            </a:prstGeom>
            <a:noFill/>
          </p:spPr>
          <p:txBody>
            <a:bodyPr wrap="none" rtlCol="0">
              <a:spAutoFit/>
            </a:bodyPr>
            <a:lstStyle/>
            <a:p>
              <a:r>
                <a:rPr lang="en-US" i="1" dirty="0"/>
                <a:t>Z</a:t>
              </a:r>
            </a:p>
          </p:txBody>
        </p:sp>
      </p:gr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F43D01F7-4974-944A-BF50-6A5779D690B2}"/>
                  </a:ext>
                </a:extLst>
              </p:cNvPr>
              <p:cNvSpPr txBox="1"/>
              <p:nvPr/>
            </p:nvSpPr>
            <p:spPr>
              <a:xfrm>
                <a:off x="4982001" y="2106002"/>
                <a:ext cx="160980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𝑍</m:t>
                      </m:r>
                      <m:r>
                        <a:rPr lang="en-GB" sz="2400" b="0" i="1" smtClean="0">
                          <a:latin typeface="Cambria Math" panose="02040503050406030204" pitchFamily="18" charset="0"/>
                        </a:rPr>
                        <m:t>=</m:t>
                      </m:r>
                      <m:r>
                        <a:rPr lang="en-GB" sz="2400" b="0" i="1" smtClean="0">
                          <a:latin typeface="Cambria Math" panose="02040503050406030204" pitchFamily="18" charset="0"/>
                        </a:rPr>
                        <m:t>𝑋</m:t>
                      </m:r>
                      <m:r>
                        <a:rPr lang="en-GB" sz="2400" b="0" i="1" smtClean="0">
                          <a:latin typeface="Cambria Math" panose="02040503050406030204" pitchFamily="18" charset="0"/>
                        </a:rPr>
                        <m:t>+</m:t>
                      </m:r>
                      <m:r>
                        <a:rPr lang="en-GB" sz="2400" b="0" i="1" smtClean="0">
                          <a:latin typeface="Cambria Math" panose="02040503050406030204" pitchFamily="18" charset="0"/>
                        </a:rPr>
                        <m:t>𝑌</m:t>
                      </m:r>
                    </m:oMath>
                  </m:oMathPara>
                </a14:m>
                <a:endParaRPr lang="en-US" sz="2400" dirty="0"/>
              </a:p>
            </p:txBody>
          </p:sp>
        </mc:Choice>
        <mc:Fallback>
          <p:sp>
            <p:nvSpPr>
              <p:cNvPr id="5" name="TextBox 4">
                <a:extLst>
                  <a:ext uri="{FF2B5EF4-FFF2-40B4-BE49-F238E27FC236}">
                    <a16:creationId xmlns:a16="http://schemas.microsoft.com/office/drawing/2014/main" id="{F43D01F7-4974-944A-BF50-6A5779D690B2}"/>
                  </a:ext>
                </a:extLst>
              </p:cNvPr>
              <p:cNvSpPr txBox="1">
                <a:spLocks noRot="1" noChangeAspect="1" noMove="1" noResize="1" noEditPoints="1" noAdjustHandles="1" noChangeArrowheads="1" noChangeShapeType="1" noTextEdit="1"/>
              </p:cNvSpPr>
              <p:nvPr/>
            </p:nvSpPr>
            <p:spPr>
              <a:xfrm>
                <a:off x="4982001" y="2106002"/>
                <a:ext cx="1609800" cy="461665"/>
              </a:xfrm>
              <a:prstGeom prst="rect">
                <a:avLst/>
              </a:prstGeom>
              <a:blipFill>
                <a:blip r:embed="rId4"/>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529BB8C8-4602-1D47-B4A9-C3144C637882}"/>
              </a:ext>
            </a:extLst>
          </p:cNvPr>
          <p:cNvSpPr/>
          <p:nvPr/>
        </p:nvSpPr>
        <p:spPr>
          <a:xfrm>
            <a:off x="1620712" y="3093078"/>
            <a:ext cx="45719" cy="2345964"/>
          </a:xfrm>
          <a:prstGeom prst="rect">
            <a:avLst/>
          </a:prstGeom>
          <a:solidFill>
            <a:srgbClr val="DF80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A5D5E07-A616-8744-8D55-379844596982}"/>
              </a:ext>
            </a:extLst>
          </p:cNvPr>
          <p:cNvSpPr/>
          <p:nvPr/>
        </p:nvSpPr>
        <p:spPr>
          <a:xfrm flipV="1">
            <a:off x="7753644" y="4977871"/>
            <a:ext cx="1586909" cy="72692"/>
          </a:xfrm>
          <a:prstGeom prst="rect">
            <a:avLst/>
          </a:prstGeom>
          <a:solidFill>
            <a:srgbClr val="DF80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79A31D3-A254-6A4F-860C-34C33D853B31}"/>
                  </a:ext>
                </a:extLst>
              </p:cNvPr>
              <p:cNvSpPr txBox="1"/>
              <p:nvPr/>
            </p:nvSpPr>
            <p:spPr>
              <a:xfrm>
                <a:off x="4281520" y="3171904"/>
                <a:ext cx="299473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𝑍</m:t>
                          </m:r>
                        </m:e>
                        <m:sub>
                          <m:r>
                            <a:rPr lang="en-GB" b="0" i="1" smtClean="0">
                              <a:latin typeface="Cambria Math" panose="02040503050406030204" pitchFamily="18" charset="0"/>
                            </a:rPr>
                            <m:t>𝑋</m:t>
                          </m:r>
                          <m:r>
                            <a:rPr lang="en-GB" b="0" i="1" smtClean="0">
                              <a:latin typeface="Cambria Math" panose="02040503050406030204" pitchFamily="18" charset="0"/>
                            </a:rPr>
                            <m:t>1</m:t>
                          </m:r>
                        </m:sub>
                      </m:sSub>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−1,−0.99</m:t>
                          </m:r>
                        </m:e>
                      </m:d>
                      <m:r>
                        <a:rPr lang="en-GB" b="0" i="1" smtClean="0">
                          <a:latin typeface="Cambria Math" panose="02040503050406030204" pitchFamily="18" charset="0"/>
                        </a:rPr>
                        <m:t>+[−1, 1]</m:t>
                      </m:r>
                    </m:oMath>
                  </m:oMathPara>
                </a14:m>
                <a:endParaRPr lang="en-US" dirty="0"/>
              </a:p>
            </p:txBody>
          </p:sp>
        </mc:Choice>
        <mc:Fallback xmlns="">
          <p:sp>
            <p:nvSpPr>
              <p:cNvPr id="16" name="TextBox 15">
                <a:extLst>
                  <a:ext uri="{FF2B5EF4-FFF2-40B4-BE49-F238E27FC236}">
                    <a16:creationId xmlns:a16="http://schemas.microsoft.com/office/drawing/2014/main" id="{579A31D3-A254-6A4F-860C-34C33D853B31}"/>
                  </a:ext>
                </a:extLst>
              </p:cNvPr>
              <p:cNvSpPr txBox="1">
                <a:spLocks noRot="1" noChangeAspect="1" noMove="1" noResize="1" noEditPoints="1" noAdjustHandles="1" noChangeArrowheads="1" noChangeShapeType="1" noTextEdit="1"/>
              </p:cNvSpPr>
              <p:nvPr/>
            </p:nvSpPr>
            <p:spPr>
              <a:xfrm>
                <a:off x="4281520" y="3171904"/>
                <a:ext cx="2994731"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4C89343-F70C-8143-949F-E2A44F84B671}"/>
                  </a:ext>
                </a:extLst>
              </p:cNvPr>
              <p:cNvSpPr txBox="1"/>
              <p:nvPr/>
            </p:nvSpPr>
            <p:spPr>
              <a:xfrm>
                <a:off x="4830165" y="4012243"/>
                <a:ext cx="1761636"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𝐽</m:t>
                          </m:r>
                        </m:e>
                        <m:sub>
                          <m:r>
                            <a:rPr lang="en-GB" b="0" i="1" smtClean="0">
                              <a:latin typeface="Cambria Math" panose="02040503050406030204" pitchFamily="18" charset="0"/>
                            </a:rPr>
                            <m:t>𝑍</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𝑋</m:t>
                              </m:r>
                            </m:e>
                            <m:sub>
                              <m:r>
                                <a:rPr lang="en-GB" b="0" i="1" smtClean="0">
                                  <a:latin typeface="Cambria Math" panose="02040503050406030204" pitchFamily="18" charset="0"/>
                                </a:rPr>
                                <m:t>1</m:t>
                              </m:r>
                            </m:sub>
                          </m:sSub>
                        </m:sub>
                      </m:sSub>
                      <m:r>
                        <a:rPr lang="en-GB" b="0" i="1" smtClean="0">
                          <a:latin typeface="Cambria Math" panose="02040503050406030204" pitchFamily="18" charset="0"/>
                        </a:rPr>
                        <m:t>=</m:t>
                      </m:r>
                      <m:r>
                        <a:rPr lang="en-GB" b="0" i="1" smtClean="0">
                          <a:latin typeface="Cambria Math" panose="02040503050406030204" pitchFamily="18" charset="0"/>
                        </a:rPr>
                        <m:t>𝑍</m:t>
                      </m:r>
                      <m:r>
                        <a:rPr lang="en-GB" b="0" i="1" smtClean="0">
                          <a:latin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𝑍</m:t>
                          </m:r>
                        </m:e>
                        <m:sub>
                          <m:r>
                            <a:rPr lang="en-GB" b="0" i="1" smtClean="0">
                              <a:latin typeface="Cambria Math" panose="02040503050406030204" pitchFamily="18" charset="0"/>
                              <a:ea typeface="Cambria Math" panose="02040503050406030204" pitchFamily="18" charset="0"/>
                            </a:rPr>
                            <m:t>𝑋</m:t>
                          </m:r>
                          <m:r>
                            <a:rPr lang="en-GB" b="0" i="1" smtClean="0">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17" name="TextBox 16">
                <a:extLst>
                  <a:ext uri="{FF2B5EF4-FFF2-40B4-BE49-F238E27FC236}">
                    <a16:creationId xmlns:a16="http://schemas.microsoft.com/office/drawing/2014/main" id="{04C89343-F70C-8143-949F-E2A44F84B671}"/>
                  </a:ext>
                </a:extLst>
              </p:cNvPr>
              <p:cNvSpPr txBox="1">
                <a:spLocks noRot="1" noChangeAspect="1" noMove="1" noResize="1" noEditPoints="1" noAdjustHandles="1" noChangeArrowheads="1" noChangeShapeType="1" noTextEdit="1"/>
              </p:cNvSpPr>
              <p:nvPr/>
            </p:nvSpPr>
            <p:spPr>
              <a:xfrm>
                <a:off x="4830165" y="4012243"/>
                <a:ext cx="1761636" cy="393121"/>
              </a:xfrm>
              <a:prstGeom prst="rect">
                <a:avLst/>
              </a:prstGeom>
              <a:blipFill>
                <a:blip r:embed="rId6"/>
                <a:stretch>
                  <a:fillRect b="-6250"/>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9D6B400C-CD2B-7D4E-B121-1BA6708A4624}"/>
              </a:ext>
            </a:extLst>
          </p:cNvPr>
          <p:cNvSpPr/>
          <p:nvPr/>
        </p:nvSpPr>
        <p:spPr>
          <a:xfrm>
            <a:off x="1666431" y="3095034"/>
            <a:ext cx="45719" cy="2345964"/>
          </a:xfrm>
          <a:prstGeom prst="rect">
            <a:avLst/>
          </a:prstGeom>
          <a:solidFill>
            <a:srgbClr val="DF80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BF84FDC-2358-B046-9ACF-5BDC588FDB2A}"/>
              </a:ext>
            </a:extLst>
          </p:cNvPr>
          <p:cNvSpPr/>
          <p:nvPr/>
        </p:nvSpPr>
        <p:spPr>
          <a:xfrm flipV="1">
            <a:off x="7799363" y="4903583"/>
            <a:ext cx="1586909" cy="72692"/>
          </a:xfrm>
          <a:prstGeom prst="rect">
            <a:avLst/>
          </a:prstGeom>
          <a:solidFill>
            <a:srgbClr val="DF80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27785EC-476A-8641-861B-803494DF85CB}"/>
              </a:ext>
            </a:extLst>
          </p:cNvPr>
          <p:cNvSpPr/>
          <p:nvPr/>
        </p:nvSpPr>
        <p:spPr>
          <a:xfrm>
            <a:off x="1712150" y="3093078"/>
            <a:ext cx="45719" cy="2345964"/>
          </a:xfrm>
          <a:prstGeom prst="rect">
            <a:avLst/>
          </a:prstGeom>
          <a:solidFill>
            <a:srgbClr val="DF80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F2C09D-2343-2C46-B0C5-0605610AAABB}"/>
              </a:ext>
            </a:extLst>
          </p:cNvPr>
          <p:cNvSpPr/>
          <p:nvPr/>
        </p:nvSpPr>
        <p:spPr>
          <a:xfrm flipV="1">
            <a:off x="7845082" y="4835986"/>
            <a:ext cx="1586909" cy="72692"/>
          </a:xfrm>
          <a:prstGeom prst="rect">
            <a:avLst/>
          </a:prstGeom>
          <a:solidFill>
            <a:srgbClr val="DF80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3E423A8C-7EE0-9DB5-9DD5-6723FEAE029E}"/>
              </a:ext>
            </a:extLst>
          </p:cNvPr>
          <p:cNvSpPr>
            <a:spLocks noGrp="1"/>
          </p:cNvSpPr>
          <p:nvPr>
            <p:ph type="title"/>
          </p:nvPr>
        </p:nvSpPr>
        <p:spPr/>
        <p:txBody>
          <a:bodyPr/>
          <a:lstStyle/>
          <a:p>
            <a:r>
              <a:rPr lang="en-US" dirty="0"/>
              <a:t>Zone arithmetic</a:t>
            </a:r>
          </a:p>
        </p:txBody>
      </p:sp>
      <p:sp>
        <p:nvSpPr>
          <p:cNvPr id="18" name="TextBox 17">
            <a:extLst>
              <a:ext uri="{FF2B5EF4-FFF2-40B4-BE49-F238E27FC236}">
                <a16:creationId xmlns:a16="http://schemas.microsoft.com/office/drawing/2014/main" id="{B0A69978-1ED1-F07B-79A8-2291992FE5BE}"/>
              </a:ext>
            </a:extLst>
          </p:cNvPr>
          <p:cNvSpPr txBox="1"/>
          <p:nvPr/>
        </p:nvSpPr>
        <p:spPr>
          <a:xfrm>
            <a:off x="-271554" y="1333441"/>
            <a:ext cx="7880465" cy="369332"/>
          </a:xfrm>
          <a:prstGeom prst="rect">
            <a:avLst/>
          </a:prstGeom>
          <a:noFill/>
        </p:spPr>
        <p:txBody>
          <a:bodyPr wrap="square">
            <a:spAutoFit/>
          </a:bodyPr>
          <a:lstStyle/>
          <a:p>
            <a:pPr lvl="3"/>
            <a:r>
              <a:rPr lang="en-US" sz="1800" dirty="0">
                <a:hlinkClick r:id="rId7"/>
              </a:rPr>
              <a:t>https://github.com/AnderGray/ZoneArithmetic.jl</a:t>
            </a:r>
            <a:endParaRPr lang="en-US" sz="1800" dirty="0"/>
          </a:p>
        </p:txBody>
      </p:sp>
      <p:sp>
        <p:nvSpPr>
          <p:cNvPr id="26" name="Slide Number Placeholder 25">
            <a:extLst>
              <a:ext uri="{FF2B5EF4-FFF2-40B4-BE49-F238E27FC236}">
                <a16:creationId xmlns:a16="http://schemas.microsoft.com/office/drawing/2014/main" id="{C5C07187-D9F9-4D5D-BEB0-2037B3021BDE}"/>
              </a:ext>
            </a:extLst>
          </p:cNvPr>
          <p:cNvSpPr>
            <a:spLocks noGrp="1"/>
          </p:cNvSpPr>
          <p:nvPr>
            <p:ph type="sldNum" sz="quarter" idx="10"/>
          </p:nvPr>
        </p:nvSpPr>
        <p:spPr/>
        <p:txBody>
          <a:bodyPr/>
          <a:lstStyle/>
          <a:p>
            <a:fld id="{D8D877B3-D348-4611-9BDB-C5374591D951}" type="slidenum">
              <a:rPr lang="en-US" smtClean="0"/>
              <a:pPr/>
              <a:t>45</a:t>
            </a:fld>
            <a:endParaRPr lang="en-US" dirty="0"/>
          </a:p>
        </p:txBody>
      </p:sp>
    </p:spTree>
    <p:extLst>
      <p:ext uri="{BB962C8B-B14F-4D97-AF65-F5344CB8AC3E}">
        <p14:creationId xmlns:p14="http://schemas.microsoft.com/office/powerpoint/2010/main" val="151213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4" grpId="1" animBg="1"/>
      <p:bldP spid="15" grpId="0" animBg="1"/>
      <p:bldP spid="15" grpId="1" animBg="1"/>
      <p:bldP spid="16" grpId="0"/>
      <p:bldP spid="17"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E34C6C2-0CF7-D04F-A63A-5AA7796EF061}"/>
              </a:ext>
            </a:extLst>
          </p:cNvPr>
          <p:cNvSpPr txBox="1"/>
          <p:nvPr/>
        </p:nvSpPr>
        <p:spPr>
          <a:xfrm>
            <a:off x="902069" y="1966400"/>
            <a:ext cx="4653225"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Dependencies can be tracked in a graph</a:t>
            </a:r>
          </a:p>
        </p:txBody>
      </p:sp>
      <p:sp>
        <p:nvSpPr>
          <p:cNvPr id="15" name="TextBox 14">
            <a:extLst>
              <a:ext uri="{FF2B5EF4-FFF2-40B4-BE49-F238E27FC236}">
                <a16:creationId xmlns:a16="http://schemas.microsoft.com/office/drawing/2014/main" id="{A8FF2EAA-CBB1-3E45-8617-F8C7FD26DFC6}"/>
              </a:ext>
            </a:extLst>
          </p:cNvPr>
          <p:cNvSpPr txBox="1"/>
          <p:nvPr/>
        </p:nvSpPr>
        <p:spPr>
          <a:xfrm>
            <a:off x="902069" y="2918433"/>
            <a:ext cx="5448627"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nodes are variables (intervals)</a:t>
            </a:r>
          </a:p>
        </p:txBody>
      </p:sp>
      <p:sp>
        <p:nvSpPr>
          <p:cNvPr id="16" name="TextBox 15">
            <a:extLst>
              <a:ext uri="{FF2B5EF4-FFF2-40B4-BE49-F238E27FC236}">
                <a16:creationId xmlns:a16="http://schemas.microsoft.com/office/drawing/2014/main" id="{D7C44401-264F-A24F-9A9C-F47D2F236D5D}"/>
              </a:ext>
            </a:extLst>
          </p:cNvPr>
          <p:cNvSpPr txBox="1"/>
          <p:nvPr/>
        </p:nvSpPr>
        <p:spPr>
          <a:xfrm>
            <a:off x="902069" y="3582152"/>
            <a:ext cx="4492923"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edges are dependencies (zones)</a:t>
            </a:r>
          </a:p>
        </p:txBody>
      </p:sp>
      <p:sp>
        <p:nvSpPr>
          <p:cNvPr id="17" name="TextBox 16">
            <a:extLst>
              <a:ext uri="{FF2B5EF4-FFF2-40B4-BE49-F238E27FC236}">
                <a16:creationId xmlns:a16="http://schemas.microsoft.com/office/drawing/2014/main" id="{375A363B-641B-AC48-BEE7-85DCE3497F39}"/>
              </a:ext>
            </a:extLst>
          </p:cNvPr>
          <p:cNvSpPr txBox="1"/>
          <p:nvPr/>
        </p:nvSpPr>
        <p:spPr>
          <a:xfrm>
            <a:off x="902069" y="4501968"/>
            <a:ext cx="4492923"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When a new variable is calculated, it’s added and linked in the graph</a:t>
            </a:r>
          </a:p>
        </p:txBody>
      </p:sp>
      <p:sp>
        <p:nvSpPr>
          <p:cNvPr id="2" name="Oval 1">
            <a:extLst>
              <a:ext uri="{FF2B5EF4-FFF2-40B4-BE49-F238E27FC236}">
                <a16:creationId xmlns:a16="http://schemas.microsoft.com/office/drawing/2014/main" id="{F86F9C92-C227-174F-94E3-995411FA56E1}"/>
              </a:ext>
            </a:extLst>
          </p:cNvPr>
          <p:cNvSpPr/>
          <p:nvPr/>
        </p:nvSpPr>
        <p:spPr>
          <a:xfrm>
            <a:off x="7384648" y="2013995"/>
            <a:ext cx="405114" cy="40208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A</a:t>
            </a:r>
          </a:p>
        </p:txBody>
      </p:sp>
      <p:sp>
        <p:nvSpPr>
          <p:cNvPr id="18" name="Oval 17">
            <a:extLst>
              <a:ext uri="{FF2B5EF4-FFF2-40B4-BE49-F238E27FC236}">
                <a16:creationId xmlns:a16="http://schemas.microsoft.com/office/drawing/2014/main" id="{539548CA-2E2C-EB4B-8770-D9A8734F7BE3}"/>
              </a:ext>
            </a:extLst>
          </p:cNvPr>
          <p:cNvSpPr/>
          <p:nvPr/>
        </p:nvSpPr>
        <p:spPr>
          <a:xfrm>
            <a:off x="9163291" y="1568706"/>
            <a:ext cx="405114" cy="40208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B</a:t>
            </a:r>
          </a:p>
        </p:txBody>
      </p:sp>
      <p:sp>
        <p:nvSpPr>
          <p:cNvPr id="20" name="Oval 19">
            <a:extLst>
              <a:ext uri="{FF2B5EF4-FFF2-40B4-BE49-F238E27FC236}">
                <a16:creationId xmlns:a16="http://schemas.microsoft.com/office/drawing/2014/main" id="{B982C954-D0F6-DC44-8B3F-E4BFF1C4DED3}"/>
              </a:ext>
            </a:extLst>
          </p:cNvPr>
          <p:cNvSpPr/>
          <p:nvPr/>
        </p:nvSpPr>
        <p:spPr>
          <a:xfrm>
            <a:off x="8908648" y="2730567"/>
            <a:ext cx="405114" cy="40208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C</a:t>
            </a:r>
          </a:p>
        </p:txBody>
      </p:sp>
      <p:cxnSp>
        <p:nvCxnSpPr>
          <p:cNvPr id="9" name="Straight Connector 8">
            <a:extLst>
              <a:ext uri="{FF2B5EF4-FFF2-40B4-BE49-F238E27FC236}">
                <a16:creationId xmlns:a16="http://schemas.microsoft.com/office/drawing/2014/main" id="{993C2C4F-ECB7-D547-9418-EB51D1CD9B37}"/>
              </a:ext>
            </a:extLst>
          </p:cNvPr>
          <p:cNvCxnSpPr>
            <a:stCxn id="2" idx="5"/>
            <a:endCxn id="20" idx="1"/>
          </p:cNvCxnSpPr>
          <p:nvPr/>
        </p:nvCxnSpPr>
        <p:spPr>
          <a:xfrm>
            <a:off x="7730434" y="2357196"/>
            <a:ext cx="1237542" cy="4322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0CDB0F1-54CE-9A46-9FAC-8EDBFCE07E20}"/>
              </a:ext>
            </a:extLst>
          </p:cNvPr>
          <p:cNvCxnSpPr>
            <a:cxnSpLocks/>
            <a:stCxn id="18" idx="4"/>
            <a:endCxn id="20" idx="7"/>
          </p:cNvCxnSpPr>
          <p:nvPr/>
        </p:nvCxnSpPr>
        <p:spPr>
          <a:xfrm flipH="1">
            <a:off x="9254434" y="1970791"/>
            <a:ext cx="111414" cy="8186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46DBF74-52BC-B44A-B8D0-8F1DC82824AE}"/>
              </a:ext>
            </a:extLst>
          </p:cNvPr>
          <p:cNvCxnSpPr>
            <a:cxnSpLocks/>
            <a:stCxn id="18" idx="2"/>
            <a:endCxn id="2" idx="6"/>
          </p:cNvCxnSpPr>
          <p:nvPr/>
        </p:nvCxnSpPr>
        <p:spPr>
          <a:xfrm flipH="1">
            <a:off x="7789762" y="1769749"/>
            <a:ext cx="1373529" cy="4452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descr="A screenshot of a computer&#10;&#10;Description automatically generated">
            <a:extLst>
              <a:ext uri="{FF2B5EF4-FFF2-40B4-BE49-F238E27FC236}">
                <a16:creationId xmlns:a16="http://schemas.microsoft.com/office/drawing/2014/main" id="{B976C2A7-B592-E446-8C8E-6DD9EDBFCA52}"/>
              </a:ext>
            </a:extLst>
          </p:cNvPr>
          <p:cNvPicPr>
            <a:picLocks noChangeAspect="1"/>
          </p:cNvPicPr>
          <p:nvPr/>
        </p:nvPicPr>
        <p:blipFill rotWithShape="1">
          <a:blip r:embed="rId2">
            <a:extLst>
              <a:ext uri="{28A0092B-C50C-407E-A947-70E740481C1C}">
                <a14:useLocalDpi xmlns:a14="http://schemas.microsoft.com/office/drawing/2010/main" val="0"/>
              </a:ext>
            </a:extLst>
          </a:blip>
          <a:srcRect l="15192" t="10455" r="17179" b="4600"/>
          <a:stretch/>
        </p:blipFill>
        <p:spPr>
          <a:xfrm>
            <a:off x="8046348" y="2378908"/>
            <a:ext cx="459605" cy="432961"/>
          </a:xfrm>
          <a:prstGeom prst="rect">
            <a:avLst/>
          </a:prstGeom>
        </p:spPr>
      </p:pic>
      <p:pic>
        <p:nvPicPr>
          <p:cNvPr id="34" name="Picture 33" descr="A screenshot of a computer&#10;&#10;Description automatically generated">
            <a:extLst>
              <a:ext uri="{FF2B5EF4-FFF2-40B4-BE49-F238E27FC236}">
                <a16:creationId xmlns:a16="http://schemas.microsoft.com/office/drawing/2014/main" id="{49AA7BAA-98C4-F842-951E-E8BAB4BB46D4}"/>
              </a:ext>
            </a:extLst>
          </p:cNvPr>
          <p:cNvPicPr>
            <a:picLocks noChangeAspect="1"/>
          </p:cNvPicPr>
          <p:nvPr/>
        </p:nvPicPr>
        <p:blipFill rotWithShape="1">
          <a:blip r:embed="rId2">
            <a:extLst>
              <a:ext uri="{28A0092B-C50C-407E-A947-70E740481C1C}">
                <a14:useLocalDpi xmlns:a14="http://schemas.microsoft.com/office/drawing/2010/main" val="0"/>
              </a:ext>
            </a:extLst>
          </a:blip>
          <a:srcRect l="15192" t="10455" r="17179" b="4600"/>
          <a:stretch/>
        </p:blipFill>
        <p:spPr>
          <a:xfrm>
            <a:off x="8252289" y="1775912"/>
            <a:ext cx="459605" cy="432961"/>
          </a:xfrm>
          <a:prstGeom prst="rect">
            <a:avLst/>
          </a:prstGeom>
        </p:spPr>
      </p:pic>
      <p:pic>
        <p:nvPicPr>
          <p:cNvPr id="35" name="Picture 34" descr="A screenshot of a computer&#10;&#10;Description automatically generated">
            <a:extLst>
              <a:ext uri="{FF2B5EF4-FFF2-40B4-BE49-F238E27FC236}">
                <a16:creationId xmlns:a16="http://schemas.microsoft.com/office/drawing/2014/main" id="{FDD6004F-64FE-D54E-B619-532BD1CCB440}"/>
              </a:ext>
            </a:extLst>
          </p:cNvPr>
          <p:cNvPicPr>
            <a:picLocks noChangeAspect="1"/>
          </p:cNvPicPr>
          <p:nvPr/>
        </p:nvPicPr>
        <p:blipFill rotWithShape="1">
          <a:blip r:embed="rId2">
            <a:extLst>
              <a:ext uri="{28A0092B-C50C-407E-A947-70E740481C1C}">
                <a14:useLocalDpi xmlns:a14="http://schemas.microsoft.com/office/drawing/2010/main" val="0"/>
              </a:ext>
            </a:extLst>
          </a:blip>
          <a:srcRect l="15192" t="10455" r="17179" b="4600"/>
          <a:stretch/>
        </p:blipFill>
        <p:spPr>
          <a:xfrm>
            <a:off x="9069988" y="2170885"/>
            <a:ext cx="459605" cy="432961"/>
          </a:xfrm>
          <a:prstGeom prst="rect">
            <a:avLst/>
          </a:prstGeom>
        </p:spPr>
      </p:pic>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8CDCB8DD-7605-414C-A2AF-6B1DD6072DD7}"/>
                  </a:ext>
                </a:extLst>
              </p:cNvPr>
              <p:cNvSpPr/>
              <p:nvPr/>
            </p:nvSpPr>
            <p:spPr>
              <a:xfrm>
                <a:off x="9069988" y="1179898"/>
                <a:ext cx="7421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smtClean="0">
                              <a:latin typeface="Cambria Math" panose="02040503050406030204" pitchFamily="18" charset="0"/>
                            </a:rPr>
                          </m:ctrlPr>
                        </m:dPr>
                        <m:e>
                          <m:r>
                            <a:rPr lang="en-GB" b="0" i="1" smtClean="0">
                              <a:latin typeface="Cambria Math" panose="02040503050406030204" pitchFamily="18" charset="0"/>
                            </a:rPr>
                            <m:t>0</m:t>
                          </m:r>
                          <m:r>
                            <a:rPr lang="en-GB" i="1">
                              <a:latin typeface="Cambria Math" panose="02040503050406030204" pitchFamily="18" charset="0"/>
                            </a:rPr>
                            <m:t>, </m:t>
                          </m:r>
                          <m:r>
                            <a:rPr lang="en-GB" b="0" i="1" smtClean="0">
                              <a:latin typeface="Cambria Math" panose="02040503050406030204" pitchFamily="18" charset="0"/>
                            </a:rPr>
                            <m:t>8</m:t>
                          </m:r>
                        </m:e>
                      </m:d>
                    </m:oMath>
                  </m:oMathPara>
                </a14:m>
                <a:endParaRPr lang="en-US" dirty="0"/>
              </a:p>
            </p:txBody>
          </p:sp>
        </mc:Choice>
        <mc:Fallback xmlns="">
          <p:sp>
            <p:nvSpPr>
              <p:cNvPr id="36" name="Rectangle 35">
                <a:extLst>
                  <a:ext uri="{FF2B5EF4-FFF2-40B4-BE49-F238E27FC236}">
                    <a16:creationId xmlns:a16="http://schemas.microsoft.com/office/drawing/2014/main" id="{8CDCB8DD-7605-414C-A2AF-6B1DD6072DD7}"/>
                  </a:ext>
                </a:extLst>
              </p:cNvPr>
              <p:cNvSpPr>
                <a:spLocks noRot="1" noChangeAspect="1" noMove="1" noResize="1" noEditPoints="1" noAdjustHandles="1" noChangeArrowheads="1" noChangeShapeType="1" noTextEdit="1"/>
              </p:cNvSpPr>
              <p:nvPr/>
            </p:nvSpPr>
            <p:spPr>
              <a:xfrm>
                <a:off x="9069988" y="1179898"/>
                <a:ext cx="742191"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F8429D0F-E98D-1A46-B79E-5F9FBED858D3}"/>
                  </a:ext>
                </a:extLst>
              </p:cNvPr>
              <p:cNvSpPr/>
              <p:nvPr/>
            </p:nvSpPr>
            <p:spPr>
              <a:xfrm>
                <a:off x="6988243" y="1585082"/>
                <a:ext cx="7421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smtClean="0">
                              <a:latin typeface="Cambria Math" panose="02040503050406030204" pitchFamily="18" charset="0"/>
                            </a:rPr>
                          </m:ctrlPr>
                        </m:dPr>
                        <m:e>
                          <m:r>
                            <a:rPr lang="en-GB" b="0" i="1" smtClean="0">
                              <a:latin typeface="Cambria Math" panose="02040503050406030204" pitchFamily="18" charset="0"/>
                            </a:rPr>
                            <m:t>0</m:t>
                          </m:r>
                          <m:r>
                            <a:rPr lang="en-GB" i="1">
                              <a:latin typeface="Cambria Math" panose="02040503050406030204" pitchFamily="18" charset="0"/>
                            </a:rPr>
                            <m:t>, </m:t>
                          </m:r>
                          <m:r>
                            <a:rPr lang="en-GB" b="0" i="1" smtClean="0">
                              <a:latin typeface="Cambria Math" panose="02040503050406030204" pitchFamily="18" charset="0"/>
                            </a:rPr>
                            <m:t>8</m:t>
                          </m:r>
                        </m:e>
                      </m:d>
                    </m:oMath>
                  </m:oMathPara>
                </a14:m>
                <a:endParaRPr lang="en-US" dirty="0"/>
              </a:p>
            </p:txBody>
          </p:sp>
        </mc:Choice>
        <mc:Fallback xmlns="">
          <p:sp>
            <p:nvSpPr>
              <p:cNvPr id="37" name="Rectangle 36">
                <a:extLst>
                  <a:ext uri="{FF2B5EF4-FFF2-40B4-BE49-F238E27FC236}">
                    <a16:creationId xmlns:a16="http://schemas.microsoft.com/office/drawing/2014/main" id="{F8429D0F-E98D-1A46-B79E-5F9FBED858D3}"/>
                  </a:ext>
                </a:extLst>
              </p:cNvPr>
              <p:cNvSpPr>
                <a:spLocks noRot="1" noChangeAspect="1" noMove="1" noResize="1" noEditPoints="1" noAdjustHandles="1" noChangeArrowheads="1" noChangeShapeType="1" noTextEdit="1"/>
              </p:cNvSpPr>
              <p:nvPr/>
            </p:nvSpPr>
            <p:spPr>
              <a:xfrm>
                <a:off x="6988243" y="1585082"/>
                <a:ext cx="742191"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4BA2EDBD-A81F-E445-8B47-BE4D86E31455}"/>
                  </a:ext>
                </a:extLst>
              </p:cNvPr>
              <p:cNvSpPr/>
              <p:nvPr/>
            </p:nvSpPr>
            <p:spPr>
              <a:xfrm>
                <a:off x="9345361" y="2947986"/>
                <a:ext cx="7421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smtClean="0">
                              <a:latin typeface="Cambria Math" panose="02040503050406030204" pitchFamily="18" charset="0"/>
                            </a:rPr>
                          </m:ctrlPr>
                        </m:dPr>
                        <m:e>
                          <m:r>
                            <a:rPr lang="en-GB" b="0" i="1" smtClean="0">
                              <a:latin typeface="Cambria Math" panose="02040503050406030204" pitchFamily="18" charset="0"/>
                            </a:rPr>
                            <m:t>0</m:t>
                          </m:r>
                          <m:r>
                            <a:rPr lang="en-GB" i="1">
                              <a:latin typeface="Cambria Math" panose="02040503050406030204" pitchFamily="18" charset="0"/>
                            </a:rPr>
                            <m:t>, </m:t>
                          </m:r>
                          <m:r>
                            <a:rPr lang="en-GB" b="0" i="1" smtClean="0">
                              <a:latin typeface="Cambria Math" panose="02040503050406030204" pitchFamily="18" charset="0"/>
                            </a:rPr>
                            <m:t>8</m:t>
                          </m:r>
                        </m:e>
                      </m:d>
                    </m:oMath>
                  </m:oMathPara>
                </a14:m>
                <a:endParaRPr lang="en-US" dirty="0"/>
              </a:p>
            </p:txBody>
          </p:sp>
        </mc:Choice>
        <mc:Fallback xmlns="">
          <p:sp>
            <p:nvSpPr>
              <p:cNvPr id="38" name="Rectangle 37">
                <a:extLst>
                  <a:ext uri="{FF2B5EF4-FFF2-40B4-BE49-F238E27FC236}">
                    <a16:creationId xmlns:a16="http://schemas.microsoft.com/office/drawing/2014/main" id="{4BA2EDBD-A81F-E445-8B47-BE4D86E31455}"/>
                  </a:ext>
                </a:extLst>
              </p:cNvPr>
              <p:cNvSpPr>
                <a:spLocks noRot="1" noChangeAspect="1" noMove="1" noResize="1" noEditPoints="1" noAdjustHandles="1" noChangeArrowheads="1" noChangeShapeType="1" noTextEdit="1"/>
              </p:cNvSpPr>
              <p:nvPr/>
            </p:nvSpPr>
            <p:spPr>
              <a:xfrm>
                <a:off x="9345361" y="2947986"/>
                <a:ext cx="742191" cy="369332"/>
              </a:xfrm>
              <a:prstGeom prst="rect">
                <a:avLst/>
              </a:prstGeom>
              <a:blipFill>
                <a:blip r:embed="rId5"/>
                <a:stretch>
                  <a:fillRect/>
                </a:stretch>
              </a:blipFill>
            </p:spPr>
            <p:txBody>
              <a:bodyPr/>
              <a:lstStyle/>
              <a:p>
                <a:r>
                  <a:rPr lang="en-US">
                    <a:noFill/>
                  </a:rPr>
                  <a:t> </a:t>
                </a:r>
              </a:p>
            </p:txBody>
          </p:sp>
        </mc:Fallback>
      </mc:AlternateContent>
      <p:pic>
        <p:nvPicPr>
          <p:cNvPr id="40" name="Picture 39" descr="A picture containing orange, holding, people, room&#10;&#10;Description automatically generated">
            <a:extLst>
              <a:ext uri="{FF2B5EF4-FFF2-40B4-BE49-F238E27FC236}">
                <a16:creationId xmlns:a16="http://schemas.microsoft.com/office/drawing/2014/main" id="{69F178C4-EF98-5C44-9BF0-A21BA50E77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384" y="4594634"/>
            <a:ext cx="2012499" cy="1098425"/>
          </a:xfrm>
          <a:prstGeom prst="rect">
            <a:avLst/>
          </a:prstGeom>
        </p:spPr>
      </p:pic>
      <p:sp>
        <p:nvSpPr>
          <p:cNvPr id="41" name="Rectangle 40">
            <a:extLst>
              <a:ext uri="{FF2B5EF4-FFF2-40B4-BE49-F238E27FC236}">
                <a16:creationId xmlns:a16="http://schemas.microsoft.com/office/drawing/2014/main" id="{416E0628-65B1-404A-B260-1740CD05E177}"/>
              </a:ext>
            </a:extLst>
          </p:cNvPr>
          <p:cNvSpPr/>
          <p:nvPr/>
        </p:nvSpPr>
        <p:spPr>
          <a:xfrm>
            <a:off x="5399590" y="5092861"/>
            <a:ext cx="2646758" cy="682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73C69A9-3F1E-9F4C-B69F-5B62F4B208CD}"/>
              </a:ext>
            </a:extLst>
          </p:cNvPr>
          <p:cNvSpPr/>
          <p:nvPr/>
        </p:nvSpPr>
        <p:spPr>
          <a:xfrm>
            <a:off x="7448326" y="3296471"/>
            <a:ext cx="405114" cy="40208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D</a:t>
            </a:r>
          </a:p>
        </p:txBody>
      </p:sp>
      <p:cxnSp>
        <p:nvCxnSpPr>
          <p:cNvPr id="43" name="Straight Connector 42">
            <a:extLst>
              <a:ext uri="{FF2B5EF4-FFF2-40B4-BE49-F238E27FC236}">
                <a16:creationId xmlns:a16="http://schemas.microsoft.com/office/drawing/2014/main" id="{A6343418-E366-294D-95AB-598981016201}"/>
              </a:ext>
            </a:extLst>
          </p:cNvPr>
          <p:cNvCxnSpPr>
            <a:cxnSpLocks/>
            <a:stCxn id="20" idx="3"/>
            <a:endCxn id="42" idx="6"/>
          </p:cNvCxnSpPr>
          <p:nvPr/>
        </p:nvCxnSpPr>
        <p:spPr>
          <a:xfrm flipH="1">
            <a:off x="7853440" y="3073768"/>
            <a:ext cx="1114536" cy="4237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F38D74-B33C-B94B-A3F7-5EDD7EE572C8}"/>
              </a:ext>
            </a:extLst>
          </p:cNvPr>
          <p:cNvCxnSpPr>
            <a:cxnSpLocks/>
            <a:stCxn id="2" idx="4"/>
            <a:endCxn id="42" idx="0"/>
          </p:cNvCxnSpPr>
          <p:nvPr/>
        </p:nvCxnSpPr>
        <p:spPr>
          <a:xfrm>
            <a:off x="7587205" y="2416080"/>
            <a:ext cx="63678" cy="8803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0AB1753E-96F4-064E-9D66-7486BF34AA06}"/>
              </a:ext>
            </a:extLst>
          </p:cNvPr>
          <p:cNvPicPr>
            <a:picLocks noChangeAspect="1"/>
          </p:cNvPicPr>
          <p:nvPr/>
        </p:nvPicPr>
        <p:blipFill rotWithShape="1">
          <a:blip r:embed="rId7">
            <a:extLst>
              <a:ext uri="{28A0092B-C50C-407E-A947-70E740481C1C}">
                <a14:useLocalDpi xmlns:a14="http://schemas.microsoft.com/office/drawing/2010/main" val="0"/>
              </a:ext>
            </a:extLst>
          </a:blip>
          <a:srcRect l="8116" t="29021" r="7394" b="24995"/>
          <a:stretch/>
        </p:blipFill>
        <p:spPr>
          <a:xfrm>
            <a:off x="8053578" y="3118763"/>
            <a:ext cx="652513" cy="355131"/>
          </a:xfrm>
          <a:prstGeom prst="rect">
            <a:avLst/>
          </a:prstGeom>
        </p:spPr>
      </p:pic>
      <p:pic>
        <p:nvPicPr>
          <p:cNvPr id="51" name="Picture 50">
            <a:extLst>
              <a:ext uri="{FF2B5EF4-FFF2-40B4-BE49-F238E27FC236}">
                <a16:creationId xmlns:a16="http://schemas.microsoft.com/office/drawing/2014/main" id="{9C1AD154-AB1B-EA44-A14B-EBEE88FB0A69}"/>
              </a:ext>
            </a:extLst>
          </p:cNvPr>
          <p:cNvPicPr>
            <a:picLocks noChangeAspect="1"/>
          </p:cNvPicPr>
          <p:nvPr/>
        </p:nvPicPr>
        <p:blipFill rotWithShape="1">
          <a:blip r:embed="rId7">
            <a:extLst>
              <a:ext uri="{28A0092B-C50C-407E-A947-70E740481C1C}">
                <a14:useLocalDpi xmlns:a14="http://schemas.microsoft.com/office/drawing/2010/main" val="0"/>
              </a:ext>
            </a:extLst>
          </a:blip>
          <a:srcRect l="8116" t="29021" r="7394" b="24995"/>
          <a:stretch/>
        </p:blipFill>
        <p:spPr>
          <a:xfrm>
            <a:off x="7262151" y="2712407"/>
            <a:ext cx="652513" cy="355131"/>
          </a:xfrm>
          <a:prstGeom prst="rect">
            <a:avLst/>
          </a:prstGeom>
        </p:spPr>
      </p:pic>
      <p:sp>
        <p:nvSpPr>
          <p:cNvPr id="52" name="Oval 51">
            <a:extLst>
              <a:ext uri="{FF2B5EF4-FFF2-40B4-BE49-F238E27FC236}">
                <a16:creationId xmlns:a16="http://schemas.microsoft.com/office/drawing/2014/main" id="{BD168413-BFEC-7E4D-8599-FB8659CA5D55}"/>
              </a:ext>
            </a:extLst>
          </p:cNvPr>
          <p:cNvSpPr/>
          <p:nvPr/>
        </p:nvSpPr>
        <p:spPr>
          <a:xfrm>
            <a:off x="10912292" y="2596354"/>
            <a:ext cx="405114" cy="402085"/>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E</a:t>
            </a:r>
          </a:p>
        </p:txBody>
      </p:sp>
      <p:cxnSp>
        <p:nvCxnSpPr>
          <p:cNvPr id="54" name="Straight Connector 53">
            <a:extLst>
              <a:ext uri="{FF2B5EF4-FFF2-40B4-BE49-F238E27FC236}">
                <a16:creationId xmlns:a16="http://schemas.microsoft.com/office/drawing/2014/main" id="{EFAE85E3-645B-FA49-A427-A044B63B92D1}"/>
              </a:ext>
            </a:extLst>
          </p:cNvPr>
          <p:cNvCxnSpPr>
            <a:cxnSpLocks/>
            <a:stCxn id="52" idx="2"/>
            <a:endCxn id="18" idx="5"/>
          </p:cNvCxnSpPr>
          <p:nvPr/>
        </p:nvCxnSpPr>
        <p:spPr>
          <a:xfrm flipH="1" flipV="1">
            <a:off x="9509077" y="1911907"/>
            <a:ext cx="1403215" cy="8854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8" name="Picture 57" descr="A close up of a mans face&#10;&#10;Description automatically generated">
            <a:extLst>
              <a:ext uri="{FF2B5EF4-FFF2-40B4-BE49-F238E27FC236}">
                <a16:creationId xmlns:a16="http://schemas.microsoft.com/office/drawing/2014/main" id="{D8B12BDD-1FBB-CD47-944F-D50E171CBCD8}"/>
              </a:ext>
            </a:extLst>
          </p:cNvPr>
          <p:cNvPicPr>
            <a:picLocks noChangeAspect="1"/>
          </p:cNvPicPr>
          <p:nvPr/>
        </p:nvPicPr>
        <p:blipFill rotWithShape="1">
          <a:blip r:embed="rId8">
            <a:extLst>
              <a:ext uri="{28A0092B-C50C-407E-A947-70E740481C1C}">
                <a14:useLocalDpi xmlns:a14="http://schemas.microsoft.com/office/drawing/2010/main" val="0"/>
              </a:ext>
            </a:extLst>
          </a:blip>
          <a:srcRect l="5246" t="39790" r="8122" b="35230"/>
          <a:stretch/>
        </p:blipFill>
        <p:spPr>
          <a:xfrm>
            <a:off x="9812179" y="1972828"/>
            <a:ext cx="742191" cy="640984"/>
          </a:xfrm>
          <a:prstGeom prst="rect">
            <a:avLst/>
          </a:prstGeom>
        </p:spPr>
      </p:pic>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E8DC6CAB-EDE1-8344-86CE-11B3D16BCE20}"/>
                  </a:ext>
                </a:extLst>
              </p:cNvPr>
              <p:cNvSpPr/>
              <p:nvPr/>
            </p:nvSpPr>
            <p:spPr>
              <a:xfrm>
                <a:off x="10743753" y="3063386"/>
                <a:ext cx="91531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smtClean="0">
                              <a:latin typeface="Cambria Math" panose="02040503050406030204" pitchFamily="18" charset="0"/>
                            </a:rPr>
                          </m:ctrlPr>
                        </m:dPr>
                        <m:e>
                          <m:r>
                            <a:rPr lang="en-GB" b="0" i="1" smtClean="0">
                              <a:latin typeface="Cambria Math" panose="02040503050406030204" pitchFamily="18" charset="0"/>
                            </a:rPr>
                            <m:t>−1</m:t>
                          </m:r>
                          <m:r>
                            <a:rPr lang="en-GB" i="1">
                              <a:latin typeface="Cambria Math" panose="02040503050406030204" pitchFamily="18" charset="0"/>
                            </a:rPr>
                            <m:t>, </m:t>
                          </m:r>
                          <m:r>
                            <a:rPr lang="en-GB" b="0" i="1" smtClean="0">
                              <a:latin typeface="Cambria Math" panose="02040503050406030204" pitchFamily="18" charset="0"/>
                            </a:rPr>
                            <m:t>1</m:t>
                          </m:r>
                        </m:e>
                      </m:d>
                    </m:oMath>
                  </m:oMathPara>
                </a14:m>
                <a:endParaRPr lang="en-US" dirty="0"/>
              </a:p>
            </p:txBody>
          </p:sp>
        </mc:Choice>
        <mc:Fallback xmlns="">
          <p:sp>
            <p:nvSpPr>
              <p:cNvPr id="60" name="Rectangle 59">
                <a:extLst>
                  <a:ext uri="{FF2B5EF4-FFF2-40B4-BE49-F238E27FC236}">
                    <a16:creationId xmlns:a16="http://schemas.microsoft.com/office/drawing/2014/main" id="{E8DC6CAB-EDE1-8344-86CE-11B3D16BCE20}"/>
                  </a:ext>
                </a:extLst>
              </p:cNvPr>
              <p:cNvSpPr>
                <a:spLocks noRot="1" noChangeAspect="1" noMove="1" noResize="1" noEditPoints="1" noAdjustHandles="1" noChangeArrowheads="1" noChangeShapeType="1" noTextEdit="1"/>
              </p:cNvSpPr>
              <p:nvPr/>
            </p:nvSpPr>
            <p:spPr>
              <a:xfrm>
                <a:off x="10743753" y="3063386"/>
                <a:ext cx="91531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3EAE386A-6787-154E-90B9-8B0A7FBAF472}"/>
                  </a:ext>
                </a:extLst>
              </p:cNvPr>
              <p:cNvSpPr/>
              <p:nvPr/>
            </p:nvSpPr>
            <p:spPr>
              <a:xfrm>
                <a:off x="7239002" y="3718384"/>
                <a:ext cx="8704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smtClean="0">
                              <a:latin typeface="Cambria Math" panose="02040503050406030204" pitchFamily="18" charset="0"/>
                            </a:rPr>
                          </m:ctrlPr>
                        </m:dPr>
                        <m:e>
                          <m:r>
                            <a:rPr lang="en-GB" b="0" i="1" smtClean="0">
                              <a:latin typeface="Cambria Math" panose="02040503050406030204" pitchFamily="18" charset="0"/>
                            </a:rPr>
                            <m:t>0</m:t>
                          </m:r>
                          <m:r>
                            <a:rPr lang="en-GB" i="1">
                              <a:latin typeface="Cambria Math" panose="02040503050406030204" pitchFamily="18" charset="0"/>
                            </a:rPr>
                            <m:t>, </m:t>
                          </m:r>
                          <m:r>
                            <a:rPr lang="en-GB" b="0" i="1" smtClean="0">
                              <a:latin typeface="Cambria Math" panose="02040503050406030204" pitchFamily="18" charset="0"/>
                            </a:rPr>
                            <m:t>16</m:t>
                          </m:r>
                        </m:e>
                      </m:d>
                    </m:oMath>
                  </m:oMathPara>
                </a14:m>
                <a:endParaRPr lang="en-US" dirty="0"/>
              </a:p>
            </p:txBody>
          </p:sp>
        </mc:Choice>
        <mc:Fallback xmlns="">
          <p:sp>
            <p:nvSpPr>
              <p:cNvPr id="61" name="Rectangle 60">
                <a:extLst>
                  <a:ext uri="{FF2B5EF4-FFF2-40B4-BE49-F238E27FC236}">
                    <a16:creationId xmlns:a16="http://schemas.microsoft.com/office/drawing/2014/main" id="{3EAE386A-6787-154E-90B9-8B0A7FBAF472}"/>
                  </a:ext>
                </a:extLst>
              </p:cNvPr>
              <p:cNvSpPr>
                <a:spLocks noRot="1" noChangeAspect="1" noMove="1" noResize="1" noEditPoints="1" noAdjustHandles="1" noChangeArrowheads="1" noChangeShapeType="1" noTextEdit="1"/>
              </p:cNvSpPr>
              <p:nvPr/>
            </p:nvSpPr>
            <p:spPr>
              <a:xfrm>
                <a:off x="7239002" y="3718384"/>
                <a:ext cx="870431" cy="369332"/>
              </a:xfrm>
              <a:prstGeom prst="rect">
                <a:avLst/>
              </a:prstGeom>
              <a:blipFill>
                <a:blip r:embed="rId10"/>
                <a:stretch>
                  <a:fillRect/>
                </a:stretch>
              </a:blipFill>
            </p:spPr>
            <p:txBody>
              <a:bodyPr/>
              <a:lstStyle/>
              <a:p>
                <a:r>
                  <a:rPr lang="en-US">
                    <a:noFill/>
                  </a:rPr>
                  <a:t> </a:t>
                </a:r>
              </a:p>
            </p:txBody>
          </p:sp>
        </mc:Fallback>
      </mc:AlternateContent>
      <p:sp>
        <p:nvSpPr>
          <p:cNvPr id="5" name="Title 4">
            <a:extLst>
              <a:ext uri="{FF2B5EF4-FFF2-40B4-BE49-F238E27FC236}">
                <a16:creationId xmlns:a16="http://schemas.microsoft.com/office/drawing/2014/main" id="{B52DF259-13FA-99D7-4DDC-83B0BD2C29BC}"/>
              </a:ext>
            </a:extLst>
          </p:cNvPr>
          <p:cNvSpPr>
            <a:spLocks noGrp="1"/>
          </p:cNvSpPr>
          <p:nvPr>
            <p:ph type="title"/>
          </p:nvPr>
        </p:nvSpPr>
        <p:spPr/>
        <p:txBody>
          <a:bodyPr/>
          <a:lstStyle/>
          <a:p>
            <a:r>
              <a:rPr lang="en-US" dirty="0"/>
              <a:t>Tracking dependencies</a:t>
            </a:r>
          </a:p>
        </p:txBody>
      </p:sp>
      <p:sp>
        <p:nvSpPr>
          <p:cNvPr id="7" name="Slide Number Placeholder 6">
            <a:extLst>
              <a:ext uri="{FF2B5EF4-FFF2-40B4-BE49-F238E27FC236}">
                <a16:creationId xmlns:a16="http://schemas.microsoft.com/office/drawing/2014/main" id="{7179D953-C1FE-B035-3746-3025F7F606C1}"/>
              </a:ext>
            </a:extLst>
          </p:cNvPr>
          <p:cNvSpPr>
            <a:spLocks noGrp="1"/>
          </p:cNvSpPr>
          <p:nvPr>
            <p:ph type="sldNum" sz="quarter" idx="10"/>
          </p:nvPr>
        </p:nvSpPr>
        <p:spPr/>
        <p:txBody>
          <a:bodyPr/>
          <a:lstStyle/>
          <a:p>
            <a:fld id="{D8D877B3-D348-4611-9BDB-C5374591D951}" type="slidenum">
              <a:rPr lang="en-US" smtClean="0"/>
              <a:pPr/>
              <a:t>46</a:t>
            </a:fld>
            <a:endParaRPr lang="en-US" dirty="0"/>
          </a:p>
        </p:txBody>
      </p:sp>
    </p:spTree>
    <p:extLst>
      <p:ext uri="{BB962C8B-B14F-4D97-AF65-F5344CB8AC3E}">
        <p14:creationId xmlns:p14="http://schemas.microsoft.com/office/powerpoint/2010/main" val="247919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500"/>
                                        <p:tgtEl>
                                          <p:spTgt spid="61"/>
                                        </p:tgtEl>
                                      </p:cBhvr>
                                    </p:animEffect>
                                  </p:childTnLst>
                                </p:cTn>
                              </p:par>
                              <p:par>
                                <p:cTn id="68" presetID="10" presetClass="entr" presetSubtype="0" fill="hold"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par>
                                <p:cTn id="71" presetID="10" presetClass="entr" presetSubtype="0"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par>
                                <p:cTn id="79" presetID="10" presetClass="entr" presetSubtype="0" fill="hold" nodeType="with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fade">
                                      <p:cBhvr>
                                        <p:cTn id="81" dur="500"/>
                                        <p:tgtEl>
                                          <p:spTgt spid="5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fade">
                                      <p:cBhvr>
                                        <p:cTn id="91" dur="500"/>
                                        <p:tgtEl>
                                          <p:spTgt spid="52"/>
                                        </p:tgtEl>
                                      </p:cBhvr>
                                    </p:animEffect>
                                  </p:childTnLst>
                                </p:cTn>
                              </p:par>
                              <p:par>
                                <p:cTn id="92" presetID="10" presetClass="entr" presetSubtype="0" fill="hold" nodeType="with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fade">
                                      <p:cBhvr>
                                        <p:cTn id="94" dur="500"/>
                                        <p:tgtEl>
                                          <p:spTgt spid="54"/>
                                        </p:tgtEl>
                                      </p:cBhvr>
                                    </p:animEffect>
                                  </p:childTnLst>
                                </p:cTn>
                              </p:par>
                              <p:par>
                                <p:cTn id="95" presetID="10" presetClass="entr" presetSubtype="0" fill="hold" nodeType="with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fade">
                                      <p:cBhvr>
                                        <p:cTn id="97" dur="500"/>
                                        <p:tgtEl>
                                          <p:spTgt spid="5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0"/>
                                        </p:tgtEl>
                                        <p:attrNameLst>
                                          <p:attrName>style.visibility</p:attrName>
                                        </p:attrNameLst>
                                      </p:cBhvr>
                                      <p:to>
                                        <p:strVal val="visible"/>
                                      </p:to>
                                    </p:set>
                                    <p:animEffect transition="in" filter="fade">
                                      <p:cBhvr>
                                        <p:cTn id="10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 grpId="0" animBg="1"/>
      <p:bldP spid="18" grpId="0" animBg="1"/>
      <p:bldP spid="20" grpId="0" animBg="1"/>
      <p:bldP spid="36" grpId="0"/>
      <p:bldP spid="37" grpId="0"/>
      <p:bldP spid="38" grpId="0"/>
      <p:bldP spid="41" grpId="0" animBg="1"/>
      <p:bldP spid="42" grpId="0" animBg="1"/>
      <p:bldP spid="52" grpId="0" animBg="1"/>
      <p:bldP spid="60" grpId="0"/>
      <p:bldP spid="6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85A56F-42B5-FA39-FEDE-4271AD349032}"/>
              </a:ext>
            </a:extLst>
          </p:cNvPr>
          <p:cNvSpPr>
            <a:spLocks noGrp="1"/>
          </p:cNvSpPr>
          <p:nvPr>
            <p:ph type="title"/>
          </p:nvPr>
        </p:nvSpPr>
        <p:spPr/>
        <p:txBody>
          <a:bodyPr/>
          <a:lstStyle/>
          <a:p>
            <a:r>
              <a:rPr lang="en-US" dirty="0"/>
              <a:t>Dependence tracking</a:t>
            </a:r>
          </a:p>
        </p:txBody>
      </p:sp>
      <p:pic>
        <p:nvPicPr>
          <p:cNvPr id="5122" name="Picture 2">
            <a:extLst>
              <a:ext uri="{FF2B5EF4-FFF2-40B4-BE49-F238E27FC236}">
                <a16:creationId xmlns:a16="http://schemas.microsoft.com/office/drawing/2014/main" id="{805A7652-A977-E6F9-B0FD-A3EA56DD5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507" y="1663045"/>
            <a:ext cx="10226993" cy="498299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0FDDB38-C328-8CB6-6DA1-5D031F603EA2}"/>
              </a:ext>
            </a:extLst>
          </p:cNvPr>
          <p:cNvSpPr>
            <a:spLocks noGrp="1"/>
          </p:cNvSpPr>
          <p:nvPr>
            <p:ph type="sldNum" sz="quarter" idx="10"/>
          </p:nvPr>
        </p:nvSpPr>
        <p:spPr/>
        <p:txBody>
          <a:bodyPr/>
          <a:lstStyle/>
          <a:p>
            <a:fld id="{D8D877B3-D348-4611-9BDB-C5374591D951}" type="slidenum">
              <a:rPr lang="en-US" smtClean="0"/>
              <a:pPr/>
              <a:t>47</a:t>
            </a:fld>
            <a:endParaRPr lang="en-US" dirty="0"/>
          </a:p>
        </p:txBody>
      </p:sp>
    </p:spTree>
    <p:extLst>
      <p:ext uri="{BB962C8B-B14F-4D97-AF65-F5344CB8AC3E}">
        <p14:creationId xmlns:p14="http://schemas.microsoft.com/office/powerpoint/2010/main" val="1712166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85A56F-42B5-FA39-FEDE-4271AD349032}"/>
              </a:ext>
            </a:extLst>
          </p:cNvPr>
          <p:cNvSpPr>
            <a:spLocks noGrp="1"/>
          </p:cNvSpPr>
          <p:nvPr>
            <p:ph type="title"/>
          </p:nvPr>
        </p:nvSpPr>
        <p:spPr/>
        <p:txBody>
          <a:bodyPr/>
          <a:lstStyle/>
          <a:p>
            <a:r>
              <a:rPr lang="en-US" dirty="0"/>
              <a:t>Dependence tracking with subintervals</a:t>
            </a:r>
          </a:p>
        </p:txBody>
      </p:sp>
      <p:pic>
        <p:nvPicPr>
          <p:cNvPr id="7170" name="Picture 2">
            <a:extLst>
              <a:ext uri="{FF2B5EF4-FFF2-40B4-BE49-F238E27FC236}">
                <a16:creationId xmlns:a16="http://schemas.microsoft.com/office/drawing/2014/main" id="{F9AD8554-F7F4-6509-F0D9-82B1FE529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1492417"/>
            <a:ext cx="10491788" cy="511474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9C124AB-9844-D149-C82D-2E39936B0DBF}"/>
              </a:ext>
            </a:extLst>
          </p:cNvPr>
          <p:cNvSpPr>
            <a:spLocks noGrp="1"/>
          </p:cNvSpPr>
          <p:nvPr>
            <p:ph type="sldNum" sz="quarter" idx="10"/>
          </p:nvPr>
        </p:nvSpPr>
        <p:spPr/>
        <p:txBody>
          <a:bodyPr/>
          <a:lstStyle/>
          <a:p>
            <a:fld id="{D8D877B3-D348-4611-9BDB-C5374591D951}" type="slidenum">
              <a:rPr lang="en-US" smtClean="0"/>
              <a:pPr/>
              <a:t>48</a:t>
            </a:fld>
            <a:endParaRPr lang="en-US" dirty="0"/>
          </a:p>
        </p:txBody>
      </p:sp>
    </p:spTree>
    <p:extLst>
      <p:ext uri="{BB962C8B-B14F-4D97-AF65-F5344CB8AC3E}">
        <p14:creationId xmlns:p14="http://schemas.microsoft.com/office/powerpoint/2010/main" val="2126774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DA1C4-B4BA-886A-8B9E-66C53A55C1CE}"/>
              </a:ext>
            </a:extLst>
          </p:cNvPr>
          <p:cNvSpPr>
            <a:spLocks noGrp="1"/>
          </p:cNvSpPr>
          <p:nvPr>
            <p:ph type="title"/>
          </p:nvPr>
        </p:nvSpPr>
        <p:spPr/>
        <p:txBody>
          <a:bodyPr/>
          <a:lstStyle/>
          <a:p>
            <a:r>
              <a:rPr lang="en-US" dirty="0"/>
              <a:t>Compute risk with missing information</a:t>
            </a:r>
          </a:p>
        </p:txBody>
      </p:sp>
      <p:sp>
        <p:nvSpPr>
          <p:cNvPr id="33" name="Text Box 3">
            <a:extLst>
              <a:ext uri="{FF2B5EF4-FFF2-40B4-BE49-F238E27FC236}">
                <a16:creationId xmlns:a16="http://schemas.microsoft.com/office/drawing/2014/main" id="{D31A2BBA-7D2A-C247-A0E9-C6704AC89B24}"/>
              </a:ext>
            </a:extLst>
          </p:cNvPr>
          <p:cNvSpPr txBox="1">
            <a:spLocks noChangeArrowheads="1"/>
          </p:cNvSpPr>
          <p:nvPr/>
        </p:nvSpPr>
        <p:spPr bwMode="auto">
          <a:xfrm>
            <a:off x="7369175" y="1705804"/>
            <a:ext cx="4731446" cy="1938992"/>
          </a:xfrm>
          <a:prstGeom prst="rect">
            <a:avLst/>
          </a:prstGeom>
          <a:noFill/>
          <a:ln w="38100">
            <a:noFill/>
            <a:miter lim="800000"/>
            <a:headEnd/>
            <a:tailEnd/>
          </a:ln>
        </p:spPr>
        <p:txBody>
          <a:bodyPr wrap="square">
            <a:spAutoFit/>
          </a:bodyPr>
          <a:lstStyle/>
          <a:p>
            <a:pPr eaLnBrk="1" hangingPunct="1">
              <a:defRPr/>
            </a:pPr>
            <a:r>
              <a:rPr lang="en-US" sz="2400" dirty="0"/>
              <a:t>If the mean is 10 and the variance is 2, best-possible bounds on the chance the variable is bigger than any value is given by this p-box.</a:t>
            </a:r>
          </a:p>
        </p:txBody>
      </p:sp>
      <p:sp>
        <p:nvSpPr>
          <p:cNvPr id="34" name="Line 4">
            <a:extLst>
              <a:ext uri="{FF2B5EF4-FFF2-40B4-BE49-F238E27FC236}">
                <a16:creationId xmlns:a16="http://schemas.microsoft.com/office/drawing/2014/main" id="{13CC9832-594D-2747-AA91-1E3AA9F3751B}"/>
              </a:ext>
            </a:extLst>
          </p:cNvPr>
          <p:cNvSpPr>
            <a:spLocks noChangeShapeType="1"/>
          </p:cNvSpPr>
          <p:nvPr/>
        </p:nvSpPr>
        <p:spPr bwMode="auto">
          <a:xfrm>
            <a:off x="2107420" y="4941360"/>
            <a:ext cx="7040563" cy="1588"/>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5">
            <a:extLst>
              <a:ext uri="{FF2B5EF4-FFF2-40B4-BE49-F238E27FC236}">
                <a16:creationId xmlns:a16="http://schemas.microsoft.com/office/drawing/2014/main" id="{11D77817-18DC-F94D-9B8F-99B5E46EEA54}"/>
              </a:ext>
            </a:extLst>
          </p:cNvPr>
          <p:cNvSpPr>
            <a:spLocks noChangeShapeType="1"/>
          </p:cNvSpPr>
          <p:nvPr/>
        </p:nvSpPr>
        <p:spPr bwMode="auto">
          <a:xfrm>
            <a:off x="2107420" y="4941360"/>
            <a:ext cx="1588" cy="155575"/>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Rectangle 6">
            <a:extLst>
              <a:ext uri="{FF2B5EF4-FFF2-40B4-BE49-F238E27FC236}">
                <a16:creationId xmlns:a16="http://schemas.microsoft.com/office/drawing/2014/main" id="{1AA31025-954D-C249-BDE0-60D1A308D80F}"/>
              </a:ext>
            </a:extLst>
          </p:cNvPr>
          <p:cNvSpPr>
            <a:spLocks noChangeArrowheads="1"/>
          </p:cNvSpPr>
          <p:nvPr/>
        </p:nvSpPr>
        <p:spPr bwMode="auto">
          <a:xfrm>
            <a:off x="1859770" y="5096935"/>
            <a:ext cx="490538"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900"/>
              <a:t>-10</a:t>
            </a:r>
            <a:endParaRPr lang="en-US" altLang="en-US" sz="2400"/>
          </a:p>
        </p:txBody>
      </p:sp>
      <p:sp>
        <p:nvSpPr>
          <p:cNvPr id="37" name="Line 7">
            <a:extLst>
              <a:ext uri="{FF2B5EF4-FFF2-40B4-BE49-F238E27FC236}">
                <a16:creationId xmlns:a16="http://schemas.microsoft.com/office/drawing/2014/main" id="{57F825ED-A597-4F45-AC02-D0805A36DC59}"/>
              </a:ext>
            </a:extLst>
          </p:cNvPr>
          <p:cNvSpPr>
            <a:spLocks noChangeShapeType="1"/>
          </p:cNvSpPr>
          <p:nvPr/>
        </p:nvSpPr>
        <p:spPr bwMode="auto">
          <a:xfrm>
            <a:off x="2282045"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8">
            <a:extLst>
              <a:ext uri="{FF2B5EF4-FFF2-40B4-BE49-F238E27FC236}">
                <a16:creationId xmlns:a16="http://schemas.microsoft.com/office/drawing/2014/main" id="{F5469E2C-192D-6649-B6C6-7745A9075344}"/>
              </a:ext>
            </a:extLst>
          </p:cNvPr>
          <p:cNvSpPr>
            <a:spLocks noChangeShapeType="1"/>
          </p:cNvSpPr>
          <p:nvPr/>
        </p:nvSpPr>
        <p:spPr bwMode="auto">
          <a:xfrm>
            <a:off x="2458258" y="4941360"/>
            <a:ext cx="3175"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9">
            <a:extLst>
              <a:ext uri="{FF2B5EF4-FFF2-40B4-BE49-F238E27FC236}">
                <a16:creationId xmlns:a16="http://schemas.microsoft.com/office/drawing/2014/main" id="{18337CCF-7C34-4E42-BC66-C2C5A0863921}"/>
              </a:ext>
            </a:extLst>
          </p:cNvPr>
          <p:cNvSpPr>
            <a:spLocks noChangeShapeType="1"/>
          </p:cNvSpPr>
          <p:nvPr/>
        </p:nvSpPr>
        <p:spPr bwMode="auto">
          <a:xfrm>
            <a:off x="2636058"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10">
            <a:extLst>
              <a:ext uri="{FF2B5EF4-FFF2-40B4-BE49-F238E27FC236}">
                <a16:creationId xmlns:a16="http://schemas.microsoft.com/office/drawing/2014/main" id="{599950C4-B365-CD4B-A868-E0630CF2A719}"/>
              </a:ext>
            </a:extLst>
          </p:cNvPr>
          <p:cNvSpPr>
            <a:spLocks noChangeShapeType="1"/>
          </p:cNvSpPr>
          <p:nvPr/>
        </p:nvSpPr>
        <p:spPr bwMode="auto">
          <a:xfrm>
            <a:off x="2812270"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11">
            <a:extLst>
              <a:ext uri="{FF2B5EF4-FFF2-40B4-BE49-F238E27FC236}">
                <a16:creationId xmlns:a16="http://schemas.microsoft.com/office/drawing/2014/main" id="{A6F6483A-9E4A-3942-AF5B-153868E8D666}"/>
              </a:ext>
            </a:extLst>
          </p:cNvPr>
          <p:cNvSpPr>
            <a:spLocks noChangeShapeType="1"/>
          </p:cNvSpPr>
          <p:nvPr/>
        </p:nvSpPr>
        <p:spPr bwMode="auto">
          <a:xfrm>
            <a:off x="2986895"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12">
            <a:extLst>
              <a:ext uri="{FF2B5EF4-FFF2-40B4-BE49-F238E27FC236}">
                <a16:creationId xmlns:a16="http://schemas.microsoft.com/office/drawing/2014/main" id="{2F37C365-9A2D-B243-B8B2-D60947DF2CFC}"/>
              </a:ext>
            </a:extLst>
          </p:cNvPr>
          <p:cNvSpPr>
            <a:spLocks noChangeShapeType="1"/>
          </p:cNvSpPr>
          <p:nvPr/>
        </p:nvSpPr>
        <p:spPr bwMode="auto">
          <a:xfrm>
            <a:off x="3163108"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13">
            <a:extLst>
              <a:ext uri="{FF2B5EF4-FFF2-40B4-BE49-F238E27FC236}">
                <a16:creationId xmlns:a16="http://schemas.microsoft.com/office/drawing/2014/main" id="{9AF9724C-FB37-7A41-BFC1-A825EB1A3F1A}"/>
              </a:ext>
            </a:extLst>
          </p:cNvPr>
          <p:cNvSpPr>
            <a:spLocks noChangeShapeType="1"/>
          </p:cNvSpPr>
          <p:nvPr/>
        </p:nvSpPr>
        <p:spPr bwMode="auto">
          <a:xfrm>
            <a:off x="3339320" y="4941360"/>
            <a:ext cx="3175"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14">
            <a:extLst>
              <a:ext uri="{FF2B5EF4-FFF2-40B4-BE49-F238E27FC236}">
                <a16:creationId xmlns:a16="http://schemas.microsoft.com/office/drawing/2014/main" id="{BA6009AA-E0D7-7C4D-A508-F97E470C22B9}"/>
              </a:ext>
            </a:extLst>
          </p:cNvPr>
          <p:cNvSpPr>
            <a:spLocks noChangeShapeType="1"/>
          </p:cNvSpPr>
          <p:nvPr/>
        </p:nvSpPr>
        <p:spPr bwMode="auto">
          <a:xfrm>
            <a:off x="3517120"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15">
            <a:extLst>
              <a:ext uri="{FF2B5EF4-FFF2-40B4-BE49-F238E27FC236}">
                <a16:creationId xmlns:a16="http://schemas.microsoft.com/office/drawing/2014/main" id="{642A19C2-5397-D142-99ED-EB11399EAAE9}"/>
              </a:ext>
            </a:extLst>
          </p:cNvPr>
          <p:cNvSpPr>
            <a:spLocks noChangeShapeType="1"/>
          </p:cNvSpPr>
          <p:nvPr/>
        </p:nvSpPr>
        <p:spPr bwMode="auto">
          <a:xfrm>
            <a:off x="3691745"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6">
            <a:extLst>
              <a:ext uri="{FF2B5EF4-FFF2-40B4-BE49-F238E27FC236}">
                <a16:creationId xmlns:a16="http://schemas.microsoft.com/office/drawing/2014/main" id="{8689FFE5-F742-A341-927A-FC78FD1B0122}"/>
              </a:ext>
            </a:extLst>
          </p:cNvPr>
          <p:cNvSpPr>
            <a:spLocks noChangeShapeType="1"/>
          </p:cNvSpPr>
          <p:nvPr/>
        </p:nvSpPr>
        <p:spPr bwMode="auto">
          <a:xfrm>
            <a:off x="3867958"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7">
            <a:extLst>
              <a:ext uri="{FF2B5EF4-FFF2-40B4-BE49-F238E27FC236}">
                <a16:creationId xmlns:a16="http://schemas.microsoft.com/office/drawing/2014/main" id="{795A9FC4-8427-AE40-8740-7F75425DB13F}"/>
              </a:ext>
            </a:extLst>
          </p:cNvPr>
          <p:cNvSpPr>
            <a:spLocks noChangeShapeType="1"/>
          </p:cNvSpPr>
          <p:nvPr/>
        </p:nvSpPr>
        <p:spPr bwMode="auto">
          <a:xfrm>
            <a:off x="3867958" y="4941360"/>
            <a:ext cx="1587" cy="155575"/>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Rectangle 18">
            <a:extLst>
              <a:ext uri="{FF2B5EF4-FFF2-40B4-BE49-F238E27FC236}">
                <a16:creationId xmlns:a16="http://schemas.microsoft.com/office/drawing/2014/main" id="{E11A7813-8AC9-2941-89AE-C3AF9695DF12}"/>
              </a:ext>
            </a:extLst>
          </p:cNvPr>
          <p:cNvSpPr>
            <a:spLocks noChangeArrowheads="1"/>
          </p:cNvSpPr>
          <p:nvPr/>
        </p:nvSpPr>
        <p:spPr bwMode="auto">
          <a:xfrm>
            <a:off x="3771120" y="5096935"/>
            <a:ext cx="1841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900"/>
              <a:t>0</a:t>
            </a:r>
            <a:endParaRPr lang="en-US" altLang="en-US" sz="2400"/>
          </a:p>
        </p:txBody>
      </p:sp>
      <p:sp>
        <p:nvSpPr>
          <p:cNvPr id="49" name="Line 19">
            <a:extLst>
              <a:ext uri="{FF2B5EF4-FFF2-40B4-BE49-F238E27FC236}">
                <a16:creationId xmlns:a16="http://schemas.microsoft.com/office/drawing/2014/main" id="{3AB9F16E-F2A1-6643-97FA-FAB539A85036}"/>
              </a:ext>
            </a:extLst>
          </p:cNvPr>
          <p:cNvSpPr>
            <a:spLocks noChangeShapeType="1"/>
          </p:cNvSpPr>
          <p:nvPr/>
        </p:nvSpPr>
        <p:spPr bwMode="auto">
          <a:xfrm>
            <a:off x="4044170"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20">
            <a:extLst>
              <a:ext uri="{FF2B5EF4-FFF2-40B4-BE49-F238E27FC236}">
                <a16:creationId xmlns:a16="http://schemas.microsoft.com/office/drawing/2014/main" id="{F85F9D20-B76C-5A49-BFA4-94463ED9A25D}"/>
              </a:ext>
            </a:extLst>
          </p:cNvPr>
          <p:cNvSpPr>
            <a:spLocks noChangeShapeType="1"/>
          </p:cNvSpPr>
          <p:nvPr/>
        </p:nvSpPr>
        <p:spPr bwMode="auto">
          <a:xfrm>
            <a:off x="4218795"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21">
            <a:extLst>
              <a:ext uri="{FF2B5EF4-FFF2-40B4-BE49-F238E27FC236}">
                <a16:creationId xmlns:a16="http://schemas.microsoft.com/office/drawing/2014/main" id="{74BAC6F4-2740-7F49-A095-DF489691B9FB}"/>
              </a:ext>
            </a:extLst>
          </p:cNvPr>
          <p:cNvSpPr>
            <a:spLocks noChangeShapeType="1"/>
          </p:cNvSpPr>
          <p:nvPr/>
        </p:nvSpPr>
        <p:spPr bwMode="auto">
          <a:xfrm>
            <a:off x="4395008" y="4941360"/>
            <a:ext cx="3175"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22">
            <a:extLst>
              <a:ext uri="{FF2B5EF4-FFF2-40B4-BE49-F238E27FC236}">
                <a16:creationId xmlns:a16="http://schemas.microsoft.com/office/drawing/2014/main" id="{42CA200B-9A33-0741-995D-135CFA90498A}"/>
              </a:ext>
            </a:extLst>
          </p:cNvPr>
          <p:cNvSpPr>
            <a:spLocks noChangeShapeType="1"/>
          </p:cNvSpPr>
          <p:nvPr/>
        </p:nvSpPr>
        <p:spPr bwMode="auto">
          <a:xfrm>
            <a:off x="4569633" y="4941360"/>
            <a:ext cx="3175"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23">
            <a:extLst>
              <a:ext uri="{FF2B5EF4-FFF2-40B4-BE49-F238E27FC236}">
                <a16:creationId xmlns:a16="http://schemas.microsoft.com/office/drawing/2014/main" id="{2621FA48-4976-064C-BF44-D621BFF93BAC}"/>
              </a:ext>
            </a:extLst>
          </p:cNvPr>
          <p:cNvSpPr>
            <a:spLocks noChangeShapeType="1"/>
          </p:cNvSpPr>
          <p:nvPr/>
        </p:nvSpPr>
        <p:spPr bwMode="auto">
          <a:xfrm>
            <a:off x="4747433"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24">
            <a:extLst>
              <a:ext uri="{FF2B5EF4-FFF2-40B4-BE49-F238E27FC236}">
                <a16:creationId xmlns:a16="http://schemas.microsoft.com/office/drawing/2014/main" id="{F2662C08-E164-D74B-AE80-49B2C934561B}"/>
              </a:ext>
            </a:extLst>
          </p:cNvPr>
          <p:cNvSpPr>
            <a:spLocks noChangeShapeType="1"/>
          </p:cNvSpPr>
          <p:nvPr/>
        </p:nvSpPr>
        <p:spPr bwMode="auto">
          <a:xfrm>
            <a:off x="4923645"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25">
            <a:extLst>
              <a:ext uri="{FF2B5EF4-FFF2-40B4-BE49-F238E27FC236}">
                <a16:creationId xmlns:a16="http://schemas.microsoft.com/office/drawing/2014/main" id="{0B11C0E6-FD7F-C04A-A44C-31619BD77BEE}"/>
              </a:ext>
            </a:extLst>
          </p:cNvPr>
          <p:cNvSpPr>
            <a:spLocks noChangeShapeType="1"/>
          </p:cNvSpPr>
          <p:nvPr/>
        </p:nvSpPr>
        <p:spPr bwMode="auto">
          <a:xfrm>
            <a:off x="5098270"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26">
            <a:extLst>
              <a:ext uri="{FF2B5EF4-FFF2-40B4-BE49-F238E27FC236}">
                <a16:creationId xmlns:a16="http://schemas.microsoft.com/office/drawing/2014/main" id="{7BB2B6DD-5619-8F4F-87BF-2934F3D5A0D0}"/>
              </a:ext>
            </a:extLst>
          </p:cNvPr>
          <p:cNvSpPr>
            <a:spLocks noChangeShapeType="1"/>
          </p:cNvSpPr>
          <p:nvPr/>
        </p:nvSpPr>
        <p:spPr bwMode="auto">
          <a:xfrm>
            <a:off x="5274483"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27">
            <a:extLst>
              <a:ext uri="{FF2B5EF4-FFF2-40B4-BE49-F238E27FC236}">
                <a16:creationId xmlns:a16="http://schemas.microsoft.com/office/drawing/2014/main" id="{1F44AEF5-51F0-4143-AE47-94216EFF1BD3}"/>
              </a:ext>
            </a:extLst>
          </p:cNvPr>
          <p:cNvSpPr>
            <a:spLocks noChangeShapeType="1"/>
          </p:cNvSpPr>
          <p:nvPr/>
        </p:nvSpPr>
        <p:spPr bwMode="auto">
          <a:xfrm>
            <a:off x="5450695" y="4941360"/>
            <a:ext cx="3175"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28">
            <a:extLst>
              <a:ext uri="{FF2B5EF4-FFF2-40B4-BE49-F238E27FC236}">
                <a16:creationId xmlns:a16="http://schemas.microsoft.com/office/drawing/2014/main" id="{911E6FA6-7CFB-D748-9840-83026BB968D1}"/>
              </a:ext>
            </a:extLst>
          </p:cNvPr>
          <p:cNvSpPr>
            <a:spLocks noChangeShapeType="1"/>
          </p:cNvSpPr>
          <p:nvPr/>
        </p:nvSpPr>
        <p:spPr bwMode="auto">
          <a:xfrm>
            <a:off x="5628495"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29">
            <a:extLst>
              <a:ext uri="{FF2B5EF4-FFF2-40B4-BE49-F238E27FC236}">
                <a16:creationId xmlns:a16="http://schemas.microsoft.com/office/drawing/2014/main" id="{04683BB9-ECA7-714A-BB35-EE78B3232D65}"/>
              </a:ext>
            </a:extLst>
          </p:cNvPr>
          <p:cNvSpPr>
            <a:spLocks noChangeShapeType="1"/>
          </p:cNvSpPr>
          <p:nvPr/>
        </p:nvSpPr>
        <p:spPr bwMode="auto">
          <a:xfrm>
            <a:off x="5628495" y="4941360"/>
            <a:ext cx="1588" cy="155575"/>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Rectangle 30">
            <a:extLst>
              <a:ext uri="{FF2B5EF4-FFF2-40B4-BE49-F238E27FC236}">
                <a16:creationId xmlns:a16="http://schemas.microsoft.com/office/drawing/2014/main" id="{61BCAC47-1CE1-B04A-8BC9-A59AEB1BEAFF}"/>
              </a:ext>
            </a:extLst>
          </p:cNvPr>
          <p:cNvSpPr>
            <a:spLocks noChangeArrowheads="1"/>
          </p:cNvSpPr>
          <p:nvPr/>
        </p:nvSpPr>
        <p:spPr bwMode="auto">
          <a:xfrm>
            <a:off x="5441170" y="5096935"/>
            <a:ext cx="3714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900"/>
              <a:t>10</a:t>
            </a:r>
            <a:endParaRPr lang="en-US" altLang="en-US" sz="2400"/>
          </a:p>
        </p:txBody>
      </p:sp>
      <p:sp>
        <p:nvSpPr>
          <p:cNvPr id="61" name="Line 31">
            <a:extLst>
              <a:ext uri="{FF2B5EF4-FFF2-40B4-BE49-F238E27FC236}">
                <a16:creationId xmlns:a16="http://schemas.microsoft.com/office/drawing/2014/main" id="{3CF69D6B-E2CC-7949-8893-4703F70F31BD}"/>
              </a:ext>
            </a:extLst>
          </p:cNvPr>
          <p:cNvSpPr>
            <a:spLocks noChangeShapeType="1"/>
          </p:cNvSpPr>
          <p:nvPr/>
        </p:nvSpPr>
        <p:spPr bwMode="auto">
          <a:xfrm>
            <a:off x="5803120"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32">
            <a:extLst>
              <a:ext uri="{FF2B5EF4-FFF2-40B4-BE49-F238E27FC236}">
                <a16:creationId xmlns:a16="http://schemas.microsoft.com/office/drawing/2014/main" id="{CCD564B1-9535-3940-92B6-D264D672AE5D}"/>
              </a:ext>
            </a:extLst>
          </p:cNvPr>
          <p:cNvSpPr>
            <a:spLocks noChangeShapeType="1"/>
          </p:cNvSpPr>
          <p:nvPr/>
        </p:nvSpPr>
        <p:spPr bwMode="auto">
          <a:xfrm>
            <a:off x="5979333"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33">
            <a:extLst>
              <a:ext uri="{FF2B5EF4-FFF2-40B4-BE49-F238E27FC236}">
                <a16:creationId xmlns:a16="http://schemas.microsoft.com/office/drawing/2014/main" id="{CA5E66C1-617D-0E40-9520-0F8215C937C9}"/>
              </a:ext>
            </a:extLst>
          </p:cNvPr>
          <p:cNvSpPr>
            <a:spLocks noChangeShapeType="1"/>
          </p:cNvSpPr>
          <p:nvPr/>
        </p:nvSpPr>
        <p:spPr bwMode="auto">
          <a:xfrm>
            <a:off x="6155545"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34">
            <a:extLst>
              <a:ext uri="{FF2B5EF4-FFF2-40B4-BE49-F238E27FC236}">
                <a16:creationId xmlns:a16="http://schemas.microsoft.com/office/drawing/2014/main" id="{04D8B39A-AFD5-4645-821D-8A0ED32F7B76}"/>
              </a:ext>
            </a:extLst>
          </p:cNvPr>
          <p:cNvSpPr>
            <a:spLocks noChangeShapeType="1"/>
          </p:cNvSpPr>
          <p:nvPr/>
        </p:nvSpPr>
        <p:spPr bwMode="auto">
          <a:xfrm>
            <a:off x="6331758"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35">
            <a:extLst>
              <a:ext uri="{FF2B5EF4-FFF2-40B4-BE49-F238E27FC236}">
                <a16:creationId xmlns:a16="http://schemas.microsoft.com/office/drawing/2014/main" id="{E2D1BBBA-483D-AF46-A8A9-C8C0CCFD5C2A}"/>
              </a:ext>
            </a:extLst>
          </p:cNvPr>
          <p:cNvSpPr>
            <a:spLocks noChangeShapeType="1"/>
          </p:cNvSpPr>
          <p:nvPr/>
        </p:nvSpPr>
        <p:spPr bwMode="auto">
          <a:xfrm>
            <a:off x="6506383" y="4941360"/>
            <a:ext cx="3175"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36">
            <a:extLst>
              <a:ext uri="{FF2B5EF4-FFF2-40B4-BE49-F238E27FC236}">
                <a16:creationId xmlns:a16="http://schemas.microsoft.com/office/drawing/2014/main" id="{948F4A8B-0E16-B64B-BC2E-24A6BD994A9D}"/>
              </a:ext>
            </a:extLst>
          </p:cNvPr>
          <p:cNvSpPr>
            <a:spLocks noChangeShapeType="1"/>
          </p:cNvSpPr>
          <p:nvPr/>
        </p:nvSpPr>
        <p:spPr bwMode="auto">
          <a:xfrm>
            <a:off x="6684183"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37">
            <a:extLst>
              <a:ext uri="{FF2B5EF4-FFF2-40B4-BE49-F238E27FC236}">
                <a16:creationId xmlns:a16="http://schemas.microsoft.com/office/drawing/2014/main" id="{720322E8-5216-624B-B696-B2EB6AC4B73B}"/>
              </a:ext>
            </a:extLst>
          </p:cNvPr>
          <p:cNvSpPr>
            <a:spLocks noChangeShapeType="1"/>
          </p:cNvSpPr>
          <p:nvPr/>
        </p:nvSpPr>
        <p:spPr bwMode="auto">
          <a:xfrm>
            <a:off x="6860395"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38">
            <a:extLst>
              <a:ext uri="{FF2B5EF4-FFF2-40B4-BE49-F238E27FC236}">
                <a16:creationId xmlns:a16="http://schemas.microsoft.com/office/drawing/2014/main" id="{2CF29C05-A745-1A42-8DEF-F75511E68C61}"/>
              </a:ext>
            </a:extLst>
          </p:cNvPr>
          <p:cNvSpPr>
            <a:spLocks noChangeShapeType="1"/>
          </p:cNvSpPr>
          <p:nvPr/>
        </p:nvSpPr>
        <p:spPr bwMode="auto">
          <a:xfrm>
            <a:off x="7036608"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39">
            <a:extLst>
              <a:ext uri="{FF2B5EF4-FFF2-40B4-BE49-F238E27FC236}">
                <a16:creationId xmlns:a16="http://schemas.microsoft.com/office/drawing/2014/main" id="{21A7B634-7F04-CB45-BFEA-BFB90F9699D1}"/>
              </a:ext>
            </a:extLst>
          </p:cNvPr>
          <p:cNvSpPr>
            <a:spLocks noChangeShapeType="1"/>
          </p:cNvSpPr>
          <p:nvPr/>
        </p:nvSpPr>
        <p:spPr bwMode="auto">
          <a:xfrm>
            <a:off x="7211233"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40">
            <a:extLst>
              <a:ext uri="{FF2B5EF4-FFF2-40B4-BE49-F238E27FC236}">
                <a16:creationId xmlns:a16="http://schemas.microsoft.com/office/drawing/2014/main" id="{1DFC203D-1C0E-054F-91BF-74AD603979F5}"/>
              </a:ext>
            </a:extLst>
          </p:cNvPr>
          <p:cNvSpPr>
            <a:spLocks noChangeShapeType="1"/>
          </p:cNvSpPr>
          <p:nvPr/>
        </p:nvSpPr>
        <p:spPr bwMode="auto">
          <a:xfrm>
            <a:off x="7387445"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41">
            <a:extLst>
              <a:ext uri="{FF2B5EF4-FFF2-40B4-BE49-F238E27FC236}">
                <a16:creationId xmlns:a16="http://schemas.microsoft.com/office/drawing/2014/main" id="{CE7DBE0E-D17D-6745-9A3F-51D444E5C4D1}"/>
              </a:ext>
            </a:extLst>
          </p:cNvPr>
          <p:cNvSpPr>
            <a:spLocks noChangeShapeType="1"/>
          </p:cNvSpPr>
          <p:nvPr/>
        </p:nvSpPr>
        <p:spPr bwMode="auto">
          <a:xfrm>
            <a:off x="7387445" y="4941360"/>
            <a:ext cx="1588" cy="155575"/>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Rectangle 42">
            <a:extLst>
              <a:ext uri="{FF2B5EF4-FFF2-40B4-BE49-F238E27FC236}">
                <a16:creationId xmlns:a16="http://schemas.microsoft.com/office/drawing/2014/main" id="{18992290-064F-794A-B01C-C1D04505E461}"/>
              </a:ext>
            </a:extLst>
          </p:cNvPr>
          <p:cNvSpPr>
            <a:spLocks noChangeArrowheads="1"/>
          </p:cNvSpPr>
          <p:nvPr/>
        </p:nvSpPr>
        <p:spPr bwMode="auto">
          <a:xfrm>
            <a:off x="7203295" y="5096935"/>
            <a:ext cx="3683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900"/>
              <a:t>20</a:t>
            </a:r>
            <a:endParaRPr lang="en-US" altLang="en-US" sz="2400"/>
          </a:p>
        </p:txBody>
      </p:sp>
      <p:sp>
        <p:nvSpPr>
          <p:cNvPr id="73" name="Line 43">
            <a:extLst>
              <a:ext uri="{FF2B5EF4-FFF2-40B4-BE49-F238E27FC236}">
                <a16:creationId xmlns:a16="http://schemas.microsoft.com/office/drawing/2014/main" id="{3FB0F39D-4F37-744B-A756-3E327C23A327}"/>
              </a:ext>
            </a:extLst>
          </p:cNvPr>
          <p:cNvSpPr>
            <a:spLocks noChangeShapeType="1"/>
          </p:cNvSpPr>
          <p:nvPr/>
        </p:nvSpPr>
        <p:spPr bwMode="auto">
          <a:xfrm>
            <a:off x="7565245"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44">
            <a:extLst>
              <a:ext uri="{FF2B5EF4-FFF2-40B4-BE49-F238E27FC236}">
                <a16:creationId xmlns:a16="http://schemas.microsoft.com/office/drawing/2014/main" id="{03476EDC-25AD-684A-8AAA-A4E364E15E8C}"/>
              </a:ext>
            </a:extLst>
          </p:cNvPr>
          <p:cNvSpPr>
            <a:spLocks noChangeShapeType="1"/>
          </p:cNvSpPr>
          <p:nvPr/>
        </p:nvSpPr>
        <p:spPr bwMode="auto">
          <a:xfrm>
            <a:off x="7739870"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45">
            <a:extLst>
              <a:ext uri="{FF2B5EF4-FFF2-40B4-BE49-F238E27FC236}">
                <a16:creationId xmlns:a16="http://schemas.microsoft.com/office/drawing/2014/main" id="{B393A16F-4270-0F46-8DFC-7D7A386CA4E2}"/>
              </a:ext>
            </a:extLst>
          </p:cNvPr>
          <p:cNvSpPr>
            <a:spLocks noChangeShapeType="1"/>
          </p:cNvSpPr>
          <p:nvPr/>
        </p:nvSpPr>
        <p:spPr bwMode="auto">
          <a:xfrm>
            <a:off x="7916083"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46">
            <a:extLst>
              <a:ext uri="{FF2B5EF4-FFF2-40B4-BE49-F238E27FC236}">
                <a16:creationId xmlns:a16="http://schemas.microsoft.com/office/drawing/2014/main" id="{5CF96C4C-0648-F447-A769-B445CC380DFD}"/>
              </a:ext>
            </a:extLst>
          </p:cNvPr>
          <p:cNvSpPr>
            <a:spLocks noChangeShapeType="1"/>
          </p:cNvSpPr>
          <p:nvPr/>
        </p:nvSpPr>
        <p:spPr bwMode="auto">
          <a:xfrm>
            <a:off x="8090708"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47">
            <a:extLst>
              <a:ext uri="{FF2B5EF4-FFF2-40B4-BE49-F238E27FC236}">
                <a16:creationId xmlns:a16="http://schemas.microsoft.com/office/drawing/2014/main" id="{C63B426B-0544-D049-8089-521A1C0931FF}"/>
              </a:ext>
            </a:extLst>
          </p:cNvPr>
          <p:cNvSpPr>
            <a:spLocks noChangeShapeType="1"/>
          </p:cNvSpPr>
          <p:nvPr/>
        </p:nvSpPr>
        <p:spPr bwMode="auto">
          <a:xfrm>
            <a:off x="8266920"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48">
            <a:extLst>
              <a:ext uri="{FF2B5EF4-FFF2-40B4-BE49-F238E27FC236}">
                <a16:creationId xmlns:a16="http://schemas.microsoft.com/office/drawing/2014/main" id="{CF6C25DA-1D69-F147-A7A3-EBE66406292D}"/>
              </a:ext>
            </a:extLst>
          </p:cNvPr>
          <p:cNvSpPr>
            <a:spLocks noChangeShapeType="1"/>
          </p:cNvSpPr>
          <p:nvPr/>
        </p:nvSpPr>
        <p:spPr bwMode="auto">
          <a:xfrm>
            <a:off x="8443133"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49">
            <a:extLst>
              <a:ext uri="{FF2B5EF4-FFF2-40B4-BE49-F238E27FC236}">
                <a16:creationId xmlns:a16="http://schemas.microsoft.com/office/drawing/2014/main" id="{9952B5EB-E01C-074E-A1DB-44F3BF301B7F}"/>
              </a:ext>
            </a:extLst>
          </p:cNvPr>
          <p:cNvSpPr>
            <a:spLocks noChangeShapeType="1"/>
          </p:cNvSpPr>
          <p:nvPr/>
        </p:nvSpPr>
        <p:spPr bwMode="auto">
          <a:xfrm>
            <a:off x="8617758" y="4941360"/>
            <a:ext cx="3175"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50">
            <a:extLst>
              <a:ext uri="{FF2B5EF4-FFF2-40B4-BE49-F238E27FC236}">
                <a16:creationId xmlns:a16="http://schemas.microsoft.com/office/drawing/2014/main" id="{29978059-2278-E84A-96C5-7FA49D6D0C15}"/>
              </a:ext>
            </a:extLst>
          </p:cNvPr>
          <p:cNvSpPr>
            <a:spLocks noChangeShapeType="1"/>
          </p:cNvSpPr>
          <p:nvPr/>
        </p:nvSpPr>
        <p:spPr bwMode="auto">
          <a:xfrm>
            <a:off x="8795558"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51">
            <a:extLst>
              <a:ext uri="{FF2B5EF4-FFF2-40B4-BE49-F238E27FC236}">
                <a16:creationId xmlns:a16="http://schemas.microsoft.com/office/drawing/2014/main" id="{5C4131B8-5F58-3A4B-927D-512021406A04}"/>
              </a:ext>
            </a:extLst>
          </p:cNvPr>
          <p:cNvSpPr>
            <a:spLocks noChangeShapeType="1"/>
          </p:cNvSpPr>
          <p:nvPr/>
        </p:nvSpPr>
        <p:spPr bwMode="auto">
          <a:xfrm>
            <a:off x="8971770" y="4941360"/>
            <a:ext cx="1588"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52">
            <a:extLst>
              <a:ext uri="{FF2B5EF4-FFF2-40B4-BE49-F238E27FC236}">
                <a16:creationId xmlns:a16="http://schemas.microsoft.com/office/drawing/2014/main" id="{7EA302A8-D8CB-8A4C-8A0E-75DC88F2A109}"/>
              </a:ext>
            </a:extLst>
          </p:cNvPr>
          <p:cNvSpPr>
            <a:spLocks noChangeShapeType="1"/>
          </p:cNvSpPr>
          <p:nvPr/>
        </p:nvSpPr>
        <p:spPr bwMode="auto">
          <a:xfrm>
            <a:off x="9147983" y="4941360"/>
            <a:ext cx="1587" cy="93663"/>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Line 53">
            <a:extLst>
              <a:ext uri="{FF2B5EF4-FFF2-40B4-BE49-F238E27FC236}">
                <a16:creationId xmlns:a16="http://schemas.microsoft.com/office/drawing/2014/main" id="{C0C2010F-51E9-014C-AE35-31E194E94493}"/>
              </a:ext>
            </a:extLst>
          </p:cNvPr>
          <p:cNvSpPr>
            <a:spLocks noChangeShapeType="1"/>
          </p:cNvSpPr>
          <p:nvPr/>
        </p:nvSpPr>
        <p:spPr bwMode="auto">
          <a:xfrm>
            <a:off x="9147983" y="4941360"/>
            <a:ext cx="1587" cy="155575"/>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Rectangle 54">
            <a:extLst>
              <a:ext uri="{FF2B5EF4-FFF2-40B4-BE49-F238E27FC236}">
                <a16:creationId xmlns:a16="http://schemas.microsoft.com/office/drawing/2014/main" id="{B4FCA1C9-96D2-874F-9443-F1EDA1CFBA10}"/>
              </a:ext>
            </a:extLst>
          </p:cNvPr>
          <p:cNvSpPr>
            <a:spLocks noChangeArrowheads="1"/>
          </p:cNvSpPr>
          <p:nvPr/>
        </p:nvSpPr>
        <p:spPr bwMode="auto">
          <a:xfrm>
            <a:off x="8963833" y="5096935"/>
            <a:ext cx="3683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900"/>
              <a:t>30</a:t>
            </a:r>
            <a:endParaRPr lang="en-US" altLang="en-US" sz="2400"/>
          </a:p>
        </p:txBody>
      </p:sp>
      <p:sp>
        <p:nvSpPr>
          <p:cNvPr id="85" name="Rectangle 55">
            <a:extLst>
              <a:ext uri="{FF2B5EF4-FFF2-40B4-BE49-F238E27FC236}">
                <a16:creationId xmlns:a16="http://schemas.microsoft.com/office/drawing/2014/main" id="{B441A84E-0457-6544-91A1-99D0D9BD355B}"/>
              </a:ext>
            </a:extLst>
          </p:cNvPr>
          <p:cNvSpPr>
            <a:spLocks noChangeArrowheads="1"/>
          </p:cNvSpPr>
          <p:nvPr/>
        </p:nvSpPr>
        <p:spPr bwMode="auto">
          <a:xfrm>
            <a:off x="1669270" y="4720698"/>
            <a:ext cx="1841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900" dirty="0"/>
              <a:t>0</a:t>
            </a:r>
            <a:endParaRPr lang="en-US" altLang="en-US" sz="2400" dirty="0"/>
          </a:p>
        </p:txBody>
      </p:sp>
      <p:sp>
        <p:nvSpPr>
          <p:cNvPr id="86" name="Rectangle 56">
            <a:extLst>
              <a:ext uri="{FF2B5EF4-FFF2-40B4-BE49-F238E27FC236}">
                <a16:creationId xmlns:a16="http://schemas.microsoft.com/office/drawing/2014/main" id="{C784AA0C-B580-3C49-B617-70DD99CE2A11}"/>
              </a:ext>
            </a:extLst>
          </p:cNvPr>
          <p:cNvSpPr>
            <a:spLocks noChangeArrowheads="1"/>
          </p:cNvSpPr>
          <p:nvPr/>
        </p:nvSpPr>
        <p:spPr bwMode="auto">
          <a:xfrm rot="16200000">
            <a:off x="33131" y="3478842"/>
            <a:ext cx="263251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a:latin typeface="+mn-lt"/>
              </a:rPr>
              <a:t>Exceedance risk</a:t>
            </a:r>
          </a:p>
        </p:txBody>
      </p:sp>
      <p:grpSp>
        <p:nvGrpSpPr>
          <p:cNvPr id="87" name="Group 57">
            <a:extLst>
              <a:ext uri="{FF2B5EF4-FFF2-40B4-BE49-F238E27FC236}">
                <a16:creationId xmlns:a16="http://schemas.microsoft.com/office/drawing/2014/main" id="{F5939221-80AC-7A41-BC68-8692A84E668A}"/>
              </a:ext>
            </a:extLst>
          </p:cNvPr>
          <p:cNvGrpSpPr>
            <a:grpSpLocks/>
          </p:cNvGrpSpPr>
          <p:nvPr/>
        </p:nvGrpSpPr>
        <p:grpSpPr bwMode="auto">
          <a:xfrm>
            <a:off x="1894695" y="1675868"/>
            <a:ext cx="214313" cy="3359150"/>
            <a:chOff x="853" y="1083"/>
            <a:chExt cx="178" cy="2879"/>
          </a:xfrm>
        </p:grpSpPr>
        <p:sp>
          <p:nvSpPr>
            <p:cNvPr id="88" name="Line 58">
              <a:extLst>
                <a:ext uri="{FF2B5EF4-FFF2-40B4-BE49-F238E27FC236}">
                  <a16:creationId xmlns:a16="http://schemas.microsoft.com/office/drawing/2014/main" id="{22CA872E-5499-D04D-9055-19EA4C6BBACC}"/>
                </a:ext>
              </a:extLst>
            </p:cNvPr>
            <p:cNvSpPr>
              <a:spLocks noChangeShapeType="1"/>
            </p:cNvSpPr>
            <p:nvPr/>
          </p:nvSpPr>
          <p:spPr bwMode="auto">
            <a:xfrm>
              <a:off x="1030" y="3882"/>
              <a:ext cx="1" cy="80"/>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59">
              <a:extLst>
                <a:ext uri="{FF2B5EF4-FFF2-40B4-BE49-F238E27FC236}">
                  <a16:creationId xmlns:a16="http://schemas.microsoft.com/office/drawing/2014/main" id="{C9B4A046-EB4E-1341-9A06-F42D273AA3E2}"/>
                </a:ext>
              </a:extLst>
            </p:cNvPr>
            <p:cNvSpPr>
              <a:spLocks noChangeShapeType="1"/>
            </p:cNvSpPr>
            <p:nvPr/>
          </p:nvSpPr>
          <p:spPr bwMode="auto">
            <a:xfrm flipV="1">
              <a:off x="1030" y="1083"/>
              <a:ext cx="1" cy="2799"/>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60">
              <a:extLst>
                <a:ext uri="{FF2B5EF4-FFF2-40B4-BE49-F238E27FC236}">
                  <a16:creationId xmlns:a16="http://schemas.microsoft.com/office/drawing/2014/main" id="{9F4742AE-3E3A-D24E-9840-7649F2EC439E}"/>
                </a:ext>
              </a:extLst>
            </p:cNvPr>
            <p:cNvSpPr>
              <a:spLocks noChangeShapeType="1"/>
            </p:cNvSpPr>
            <p:nvPr/>
          </p:nvSpPr>
          <p:spPr bwMode="auto">
            <a:xfrm flipH="1">
              <a:off x="889" y="3882"/>
              <a:ext cx="141" cy="1"/>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61">
              <a:extLst>
                <a:ext uri="{FF2B5EF4-FFF2-40B4-BE49-F238E27FC236}">
                  <a16:creationId xmlns:a16="http://schemas.microsoft.com/office/drawing/2014/main" id="{0D0D10B3-6A81-F24E-9E56-F77253AC7830}"/>
                </a:ext>
              </a:extLst>
            </p:cNvPr>
            <p:cNvSpPr>
              <a:spLocks noChangeShapeType="1"/>
            </p:cNvSpPr>
            <p:nvPr/>
          </p:nvSpPr>
          <p:spPr bwMode="auto">
            <a:xfrm flipH="1">
              <a:off x="853" y="3882"/>
              <a:ext cx="177" cy="1"/>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62">
              <a:extLst>
                <a:ext uri="{FF2B5EF4-FFF2-40B4-BE49-F238E27FC236}">
                  <a16:creationId xmlns:a16="http://schemas.microsoft.com/office/drawing/2014/main" id="{95F841E7-F8F4-A646-B050-B339CFEEAD55}"/>
                </a:ext>
              </a:extLst>
            </p:cNvPr>
            <p:cNvSpPr>
              <a:spLocks noChangeShapeType="1"/>
            </p:cNvSpPr>
            <p:nvPr/>
          </p:nvSpPr>
          <p:spPr bwMode="auto">
            <a:xfrm flipH="1">
              <a:off x="889" y="3603"/>
              <a:ext cx="141" cy="1"/>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63">
              <a:extLst>
                <a:ext uri="{FF2B5EF4-FFF2-40B4-BE49-F238E27FC236}">
                  <a16:creationId xmlns:a16="http://schemas.microsoft.com/office/drawing/2014/main" id="{E17A682A-75A4-CF4C-B13C-D1D5932BE3B3}"/>
                </a:ext>
              </a:extLst>
            </p:cNvPr>
            <p:cNvSpPr>
              <a:spLocks noChangeShapeType="1"/>
            </p:cNvSpPr>
            <p:nvPr/>
          </p:nvSpPr>
          <p:spPr bwMode="auto">
            <a:xfrm flipH="1">
              <a:off x="889" y="3323"/>
              <a:ext cx="141" cy="1"/>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Line 64">
              <a:extLst>
                <a:ext uri="{FF2B5EF4-FFF2-40B4-BE49-F238E27FC236}">
                  <a16:creationId xmlns:a16="http://schemas.microsoft.com/office/drawing/2014/main" id="{CB23D808-B236-6040-95F0-DF290BB36D33}"/>
                </a:ext>
              </a:extLst>
            </p:cNvPr>
            <p:cNvSpPr>
              <a:spLocks noChangeShapeType="1"/>
            </p:cNvSpPr>
            <p:nvPr/>
          </p:nvSpPr>
          <p:spPr bwMode="auto">
            <a:xfrm flipH="1">
              <a:off x="889" y="3043"/>
              <a:ext cx="141" cy="1"/>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65">
              <a:extLst>
                <a:ext uri="{FF2B5EF4-FFF2-40B4-BE49-F238E27FC236}">
                  <a16:creationId xmlns:a16="http://schemas.microsoft.com/office/drawing/2014/main" id="{0AFFA88D-64AC-834D-96A4-EFDCAB675A7C}"/>
                </a:ext>
              </a:extLst>
            </p:cNvPr>
            <p:cNvSpPr>
              <a:spLocks noChangeShapeType="1"/>
            </p:cNvSpPr>
            <p:nvPr/>
          </p:nvSpPr>
          <p:spPr bwMode="auto">
            <a:xfrm flipH="1">
              <a:off x="889" y="2763"/>
              <a:ext cx="141" cy="1"/>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66">
              <a:extLst>
                <a:ext uri="{FF2B5EF4-FFF2-40B4-BE49-F238E27FC236}">
                  <a16:creationId xmlns:a16="http://schemas.microsoft.com/office/drawing/2014/main" id="{17BC36F7-A792-D342-A5D2-B1401ABD6F45}"/>
                </a:ext>
              </a:extLst>
            </p:cNvPr>
            <p:cNvSpPr>
              <a:spLocks noChangeShapeType="1"/>
            </p:cNvSpPr>
            <p:nvPr/>
          </p:nvSpPr>
          <p:spPr bwMode="auto">
            <a:xfrm flipH="1">
              <a:off x="889" y="2483"/>
              <a:ext cx="141" cy="1"/>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67">
              <a:extLst>
                <a:ext uri="{FF2B5EF4-FFF2-40B4-BE49-F238E27FC236}">
                  <a16:creationId xmlns:a16="http://schemas.microsoft.com/office/drawing/2014/main" id="{C41B78E3-316B-7343-8C66-834237749994}"/>
                </a:ext>
              </a:extLst>
            </p:cNvPr>
            <p:cNvSpPr>
              <a:spLocks noChangeShapeType="1"/>
            </p:cNvSpPr>
            <p:nvPr/>
          </p:nvSpPr>
          <p:spPr bwMode="auto">
            <a:xfrm flipH="1">
              <a:off x="853" y="2483"/>
              <a:ext cx="177" cy="1"/>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68">
              <a:extLst>
                <a:ext uri="{FF2B5EF4-FFF2-40B4-BE49-F238E27FC236}">
                  <a16:creationId xmlns:a16="http://schemas.microsoft.com/office/drawing/2014/main" id="{207EDF5C-0156-FE40-B904-C30D07F551C4}"/>
                </a:ext>
              </a:extLst>
            </p:cNvPr>
            <p:cNvSpPr>
              <a:spLocks noChangeShapeType="1"/>
            </p:cNvSpPr>
            <p:nvPr/>
          </p:nvSpPr>
          <p:spPr bwMode="auto">
            <a:xfrm flipH="1">
              <a:off x="889" y="2203"/>
              <a:ext cx="141" cy="1"/>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69">
              <a:extLst>
                <a:ext uri="{FF2B5EF4-FFF2-40B4-BE49-F238E27FC236}">
                  <a16:creationId xmlns:a16="http://schemas.microsoft.com/office/drawing/2014/main" id="{EC69DEE7-545E-B941-8A29-4EBC8EDC4CD9}"/>
                </a:ext>
              </a:extLst>
            </p:cNvPr>
            <p:cNvSpPr>
              <a:spLocks noChangeShapeType="1"/>
            </p:cNvSpPr>
            <p:nvPr/>
          </p:nvSpPr>
          <p:spPr bwMode="auto">
            <a:xfrm flipH="1">
              <a:off x="889" y="1923"/>
              <a:ext cx="141" cy="1"/>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70">
              <a:extLst>
                <a:ext uri="{FF2B5EF4-FFF2-40B4-BE49-F238E27FC236}">
                  <a16:creationId xmlns:a16="http://schemas.microsoft.com/office/drawing/2014/main" id="{4FEC5E29-2A36-AF46-A56A-953053364019}"/>
                </a:ext>
              </a:extLst>
            </p:cNvPr>
            <p:cNvSpPr>
              <a:spLocks noChangeShapeType="1"/>
            </p:cNvSpPr>
            <p:nvPr/>
          </p:nvSpPr>
          <p:spPr bwMode="auto">
            <a:xfrm flipH="1">
              <a:off x="889" y="1643"/>
              <a:ext cx="141" cy="1"/>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71">
              <a:extLst>
                <a:ext uri="{FF2B5EF4-FFF2-40B4-BE49-F238E27FC236}">
                  <a16:creationId xmlns:a16="http://schemas.microsoft.com/office/drawing/2014/main" id="{A0F85706-6AE5-9649-B98F-081A39C34611}"/>
                </a:ext>
              </a:extLst>
            </p:cNvPr>
            <p:cNvSpPr>
              <a:spLocks noChangeShapeType="1"/>
            </p:cNvSpPr>
            <p:nvPr/>
          </p:nvSpPr>
          <p:spPr bwMode="auto">
            <a:xfrm flipH="1">
              <a:off x="889" y="1363"/>
              <a:ext cx="141" cy="1"/>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72">
              <a:extLst>
                <a:ext uri="{FF2B5EF4-FFF2-40B4-BE49-F238E27FC236}">
                  <a16:creationId xmlns:a16="http://schemas.microsoft.com/office/drawing/2014/main" id="{8435B3BE-320A-2A49-96C0-8ACF830485BD}"/>
                </a:ext>
              </a:extLst>
            </p:cNvPr>
            <p:cNvSpPr>
              <a:spLocks noChangeShapeType="1"/>
            </p:cNvSpPr>
            <p:nvPr/>
          </p:nvSpPr>
          <p:spPr bwMode="auto">
            <a:xfrm flipH="1">
              <a:off x="889" y="1083"/>
              <a:ext cx="141" cy="1"/>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Line 73">
              <a:extLst>
                <a:ext uri="{FF2B5EF4-FFF2-40B4-BE49-F238E27FC236}">
                  <a16:creationId xmlns:a16="http://schemas.microsoft.com/office/drawing/2014/main" id="{F9E0472D-DDBB-BF47-AFE8-941A21E941EB}"/>
                </a:ext>
              </a:extLst>
            </p:cNvPr>
            <p:cNvSpPr>
              <a:spLocks noChangeShapeType="1"/>
            </p:cNvSpPr>
            <p:nvPr/>
          </p:nvSpPr>
          <p:spPr bwMode="auto">
            <a:xfrm flipH="1">
              <a:off x="853" y="1083"/>
              <a:ext cx="177" cy="1"/>
            </a:xfrm>
            <a:prstGeom prst="line">
              <a:avLst/>
            </a:prstGeom>
            <a:noFill/>
            <a:ln w="158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4" name="Rectangle 74">
            <a:extLst>
              <a:ext uri="{FF2B5EF4-FFF2-40B4-BE49-F238E27FC236}">
                <a16:creationId xmlns:a16="http://schemas.microsoft.com/office/drawing/2014/main" id="{5EBFBCCD-4044-684D-8B7E-18A4A1DEE444}"/>
              </a:ext>
            </a:extLst>
          </p:cNvPr>
          <p:cNvSpPr>
            <a:spLocks noChangeArrowheads="1"/>
          </p:cNvSpPr>
          <p:nvPr/>
        </p:nvSpPr>
        <p:spPr bwMode="auto">
          <a:xfrm>
            <a:off x="1669270" y="1501703"/>
            <a:ext cx="1841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900" dirty="0"/>
              <a:t>1</a:t>
            </a:r>
            <a:endParaRPr lang="en-US" altLang="en-US" sz="2400" dirty="0"/>
          </a:p>
        </p:txBody>
      </p:sp>
      <p:sp>
        <p:nvSpPr>
          <p:cNvPr id="105" name="Freeform 75">
            <a:extLst>
              <a:ext uri="{FF2B5EF4-FFF2-40B4-BE49-F238E27FC236}">
                <a16:creationId xmlns:a16="http://schemas.microsoft.com/office/drawing/2014/main" id="{4FB73B24-8254-194E-9625-68D15C314C94}"/>
              </a:ext>
            </a:extLst>
          </p:cNvPr>
          <p:cNvSpPr>
            <a:spLocks/>
          </p:cNvSpPr>
          <p:nvPr/>
        </p:nvSpPr>
        <p:spPr bwMode="auto">
          <a:xfrm flipV="1">
            <a:off x="2115358" y="1691369"/>
            <a:ext cx="7023100" cy="3265487"/>
          </a:xfrm>
          <a:custGeom>
            <a:avLst/>
            <a:gdLst>
              <a:gd name="T0" fmla="*/ 2147483646 w 6773"/>
              <a:gd name="T1" fmla="*/ 2147483646 h 7777"/>
              <a:gd name="T2" fmla="*/ 2147483646 w 6773"/>
              <a:gd name="T3" fmla="*/ 2147483646 h 7777"/>
              <a:gd name="T4" fmla="*/ 2147483646 w 6773"/>
              <a:gd name="T5" fmla="*/ 2147483646 h 7777"/>
              <a:gd name="T6" fmla="*/ 2147483646 w 6773"/>
              <a:gd name="T7" fmla="*/ 2147483646 h 7777"/>
              <a:gd name="T8" fmla="*/ 2147483646 w 6773"/>
              <a:gd name="T9" fmla="*/ 2147483646 h 7777"/>
              <a:gd name="T10" fmla="*/ 2147483646 w 6773"/>
              <a:gd name="T11" fmla="*/ 2147483646 h 7777"/>
              <a:gd name="T12" fmla="*/ 2147483646 w 6773"/>
              <a:gd name="T13" fmla="*/ 2147483646 h 7777"/>
              <a:gd name="T14" fmla="*/ 2147483646 w 6773"/>
              <a:gd name="T15" fmla="*/ 2147483646 h 7777"/>
              <a:gd name="T16" fmla="*/ 2147483646 w 6773"/>
              <a:gd name="T17" fmla="*/ 2147483646 h 7777"/>
              <a:gd name="T18" fmla="*/ 2147483646 w 6773"/>
              <a:gd name="T19" fmla="*/ 2147483646 h 7777"/>
              <a:gd name="T20" fmla="*/ 2147483646 w 6773"/>
              <a:gd name="T21" fmla="*/ 2147483646 h 7777"/>
              <a:gd name="T22" fmla="*/ 2147483646 w 6773"/>
              <a:gd name="T23" fmla="*/ 2147483646 h 7777"/>
              <a:gd name="T24" fmla="*/ 2147483646 w 6773"/>
              <a:gd name="T25" fmla="*/ 2147483646 h 7777"/>
              <a:gd name="T26" fmla="*/ 2147483646 w 6773"/>
              <a:gd name="T27" fmla="*/ 2147483646 h 7777"/>
              <a:gd name="T28" fmla="*/ 2147483646 w 6773"/>
              <a:gd name="T29" fmla="*/ 2147483646 h 7777"/>
              <a:gd name="T30" fmla="*/ 2147483646 w 6773"/>
              <a:gd name="T31" fmla="*/ 2147483646 h 7777"/>
              <a:gd name="T32" fmla="*/ 2147483646 w 6773"/>
              <a:gd name="T33" fmla="*/ 2147483646 h 7777"/>
              <a:gd name="T34" fmla="*/ 2147483646 w 6773"/>
              <a:gd name="T35" fmla="*/ 2147483646 h 7777"/>
              <a:gd name="T36" fmla="*/ 2147483646 w 6773"/>
              <a:gd name="T37" fmla="*/ 2147483646 h 7777"/>
              <a:gd name="T38" fmla="*/ 2147483646 w 6773"/>
              <a:gd name="T39" fmla="*/ 2147483646 h 7777"/>
              <a:gd name="T40" fmla="*/ 2147483646 w 6773"/>
              <a:gd name="T41" fmla="*/ 2147483646 h 7777"/>
              <a:gd name="T42" fmla="*/ 2147483646 w 6773"/>
              <a:gd name="T43" fmla="*/ 2147483646 h 7777"/>
              <a:gd name="T44" fmla="*/ 2147483646 w 6773"/>
              <a:gd name="T45" fmla="*/ 2147483646 h 7777"/>
              <a:gd name="T46" fmla="*/ 2147483646 w 6773"/>
              <a:gd name="T47" fmla="*/ 2147483646 h 7777"/>
              <a:gd name="T48" fmla="*/ 2147483646 w 6773"/>
              <a:gd name="T49" fmla="*/ 2147483646 h 7777"/>
              <a:gd name="T50" fmla="*/ 2147483646 w 6773"/>
              <a:gd name="T51" fmla="*/ 2147483646 h 7777"/>
              <a:gd name="T52" fmla="*/ 2147483646 w 6773"/>
              <a:gd name="T53" fmla="*/ 2147483646 h 7777"/>
              <a:gd name="T54" fmla="*/ 2147483646 w 6773"/>
              <a:gd name="T55" fmla="*/ 2147483646 h 7777"/>
              <a:gd name="T56" fmla="*/ 2147483646 w 6773"/>
              <a:gd name="T57" fmla="*/ 2147483646 h 7777"/>
              <a:gd name="T58" fmla="*/ 2147483646 w 6773"/>
              <a:gd name="T59" fmla="*/ 2147483646 h 7777"/>
              <a:gd name="T60" fmla="*/ 2147483646 w 6773"/>
              <a:gd name="T61" fmla="*/ 2147483646 h 7777"/>
              <a:gd name="T62" fmla="*/ 2147483646 w 6773"/>
              <a:gd name="T63" fmla="*/ 2147483646 h 7777"/>
              <a:gd name="T64" fmla="*/ 2147483646 w 6773"/>
              <a:gd name="T65" fmla="*/ 2147483646 h 7777"/>
              <a:gd name="T66" fmla="*/ 2147483646 w 6773"/>
              <a:gd name="T67" fmla="*/ 2147483646 h 7777"/>
              <a:gd name="T68" fmla="*/ 2147483646 w 6773"/>
              <a:gd name="T69" fmla="*/ 2147483646 h 7777"/>
              <a:gd name="T70" fmla="*/ 2147483646 w 6773"/>
              <a:gd name="T71" fmla="*/ 2147483646 h 7777"/>
              <a:gd name="T72" fmla="*/ 2147483646 w 6773"/>
              <a:gd name="T73" fmla="*/ 2147483646 h 7777"/>
              <a:gd name="T74" fmla="*/ 2147483646 w 6773"/>
              <a:gd name="T75" fmla="*/ 2147483646 h 7777"/>
              <a:gd name="T76" fmla="*/ 2147483646 w 6773"/>
              <a:gd name="T77" fmla="*/ 2147483646 h 7777"/>
              <a:gd name="T78" fmla="*/ 2147483646 w 6773"/>
              <a:gd name="T79" fmla="*/ 2147483646 h 7777"/>
              <a:gd name="T80" fmla="*/ 2147483646 w 6773"/>
              <a:gd name="T81" fmla="*/ 2147483646 h 7777"/>
              <a:gd name="T82" fmla="*/ 2147483646 w 6773"/>
              <a:gd name="T83" fmla="*/ 2147483646 h 7777"/>
              <a:gd name="T84" fmla="*/ 2147483646 w 6773"/>
              <a:gd name="T85" fmla="*/ 2147483646 h 7777"/>
              <a:gd name="T86" fmla="*/ 2147483646 w 6773"/>
              <a:gd name="T87" fmla="*/ 2147483646 h 7777"/>
              <a:gd name="T88" fmla="*/ 2147483646 w 6773"/>
              <a:gd name="T89" fmla="*/ 2147483646 h 7777"/>
              <a:gd name="T90" fmla="*/ 2147483646 w 6773"/>
              <a:gd name="T91" fmla="*/ 2147483646 h 7777"/>
              <a:gd name="T92" fmla="*/ 2147483646 w 6773"/>
              <a:gd name="T93" fmla="*/ 2147483646 h 7777"/>
              <a:gd name="T94" fmla="*/ 2147483646 w 6773"/>
              <a:gd name="T95" fmla="*/ 2147483646 h 7777"/>
              <a:gd name="T96" fmla="*/ 2147483646 w 6773"/>
              <a:gd name="T97" fmla="*/ 2147483646 h 7777"/>
              <a:gd name="T98" fmla="*/ 2147483646 w 6773"/>
              <a:gd name="T99" fmla="*/ 2147483646 h 7777"/>
              <a:gd name="T100" fmla="*/ 2147483646 w 6773"/>
              <a:gd name="T101" fmla="*/ 2147483646 h 7777"/>
              <a:gd name="T102" fmla="*/ 2147483646 w 6773"/>
              <a:gd name="T103" fmla="*/ 2147483646 h 7777"/>
              <a:gd name="T104" fmla="*/ 2147483646 w 6773"/>
              <a:gd name="T105" fmla="*/ 2147483646 h 7777"/>
              <a:gd name="T106" fmla="*/ 2147483646 w 6773"/>
              <a:gd name="T107" fmla="*/ 2147483646 h 7777"/>
              <a:gd name="T108" fmla="*/ 2147483646 w 6773"/>
              <a:gd name="T109" fmla="*/ 2147483646 h 7777"/>
              <a:gd name="T110" fmla="*/ 2147483646 w 6773"/>
              <a:gd name="T111" fmla="*/ 2147483646 h 7777"/>
              <a:gd name="T112" fmla="*/ 2147483646 w 6773"/>
              <a:gd name="T113" fmla="*/ 2147483646 h 77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773"/>
              <a:gd name="T172" fmla="*/ 0 h 7777"/>
              <a:gd name="T173" fmla="*/ 6773 w 6773"/>
              <a:gd name="T174" fmla="*/ 7777 h 777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773" h="7777">
                <a:moveTo>
                  <a:pt x="0" y="7777"/>
                </a:moveTo>
                <a:lnTo>
                  <a:pt x="0" y="7777"/>
                </a:lnTo>
                <a:lnTo>
                  <a:pt x="0" y="7699"/>
                </a:lnTo>
                <a:lnTo>
                  <a:pt x="998" y="7699"/>
                </a:lnTo>
                <a:lnTo>
                  <a:pt x="998" y="7621"/>
                </a:lnTo>
                <a:lnTo>
                  <a:pt x="1706" y="7621"/>
                </a:lnTo>
                <a:lnTo>
                  <a:pt x="1706" y="7543"/>
                </a:lnTo>
                <a:lnTo>
                  <a:pt x="2021" y="7543"/>
                </a:lnTo>
                <a:lnTo>
                  <a:pt x="2021" y="7465"/>
                </a:lnTo>
                <a:lnTo>
                  <a:pt x="2210" y="7465"/>
                </a:lnTo>
                <a:lnTo>
                  <a:pt x="2210" y="7388"/>
                </a:lnTo>
                <a:lnTo>
                  <a:pt x="2340" y="7388"/>
                </a:lnTo>
                <a:lnTo>
                  <a:pt x="2340" y="7310"/>
                </a:lnTo>
                <a:lnTo>
                  <a:pt x="2436" y="7310"/>
                </a:lnTo>
                <a:lnTo>
                  <a:pt x="2436" y="7232"/>
                </a:lnTo>
                <a:lnTo>
                  <a:pt x="2511" y="7232"/>
                </a:lnTo>
                <a:lnTo>
                  <a:pt x="2511" y="7154"/>
                </a:lnTo>
                <a:lnTo>
                  <a:pt x="2572" y="7154"/>
                </a:lnTo>
                <a:lnTo>
                  <a:pt x="2572" y="7077"/>
                </a:lnTo>
                <a:lnTo>
                  <a:pt x="2623" y="7077"/>
                </a:lnTo>
                <a:lnTo>
                  <a:pt x="2623" y="6999"/>
                </a:lnTo>
                <a:lnTo>
                  <a:pt x="2666" y="6999"/>
                </a:lnTo>
                <a:lnTo>
                  <a:pt x="2666" y="6921"/>
                </a:lnTo>
                <a:lnTo>
                  <a:pt x="2704" y="6921"/>
                </a:lnTo>
                <a:lnTo>
                  <a:pt x="2704" y="6843"/>
                </a:lnTo>
                <a:lnTo>
                  <a:pt x="2736" y="6843"/>
                </a:lnTo>
                <a:lnTo>
                  <a:pt x="2736" y="6765"/>
                </a:lnTo>
                <a:lnTo>
                  <a:pt x="2765" y="6765"/>
                </a:lnTo>
                <a:lnTo>
                  <a:pt x="2765" y="6688"/>
                </a:lnTo>
                <a:lnTo>
                  <a:pt x="2792" y="6688"/>
                </a:lnTo>
                <a:lnTo>
                  <a:pt x="2792" y="6610"/>
                </a:lnTo>
                <a:lnTo>
                  <a:pt x="2815" y="6610"/>
                </a:lnTo>
                <a:lnTo>
                  <a:pt x="2815" y="6532"/>
                </a:lnTo>
                <a:lnTo>
                  <a:pt x="2836" y="6532"/>
                </a:lnTo>
                <a:lnTo>
                  <a:pt x="2836" y="6454"/>
                </a:lnTo>
                <a:lnTo>
                  <a:pt x="2856" y="6454"/>
                </a:lnTo>
                <a:lnTo>
                  <a:pt x="2856" y="6377"/>
                </a:lnTo>
                <a:lnTo>
                  <a:pt x="2874" y="6377"/>
                </a:lnTo>
                <a:lnTo>
                  <a:pt x="2874" y="6299"/>
                </a:lnTo>
                <a:lnTo>
                  <a:pt x="2891" y="6299"/>
                </a:lnTo>
                <a:lnTo>
                  <a:pt x="2891" y="6221"/>
                </a:lnTo>
                <a:lnTo>
                  <a:pt x="2906" y="6221"/>
                </a:lnTo>
                <a:lnTo>
                  <a:pt x="2906" y="6143"/>
                </a:lnTo>
                <a:lnTo>
                  <a:pt x="2921" y="6143"/>
                </a:lnTo>
                <a:lnTo>
                  <a:pt x="2921" y="6066"/>
                </a:lnTo>
                <a:lnTo>
                  <a:pt x="2934" y="6066"/>
                </a:lnTo>
                <a:lnTo>
                  <a:pt x="2934" y="5988"/>
                </a:lnTo>
                <a:lnTo>
                  <a:pt x="2947" y="5988"/>
                </a:lnTo>
                <a:lnTo>
                  <a:pt x="2947" y="5910"/>
                </a:lnTo>
                <a:lnTo>
                  <a:pt x="2959" y="5910"/>
                </a:lnTo>
                <a:lnTo>
                  <a:pt x="2959" y="5832"/>
                </a:lnTo>
                <a:lnTo>
                  <a:pt x="2971" y="5832"/>
                </a:lnTo>
                <a:lnTo>
                  <a:pt x="2971" y="5754"/>
                </a:lnTo>
                <a:lnTo>
                  <a:pt x="2982" y="5754"/>
                </a:lnTo>
                <a:lnTo>
                  <a:pt x="2982" y="5677"/>
                </a:lnTo>
                <a:lnTo>
                  <a:pt x="2992" y="5677"/>
                </a:lnTo>
                <a:lnTo>
                  <a:pt x="2992" y="5599"/>
                </a:lnTo>
                <a:lnTo>
                  <a:pt x="3002" y="5599"/>
                </a:lnTo>
                <a:lnTo>
                  <a:pt x="3002" y="5521"/>
                </a:lnTo>
                <a:lnTo>
                  <a:pt x="3011" y="5521"/>
                </a:lnTo>
                <a:lnTo>
                  <a:pt x="3011" y="5443"/>
                </a:lnTo>
                <a:lnTo>
                  <a:pt x="3020" y="5443"/>
                </a:lnTo>
                <a:lnTo>
                  <a:pt x="3020" y="5366"/>
                </a:lnTo>
                <a:lnTo>
                  <a:pt x="3028" y="5366"/>
                </a:lnTo>
                <a:lnTo>
                  <a:pt x="3028" y="5288"/>
                </a:lnTo>
                <a:lnTo>
                  <a:pt x="3037" y="5288"/>
                </a:lnTo>
                <a:lnTo>
                  <a:pt x="3037" y="5210"/>
                </a:lnTo>
                <a:lnTo>
                  <a:pt x="3044" y="5210"/>
                </a:lnTo>
                <a:lnTo>
                  <a:pt x="3044" y="5132"/>
                </a:lnTo>
                <a:lnTo>
                  <a:pt x="3052" y="5132"/>
                </a:lnTo>
                <a:lnTo>
                  <a:pt x="3052" y="5055"/>
                </a:lnTo>
                <a:lnTo>
                  <a:pt x="3059" y="5055"/>
                </a:lnTo>
                <a:lnTo>
                  <a:pt x="3059" y="4977"/>
                </a:lnTo>
                <a:lnTo>
                  <a:pt x="3066" y="4977"/>
                </a:lnTo>
                <a:lnTo>
                  <a:pt x="3066" y="4899"/>
                </a:lnTo>
                <a:lnTo>
                  <a:pt x="3073" y="4899"/>
                </a:lnTo>
                <a:lnTo>
                  <a:pt x="3073" y="4821"/>
                </a:lnTo>
                <a:lnTo>
                  <a:pt x="3080" y="4821"/>
                </a:lnTo>
                <a:lnTo>
                  <a:pt x="3080" y="4743"/>
                </a:lnTo>
                <a:lnTo>
                  <a:pt x="3086" y="4743"/>
                </a:lnTo>
                <a:lnTo>
                  <a:pt x="3086" y="4666"/>
                </a:lnTo>
                <a:lnTo>
                  <a:pt x="3092" y="4666"/>
                </a:lnTo>
                <a:lnTo>
                  <a:pt x="3092" y="4588"/>
                </a:lnTo>
                <a:lnTo>
                  <a:pt x="3099" y="4588"/>
                </a:lnTo>
                <a:lnTo>
                  <a:pt x="3099" y="4510"/>
                </a:lnTo>
                <a:lnTo>
                  <a:pt x="3104" y="4510"/>
                </a:lnTo>
                <a:lnTo>
                  <a:pt x="3104" y="4432"/>
                </a:lnTo>
                <a:lnTo>
                  <a:pt x="3110" y="4432"/>
                </a:lnTo>
                <a:lnTo>
                  <a:pt x="3110" y="4355"/>
                </a:lnTo>
                <a:lnTo>
                  <a:pt x="3116" y="4355"/>
                </a:lnTo>
                <a:lnTo>
                  <a:pt x="3116" y="4277"/>
                </a:lnTo>
                <a:lnTo>
                  <a:pt x="3121" y="4277"/>
                </a:lnTo>
                <a:lnTo>
                  <a:pt x="3121" y="4199"/>
                </a:lnTo>
                <a:lnTo>
                  <a:pt x="3126" y="4199"/>
                </a:lnTo>
                <a:lnTo>
                  <a:pt x="3126" y="4121"/>
                </a:lnTo>
                <a:lnTo>
                  <a:pt x="3132" y="4121"/>
                </a:lnTo>
                <a:lnTo>
                  <a:pt x="3132" y="4044"/>
                </a:lnTo>
                <a:lnTo>
                  <a:pt x="3137" y="4044"/>
                </a:lnTo>
                <a:lnTo>
                  <a:pt x="3137" y="3966"/>
                </a:lnTo>
                <a:lnTo>
                  <a:pt x="3142" y="3966"/>
                </a:lnTo>
                <a:lnTo>
                  <a:pt x="3142" y="3888"/>
                </a:lnTo>
                <a:lnTo>
                  <a:pt x="3146" y="3888"/>
                </a:lnTo>
                <a:lnTo>
                  <a:pt x="3146" y="3810"/>
                </a:lnTo>
                <a:lnTo>
                  <a:pt x="3151" y="3810"/>
                </a:lnTo>
                <a:lnTo>
                  <a:pt x="3151" y="3732"/>
                </a:lnTo>
                <a:lnTo>
                  <a:pt x="3156" y="3732"/>
                </a:lnTo>
                <a:lnTo>
                  <a:pt x="3156" y="3655"/>
                </a:lnTo>
                <a:lnTo>
                  <a:pt x="3160" y="3655"/>
                </a:lnTo>
                <a:lnTo>
                  <a:pt x="3160" y="3577"/>
                </a:lnTo>
                <a:lnTo>
                  <a:pt x="3165" y="3577"/>
                </a:lnTo>
                <a:lnTo>
                  <a:pt x="3165" y="3499"/>
                </a:lnTo>
                <a:lnTo>
                  <a:pt x="3169" y="3499"/>
                </a:lnTo>
                <a:lnTo>
                  <a:pt x="3169" y="3421"/>
                </a:lnTo>
                <a:lnTo>
                  <a:pt x="3174" y="3421"/>
                </a:lnTo>
                <a:lnTo>
                  <a:pt x="3174" y="3344"/>
                </a:lnTo>
                <a:lnTo>
                  <a:pt x="3178" y="3344"/>
                </a:lnTo>
                <a:lnTo>
                  <a:pt x="3178" y="3266"/>
                </a:lnTo>
                <a:lnTo>
                  <a:pt x="3182" y="3266"/>
                </a:lnTo>
                <a:lnTo>
                  <a:pt x="3182" y="3188"/>
                </a:lnTo>
                <a:lnTo>
                  <a:pt x="3186" y="3188"/>
                </a:lnTo>
                <a:lnTo>
                  <a:pt x="3186" y="3110"/>
                </a:lnTo>
                <a:lnTo>
                  <a:pt x="3190" y="3110"/>
                </a:lnTo>
                <a:lnTo>
                  <a:pt x="3190" y="3033"/>
                </a:lnTo>
                <a:lnTo>
                  <a:pt x="3195" y="3033"/>
                </a:lnTo>
                <a:lnTo>
                  <a:pt x="3195" y="2955"/>
                </a:lnTo>
                <a:lnTo>
                  <a:pt x="3199" y="2955"/>
                </a:lnTo>
                <a:lnTo>
                  <a:pt x="3199" y="2877"/>
                </a:lnTo>
                <a:lnTo>
                  <a:pt x="3203" y="2877"/>
                </a:lnTo>
                <a:lnTo>
                  <a:pt x="3203" y="2799"/>
                </a:lnTo>
                <a:lnTo>
                  <a:pt x="3206" y="2799"/>
                </a:lnTo>
                <a:lnTo>
                  <a:pt x="3206" y="2721"/>
                </a:lnTo>
                <a:lnTo>
                  <a:pt x="3210" y="2721"/>
                </a:lnTo>
                <a:lnTo>
                  <a:pt x="3210" y="2644"/>
                </a:lnTo>
                <a:lnTo>
                  <a:pt x="3214" y="2644"/>
                </a:lnTo>
                <a:lnTo>
                  <a:pt x="3214" y="2566"/>
                </a:lnTo>
                <a:lnTo>
                  <a:pt x="3218" y="2566"/>
                </a:lnTo>
                <a:lnTo>
                  <a:pt x="3218" y="2488"/>
                </a:lnTo>
                <a:lnTo>
                  <a:pt x="3222" y="2488"/>
                </a:lnTo>
                <a:lnTo>
                  <a:pt x="3222" y="2410"/>
                </a:lnTo>
                <a:lnTo>
                  <a:pt x="3226" y="2410"/>
                </a:lnTo>
                <a:lnTo>
                  <a:pt x="3226" y="2333"/>
                </a:lnTo>
                <a:lnTo>
                  <a:pt x="3229" y="2333"/>
                </a:lnTo>
                <a:lnTo>
                  <a:pt x="3229" y="2255"/>
                </a:lnTo>
                <a:lnTo>
                  <a:pt x="3233" y="2255"/>
                </a:lnTo>
                <a:lnTo>
                  <a:pt x="3233" y="2177"/>
                </a:lnTo>
                <a:lnTo>
                  <a:pt x="3237" y="2177"/>
                </a:lnTo>
                <a:lnTo>
                  <a:pt x="3237" y="2099"/>
                </a:lnTo>
                <a:lnTo>
                  <a:pt x="3241" y="2099"/>
                </a:lnTo>
                <a:lnTo>
                  <a:pt x="3241" y="2022"/>
                </a:lnTo>
                <a:lnTo>
                  <a:pt x="3244" y="2022"/>
                </a:lnTo>
                <a:lnTo>
                  <a:pt x="3244" y="1944"/>
                </a:lnTo>
                <a:lnTo>
                  <a:pt x="3248" y="1944"/>
                </a:lnTo>
                <a:lnTo>
                  <a:pt x="3248" y="1866"/>
                </a:lnTo>
                <a:lnTo>
                  <a:pt x="3252" y="1866"/>
                </a:lnTo>
                <a:lnTo>
                  <a:pt x="3252" y="1788"/>
                </a:lnTo>
                <a:lnTo>
                  <a:pt x="3255" y="1788"/>
                </a:lnTo>
                <a:lnTo>
                  <a:pt x="3255" y="1710"/>
                </a:lnTo>
                <a:lnTo>
                  <a:pt x="3259" y="1710"/>
                </a:lnTo>
                <a:lnTo>
                  <a:pt x="3259" y="1633"/>
                </a:lnTo>
                <a:lnTo>
                  <a:pt x="3263" y="1633"/>
                </a:lnTo>
                <a:lnTo>
                  <a:pt x="3263" y="1555"/>
                </a:lnTo>
                <a:lnTo>
                  <a:pt x="3266" y="1555"/>
                </a:lnTo>
                <a:lnTo>
                  <a:pt x="3266" y="1477"/>
                </a:lnTo>
                <a:lnTo>
                  <a:pt x="3270" y="1477"/>
                </a:lnTo>
                <a:lnTo>
                  <a:pt x="3270" y="1399"/>
                </a:lnTo>
                <a:lnTo>
                  <a:pt x="3274" y="1399"/>
                </a:lnTo>
                <a:lnTo>
                  <a:pt x="3274" y="1322"/>
                </a:lnTo>
                <a:lnTo>
                  <a:pt x="3278" y="1322"/>
                </a:lnTo>
                <a:lnTo>
                  <a:pt x="3278" y="1244"/>
                </a:lnTo>
                <a:lnTo>
                  <a:pt x="3282" y="1244"/>
                </a:lnTo>
                <a:lnTo>
                  <a:pt x="3282" y="1166"/>
                </a:lnTo>
                <a:lnTo>
                  <a:pt x="3286" y="1166"/>
                </a:lnTo>
                <a:lnTo>
                  <a:pt x="3286" y="1088"/>
                </a:lnTo>
                <a:lnTo>
                  <a:pt x="3290" y="1088"/>
                </a:lnTo>
                <a:lnTo>
                  <a:pt x="3290" y="1011"/>
                </a:lnTo>
                <a:lnTo>
                  <a:pt x="3294" y="1011"/>
                </a:lnTo>
                <a:lnTo>
                  <a:pt x="3294" y="933"/>
                </a:lnTo>
                <a:lnTo>
                  <a:pt x="3298" y="933"/>
                </a:lnTo>
                <a:lnTo>
                  <a:pt x="3298" y="855"/>
                </a:lnTo>
                <a:lnTo>
                  <a:pt x="3302" y="855"/>
                </a:lnTo>
                <a:lnTo>
                  <a:pt x="3302" y="777"/>
                </a:lnTo>
                <a:lnTo>
                  <a:pt x="3306" y="777"/>
                </a:lnTo>
                <a:lnTo>
                  <a:pt x="3306" y="699"/>
                </a:lnTo>
                <a:lnTo>
                  <a:pt x="3311" y="699"/>
                </a:lnTo>
                <a:lnTo>
                  <a:pt x="3311" y="622"/>
                </a:lnTo>
                <a:lnTo>
                  <a:pt x="3316" y="622"/>
                </a:lnTo>
                <a:lnTo>
                  <a:pt x="3316" y="544"/>
                </a:lnTo>
                <a:lnTo>
                  <a:pt x="3321" y="544"/>
                </a:lnTo>
                <a:lnTo>
                  <a:pt x="3321" y="466"/>
                </a:lnTo>
                <a:lnTo>
                  <a:pt x="3326" y="466"/>
                </a:lnTo>
                <a:lnTo>
                  <a:pt x="3326" y="388"/>
                </a:lnTo>
                <a:lnTo>
                  <a:pt x="3331" y="388"/>
                </a:lnTo>
                <a:lnTo>
                  <a:pt x="3331" y="311"/>
                </a:lnTo>
                <a:lnTo>
                  <a:pt x="3337" y="311"/>
                </a:lnTo>
                <a:lnTo>
                  <a:pt x="3337" y="233"/>
                </a:lnTo>
                <a:lnTo>
                  <a:pt x="3344" y="233"/>
                </a:lnTo>
                <a:lnTo>
                  <a:pt x="3344" y="155"/>
                </a:lnTo>
                <a:lnTo>
                  <a:pt x="3352" y="155"/>
                </a:lnTo>
                <a:lnTo>
                  <a:pt x="3352" y="77"/>
                </a:lnTo>
                <a:lnTo>
                  <a:pt x="3362" y="77"/>
                </a:lnTo>
                <a:lnTo>
                  <a:pt x="3362" y="0"/>
                </a:lnTo>
                <a:lnTo>
                  <a:pt x="6773" y="0"/>
                </a:lnTo>
                <a:lnTo>
                  <a:pt x="6773" y="77"/>
                </a:lnTo>
                <a:lnTo>
                  <a:pt x="5775" y="77"/>
                </a:lnTo>
                <a:lnTo>
                  <a:pt x="5775" y="155"/>
                </a:lnTo>
                <a:lnTo>
                  <a:pt x="5067" y="155"/>
                </a:lnTo>
                <a:lnTo>
                  <a:pt x="5067" y="233"/>
                </a:lnTo>
                <a:lnTo>
                  <a:pt x="4752" y="233"/>
                </a:lnTo>
                <a:lnTo>
                  <a:pt x="4752" y="311"/>
                </a:lnTo>
                <a:lnTo>
                  <a:pt x="4563" y="311"/>
                </a:lnTo>
                <a:lnTo>
                  <a:pt x="4563" y="388"/>
                </a:lnTo>
                <a:lnTo>
                  <a:pt x="4433" y="388"/>
                </a:lnTo>
                <a:lnTo>
                  <a:pt x="4433" y="466"/>
                </a:lnTo>
                <a:lnTo>
                  <a:pt x="4337" y="466"/>
                </a:lnTo>
                <a:lnTo>
                  <a:pt x="4337" y="544"/>
                </a:lnTo>
                <a:lnTo>
                  <a:pt x="4262" y="544"/>
                </a:lnTo>
                <a:lnTo>
                  <a:pt x="4262" y="622"/>
                </a:lnTo>
                <a:lnTo>
                  <a:pt x="4201" y="622"/>
                </a:lnTo>
                <a:lnTo>
                  <a:pt x="4201" y="699"/>
                </a:lnTo>
                <a:lnTo>
                  <a:pt x="4150" y="699"/>
                </a:lnTo>
                <a:lnTo>
                  <a:pt x="4150" y="777"/>
                </a:lnTo>
                <a:lnTo>
                  <a:pt x="4107" y="777"/>
                </a:lnTo>
                <a:lnTo>
                  <a:pt x="4107" y="855"/>
                </a:lnTo>
                <a:lnTo>
                  <a:pt x="4069" y="855"/>
                </a:lnTo>
                <a:lnTo>
                  <a:pt x="4069" y="933"/>
                </a:lnTo>
                <a:lnTo>
                  <a:pt x="4037" y="933"/>
                </a:lnTo>
                <a:lnTo>
                  <a:pt x="4037" y="1011"/>
                </a:lnTo>
                <a:lnTo>
                  <a:pt x="4008" y="1011"/>
                </a:lnTo>
                <a:lnTo>
                  <a:pt x="4008" y="1088"/>
                </a:lnTo>
                <a:lnTo>
                  <a:pt x="3981" y="1088"/>
                </a:lnTo>
                <a:lnTo>
                  <a:pt x="3981" y="1166"/>
                </a:lnTo>
                <a:lnTo>
                  <a:pt x="3958" y="1166"/>
                </a:lnTo>
                <a:lnTo>
                  <a:pt x="3958" y="1244"/>
                </a:lnTo>
                <a:lnTo>
                  <a:pt x="3937" y="1244"/>
                </a:lnTo>
                <a:lnTo>
                  <a:pt x="3937" y="1322"/>
                </a:lnTo>
                <a:lnTo>
                  <a:pt x="3917" y="1322"/>
                </a:lnTo>
                <a:lnTo>
                  <a:pt x="3917" y="1399"/>
                </a:lnTo>
                <a:lnTo>
                  <a:pt x="3899" y="1399"/>
                </a:lnTo>
                <a:lnTo>
                  <a:pt x="3899" y="1477"/>
                </a:lnTo>
                <a:lnTo>
                  <a:pt x="3882" y="1477"/>
                </a:lnTo>
                <a:lnTo>
                  <a:pt x="3882" y="1555"/>
                </a:lnTo>
                <a:lnTo>
                  <a:pt x="3867" y="1555"/>
                </a:lnTo>
                <a:lnTo>
                  <a:pt x="3867" y="1633"/>
                </a:lnTo>
                <a:lnTo>
                  <a:pt x="3852" y="1633"/>
                </a:lnTo>
                <a:lnTo>
                  <a:pt x="3852" y="1710"/>
                </a:lnTo>
                <a:lnTo>
                  <a:pt x="3839" y="1710"/>
                </a:lnTo>
                <a:lnTo>
                  <a:pt x="3839" y="1788"/>
                </a:lnTo>
                <a:lnTo>
                  <a:pt x="3826" y="1788"/>
                </a:lnTo>
                <a:lnTo>
                  <a:pt x="3826" y="1866"/>
                </a:lnTo>
                <a:lnTo>
                  <a:pt x="3814" y="1866"/>
                </a:lnTo>
                <a:lnTo>
                  <a:pt x="3814" y="1944"/>
                </a:lnTo>
                <a:lnTo>
                  <a:pt x="3802" y="1944"/>
                </a:lnTo>
                <a:lnTo>
                  <a:pt x="3802" y="2022"/>
                </a:lnTo>
                <a:lnTo>
                  <a:pt x="3791" y="2022"/>
                </a:lnTo>
                <a:lnTo>
                  <a:pt x="3791" y="2099"/>
                </a:lnTo>
                <a:lnTo>
                  <a:pt x="3781" y="2099"/>
                </a:lnTo>
                <a:lnTo>
                  <a:pt x="3781" y="2177"/>
                </a:lnTo>
                <a:lnTo>
                  <a:pt x="3771" y="2177"/>
                </a:lnTo>
                <a:lnTo>
                  <a:pt x="3771" y="2255"/>
                </a:lnTo>
                <a:lnTo>
                  <a:pt x="3762" y="2255"/>
                </a:lnTo>
                <a:lnTo>
                  <a:pt x="3762" y="2333"/>
                </a:lnTo>
                <a:lnTo>
                  <a:pt x="3753" y="2333"/>
                </a:lnTo>
                <a:lnTo>
                  <a:pt x="3753" y="2410"/>
                </a:lnTo>
                <a:lnTo>
                  <a:pt x="3745" y="2410"/>
                </a:lnTo>
                <a:lnTo>
                  <a:pt x="3745" y="2488"/>
                </a:lnTo>
                <a:lnTo>
                  <a:pt x="3736" y="2488"/>
                </a:lnTo>
                <a:lnTo>
                  <a:pt x="3736" y="2566"/>
                </a:lnTo>
                <a:lnTo>
                  <a:pt x="3729" y="2566"/>
                </a:lnTo>
                <a:lnTo>
                  <a:pt x="3729" y="2644"/>
                </a:lnTo>
                <a:lnTo>
                  <a:pt x="3721" y="2644"/>
                </a:lnTo>
                <a:lnTo>
                  <a:pt x="3721" y="2721"/>
                </a:lnTo>
                <a:lnTo>
                  <a:pt x="3714" y="2721"/>
                </a:lnTo>
                <a:lnTo>
                  <a:pt x="3714" y="2799"/>
                </a:lnTo>
                <a:lnTo>
                  <a:pt x="3707" y="2799"/>
                </a:lnTo>
                <a:lnTo>
                  <a:pt x="3707" y="2877"/>
                </a:lnTo>
                <a:lnTo>
                  <a:pt x="3700" y="2877"/>
                </a:lnTo>
                <a:lnTo>
                  <a:pt x="3700" y="2955"/>
                </a:lnTo>
                <a:lnTo>
                  <a:pt x="3693" y="2955"/>
                </a:lnTo>
                <a:lnTo>
                  <a:pt x="3693" y="3033"/>
                </a:lnTo>
                <a:lnTo>
                  <a:pt x="3687" y="3033"/>
                </a:lnTo>
                <a:lnTo>
                  <a:pt x="3687" y="3110"/>
                </a:lnTo>
                <a:lnTo>
                  <a:pt x="3681" y="3110"/>
                </a:lnTo>
                <a:lnTo>
                  <a:pt x="3681" y="3188"/>
                </a:lnTo>
                <a:lnTo>
                  <a:pt x="3674" y="3188"/>
                </a:lnTo>
                <a:lnTo>
                  <a:pt x="3674" y="3266"/>
                </a:lnTo>
                <a:lnTo>
                  <a:pt x="3669" y="3266"/>
                </a:lnTo>
                <a:lnTo>
                  <a:pt x="3669" y="3344"/>
                </a:lnTo>
                <a:lnTo>
                  <a:pt x="3663" y="3344"/>
                </a:lnTo>
                <a:lnTo>
                  <a:pt x="3663" y="3421"/>
                </a:lnTo>
                <a:lnTo>
                  <a:pt x="3657" y="3421"/>
                </a:lnTo>
                <a:lnTo>
                  <a:pt x="3657" y="3499"/>
                </a:lnTo>
                <a:lnTo>
                  <a:pt x="3652" y="3499"/>
                </a:lnTo>
                <a:lnTo>
                  <a:pt x="3652" y="3577"/>
                </a:lnTo>
                <a:lnTo>
                  <a:pt x="3647" y="3577"/>
                </a:lnTo>
                <a:lnTo>
                  <a:pt x="3647" y="3655"/>
                </a:lnTo>
                <a:lnTo>
                  <a:pt x="3641" y="3655"/>
                </a:lnTo>
                <a:lnTo>
                  <a:pt x="3641" y="3732"/>
                </a:lnTo>
                <a:lnTo>
                  <a:pt x="3636" y="3732"/>
                </a:lnTo>
                <a:lnTo>
                  <a:pt x="3636" y="3810"/>
                </a:lnTo>
                <a:lnTo>
                  <a:pt x="3631" y="3810"/>
                </a:lnTo>
                <a:lnTo>
                  <a:pt x="3631" y="3888"/>
                </a:lnTo>
                <a:lnTo>
                  <a:pt x="3627" y="3888"/>
                </a:lnTo>
                <a:lnTo>
                  <a:pt x="3627" y="3966"/>
                </a:lnTo>
                <a:lnTo>
                  <a:pt x="3622" y="3966"/>
                </a:lnTo>
                <a:lnTo>
                  <a:pt x="3622" y="4044"/>
                </a:lnTo>
                <a:lnTo>
                  <a:pt x="3617" y="4044"/>
                </a:lnTo>
                <a:lnTo>
                  <a:pt x="3617" y="4121"/>
                </a:lnTo>
                <a:lnTo>
                  <a:pt x="3613" y="4121"/>
                </a:lnTo>
                <a:lnTo>
                  <a:pt x="3613" y="4199"/>
                </a:lnTo>
                <a:lnTo>
                  <a:pt x="3608" y="4199"/>
                </a:lnTo>
                <a:lnTo>
                  <a:pt x="3608" y="4277"/>
                </a:lnTo>
                <a:lnTo>
                  <a:pt x="3604" y="4277"/>
                </a:lnTo>
                <a:lnTo>
                  <a:pt x="3604" y="4355"/>
                </a:lnTo>
                <a:lnTo>
                  <a:pt x="3599" y="4355"/>
                </a:lnTo>
                <a:lnTo>
                  <a:pt x="3599" y="4432"/>
                </a:lnTo>
                <a:lnTo>
                  <a:pt x="3595" y="4432"/>
                </a:lnTo>
                <a:lnTo>
                  <a:pt x="3595" y="4510"/>
                </a:lnTo>
                <a:lnTo>
                  <a:pt x="3591" y="4510"/>
                </a:lnTo>
                <a:lnTo>
                  <a:pt x="3591" y="4588"/>
                </a:lnTo>
                <a:lnTo>
                  <a:pt x="3587" y="4588"/>
                </a:lnTo>
                <a:lnTo>
                  <a:pt x="3587" y="4666"/>
                </a:lnTo>
                <a:lnTo>
                  <a:pt x="3583" y="4666"/>
                </a:lnTo>
                <a:lnTo>
                  <a:pt x="3583" y="4743"/>
                </a:lnTo>
                <a:lnTo>
                  <a:pt x="3578" y="4743"/>
                </a:lnTo>
                <a:lnTo>
                  <a:pt x="3578" y="4821"/>
                </a:lnTo>
                <a:lnTo>
                  <a:pt x="3574" y="4821"/>
                </a:lnTo>
                <a:lnTo>
                  <a:pt x="3574" y="4899"/>
                </a:lnTo>
                <a:lnTo>
                  <a:pt x="3570" y="4899"/>
                </a:lnTo>
                <a:lnTo>
                  <a:pt x="3570" y="4977"/>
                </a:lnTo>
                <a:lnTo>
                  <a:pt x="3567" y="4977"/>
                </a:lnTo>
                <a:lnTo>
                  <a:pt x="3567" y="5055"/>
                </a:lnTo>
                <a:lnTo>
                  <a:pt x="3563" y="5055"/>
                </a:lnTo>
                <a:lnTo>
                  <a:pt x="3563" y="5132"/>
                </a:lnTo>
                <a:lnTo>
                  <a:pt x="3559" y="5132"/>
                </a:lnTo>
                <a:lnTo>
                  <a:pt x="3559" y="5210"/>
                </a:lnTo>
                <a:lnTo>
                  <a:pt x="3555" y="5210"/>
                </a:lnTo>
                <a:lnTo>
                  <a:pt x="3555" y="5288"/>
                </a:lnTo>
                <a:lnTo>
                  <a:pt x="3551" y="5288"/>
                </a:lnTo>
                <a:lnTo>
                  <a:pt x="3551" y="5366"/>
                </a:lnTo>
                <a:lnTo>
                  <a:pt x="3547" y="5366"/>
                </a:lnTo>
                <a:lnTo>
                  <a:pt x="3547" y="5443"/>
                </a:lnTo>
                <a:lnTo>
                  <a:pt x="3544" y="5443"/>
                </a:lnTo>
                <a:lnTo>
                  <a:pt x="3544" y="5521"/>
                </a:lnTo>
                <a:lnTo>
                  <a:pt x="3540" y="5521"/>
                </a:lnTo>
                <a:lnTo>
                  <a:pt x="3540" y="5599"/>
                </a:lnTo>
                <a:lnTo>
                  <a:pt x="3536" y="5599"/>
                </a:lnTo>
                <a:lnTo>
                  <a:pt x="3536" y="5677"/>
                </a:lnTo>
                <a:lnTo>
                  <a:pt x="3532" y="5677"/>
                </a:lnTo>
                <a:lnTo>
                  <a:pt x="3532" y="5754"/>
                </a:lnTo>
                <a:lnTo>
                  <a:pt x="3529" y="5754"/>
                </a:lnTo>
                <a:lnTo>
                  <a:pt x="3529" y="5832"/>
                </a:lnTo>
                <a:lnTo>
                  <a:pt x="3525" y="5832"/>
                </a:lnTo>
                <a:lnTo>
                  <a:pt x="3525" y="5910"/>
                </a:lnTo>
                <a:lnTo>
                  <a:pt x="3521" y="5910"/>
                </a:lnTo>
                <a:lnTo>
                  <a:pt x="3521" y="5988"/>
                </a:lnTo>
                <a:lnTo>
                  <a:pt x="3518" y="5988"/>
                </a:lnTo>
                <a:lnTo>
                  <a:pt x="3518" y="6066"/>
                </a:lnTo>
                <a:lnTo>
                  <a:pt x="3514" y="6066"/>
                </a:lnTo>
                <a:lnTo>
                  <a:pt x="3514" y="6143"/>
                </a:lnTo>
                <a:lnTo>
                  <a:pt x="3510" y="6143"/>
                </a:lnTo>
                <a:lnTo>
                  <a:pt x="3510" y="6221"/>
                </a:lnTo>
                <a:lnTo>
                  <a:pt x="3507" y="6221"/>
                </a:lnTo>
                <a:lnTo>
                  <a:pt x="3507" y="6299"/>
                </a:lnTo>
                <a:lnTo>
                  <a:pt x="3503" y="6299"/>
                </a:lnTo>
                <a:lnTo>
                  <a:pt x="3503" y="6377"/>
                </a:lnTo>
                <a:lnTo>
                  <a:pt x="3499" y="6377"/>
                </a:lnTo>
                <a:lnTo>
                  <a:pt x="3499" y="6454"/>
                </a:lnTo>
                <a:lnTo>
                  <a:pt x="3495" y="6454"/>
                </a:lnTo>
                <a:lnTo>
                  <a:pt x="3495" y="6532"/>
                </a:lnTo>
                <a:lnTo>
                  <a:pt x="3491" y="6532"/>
                </a:lnTo>
                <a:lnTo>
                  <a:pt x="3491" y="6610"/>
                </a:lnTo>
                <a:lnTo>
                  <a:pt x="3487" y="6610"/>
                </a:lnTo>
                <a:lnTo>
                  <a:pt x="3487" y="6688"/>
                </a:lnTo>
                <a:lnTo>
                  <a:pt x="3483" y="6688"/>
                </a:lnTo>
                <a:lnTo>
                  <a:pt x="3483" y="6765"/>
                </a:lnTo>
                <a:lnTo>
                  <a:pt x="3479" y="6765"/>
                </a:lnTo>
                <a:lnTo>
                  <a:pt x="3479" y="6843"/>
                </a:lnTo>
                <a:lnTo>
                  <a:pt x="3475" y="6843"/>
                </a:lnTo>
                <a:lnTo>
                  <a:pt x="3475" y="6921"/>
                </a:lnTo>
                <a:lnTo>
                  <a:pt x="3471" y="6921"/>
                </a:lnTo>
                <a:lnTo>
                  <a:pt x="3471" y="6999"/>
                </a:lnTo>
                <a:lnTo>
                  <a:pt x="3467" y="6999"/>
                </a:lnTo>
                <a:lnTo>
                  <a:pt x="3467" y="7077"/>
                </a:lnTo>
                <a:lnTo>
                  <a:pt x="3462" y="7077"/>
                </a:lnTo>
                <a:lnTo>
                  <a:pt x="3462" y="7154"/>
                </a:lnTo>
                <a:lnTo>
                  <a:pt x="3457" y="7154"/>
                </a:lnTo>
                <a:lnTo>
                  <a:pt x="3457" y="7232"/>
                </a:lnTo>
                <a:lnTo>
                  <a:pt x="3452" y="7232"/>
                </a:lnTo>
                <a:lnTo>
                  <a:pt x="3452" y="7310"/>
                </a:lnTo>
                <a:lnTo>
                  <a:pt x="3447" y="7310"/>
                </a:lnTo>
                <a:lnTo>
                  <a:pt x="3447" y="7388"/>
                </a:lnTo>
                <a:lnTo>
                  <a:pt x="3442" y="7388"/>
                </a:lnTo>
                <a:lnTo>
                  <a:pt x="3442" y="7465"/>
                </a:lnTo>
                <a:lnTo>
                  <a:pt x="3436" y="7465"/>
                </a:lnTo>
                <a:lnTo>
                  <a:pt x="3436" y="7543"/>
                </a:lnTo>
                <a:lnTo>
                  <a:pt x="3429" y="7543"/>
                </a:lnTo>
                <a:lnTo>
                  <a:pt x="3429" y="7621"/>
                </a:lnTo>
                <a:lnTo>
                  <a:pt x="3421" y="7621"/>
                </a:lnTo>
                <a:lnTo>
                  <a:pt x="3421" y="7699"/>
                </a:lnTo>
                <a:lnTo>
                  <a:pt x="3411" y="7699"/>
                </a:lnTo>
                <a:lnTo>
                  <a:pt x="3411" y="7777"/>
                </a:lnTo>
                <a:lnTo>
                  <a:pt x="0" y="7777"/>
                </a:ln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 name="Text Box 76">
            <a:extLst>
              <a:ext uri="{FF2B5EF4-FFF2-40B4-BE49-F238E27FC236}">
                <a16:creationId xmlns:a16="http://schemas.microsoft.com/office/drawing/2014/main" id="{7A8A20B8-C8C0-3F42-8226-0FE41453CB47}"/>
              </a:ext>
            </a:extLst>
          </p:cNvPr>
          <p:cNvSpPr txBox="1">
            <a:spLocks noChangeArrowheads="1"/>
          </p:cNvSpPr>
          <p:nvPr/>
        </p:nvSpPr>
        <p:spPr bwMode="auto">
          <a:xfrm>
            <a:off x="6241270" y="4000804"/>
            <a:ext cx="3189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latin typeface="+mn-lt"/>
              </a:rPr>
              <a:t>Prob(15 &lt; </a:t>
            </a:r>
            <a:r>
              <a:rPr lang="en-US" altLang="en-US" sz="2400" i="1" dirty="0">
                <a:latin typeface="+mn-lt"/>
              </a:rPr>
              <a:t>X</a:t>
            </a:r>
            <a:r>
              <a:rPr lang="en-US" altLang="en-US" sz="2400" dirty="0">
                <a:latin typeface="+mn-lt"/>
              </a:rPr>
              <a:t>) </a:t>
            </a:r>
            <a:r>
              <a:rPr lang="en-US" altLang="en-US" sz="2400" dirty="0">
                <a:latin typeface="+mn-lt"/>
                <a:sym typeface="Symbol" pitchFamily="2" charset="2"/>
              </a:rPr>
              <a:t> </a:t>
            </a:r>
            <a:r>
              <a:rPr lang="en-US" altLang="en-US" sz="2400" dirty="0">
                <a:solidFill>
                  <a:srgbClr val="FF0000"/>
                </a:solidFill>
                <a:latin typeface="+mn-lt"/>
                <a:sym typeface="Symbol" pitchFamily="2" charset="2"/>
              </a:rPr>
              <a:t>[0, 0.08]</a:t>
            </a:r>
          </a:p>
        </p:txBody>
      </p:sp>
      <p:cxnSp>
        <p:nvCxnSpPr>
          <p:cNvPr id="107" name="Straight Connector 106">
            <a:extLst>
              <a:ext uri="{FF2B5EF4-FFF2-40B4-BE49-F238E27FC236}">
                <a16:creationId xmlns:a16="http://schemas.microsoft.com/office/drawing/2014/main" id="{7943EA9C-58F6-4C42-A658-068597B4E8A2}"/>
              </a:ext>
            </a:extLst>
          </p:cNvPr>
          <p:cNvCxnSpPr/>
          <p:nvPr/>
        </p:nvCxnSpPr>
        <p:spPr>
          <a:xfrm flipH="1" flipV="1">
            <a:off x="6506383" y="4665135"/>
            <a:ext cx="3175" cy="34925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186D41B-9765-EA4F-AD08-C74AF3AFD348}"/>
              </a:ext>
            </a:extLst>
          </p:cNvPr>
          <p:cNvCxnSpPr/>
          <p:nvPr/>
        </p:nvCxnSpPr>
        <p:spPr>
          <a:xfrm>
            <a:off x="2126470" y="4628160"/>
            <a:ext cx="4392613" cy="1111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C17FBE2-8FE3-104E-8011-D8CB8F87EB4B}"/>
              </a:ext>
            </a:extLst>
          </p:cNvPr>
          <p:cNvCxnSpPr/>
          <p:nvPr/>
        </p:nvCxnSpPr>
        <p:spPr>
          <a:xfrm>
            <a:off x="2126470" y="4949298"/>
            <a:ext cx="4392613" cy="11112"/>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9AD34DD-EEB4-E73D-5461-6E483E2EB02F}"/>
              </a:ext>
            </a:extLst>
          </p:cNvPr>
          <p:cNvSpPr txBox="1"/>
          <p:nvPr/>
        </p:nvSpPr>
        <p:spPr>
          <a:xfrm>
            <a:off x="985226" y="5680108"/>
            <a:ext cx="10970901" cy="369332"/>
          </a:xfrm>
          <a:prstGeom prst="rect">
            <a:avLst/>
          </a:prstGeom>
          <a:noFill/>
        </p:spPr>
        <p:txBody>
          <a:bodyPr wrap="square">
            <a:spAutoFit/>
          </a:bodyPr>
          <a:lstStyle/>
          <a:p>
            <a:pPr algn="r"/>
            <a:r>
              <a:rPr lang="en-US" dirty="0"/>
              <a:t>T</a:t>
            </a:r>
            <a:r>
              <a:rPr lang="en-US" sz="1800" dirty="0"/>
              <a:t>he chance that a normal random variable with mean 10 and variance 2 is bigger than 15 is only </a:t>
            </a:r>
            <a:r>
              <a:rPr lang="en-US" sz="1800" dirty="0">
                <a:solidFill>
                  <a:srgbClr val="FF0000"/>
                </a:solidFill>
              </a:rPr>
              <a:t>0.000203</a:t>
            </a:r>
          </a:p>
        </p:txBody>
      </p:sp>
      <p:sp>
        <p:nvSpPr>
          <p:cNvPr id="12" name="Slide Number Placeholder 11">
            <a:extLst>
              <a:ext uri="{FF2B5EF4-FFF2-40B4-BE49-F238E27FC236}">
                <a16:creationId xmlns:a16="http://schemas.microsoft.com/office/drawing/2014/main" id="{8929E5F5-7651-47D3-9C9F-4EF0EA4779FE}"/>
              </a:ext>
            </a:extLst>
          </p:cNvPr>
          <p:cNvSpPr>
            <a:spLocks noGrp="1"/>
          </p:cNvSpPr>
          <p:nvPr>
            <p:ph type="sldNum" sz="quarter" idx="10"/>
          </p:nvPr>
        </p:nvSpPr>
        <p:spPr/>
        <p:txBody>
          <a:bodyPr/>
          <a:lstStyle/>
          <a:p>
            <a:fld id="{D8D877B3-D348-4611-9BDB-C5374591D951}" type="slidenum">
              <a:rPr lang="en-US" smtClean="0"/>
              <a:pPr/>
              <a:t>49</a:t>
            </a:fld>
            <a:endParaRPr lang="en-US" dirty="0"/>
          </a:p>
        </p:txBody>
      </p:sp>
    </p:spTree>
    <p:extLst>
      <p:ext uri="{BB962C8B-B14F-4D97-AF65-F5344CB8AC3E}">
        <p14:creationId xmlns:p14="http://schemas.microsoft.com/office/powerpoint/2010/main" val="3703947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3080" name="Picture 8" descr="White digital matrix of binary code numbers background Free Vector">
            <a:extLst>
              <a:ext uri="{FF2B5EF4-FFF2-40B4-BE49-F238E27FC236}">
                <a16:creationId xmlns:a16="http://schemas.microsoft.com/office/drawing/2014/main" id="{514409CB-E0C7-DE43-B4DD-EFA7C2826F51}"/>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6880409" y="0"/>
            <a:ext cx="5311591" cy="3538232"/>
          </a:xfrm>
          <a:prstGeom prst="rect">
            <a:avLst/>
          </a:prstGeom>
          <a:noFill/>
          <a:extLst>
            <a:ext uri="{909E8E84-426E-40DD-AFC4-6F175D3DCCD1}">
              <a14:hiddenFill xmlns:a14="http://schemas.microsoft.com/office/drawing/2010/main">
                <a:solidFill>
                  <a:srgbClr val="FFFFFF"/>
                </a:solidFill>
              </a14:hiddenFill>
            </a:ext>
          </a:extLst>
        </p:spPr>
      </p:pic>
      <p:sp>
        <p:nvSpPr>
          <p:cNvPr id="479" name="Google Shape;479;p47"/>
          <p:cNvSpPr txBox="1">
            <a:spLocks noGrp="1"/>
          </p:cNvSpPr>
          <p:nvPr>
            <p:ph type="title"/>
          </p:nvPr>
        </p:nvSpPr>
        <p:spPr>
          <a:xfrm>
            <a:off x="1182624" y="671005"/>
            <a:ext cx="10437876" cy="745212"/>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dirty="0"/>
              <a:t>The data problem</a:t>
            </a:r>
            <a:br>
              <a:rPr lang="en-GB" dirty="0"/>
            </a:br>
            <a:r>
              <a:rPr lang="en-GB" sz="2400" dirty="0">
                <a:solidFill>
                  <a:srgbClr val="0177AD"/>
                </a:solidFill>
                <a:latin typeface="+mn-lt"/>
              </a:rPr>
              <a:t>Data overflow and data shadowing</a:t>
            </a:r>
            <a:endParaRPr sz="3000" dirty="0">
              <a:solidFill>
                <a:srgbClr val="0177AD"/>
              </a:solidFill>
              <a:latin typeface="+mn-lt"/>
            </a:endParaRPr>
          </a:p>
        </p:txBody>
      </p:sp>
      <p:sp>
        <p:nvSpPr>
          <p:cNvPr id="4" name="Content Placeholder 3">
            <a:extLst>
              <a:ext uri="{FF2B5EF4-FFF2-40B4-BE49-F238E27FC236}">
                <a16:creationId xmlns:a16="http://schemas.microsoft.com/office/drawing/2014/main" id="{D7DED138-97EE-EE4D-81A3-246DBD3FB325}"/>
              </a:ext>
            </a:extLst>
          </p:cNvPr>
          <p:cNvSpPr>
            <a:spLocks noGrp="1"/>
          </p:cNvSpPr>
          <p:nvPr>
            <p:ph idx="1"/>
          </p:nvPr>
        </p:nvSpPr>
        <p:spPr>
          <a:xfrm>
            <a:off x="1182624" y="1661159"/>
            <a:ext cx="11009376" cy="4757717"/>
          </a:xfrm>
        </p:spPr>
        <p:txBody>
          <a:bodyPr/>
          <a:lstStyle/>
          <a:p>
            <a:pPr lvl="0">
              <a:lnSpc>
                <a:spcPct val="100000"/>
              </a:lnSpc>
              <a:spcBef>
                <a:spcPts val="0"/>
              </a:spcBef>
              <a:buClr>
                <a:schemeClr val="dk1"/>
              </a:buClr>
              <a:buSzPts val="1100"/>
            </a:pPr>
            <a:r>
              <a:rPr lang="en-GB" dirty="0"/>
              <a:t>Data availability is expect to increase</a:t>
            </a:r>
          </a:p>
          <a:p>
            <a:pPr lvl="0">
              <a:lnSpc>
                <a:spcPct val="100000"/>
              </a:lnSpc>
              <a:spcBef>
                <a:spcPts val="0"/>
              </a:spcBef>
              <a:buClr>
                <a:schemeClr val="dk1"/>
              </a:buClr>
              <a:buSzPts val="1100"/>
            </a:pPr>
            <a:r>
              <a:rPr lang="en-GB" dirty="0">
                <a:solidFill>
                  <a:schemeClr val="tx1">
                    <a:lumMod val="50000"/>
                    <a:lumOff val="50000"/>
                  </a:schemeClr>
                </a:solidFill>
              </a:rPr>
              <a:t>Cheap sensors, tracking and logs, surveillance</a:t>
            </a:r>
          </a:p>
          <a:p>
            <a:pPr lvl="0">
              <a:lnSpc>
                <a:spcPct val="100000"/>
              </a:lnSpc>
              <a:spcBef>
                <a:spcPts val="0"/>
              </a:spcBef>
              <a:buClr>
                <a:schemeClr val="dk1"/>
              </a:buClr>
              <a:buSzPts val="1100"/>
            </a:pPr>
            <a:endParaRPr lang="en-GB" dirty="0">
              <a:solidFill>
                <a:schemeClr val="tx1">
                  <a:lumMod val="50000"/>
                  <a:lumOff val="50000"/>
                </a:schemeClr>
              </a:solidFill>
            </a:endParaRPr>
          </a:p>
          <a:p>
            <a:pPr lvl="0">
              <a:lnSpc>
                <a:spcPct val="100000"/>
              </a:lnSpc>
              <a:spcBef>
                <a:spcPts val="0"/>
              </a:spcBef>
              <a:buClr>
                <a:schemeClr val="dk1"/>
              </a:buClr>
              <a:buSzPts val="1100"/>
            </a:pPr>
            <a:r>
              <a:rPr lang="en-GB" dirty="0"/>
              <a:t>Are the data relevant?</a:t>
            </a:r>
          </a:p>
          <a:p>
            <a:pPr lvl="0">
              <a:lnSpc>
                <a:spcPct val="100000"/>
              </a:lnSpc>
              <a:spcBef>
                <a:spcPts val="0"/>
              </a:spcBef>
              <a:buClr>
                <a:schemeClr val="dk1"/>
              </a:buClr>
              <a:buSzPts val="1100"/>
            </a:pPr>
            <a:r>
              <a:rPr lang="en-GB" dirty="0"/>
              <a:t>Are we measuring the right thing?</a:t>
            </a:r>
          </a:p>
          <a:p>
            <a:pPr lvl="0">
              <a:lnSpc>
                <a:spcPct val="100000"/>
              </a:lnSpc>
              <a:spcBef>
                <a:spcPts val="0"/>
              </a:spcBef>
              <a:buClr>
                <a:schemeClr val="dk1"/>
              </a:buClr>
              <a:buSzPts val="1100"/>
            </a:pPr>
            <a:endParaRPr lang="en-GB" dirty="0"/>
          </a:p>
          <a:p>
            <a:pPr lvl="0">
              <a:lnSpc>
                <a:spcPct val="100000"/>
              </a:lnSpc>
              <a:spcBef>
                <a:spcPts val="0"/>
              </a:spcBef>
              <a:buClr>
                <a:schemeClr val="dk1"/>
              </a:buClr>
              <a:buSzPts val="1100"/>
            </a:pPr>
            <a:r>
              <a:rPr lang="en-GB" dirty="0"/>
              <a:t>Machine learning and AI should support uncertainty characterisation</a:t>
            </a:r>
          </a:p>
          <a:p>
            <a:pPr lvl="0">
              <a:lnSpc>
                <a:spcPct val="100000"/>
              </a:lnSpc>
              <a:spcBef>
                <a:spcPts val="0"/>
              </a:spcBef>
              <a:buClr>
                <a:schemeClr val="dk1"/>
              </a:buClr>
              <a:buSzPts val="1100"/>
            </a:pPr>
            <a:endParaRPr lang="en-GB" dirty="0"/>
          </a:p>
          <a:p>
            <a:pPr lvl="0">
              <a:lnSpc>
                <a:spcPct val="100000"/>
              </a:lnSpc>
              <a:spcBef>
                <a:spcPts val="0"/>
              </a:spcBef>
              <a:buClr>
                <a:schemeClr val="dk1"/>
              </a:buClr>
              <a:buSzPts val="1100"/>
            </a:pPr>
            <a:r>
              <a:rPr lang="en-GB" dirty="0"/>
              <a:t>Data robustness and trustfulness </a:t>
            </a:r>
          </a:p>
          <a:p>
            <a:pPr lvl="0">
              <a:lnSpc>
                <a:spcPct val="100000"/>
              </a:lnSpc>
              <a:spcBef>
                <a:spcPts val="0"/>
              </a:spcBef>
              <a:buClr>
                <a:schemeClr val="dk1"/>
              </a:buClr>
              <a:buSzPts val="1100"/>
            </a:pPr>
            <a:r>
              <a:rPr lang="en-GB" dirty="0">
                <a:solidFill>
                  <a:schemeClr val="tx1">
                    <a:lumMod val="50000"/>
                    <a:lumOff val="50000"/>
                  </a:schemeClr>
                </a:solidFill>
              </a:rPr>
              <a:t>Data tempering and malicious injection of false data </a:t>
            </a:r>
          </a:p>
        </p:txBody>
      </p:sp>
      <p:sp>
        <p:nvSpPr>
          <p:cNvPr id="2" name="Slide Number Placeholder 1">
            <a:extLst>
              <a:ext uri="{FF2B5EF4-FFF2-40B4-BE49-F238E27FC236}">
                <a16:creationId xmlns:a16="http://schemas.microsoft.com/office/drawing/2014/main" id="{1C7D9FFA-D983-8AE5-23A6-1A5E38168BCA}"/>
              </a:ext>
            </a:extLst>
          </p:cNvPr>
          <p:cNvSpPr>
            <a:spLocks noGrp="1"/>
          </p:cNvSpPr>
          <p:nvPr>
            <p:ph type="sldNum" sz="quarter" idx="10"/>
          </p:nvPr>
        </p:nvSpPr>
        <p:spPr/>
        <p:txBody>
          <a:bodyPr/>
          <a:lstStyle/>
          <a:p>
            <a:fld id="{D8D877B3-D348-4611-9BDB-C5374591D951}" type="slidenum">
              <a:rPr lang="en-US" smtClean="0"/>
              <a:pPr/>
              <a:t>5</a:t>
            </a:fld>
            <a:endParaRPr lang="en-US" dirty="0"/>
          </a:p>
        </p:txBody>
      </p:sp>
    </p:spTree>
    <p:extLst>
      <p:ext uri="{BB962C8B-B14F-4D97-AF65-F5344CB8AC3E}">
        <p14:creationId xmlns:p14="http://schemas.microsoft.com/office/powerpoint/2010/main" val="166237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5" descr="Diagrama&#10;&#10;Descripción generada automáticamente">
            <a:extLst>
              <a:ext uri="{FF2B5EF4-FFF2-40B4-BE49-F238E27FC236}">
                <a16:creationId xmlns:a16="http://schemas.microsoft.com/office/drawing/2014/main" id="{3CA54C75-2BE1-DCC7-D1C6-D2B88A558BF6}"/>
              </a:ext>
            </a:extLst>
          </p:cNvPr>
          <p:cNvPicPr>
            <a:picLocks noChangeAspect="1"/>
          </p:cNvPicPr>
          <p:nvPr/>
        </p:nvPicPr>
        <p:blipFill rotWithShape="1">
          <a:blip r:embed="rId2"/>
          <a:srcRect b="20255"/>
          <a:stretch/>
        </p:blipFill>
        <p:spPr>
          <a:xfrm>
            <a:off x="6794090" y="48275"/>
            <a:ext cx="5397910" cy="1771170"/>
          </a:xfrm>
          <a:prstGeom prst="rect">
            <a:avLst/>
          </a:prstGeom>
        </p:spPr>
      </p:pic>
      <p:sp>
        <p:nvSpPr>
          <p:cNvPr id="3" name="Título 2">
            <a:extLst>
              <a:ext uri="{FF2B5EF4-FFF2-40B4-BE49-F238E27FC236}">
                <a16:creationId xmlns:a16="http://schemas.microsoft.com/office/drawing/2014/main" id="{8BE28475-C027-1EF3-82A8-F5E80CCCD227}"/>
              </a:ext>
            </a:extLst>
          </p:cNvPr>
          <p:cNvSpPr>
            <a:spLocks noGrp="1"/>
          </p:cNvSpPr>
          <p:nvPr>
            <p:ph type="title"/>
          </p:nvPr>
        </p:nvSpPr>
        <p:spPr/>
        <p:txBody>
          <a:bodyPr/>
          <a:lstStyle/>
          <a:p>
            <a:r>
              <a:rPr lang="es-ES" dirty="0" err="1"/>
              <a:t>Risk</a:t>
            </a:r>
            <a:r>
              <a:rPr lang="es-ES" dirty="0"/>
              <a:t> </a:t>
            </a:r>
            <a:r>
              <a:rPr lang="es-ES" dirty="0" err="1"/>
              <a:t>analysis</a:t>
            </a:r>
          </a:p>
        </p:txBody>
      </p:sp>
      <p:sp>
        <p:nvSpPr>
          <p:cNvPr id="4" name="Marcador de contenido 3">
            <a:extLst>
              <a:ext uri="{FF2B5EF4-FFF2-40B4-BE49-F238E27FC236}">
                <a16:creationId xmlns:a16="http://schemas.microsoft.com/office/drawing/2014/main" id="{A26AC44C-712C-72E5-630E-010839A32B3C}"/>
              </a:ext>
            </a:extLst>
          </p:cNvPr>
          <p:cNvSpPr>
            <a:spLocks noGrp="1"/>
          </p:cNvSpPr>
          <p:nvPr>
            <p:ph idx="1"/>
          </p:nvPr>
        </p:nvSpPr>
        <p:spPr>
          <a:xfrm>
            <a:off x="1128713" y="1661159"/>
            <a:ext cx="7017759" cy="1771169"/>
          </a:xfrm>
        </p:spPr>
        <p:txBody>
          <a:bodyPr vert="horz" lIns="0" tIns="45720" rIns="0" bIns="45720" rtlCol="0" anchor="t">
            <a:noAutofit/>
          </a:bodyPr>
          <a:lstStyle/>
          <a:p>
            <a:r>
              <a:rPr lang="es-ES" dirty="0">
                <a:cs typeface="Arial" panose="020B0604020202020204"/>
              </a:rPr>
              <a:t>Independence (</a:t>
            </a:r>
            <a:r>
              <a:rPr lang="es-ES" dirty="0" err="1">
                <a:cs typeface="Arial" panose="020B0604020202020204"/>
              </a:rPr>
              <a:t>of</a:t>
            </a:r>
            <a:r>
              <a:rPr lang="es-ES" dirty="0">
                <a:cs typeface="Arial" panose="020B0604020202020204"/>
              </a:rPr>
              <a:t> </a:t>
            </a:r>
            <a:r>
              <a:rPr lang="es-ES" dirty="0" err="1">
                <a:cs typeface="Arial" panose="020B0604020202020204"/>
              </a:rPr>
              <a:t>events</a:t>
            </a:r>
            <a:r>
              <a:rPr lang="es-ES" dirty="0">
                <a:cs typeface="Arial" panose="020B0604020202020204"/>
              </a:rPr>
              <a:t>) </a:t>
            </a:r>
            <a:r>
              <a:rPr lang="es-ES" dirty="0" err="1">
                <a:cs typeface="Arial" panose="020B0604020202020204"/>
              </a:rPr>
              <a:t>is</a:t>
            </a:r>
            <a:r>
              <a:rPr lang="es-ES" dirty="0">
                <a:cs typeface="Arial" panose="020B0604020202020204"/>
              </a:rPr>
              <a:t> </a:t>
            </a:r>
            <a:r>
              <a:rPr lang="es-ES" dirty="0" err="1">
                <a:cs typeface="Arial" panose="020B0604020202020204"/>
              </a:rPr>
              <a:t>often</a:t>
            </a:r>
            <a:r>
              <a:rPr lang="es-ES" dirty="0">
                <a:cs typeface="Arial" panose="020B0604020202020204"/>
              </a:rPr>
              <a:t> </a:t>
            </a:r>
            <a:r>
              <a:rPr lang="es-ES" dirty="0" err="1">
                <a:cs typeface="Arial" panose="020B0604020202020204"/>
              </a:rPr>
              <a:t>assumed</a:t>
            </a:r>
            <a:r>
              <a:rPr lang="es-ES" dirty="0">
                <a:cs typeface="Arial" panose="020B0604020202020204"/>
              </a:rPr>
              <a:t> </a:t>
            </a:r>
            <a:r>
              <a:rPr lang="es-ES" dirty="0" err="1">
                <a:cs typeface="Arial" panose="020B0604020202020204"/>
              </a:rPr>
              <a:t>it</a:t>
            </a:r>
            <a:r>
              <a:rPr lang="es-ES" dirty="0">
                <a:cs typeface="Arial" panose="020B0604020202020204"/>
              </a:rPr>
              <a:t> can </a:t>
            </a:r>
            <a:r>
              <a:rPr lang="es-ES" dirty="0" err="1">
                <a:cs typeface="Arial" panose="020B0604020202020204"/>
              </a:rPr>
              <a:t>have</a:t>
            </a:r>
            <a:r>
              <a:rPr lang="es-ES" dirty="0">
                <a:cs typeface="Arial" panose="020B0604020202020204"/>
              </a:rPr>
              <a:t> </a:t>
            </a:r>
            <a:r>
              <a:rPr lang="es-ES" dirty="0" err="1">
                <a:cs typeface="Arial" panose="020B0604020202020204"/>
              </a:rPr>
              <a:t>dramatic</a:t>
            </a:r>
            <a:r>
              <a:rPr lang="es-ES" dirty="0">
                <a:cs typeface="Arial" panose="020B0604020202020204"/>
              </a:rPr>
              <a:t> </a:t>
            </a:r>
            <a:r>
              <a:rPr lang="es-ES" dirty="0" err="1">
                <a:cs typeface="Arial" panose="020B0604020202020204"/>
              </a:rPr>
              <a:t>consequences</a:t>
            </a:r>
            <a:r>
              <a:rPr lang="es-ES" dirty="0">
                <a:cs typeface="Arial" panose="020B0604020202020204"/>
              </a:rPr>
              <a:t>. </a:t>
            </a:r>
          </a:p>
        </p:txBody>
      </p:sp>
      <p:pic>
        <p:nvPicPr>
          <p:cNvPr id="6" name="Imagen 6" descr="Gráfico, Histograma&#10;&#10;Descripción generada automáticamente">
            <a:extLst>
              <a:ext uri="{FF2B5EF4-FFF2-40B4-BE49-F238E27FC236}">
                <a16:creationId xmlns:a16="http://schemas.microsoft.com/office/drawing/2014/main" id="{1E1E0D2E-193C-79AA-4A93-CA466AE74D50}"/>
              </a:ext>
            </a:extLst>
          </p:cNvPr>
          <p:cNvPicPr>
            <a:picLocks noChangeAspect="1"/>
          </p:cNvPicPr>
          <p:nvPr/>
        </p:nvPicPr>
        <p:blipFill rotWithShape="1">
          <a:blip r:embed="rId3"/>
          <a:srcRect b="18419"/>
          <a:stretch/>
        </p:blipFill>
        <p:spPr>
          <a:xfrm>
            <a:off x="1017973" y="2740759"/>
            <a:ext cx="7508589" cy="3678118"/>
          </a:xfrm>
          <a:prstGeom prst="rect">
            <a:avLst/>
          </a:prstGeom>
        </p:spPr>
      </p:pic>
      <p:sp>
        <p:nvSpPr>
          <p:cNvPr id="7" name="CuadroTexto 6">
            <a:extLst>
              <a:ext uri="{FF2B5EF4-FFF2-40B4-BE49-F238E27FC236}">
                <a16:creationId xmlns:a16="http://schemas.microsoft.com/office/drawing/2014/main" id="{2AD4055E-3342-30A1-6809-BEC4EF0E3389}"/>
              </a:ext>
            </a:extLst>
          </p:cNvPr>
          <p:cNvSpPr txBox="1"/>
          <p:nvPr/>
        </p:nvSpPr>
        <p:spPr>
          <a:xfrm>
            <a:off x="1028316" y="1255580"/>
            <a:ext cx="53462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dirty="0">
                <a:ea typeface="+mn-lt"/>
                <a:cs typeface="+mn-lt"/>
              </a:rPr>
              <a:t>https://doi.org/10.1007/978-3-031-08971-8_64</a:t>
            </a:r>
            <a:endParaRPr lang="es-ES" dirty="0"/>
          </a:p>
        </p:txBody>
      </p:sp>
      <p:pic>
        <p:nvPicPr>
          <p:cNvPr id="13" name="Picture 10">
            <a:extLst>
              <a:ext uri="{FF2B5EF4-FFF2-40B4-BE49-F238E27FC236}">
                <a16:creationId xmlns:a16="http://schemas.microsoft.com/office/drawing/2014/main" id="{5A8D5D18-C43E-76F2-9CF1-0013C006B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6472" y="2298932"/>
            <a:ext cx="4045527" cy="17162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DAF4E40-1224-68C8-BDCA-F4E798066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6472" y="4206038"/>
            <a:ext cx="4045527" cy="1408137"/>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24A8F5DD-F3C3-FC93-C94F-4A7DE87F4707}"/>
              </a:ext>
            </a:extLst>
          </p:cNvPr>
          <p:cNvSpPr>
            <a:spLocks noGrp="1"/>
          </p:cNvSpPr>
          <p:nvPr>
            <p:ph type="sldNum" sz="quarter" idx="10"/>
          </p:nvPr>
        </p:nvSpPr>
        <p:spPr/>
        <p:txBody>
          <a:bodyPr/>
          <a:lstStyle/>
          <a:p>
            <a:fld id="{D8D877B3-D348-4611-9BDB-C5374591D951}" type="slidenum">
              <a:rPr lang="en-US" smtClean="0"/>
              <a:pPr/>
              <a:t>50</a:t>
            </a:fld>
            <a:endParaRPr lang="en-US" dirty="0"/>
          </a:p>
        </p:txBody>
      </p:sp>
    </p:spTree>
    <p:extLst>
      <p:ext uri="{BB962C8B-B14F-4D97-AF65-F5344CB8AC3E}">
        <p14:creationId xmlns:p14="http://schemas.microsoft.com/office/powerpoint/2010/main" val="1408676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4164C1-B447-AA69-F0AD-66479ABCE627}"/>
              </a:ext>
            </a:extLst>
          </p:cNvPr>
          <p:cNvSpPr>
            <a:spLocks noGrp="1"/>
          </p:cNvSpPr>
          <p:nvPr>
            <p:ph type="title"/>
          </p:nvPr>
        </p:nvSpPr>
        <p:spPr>
          <a:xfrm>
            <a:off x="1866900" y="2618190"/>
            <a:ext cx="5032664" cy="1621619"/>
          </a:xfrm>
        </p:spPr>
        <p:txBody>
          <a:bodyPr/>
          <a:lstStyle/>
          <a:p>
            <a:r>
              <a:rPr lang="en-US" dirty="0"/>
              <a:t>What if we only have a black box?</a:t>
            </a:r>
          </a:p>
        </p:txBody>
      </p:sp>
      <p:sp>
        <p:nvSpPr>
          <p:cNvPr id="2" name="Slide Number Placeholder 1">
            <a:extLst>
              <a:ext uri="{FF2B5EF4-FFF2-40B4-BE49-F238E27FC236}">
                <a16:creationId xmlns:a16="http://schemas.microsoft.com/office/drawing/2014/main" id="{40E3DDA3-A128-ABCF-3DCE-1B9082305C3A}"/>
              </a:ext>
            </a:extLst>
          </p:cNvPr>
          <p:cNvSpPr>
            <a:spLocks noGrp="1"/>
          </p:cNvSpPr>
          <p:nvPr>
            <p:ph type="sldNum" sz="quarter" idx="10"/>
          </p:nvPr>
        </p:nvSpPr>
        <p:spPr/>
        <p:txBody>
          <a:bodyPr/>
          <a:lstStyle/>
          <a:p>
            <a:fld id="{D8D877B3-D348-4611-9BDB-C5374591D951}" type="slidenum">
              <a:rPr lang="en-US" smtClean="0"/>
              <a:pPr/>
              <a:t>51</a:t>
            </a:fld>
            <a:endParaRPr lang="en-US"/>
          </a:p>
        </p:txBody>
      </p:sp>
    </p:spTree>
    <p:extLst>
      <p:ext uri="{BB962C8B-B14F-4D97-AF65-F5344CB8AC3E}">
        <p14:creationId xmlns:p14="http://schemas.microsoft.com/office/powerpoint/2010/main" val="867480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3"/>
          <p:cNvSpPr/>
          <p:nvPr/>
        </p:nvSpPr>
        <p:spPr>
          <a:xfrm>
            <a:off x="914400" y="380880"/>
            <a:ext cx="10361898" cy="912978"/>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000" b="0" i="0" u="none" strike="noStrike" cap="none">
                <a:solidFill>
                  <a:srgbClr val="000080"/>
                </a:solidFill>
                <a:latin typeface="Arial"/>
                <a:ea typeface="Arial"/>
                <a:cs typeface="Arial"/>
                <a:sym typeface="Arial"/>
              </a:rPr>
              <a:t> </a:t>
            </a:r>
            <a:endParaRPr sz="2000" b="0" i="0" u="none" strike="noStrike" cap="none">
              <a:latin typeface="Arial"/>
              <a:ea typeface="Arial"/>
              <a:cs typeface="Arial"/>
              <a:sym typeface="Arial"/>
            </a:endParaRPr>
          </a:p>
        </p:txBody>
      </p:sp>
      <p:sp>
        <p:nvSpPr>
          <p:cNvPr id="180" name="Google Shape;180;p23"/>
          <p:cNvSpPr/>
          <p:nvPr/>
        </p:nvSpPr>
        <p:spPr>
          <a:xfrm>
            <a:off x="1098726" y="1825888"/>
            <a:ext cx="6898310" cy="2798074"/>
          </a:xfrm>
          <a:prstGeom prst="rect">
            <a:avLst/>
          </a:prstGeom>
          <a:noFill/>
          <a:ln>
            <a:noFill/>
          </a:ln>
        </p:spPr>
        <p:txBody>
          <a:bodyPr spcFirstLastPara="1" wrap="square" lIns="90000" tIns="45000" rIns="90000" bIns="45000" anchor="t" anchorCtr="0">
            <a:noAutofit/>
          </a:bodyPr>
          <a:lstStyle/>
          <a:p>
            <a:pPr marL="76200" lvl="0" algn="l" rtl="0">
              <a:lnSpc>
                <a:spcPct val="115000"/>
              </a:lnSpc>
              <a:spcBef>
                <a:spcPts val="0"/>
              </a:spcBef>
              <a:spcAft>
                <a:spcPts val="0"/>
              </a:spcAft>
              <a:buClr>
                <a:schemeClr val="dk1"/>
              </a:buClr>
              <a:buSzPts val="2400"/>
            </a:pPr>
            <a:r>
              <a:rPr lang="en-GB" sz="2400" dirty="0">
                <a:solidFill>
                  <a:schemeClr val="dk1"/>
                </a:solidFill>
              </a:rPr>
              <a:t>Efficient approached able to deal with imprecision</a:t>
            </a:r>
          </a:p>
          <a:p>
            <a:pPr marL="457200" lvl="0" indent="-381000" algn="l" rtl="0">
              <a:lnSpc>
                <a:spcPct val="115000"/>
              </a:lnSpc>
              <a:spcBef>
                <a:spcPts val="0"/>
              </a:spcBef>
              <a:spcAft>
                <a:spcPts val="0"/>
              </a:spcAft>
              <a:buClr>
                <a:schemeClr val="dk1"/>
              </a:buClr>
              <a:buSzPts val="2400"/>
              <a:buChar char="●"/>
            </a:pPr>
            <a:r>
              <a:rPr lang="en-GB" sz="2400" dirty="0">
                <a:solidFill>
                  <a:schemeClr val="dk1"/>
                </a:solidFill>
              </a:rPr>
              <a:t>Advanced line sampling</a:t>
            </a:r>
            <a:endParaRPr sz="2400" dirty="0">
              <a:solidFill>
                <a:schemeClr val="dk1"/>
              </a:solidFill>
            </a:endParaRPr>
          </a:p>
          <a:p>
            <a:pPr marL="457200" lvl="0" indent="-381000" algn="l" rtl="0">
              <a:lnSpc>
                <a:spcPct val="115000"/>
              </a:lnSpc>
              <a:spcBef>
                <a:spcPts val="0"/>
              </a:spcBef>
              <a:spcAft>
                <a:spcPts val="0"/>
              </a:spcAft>
              <a:buClr>
                <a:schemeClr val="dk1"/>
              </a:buClr>
              <a:buSzPts val="2400"/>
              <a:buChar char="●"/>
            </a:pPr>
            <a:r>
              <a:rPr lang="en-GB" sz="2400" dirty="0">
                <a:solidFill>
                  <a:schemeClr val="dk1"/>
                </a:solidFill>
              </a:rPr>
              <a:t>Subset simulation</a:t>
            </a:r>
          </a:p>
          <a:p>
            <a:pPr marL="457200" lvl="0" indent="-381000" algn="l" rtl="0">
              <a:lnSpc>
                <a:spcPct val="115000"/>
              </a:lnSpc>
              <a:spcBef>
                <a:spcPts val="0"/>
              </a:spcBef>
              <a:spcAft>
                <a:spcPts val="0"/>
              </a:spcAft>
              <a:buClr>
                <a:schemeClr val="dk1"/>
              </a:buClr>
              <a:buSzPts val="2400"/>
              <a:buChar char="●"/>
            </a:pPr>
            <a:r>
              <a:rPr lang="en-GB" sz="2400" dirty="0">
                <a:solidFill>
                  <a:schemeClr val="dk1"/>
                </a:solidFill>
              </a:rPr>
              <a:t>Sequential Monte Carlo based algorithm  </a:t>
            </a:r>
          </a:p>
          <a:p>
            <a:pPr marL="457200" lvl="0" indent="-381000" algn="l" rtl="0">
              <a:lnSpc>
                <a:spcPct val="115000"/>
              </a:lnSpc>
              <a:spcBef>
                <a:spcPts val="0"/>
              </a:spcBef>
              <a:spcAft>
                <a:spcPts val="0"/>
              </a:spcAft>
              <a:buClr>
                <a:schemeClr val="dk1"/>
              </a:buClr>
              <a:buSzPts val="2400"/>
              <a:buChar char="●"/>
            </a:pPr>
            <a:endParaRPr lang="en-GB" sz="2400" dirty="0">
              <a:solidFill>
                <a:schemeClr val="dk1"/>
              </a:solidFill>
            </a:endParaRPr>
          </a:p>
          <a:p>
            <a:pPr marL="457200" lvl="0" indent="-381000" algn="l" rtl="0">
              <a:lnSpc>
                <a:spcPct val="115000"/>
              </a:lnSpc>
              <a:spcBef>
                <a:spcPts val="0"/>
              </a:spcBef>
              <a:spcAft>
                <a:spcPts val="0"/>
              </a:spcAft>
              <a:buClr>
                <a:schemeClr val="dk1"/>
              </a:buClr>
              <a:buSzPts val="2400"/>
              <a:buChar char="●"/>
            </a:pPr>
            <a:endParaRPr lang="en-GB" sz="2400" b="1" dirty="0">
              <a:solidFill>
                <a:schemeClr val="dk1"/>
              </a:solidFill>
            </a:endParaRPr>
          </a:p>
          <a:p>
            <a:pPr marL="457200" lvl="0" indent="-381000" algn="l" rtl="0">
              <a:lnSpc>
                <a:spcPct val="115000"/>
              </a:lnSpc>
              <a:spcBef>
                <a:spcPts val="0"/>
              </a:spcBef>
              <a:spcAft>
                <a:spcPts val="0"/>
              </a:spcAft>
              <a:buClr>
                <a:schemeClr val="dk1"/>
              </a:buClr>
              <a:buSzPts val="2400"/>
              <a:buChar char="●"/>
            </a:pPr>
            <a:endParaRPr lang="en-GB" sz="2400" b="1" dirty="0">
              <a:solidFill>
                <a:schemeClr val="dk1"/>
              </a:solidFill>
            </a:endParaRPr>
          </a:p>
          <a:p>
            <a:pPr marL="457200" lvl="0" indent="-381000" algn="l" rtl="0">
              <a:lnSpc>
                <a:spcPct val="115000"/>
              </a:lnSpc>
              <a:spcBef>
                <a:spcPts val="0"/>
              </a:spcBef>
              <a:spcAft>
                <a:spcPts val="0"/>
              </a:spcAft>
              <a:buClr>
                <a:schemeClr val="dk1"/>
              </a:buClr>
              <a:buSzPts val="2400"/>
              <a:buChar char="●"/>
            </a:pPr>
            <a:endParaRPr lang="en-GB" sz="2400" b="1" dirty="0">
              <a:solidFill>
                <a:schemeClr val="dk1"/>
              </a:solidFill>
            </a:endParaRPr>
          </a:p>
          <a:p>
            <a:pPr marL="457200" lvl="0" indent="-381000" algn="l" rtl="0">
              <a:lnSpc>
                <a:spcPct val="115000"/>
              </a:lnSpc>
              <a:spcBef>
                <a:spcPts val="0"/>
              </a:spcBef>
              <a:spcAft>
                <a:spcPts val="0"/>
              </a:spcAft>
              <a:buClr>
                <a:schemeClr val="dk1"/>
              </a:buClr>
              <a:buSzPts val="2400"/>
              <a:buChar char="●"/>
            </a:pPr>
            <a:endParaRPr lang="en-GB" sz="2400" b="1" dirty="0">
              <a:solidFill>
                <a:schemeClr val="dk1"/>
              </a:solidFill>
            </a:endParaRPr>
          </a:p>
          <a:p>
            <a:pPr marL="457200" lvl="0" indent="-381000" algn="l" rtl="0">
              <a:lnSpc>
                <a:spcPct val="115000"/>
              </a:lnSpc>
              <a:spcBef>
                <a:spcPts val="0"/>
              </a:spcBef>
              <a:spcAft>
                <a:spcPts val="0"/>
              </a:spcAft>
              <a:buClr>
                <a:schemeClr val="dk1"/>
              </a:buClr>
              <a:buSzPts val="2400"/>
              <a:buChar char="●"/>
            </a:pPr>
            <a:endParaRPr lang="en-GB" sz="2400" b="1" dirty="0">
              <a:solidFill>
                <a:schemeClr val="dk1"/>
              </a:solidFill>
            </a:endParaRPr>
          </a:p>
          <a:p>
            <a:pPr marL="457200" lvl="0" indent="-381000" algn="l" rtl="0">
              <a:lnSpc>
                <a:spcPct val="115000"/>
              </a:lnSpc>
              <a:spcBef>
                <a:spcPts val="0"/>
              </a:spcBef>
              <a:spcAft>
                <a:spcPts val="0"/>
              </a:spcAft>
              <a:buClr>
                <a:schemeClr val="dk1"/>
              </a:buClr>
              <a:buSzPts val="2400"/>
              <a:buChar char="●"/>
            </a:pPr>
            <a:endParaRPr lang="en-GB" sz="2400" b="1" dirty="0">
              <a:solidFill>
                <a:schemeClr val="dk1"/>
              </a:solidFill>
            </a:endParaRPr>
          </a:p>
          <a:p>
            <a:pPr marL="76200" lvl="0" algn="l" rtl="0">
              <a:lnSpc>
                <a:spcPct val="115000"/>
              </a:lnSpc>
              <a:spcBef>
                <a:spcPts val="0"/>
              </a:spcBef>
              <a:spcAft>
                <a:spcPts val="0"/>
              </a:spcAft>
              <a:buClr>
                <a:schemeClr val="dk1"/>
              </a:buClr>
              <a:buSzPts val="2400"/>
            </a:pPr>
            <a:endParaRPr sz="2400" b="1" dirty="0">
              <a:solidFill>
                <a:schemeClr val="dk1"/>
              </a:solidFill>
            </a:endParaRPr>
          </a:p>
          <a:p>
            <a:pPr marL="0" marR="0" lvl="0" indent="0" algn="l" rtl="0">
              <a:lnSpc>
                <a:spcPct val="100000"/>
              </a:lnSpc>
              <a:spcBef>
                <a:spcPts val="0"/>
              </a:spcBef>
              <a:spcAft>
                <a:spcPts val="0"/>
              </a:spcAft>
              <a:buNone/>
            </a:pPr>
            <a:endParaRPr sz="2200" b="1" dirty="0">
              <a:solidFill>
                <a:srgbClr val="336699"/>
              </a:solidFill>
            </a:endParaRPr>
          </a:p>
        </p:txBody>
      </p:sp>
      <p:sp>
        <p:nvSpPr>
          <p:cNvPr id="2" name="Title 1">
            <a:extLst>
              <a:ext uri="{FF2B5EF4-FFF2-40B4-BE49-F238E27FC236}">
                <a16:creationId xmlns:a16="http://schemas.microsoft.com/office/drawing/2014/main" id="{FC01C8AC-F491-744B-A0E0-27EEA3428E57}"/>
              </a:ext>
            </a:extLst>
          </p:cNvPr>
          <p:cNvSpPr>
            <a:spLocks noGrp="1"/>
          </p:cNvSpPr>
          <p:nvPr>
            <p:ph type="title"/>
          </p:nvPr>
        </p:nvSpPr>
        <p:spPr>
          <a:xfrm>
            <a:off x="1098726" y="593367"/>
            <a:ext cx="10677574" cy="763500"/>
          </a:xfrm>
        </p:spPr>
        <p:txBody>
          <a:bodyPr/>
          <a:lstStyle/>
          <a:p>
            <a:r>
              <a:rPr lang="en-GB" sz="3200" b="1" dirty="0"/>
              <a:t>Advanced Monte Carlo methods</a:t>
            </a:r>
            <a:br>
              <a:rPr lang="en-GB" sz="4000" b="1" dirty="0"/>
            </a:br>
            <a:r>
              <a:rPr lang="en-GB" sz="2400" dirty="0">
                <a:solidFill>
                  <a:srgbClr val="0177AD"/>
                </a:solidFill>
                <a:latin typeface="+mn-lt"/>
              </a:rPr>
              <a:t>Rare event simulation</a:t>
            </a:r>
            <a:endParaRPr lang="en-US" sz="2400" dirty="0">
              <a:solidFill>
                <a:srgbClr val="0177AD"/>
              </a:solidFill>
              <a:latin typeface="+mn-lt"/>
            </a:endParaRPr>
          </a:p>
        </p:txBody>
      </p:sp>
      <p:pic>
        <p:nvPicPr>
          <p:cNvPr id="183" name="Google Shape;183;p23"/>
          <p:cNvPicPr preferRelativeResize="0"/>
          <p:nvPr/>
        </p:nvPicPr>
        <p:blipFill rotWithShape="1">
          <a:blip r:embed="rId3" cstate="screen">
            <a:alphaModFix/>
            <a:extLst>
              <a:ext uri="{28A0092B-C50C-407E-A947-70E740481C1C}">
                <a14:useLocalDpi xmlns:a14="http://schemas.microsoft.com/office/drawing/2010/main"/>
              </a:ext>
            </a:extLst>
          </a:blip>
          <a:srcRect l="6244"/>
          <a:stretch/>
        </p:blipFill>
        <p:spPr>
          <a:xfrm>
            <a:off x="8966388" y="2970746"/>
            <a:ext cx="3047624" cy="2798074"/>
          </a:xfrm>
          <a:prstGeom prst="rect">
            <a:avLst/>
          </a:prstGeom>
          <a:noFill/>
          <a:ln>
            <a:noFill/>
          </a:ln>
        </p:spPr>
      </p:pic>
      <p:pic>
        <p:nvPicPr>
          <p:cNvPr id="185" name="Google Shape;185;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966388" y="94888"/>
            <a:ext cx="3225612" cy="2377379"/>
          </a:xfrm>
          <a:prstGeom prst="rect">
            <a:avLst/>
          </a:prstGeom>
          <a:noFill/>
          <a:ln>
            <a:noFill/>
          </a:ln>
        </p:spPr>
      </p:pic>
      <p:sp>
        <p:nvSpPr>
          <p:cNvPr id="11" name="Google Shape;184;p23">
            <a:extLst>
              <a:ext uri="{FF2B5EF4-FFF2-40B4-BE49-F238E27FC236}">
                <a16:creationId xmlns:a16="http://schemas.microsoft.com/office/drawing/2014/main" id="{82D2537B-BC65-AF6B-D402-77F47389A5D6}"/>
              </a:ext>
            </a:extLst>
          </p:cNvPr>
          <p:cNvSpPr txBox="1"/>
          <p:nvPr/>
        </p:nvSpPr>
        <p:spPr>
          <a:xfrm>
            <a:off x="1098726" y="4146273"/>
            <a:ext cx="7689674" cy="2118360"/>
          </a:xfrm>
          <a:prstGeom prst="rect">
            <a:avLst/>
          </a:prstGeom>
          <a:solidFill>
            <a:schemeClr val="bg2">
              <a:lumMod val="85000"/>
            </a:schemeClr>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r>
              <a:rPr lang="en-GB" sz="1400" dirty="0">
                <a:solidFill>
                  <a:schemeClr val="dk1"/>
                </a:solidFill>
              </a:rPr>
              <a:t>de Angelis, M., Patelli, E., Beer, M., 2015. Advanced line sampling for efficient robust reliability analysis. Structural safety 52, 170–182.</a:t>
            </a:r>
            <a:r>
              <a:rPr lang="en-GB" sz="1400" dirty="0">
                <a:solidFill>
                  <a:schemeClr val="dk1"/>
                </a:solidFill>
                <a:uFill>
                  <a:noFill/>
                </a:uFill>
                <a:hlinkClick r:id="rId5"/>
              </a:rPr>
              <a:t> https://doi.org/10.1016/j.strusafe.2014.10.002</a:t>
            </a:r>
            <a:r>
              <a:rPr lang="en-GB" sz="1400" dirty="0">
                <a:solidFill>
                  <a:schemeClr val="dk1"/>
                </a:solidFill>
                <a:uFill>
                  <a:noFill/>
                </a:uFill>
              </a:rPr>
              <a:t> </a:t>
            </a:r>
            <a:br>
              <a:rPr lang="en-GB" sz="1400" dirty="0">
                <a:solidFill>
                  <a:schemeClr val="dk1"/>
                </a:solidFill>
                <a:uFill>
                  <a:noFill/>
                </a:uFill>
              </a:rPr>
            </a:br>
            <a:endParaRPr lang="en-GB" sz="1400" dirty="0">
              <a:solidFill>
                <a:schemeClr val="dk1"/>
              </a:solidFill>
              <a:uFill>
                <a:noFill/>
              </a:uFill>
            </a:endParaRPr>
          </a:p>
          <a:p>
            <a:r>
              <a:rPr lang="en-GB" sz="1400" dirty="0">
                <a:solidFill>
                  <a:schemeClr val="dk1"/>
                </a:solidFill>
              </a:rPr>
              <a:t>Au, S.K., Patelli, E., 2016. Subset Simulation in finite-infinite dimensional space. Reliability Engineering &amp; System safety 148, 66–77.</a:t>
            </a:r>
            <a:r>
              <a:rPr lang="en-GB" sz="1400" dirty="0">
                <a:solidFill>
                  <a:schemeClr val="dk1"/>
                </a:solidFill>
                <a:uFill>
                  <a:noFill/>
                </a:uFill>
                <a:hlinkClick r:id="rId6"/>
              </a:rPr>
              <a:t> </a:t>
            </a:r>
            <a:r>
              <a:rPr lang="en-GB" sz="1400" dirty="0">
                <a:solidFill>
                  <a:schemeClr val="dk1"/>
                </a:solidFill>
                <a:uFill>
                  <a:noFill/>
                </a:uFill>
                <a:hlinkClick r:id="rId7"/>
              </a:rPr>
              <a:t>https://doi.org/10.1016/j.ress.2015.11.012</a:t>
            </a:r>
            <a:br>
              <a:rPr lang="en-GB" sz="1400" dirty="0">
                <a:solidFill>
                  <a:schemeClr val="dk1"/>
                </a:solidFill>
                <a:uFill>
                  <a:noFill/>
                </a:uFill>
              </a:rPr>
            </a:br>
            <a:endParaRPr lang="en-GB" sz="1400" dirty="0">
              <a:solidFill>
                <a:schemeClr val="dk1"/>
              </a:solidFill>
              <a:uFill>
                <a:noFill/>
              </a:uFill>
            </a:endParaRPr>
          </a:p>
          <a:p>
            <a:r>
              <a:rPr lang="en-GB" sz="1400" dirty="0"/>
              <a:t>Lye, Adolphus, Alice </a:t>
            </a:r>
            <a:r>
              <a:rPr lang="en-GB" sz="1400" dirty="0" err="1"/>
              <a:t>Cicirello</a:t>
            </a:r>
            <a:r>
              <a:rPr lang="en-GB" sz="1400" dirty="0"/>
              <a:t>, and Edoardo Patelli. ‘Advanced Sampling Methods for Solving Bayesian Model Updating Problems: A Tutorial’. </a:t>
            </a:r>
            <a:r>
              <a:rPr lang="en-GB" sz="1400" i="1" dirty="0"/>
              <a:t>Mechanical Systems and Signal Processing</a:t>
            </a:r>
            <a:r>
              <a:rPr lang="en-GB" sz="1400" dirty="0"/>
              <a:t> 159 (2021): 107760. </a:t>
            </a:r>
            <a:r>
              <a:rPr lang="en-GB" sz="1400" dirty="0">
                <a:hlinkClick r:id="rId8"/>
              </a:rPr>
              <a:t>https://doi.org/10.1016/j.ymssp.2021.107760</a:t>
            </a:r>
            <a:r>
              <a:rPr lang="en-GB" sz="1400" dirty="0"/>
              <a:t>.</a:t>
            </a:r>
          </a:p>
          <a:p>
            <a:endParaRPr lang="en-GB" sz="1400" dirty="0">
              <a:solidFill>
                <a:schemeClr val="dk1"/>
              </a:solidFill>
            </a:endParaRPr>
          </a:p>
          <a:p>
            <a:pPr lvl="0"/>
            <a:endParaRPr lang="en-GB" sz="1400" dirty="0">
              <a:solidFill>
                <a:schemeClr val="dk1"/>
              </a:solidFill>
            </a:endParaRPr>
          </a:p>
        </p:txBody>
      </p:sp>
      <p:sp>
        <p:nvSpPr>
          <p:cNvPr id="3" name="Slide Number Placeholder 2">
            <a:extLst>
              <a:ext uri="{FF2B5EF4-FFF2-40B4-BE49-F238E27FC236}">
                <a16:creationId xmlns:a16="http://schemas.microsoft.com/office/drawing/2014/main" id="{F6A661B3-4F6B-AF8F-73F9-81220C4F31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52</a:t>
            </a:fld>
            <a:endParaRPr lang="en-GB"/>
          </a:p>
        </p:txBody>
      </p:sp>
      <p:sp>
        <p:nvSpPr>
          <p:cNvPr id="4" name="Footer Placeholder 3">
            <a:extLst>
              <a:ext uri="{FF2B5EF4-FFF2-40B4-BE49-F238E27FC236}">
                <a16:creationId xmlns:a16="http://schemas.microsoft.com/office/drawing/2014/main" id="{B3AC3E88-CD11-6CAA-ECC8-75CFF99A4814}"/>
              </a:ext>
            </a:extLst>
          </p:cNvPr>
          <p:cNvSpPr>
            <a:spLocks noGrp="1"/>
          </p:cNvSpPr>
          <p:nvPr>
            <p:ph type="ftr" sz="quarter" idx="3"/>
          </p:nvPr>
        </p:nvSpPr>
        <p:spPr/>
        <p:txBody>
          <a:bodyPr/>
          <a:lstStyle/>
          <a:p>
            <a:pPr algn="l"/>
            <a:endParaRPr lang="en-GB"/>
          </a:p>
        </p:txBody>
      </p:sp>
    </p:spTree>
    <p:extLst>
      <p:ext uri="{BB962C8B-B14F-4D97-AF65-F5344CB8AC3E}">
        <p14:creationId xmlns:p14="http://schemas.microsoft.com/office/powerpoint/2010/main" val="3530035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5" name="Title 4">
            <a:extLst>
              <a:ext uri="{FF2B5EF4-FFF2-40B4-BE49-F238E27FC236}">
                <a16:creationId xmlns:a16="http://schemas.microsoft.com/office/drawing/2014/main" id="{85DC62B1-3045-3A4E-B180-616077D55BE7}"/>
              </a:ext>
            </a:extLst>
          </p:cNvPr>
          <p:cNvSpPr>
            <a:spLocks noGrp="1"/>
          </p:cNvSpPr>
          <p:nvPr>
            <p:ph type="title"/>
          </p:nvPr>
        </p:nvSpPr>
        <p:spPr>
          <a:xfrm>
            <a:off x="1123506" y="622614"/>
            <a:ext cx="10496994" cy="745212"/>
          </a:xfrm>
        </p:spPr>
        <p:txBody>
          <a:bodyPr/>
          <a:lstStyle/>
          <a:p>
            <a:r>
              <a:rPr lang="en-US" dirty="0"/>
              <a:t>Computing with confidence</a:t>
            </a:r>
            <a:br>
              <a:rPr lang="en-US" dirty="0"/>
            </a:br>
            <a:r>
              <a:rPr lang="en-US" sz="2800" dirty="0">
                <a:solidFill>
                  <a:srgbClr val="0177AD"/>
                </a:solidFill>
                <a:latin typeface="+mn-lt"/>
              </a:rPr>
              <a:t>Dealing with uncertainty in digital twins </a:t>
            </a:r>
            <a:endParaRPr lang="en-US" dirty="0">
              <a:solidFill>
                <a:srgbClr val="0177AD"/>
              </a:solidFill>
              <a:latin typeface="+mn-lt"/>
            </a:endParaRPr>
          </a:p>
        </p:txBody>
      </p:sp>
      <p:sp>
        <p:nvSpPr>
          <p:cNvPr id="6" name="Content Placeholder 5">
            <a:extLst>
              <a:ext uri="{FF2B5EF4-FFF2-40B4-BE49-F238E27FC236}">
                <a16:creationId xmlns:a16="http://schemas.microsoft.com/office/drawing/2014/main" id="{634896E9-4D79-374C-8B24-8BBEFBEA07C1}"/>
              </a:ext>
            </a:extLst>
          </p:cNvPr>
          <p:cNvSpPr>
            <a:spLocks noGrp="1"/>
          </p:cNvSpPr>
          <p:nvPr>
            <p:ph idx="1"/>
          </p:nvPr>
        </p:nvSpPr>
        <p:spPr>
          <a:xfrm>
            <a:off x="1123506" y="1991076"/>
            <a:ext cx="7228014" cy="4427800"/>
          </a:xfrm>
        </p:spPr>
        <p:txBody>
          <a:bodyPr/>
          <a:lstStyle/>
          <a:p>
            <a:pPr marL="342900" indent="-342900">
              <a:lnSpc>
                <a:spcPct val="100000"/>
              </a:lnSpc>
              <a:buFont typeface="Arial" panose="020B0604020202020204" pitchFamily="34" charset="0"/>
              <a:buChar char="•"/>
            </a:pPr>
            <a:r>
              <a:rPr lang="en-US" sz="3200" dirty="0"/>
              <a:t>Reliable and robust surrogate models</a:t>
            </a:r>
            <a:br>
              <a:rPr lang="en-US" sz="2000" dirty="0">
                <a:solidFill>
                  <a:schemeClr val="bg2">
                    <a:lumMod val="65000"/>
                  </a:schemeClr>
                </a:solidFill>
              </a:rPr>
            </a:br>
            <a:r>
              <a:rPr lang="en-US" sz="2000" dirty="0">
                <a:solidFill>
                  <a:srgbClr val="0177AD"/>
                </a:solidFill>
              </a:rPr>
              <a:t>Interval predictor models / Interval Neural Network </a:t>
            </a:r>
          </a:p>
          <a:p>
            <a:pPr marL="457200" lvl="0" indent="-381000">
              <a:lnSpc>
                <a:spcPct val="100000"/>
              </a:lnSpc>
              <a:spcBef>
                <a:spcPts val="400"/>
              </a:spcBef>
              <a:buClr>
                <a:schemeClr val="dk1"/>
              </a:buClr>
              <a:buSzPts val="2400"/>
              <a:buChar char="●"/>
            </a:pPr>
            <a:r>
              <a:rPr lang="en-GB" sz="2400" dirty="0">
                <a:solidFill>
                  <a:schemeClr val="dk1"/>
                </a:solidFill>
              </a:rPr>
              <a:t>Regression models which predict		      an interval with a confidence level</a:t>
            </a:r>
          </a:p>
          <a:p>
            <a:pPr marL="457200" lvl="0" indent="-381000">
              <a:lnSpc>
                <a:spcPct val="100000"/>
              </a:lnSpc>
              <a:spcBef>
                <a:spcPts val="400"/>
              </a:spcBef>
              <a:buClr>
                <a:schemeClr val="dk1"/>
              </a:buClr>
              <a:buSzPts val="2400"/>
              <a:buChar char="●"/>
            </a:pPr>
            <a:r>
              <a:rPr lang="en-GB" sz="2400" dirty="0">
                <a:solidFill>
                  <a:schemeClr val="dk1"/>
                </a:solidFill>
              </a:rPr>
              <a:t>Trained with minibatch gradient descent in TensorFlow, cost O(minibatch size)</a:t>
            </a:r>
          </a:p>
          <a:p>
            <a:pPr marL="457200" lvl="0" indent="-381000">
              <a:lnSpc>
                <a:spcPct val="100000"/>
              </a:lnSpc>
              <a:spcBef>
                <a:spcPts val="400"/>
              </a:spcBef>
              <a:buClr>
                <a:schemeClr val="dk1"/>
              </a:buClr>
              <a:buSzPts val="2400"/>
              <a:buChar char="●"/>
            </a:pPr>
            <a:r>
              <a:rPr lang="en-GB" sz="2400" dirty="0">
                <a:solidFill>
                  <a:schemeClr val="dk1"/>
                </a:solidFill>
              </a:rPr>
              <a:t>Works with imprecise training data</a:t>
            </a:r>
          </a:p>
          <a:p>
            <a:pPr marL="342900" indent="-342900">
              <a:lnSpc>
                <a:spcPct val="100000"/>
              </a:lnSpc>
              <a:buFont typeface="Arial" panose="020B0604020202020204" pitchFamily="34" charset="0"/>
              <a:buChar char="•"/>
            </a:pPr>
            <a:endParaRPr lang="en-US" sz="2000" dirty="0">
              <a:solidFill>
                <a:srgbClr val="0177AD"/>
              </a:solidFill>
            </a:endParaRPr>
          </a:p>
          <a:p>
            <a:pPr marL="1800" lvl="0">
              <a:lnSpc>
                <a:spcPct val="100000"/>
              </a:lnSpc>
              <a:spcBef>
                <a:spcPts val="0"/>
              </a:spcBef>
              <a:buSzPts val="2400"/>
            </a:pPr>
            <a:endParaRPr lang="en-US" sz="2000" b="1" dirty="0"/>
          </a:p>
        </p:txBody>
      </p:sp>
      <p:pic>
        <p:nvPicPr>
          <p:cNvPr id="18" name="Google Shape;124;p19">
            <a:extLst>
              <a:ext uri="{FF2B5EF4-FFF2-40B4-BE49-F238E27FC236}">
                <a16:creationId xmlns:a16="http://schemas.microsoft.com/office/drawing/2014/main" id="{B1D8F160-41C9-624B-B1FA-3AF66F5935BB}"/>
              </a:ext>
            </a:extLst>
          </p:cNvPr>
          <p:cNvPicPr preferRelativeResize="0"/>
          <p:nvPr/>
        </p:nvPicPr>
        <p:blipFill>
          <a:blip r:embed="rId3">
            <a:alphaModFix/>
          </a:blip>
          <a:stretch>
            <a:fillRect/>
          </a:stretch>
        </p:blipFill>
        <p:spPr>
          <a:xfrm>
            <a:off x="8864236" y="117546"/>
            <a:ext cx="3165136" cy="1670106"/>
          </a:xfrm>
          <a:prstGeom prst="rect">
            <a:avLst/>
          </a:prstGeom>
          <a:noFill/>
          <a:ln>
            <a:noFill/>
          </a:ln>
        </p:spPr>
      </p:pic>
      <p:sp>
        <p:nvSpPr>
          <p:cNvPr id="20" name="Google Shape;197;p24">
            <a:extLst>
              <a:ext uri="{FF2B5EF4-FFF2-40B4-BE49-F238E27FC236}">
                <a16:creationId xmlns:a16="http://schemas.microsoft.com/office/drawing/2014/main" id="{C8BAF17A-4059-1545-8764-EDCDF9E4A742}"/>
              </a:ext>
            </a:extLst>
          </p:cNvPr>
          <p:cNvSpPr txBox="1"/>
          <p:nvPr/>
        </p:nvSpPr>
        <p:spPr>
          <a:xfrm>
            <a:off x="1168268" y="5213604"/>
            <a:ext cx="6268852" cy="899054"/>
          </a:xfrm>
          <a:prstGeom prst="rect">
            <a:avLst/>
          </a:prstGeom>
          <a:solidFill>
            <a:schemeClr val="bg2">
              <a:lumMod val="85000"/>
            </a:schemeClr>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r>
              <a:rPr lang="en-GB" sz="1400" dirty="0"/>
              <a:t>Sadeghi, J., Angelis, M. de, Patelli, E., 2019. Efficient training of interval Neural Networks for imprecise training data. Neural Networks 118, 338–351. </a:t>
            </a:r>
            <a:r>
              <a:rPr lang="en-GB" sz="1400" dirty="0">
                <a:hlinkClick r:id="rId4"/>
              </a:rPr>
              <a:t>https://doi.org/10.1016/j.neunet.2019.07.005</a:t>
            </a:r>
            <a:r>
              <a:rPr lang="en-GB" sz="1400" dirty="0">
                <a:solidFill>
                  <a:schemeClr val="dk1"/>
                </a:solidFill>
              </a:rPr>
              <a:t>		</a:t>
            </a:r>
            <a:endParaRPr sz="1400" dirty="0">
              <a:solidFill>
                <a:schemeClr val="dk1"/>
              </a:solidFill>
            </a:endParaRPr>
          </a:p>
        </p:txBody>
      </p:sp>
      <p:pic>
        <p:nvPicPr>
          <p:cNvPr id="21" name="Google Shape;150;p22">
            <a:extLst>
              <a:ext uri="{FF2B5EF4-FFF2-40B4-BE49-F238E27FC236}">
                <a16:creationId xmlns:a16="http://schemas.microsoft.com/office/drawing/2014/main" id="{8D5436CC-2557-7F4A-AA04-A7464C35A1E6}"/>
              </a:ext>
            </a:extLst>
          </p:cNvPr>
          <p:cNvPicPr preferRelativeResize="0"/>
          <p:nvPr/>
        </p:nvPicPr>
        <p:blipFill>
          <a:blip r:embed="rId5">
            <a:alphaModFix/>
          </a:blip>
          <a:stretch>
            <a:fillRect/>
          </a:stretch>
        </p:blipFill>
        <p:spPr>
          <a:xfrm>
            <a:off x="7437120" y="2994689"/>
            <a:ext cx="4704872" cy="2811751"/>
          </a:xfrm>
          <a:prstGeom prst="rect">
            <a:avLst/>
          </a:prstGeom>
          <a:noFill/>
          <a:ln>
            <a:noFill/>
          </a:ln>
        </p:spPr>
      </p:pic>
      <p:sp>
        <p:nvSpPr>
          <p:cNvPr id="2" name="Slide Number Placeholder 1">
            <a:extLst>
              <a:ext uri="{FF2B5EF4-FFF2-40B4-BE49-F238E27FC236}">
                <a16:creationId xmlns:a16="http://schemas.microsoft.com/office/drawing/2014/main" id="{32F67201-8243-32F5-015A-A1A6A2BD2FBB}"/>
              </a:ext>
            </a:extLst>
          </p:cNvPr>
          <p:cNvSpPr>
            <a:spLocks noGrp="1"/>
          </p:cNvSpPr>
          <p:nvPr>
            <p:ph type="sldNum" sz="quarter" idx="10"/>
          </p:nvPr>
        </p:nvSpPr>
        <p:spPr/>
        <p:txBody>
          <a:bodyPr/>
          <a:lstStyle/>
          <a:p>
            <a:fld id="{D8D877B3-D348-4611-9BDB-C5374591D951}" type="slidenum">
              <a:rPr lang="en-US" smtClean="0"/>
              <a:pPr/>
              <a:t>53</a:t>
            </a:fld>
            <a:endParaRPr lang="en-US" dirty="0"/>
          </a:p>
        </p:txBody>
      </p:sp>
    </p:spTree>
    <p:extLst>
      <p:ext uri="{BB962C8B-B14F-4D97-AF65-F5344CB8AC3E}">
        <p14:creationId xmlns:p14="http://schemas.microsoft.com/office/powerpoint/2010/main" val="216366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8C2152E7-AF1F-A383-E7F8-8C3712FECB9A}"/>
              </a:ext>
            </a:extLst>
          </p:cNvPr>
          <p:cNvSpPr>
            <a:spLocks noGrp="1"/>
          </p:cNvSpPr>
          <p:nvPr>
            <p:ph type="sldNum" sz="quarter" idx="10"/>
          </p:nvPr>
        </p:nvSpPr>
        <p:spPr/>
        <p:txBody>
          <a:bodyPr/>
          <a:lstStyle/>
          <a:p>
            <a:pPr marL="0" lvl="0" indent="0" algn="r" rtl="0">
              <a:spcBef>
                <a:spcPts val="0"/>
              </a:spcBef>
              <a:spcAft>
                <a:spcPts val="0"/>
              </a:spcAft>
              <a:buNone/>
            </a:pPr>
            <a:fld id="{00000000-1234-1234-1234-123412341234}" type="slidenum">
              <a:rPr lang="en-GB" smtClean="0"/>
              <a:t>54</a:t>
            </a:fld>
            <a:endParaRPr lang="en-GB"/>
          </a:p>
        </p:txBody>
      </p:sp>
      <p:sp>
        <p:nvSpPr>
          <p:cNvPr id="427" name="Google Shape;427;p43"/>
          <p:cNvSpPr txBox="1">
            <a:spLocks noGrp="1"/>
          </p:cNvSpPr>
          <p:nvPr>
            <p:ph type="title"/>
          </p:nvPr>
        </p:nvSpPr>
        <p:spPr>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dirty="0"/>
              <a:t>Summary</a:t>
            </a:r>
            <a:endParaRPr dirty="0"/>
          </a:p>
        </p:txBody>
      </p:sp>
      <p:pic>
        <p:nvPicPr>
          <p:cNvPr id="2" name="Picture 1" descr="A picture containing yellow, orange&#10;&#10;Description automatically generated">
            <a:extLst>
              <a:ext uri="{FF2B5EF4-FFF2-40B4-BE49-F238E27FC236}">
                <a16:creationId xmlns:a16="http://schemas.microsoft.com/office/drawing/2014/main" id="{24876E75-03FD-35B3-AD3F-31C960B3A3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11595" y="5269582"/>
            <a:ext cx="1889002" cy="951562"/>
          </a:xfrm>
          <a:prstGeom prst="rect">
            <a:avLst/>
          </a:prstGeom>
        </p:spPr>
      </p:pic>
      <p:grpSp>
        <p:nvGrpSpPr>
          <p:cNvPr id="3" name="Group 2">
            <a:extLst>
              <a:ext uri="{FF2B5EF4-FFF2-40B4-BE49-F238E27FC236}">
                <a16:creationId xmlns:a16="http://schemas.microsoft.com/office/drawing/2014/main" id="{AA15F491-52E5-9709-57F9-E55437C96970}"/>
              </a:ext>
            </a:extLst>
          </p:cNvPr>
          <p:cNvGrpSpPr/>
          <p:nvPr/>
        </p:nvGrpSpPr>
        <p:grpSpPr>
          <a:xfrm>
            <a:off x="8115300" y="58181"/>
            <a:ext cx="4076700" cy="2064998"/>
            <a:chOff x="7147700" y="4211789"/>
            <a:chExt cx="4837043" cy="2426479"/>
          </a:xfrm>
        </p:grpSpPr>
        <p:pic>
          <p:nvPicPr>
            <p:cNvPr id="4" name="Google Shape;80;p16">
              <a:extLst>
                <a:ext uri="{FF2B5EF4-FFF2-40B4-BE49-F238E27FC236}">
                  <a16:creationId xmlns:a16="http://schemas.microsoft.com/office/drawing/2014/main" id="{B448422F-B2E6-2E2C-AF45-9A40BF95DC9C}"/>
                </a:ext>
              </a:extLst>
            </p:cNvPr>
            <p:cNvPicPr preferRelativeResize="0"/>
            <p:nvPr/>
          </p:nvPicPr>
          <p:blipFill rotWithShape="1">
            <a:blip r:embed="rId4">
              <a:alphaModFix/>
            </a:blip>
            <a:srcRect b="29220"/>
            <a:stretch/>
          </p:blipFill>
          <p:spPr>
            <a:xfrm>
              <a:off x="7147700" y="4211789"/>
              <a:ext cx="4837043" cy="2426479"/>
            </a:xfrm>
            <a:prstGeom prst="rect">
              <a:avLst/>
            </a:prstGeom>
            <a:noFill/>
            <a:ln>
              <a:noFill/>
            </a:ln>
          </p:spPr>
        </p:pic>
        <p:pic>
          <p:nvPicPr>
            <p:cNvPr id="6" name="Picture 5" descr="A picture containing bed, drawing&#10;&#10;Description automatically generated">
              <a:extLst>
                <a:ext uri="{FF2B5EF4-FFF2-40B4-BE49-F238E27FC236}">
                  <a16:creationId xmlns:a16="http://schemas.microsoft.com/office/drawing/2014/main" id="{3C0F9FD9-CC13-C050-75A8-59C9114145D6}"/>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artisticTexturizer/>
                      </a14:imgEffect>
                    </a14:imgLayer>
                  </a14:imgProps>
                </a:ext>
              </a:extLst>
            </a:blip>
            <a:srcRect l="16737" r="16868" b="-1"/>
            <a:stretch/>
          </p:blipFill>
          <p:spPr>
            <a:xfrm>
              <a:off x="7920631" y="4441730"/>
              <a:ext cx="3492612" cy="1735443"/>
            </a:xfrm>
            <a:prstGeom prst="rect">
              <a:avLst/>
            </a:prstGeom>
            <a:noFill/>
          </p:spPr>
        </p:pic>
        <p:pic>
          <p:nvPicPr>
            <p:cNvPr id="9" name="Google Shape;80;p16">
              <a:extLst>
                <a:ext uri="{FF2B5EF4-FFF2-40B4-BE49-F238E27FC236}">
                  <a16:creationId xmlns:a16="http://schemas.microsoft.com/office/drawing/2014/main" id="{09C803CE-D66E-FD17-2302-5BFFE4E078D0}"/>
                </a:ext>
              </a:extLst>
            </p:cNvPr>
            <p:cNvPicPr preferRelativeResize="0"/>
            <p:nvPr/>
          </p:nvPicPr>
          <p:blipFill rotWithShape="1">
            <a:blip r:embed="rId4">
              <a:alphaModFix/>
            </a:blip>
            <a:srcRect l="29750" t="85711" r="22637" b="2000"/>
            <a:stretch/>
          </p:blipFill>
          <p:spPr>
            <a:xfrm>
              <a:off x="8674599" y="6004423"/>
              <a:ext cx="1988654" cy="447027"/>
            </a:xfrm>
            <a:prstGeom prst="rect">
              <a:avLst/>
            </a:prstGeom>
            <a:noFill/>
            <a:ln>
              <a:noFill/>
            </a:ln>
          </p:spPr>
        </p:pic>
      </p:grpSp>
      <p:pic>
        <p:nvPicPr>
          <p:cNvPr id="5" name="Picture 4" descr="Child Destroying Toys Stock Vector (Royalty Free) 243733471 | Shutterstock">
            <a:extLst>
              <a:ext uri="{FF2B5EF4-FFF2-40B4-BE49-F238E27FC236}">
                <a16:creationId xmlns:a16="http://schemas.microsoft.com/office/drawing/2014/main" id="{DECA8AD2-2042-57B6-6B88-64F7FA60468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196397" y="2416941"/>
            <a:ext cx="2084273" cy="2478868"/>
          </a:xfrm>
          <a:prstGeom prst="rect">
            <a:avLst/>
          </a:prstGeom>
          <a:noFill/>
          <a:extLst>
            <a:ext uri="{909E8E84-426E-40DD-AFC4-6F175D3DCCD1}">
              <a14:hiddenFill xmlns:a14="http://schemas.microsoft.com/office/drawing/2010/main">
                <a:solidFill>
                  <a:srgbClr val="FFFFFF"/>
                </a:solidFill>
              </a14:hiddenFill>
            </a:ext>
          </a:extLst>
        </p:spPr>
      </p:pic>
      <p:sp>
        <p:nvSpPr>
          <p:cNvPr id="429" name="Google Shape;429;p43"/>
          <p:cNvSpPr/>
          <p:nvPr/>
        </p:nvSpPr>
        <p:spPr>
          <a:xfrm>
            <a:off x="991403" y="1356875"/>
            <a:ext cx="7709366" cy="45990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Clr>
                <a:schemeClr val="dk1"/>
              </a:buClr>
              <a:buSzPts val="1100"/>
              <a:buFont typeface="Arial"/>
              <a:buNone/>
            </a:pPr>
            <a:r>
              <a:rPr lang="en-GB" sz="3000" dirty="0">
                <a:solidFill>
                  <a:srgbClr val="336699"/>
                </a:solidFill>
              </a:rPr>
              <a:t>Imprecise probability </a:t>
            </a:r>
            <a:r>
              <a:rPr lang="en-GB" sz="3000" dirty="0">
                <a:solidFill>
                  <a:srgbClr val="000000"/>
                </a:solidFill>
              </a:rPr>
              <a:t>allows to deal with  lack of knowledge and imprecision </a:t>
            </a:r>
            <a:r>
              <a:rPr lang="en-GB" sz="3000" dirty="0">
                <a:solidFill>
                  <a:schemeClr val="tx1">
                    <a:lumMod val="50000"/>
                    <a:lumOff val="50000"/>
                  </a:schemeClr>
                </a:solidFill>
              </a:rPr>
              <a:t>without unjustified assumptions </a:t>
            </a:r>
          </a:p>
          <a:p>
            <a:pPr marL="0" marR="0" lvl="0" indent="0" algn="l" rtl="0">
              <a:spcBef>
                <a:spcPts val="0"/>
              </a:spcBef>
              <a:spcAft>
                <a:spcPts val="0"/>
              </a:spcAft>
              <a:buClr>
                <a:schemeClr val="dk1"/>
              </a:buClr>
              <a:buSzPts val="1100"/>
              <a:buFont typeface="Arial"/>
              <a:buNone/>
            </a:pPr>
            <a:endParaRPr lang="en-GB" sz="3000" dirty="0">
              <a:solidFill>
                <a:srgbClr val="000000"/>
              </a:solidFill>
            </a:endParaRPr>
          </a:p>
          <a:p>
            <a:pPr marL="0" marR="0" lvl="0" indent="0" algn="l" rtl="0">
              <a:spcBef>
                <a:spcPts val="0"/>
              </a:spcBef>
              <a:spcAft>
                <a:spcPts val="0"/>
              </a:spcAft>
              <a:buClr>
                <a:schemeClr val="dk1"/>
              </a:buClr>
              <a:buSzPts val="1100"/>
              <a:buFont typeface="Arial"/>
              <a:buNone/>
            </a:pPr>
            <a:r>
              <a:rPr lang="en-GB" sz="3000" dirty="0">
                <a:solidFill>
                  <a:srgbClr val="000000"/>
                </a:solidFill>
              </a:rPr>
              <a:t>Rigorous propagation of uncertainty exist (intrusive and non-intrusive)  </a:t>
            </a:r>
            <a:r>
              <a:rPr lang="en-GB" sz="3000" dirty="0">
                <a:solidFill>
                  <a:schemeClr val="tx1">
                    <a:lumMod val="50000"/>
                    <a:lumOff val="50000"/>
                  </a:schemeClr>
                </a:solidFill>
              </a:rPr>
              <a:t>and freely available libraries </a:t>
            </a:r>
          </a:p>
          <a:p>
            <a:pPr>
              <a:buClr>
                <a:schemeClr val="dk1"/>
              </a:buClr>
              <a:buSzPts val="1100"/>
            </a:pPr>
            <a:endParaRPr lang="en-US" sz="3200" dirty="0">
              <a:solidFill>
                <a:srgbClr val="0177AD"/>
              </a:solidFill>
            </a:endParaRPr>
          </a:p>
          <a:p>
            <a:pPr>
              <a:buClr>
                <a:schemeClr val="dk1"/>
              </a:buClr>
              <a:buSzPts val="1100"/>
            </a:pPr>
            <a:r>
              <a:rPr lang="en-US" sz="3200" dirty="0">
                <a:solidFill>
                  <a:srgbClr val="0177AD"/>
                </a:solidFill>
              </a:rPr>
              <a:t>Resilience </a:t>
            </a:r>
            <a:r>
              <a:rPr lang="en-US" sz="3200" dirty="0"/>
              <a:t>is an additional metric </a:t>
            </a:r>
            <a:br>
              <a:rPr lang="en-US" sz="3200" dirty="0"/>
            </a:br>
            <a:r>
              <a:rPr lang="en-US" sz="3200" dirty="0">
                <a:solidFill>
                  <a:schemeClr val="tx1">
                    <a:lumMod val="50000"/>
                    <a:lumOff val="50000"/>
                  </a:schemeClr>
                </a:solidFill>
              </a:rPr>
              <a:t>but allows to handle unknowns</a:t>
            </a:r>
          </a:p>
          <a:p>
            <a:pPr marL="0" marR="0" lvl="0" indent="0" algn="l" rtl="0">
              <a:spcBef>
                <a:spcPts val="0"/>
              </a:spcBef>
              <a:spcAft>
                <a:spcPts val="0"/>
              </a:spcAft>
              <a:buClr>
                <a:schemeClr val="dk1"/>
              </a:buClr>
              <a:buSzPts val="1100"/>
              <a:buFont typeface="Arial"/>
              <a:buNone/>
            </a:pPr>
            <a:endParaRPr lang="en-GB" sz="3000" dirty="0">
              <a:solidFill>
                <a:srgbClr val="336699"/>
              </a:solidFill>
            </a:endParaRPr>
          </a:p>
        </p:txBody>
      </p:sp>
    </p:spTree>
    <p:extLst>
      <p:ext uri="{BB962C8B-B14F-4D97-AF65-F5344CB8AC3E}">
        <p14:creationId xmlns:p14="http://schemas.microsoft.com/office/powerpoint/2010/main" val="807585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4ECAD45-AA33-C745-9964-06DF21E09A84}"/>
              </a:ext>
            </a:extLst>
          </p:cNvPr>
          <p:cNvSpPr/>
          <p:nvPr/>
        </p:nvSpPr>
        <p:spPr>
          <a:xfrm>
            <a:off x="-25869" y="816"/>
            <a:ext cx="12217869" cy="6858000"/>
          </a:xfrm>
          <a:prstGeom prst="rect">
            <a:avLst/>
          </a:prstGeom>
          <a:solidFill>
            <a:srgbClr val="0177A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 name="Straight Connector 6"/>
          <p:cNvCxnSpPr/>
          <p:nvPr/>
        </p:nvCxnSpPr>
        <p:spPr>
          <a:xfrm>
            <a:off x="986110" y="0"/>
            <a:ext cx="0" cy="6858000"/>
          </a:xfrm>
          <a:prstGeom prst="line">
            <a:avLst/>
          </a:prstGeom>
          <a:ln>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126385C-432A-3144-9F69-E71B7958A415}"/>
              </a:ext>
            </a:extLst>
          </p:cNvPr>
          <p:cNvSpPr txBox="1"/>
          <p:nvPr/>
        </p:nvSpPr>
        <p:spPr>
          <a:xfrm rot="5400000">
            <a:off x="-2107580" y="2687443"/>
            <a:ext cx="5185317" cy="276999"/>
          </a:xfrm>
          <a:prstGeom prst="rect">
            <a:avLst/>
          </a:prstGeom>
          <a:noFill/>
        </p:spPr>
        <p:txBody>
          <a:bodyPr wrap="square" rtlCol="0">
            <a:spAutoFit/>
          </a:bodyPr>
          <a:lstStyle/>
          <a:p>
            <a:r>
              <a:rPr lang="en-US" sz="1200" spc="300" dirty="0">
                <a:solidFill>
                  <a:schemeClr val="bg1"/>
                </a:solidFill>
                <a:latin typeface="Montserrat" pitchFamily="2" charset="77"/>
              </a:rPr>
              <a:t>X</a:t>
            </a:r>
            <a:r>
              <a:rPr lang="en-US" sz="1200" spc="300" dirty="0"/>
              <a:t>  </a:t>
            </a:r>
            <a:r>
              <a:rPr lang="en-US" sz="1200" spc="300" dirty="0">
                <a:solidFill>
                  <a:schemeClr val="bg1"/>
                </a:solidFill>
              </a:rPr>
              <a:t> THE PLACE OF USEFUL LEARNING</a:t>
            </a:r>
          </a:p>
        </p:txBody>
      </p:sp>
      <p:pic>
        <p:nvPicPr>
          <p:cNvPr id="3" name="Picture 2" descr="Shape&#10;&#10;Description automatically generated with low confidence">
            <a:extLst>
              <a:ext uri="{FF2B5EF4-FFF2-40B4-BE49-F238E27FC236}">
                <a16:creationId xmlns:a16="http://schemas.microsoft.com/office/drawing/2014/main" id="{F7518712-20A7-29AF-4526-EE688BC94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6706" y="344333"/>
            <a:ext cx="4963749" cy="1470180"/>
          </a:xfrm>
          <a:prstGeom prst="rect">
            <a:avLst/>
          </a:prstGeom>
        </p:spPr>
      </p:pic>
      <p:sp>
        <p:nvSpPr>
          <p:cNvPr id="4" name="Rectangle 3">
            <a:extLst>
              <a:ext uri="{FF2B5EF4-FFF2-40B4-BE49-F238E27FC236}">
                <a16:creationId xmlns:a16="http://schemas.microsoft.com/office/drawing/2014/main" id="{3DC63150-B363-3D17-2C3D-F21D36BD5932}"/>
              </a:ext>
            </a:extLst>
          </p:cNvPr>
          <p:cNvSpPr/>
          <p:nvPr/>
        </p:nvSpPr>
        <p:spPr>
          <a:xfrm>
            <a:off x="1168400" y="2159091"/>
            <a:ext cx="5012911" cy="584775"/>
          </a:xfrm>
          <a:prstGeom prst="rect">
            <a:avLst/>
          </a:prstGeom>
        </p:spPr>
        <p:txBody>
          <a:bodyPr wrap="none">
            <a:spAutoFit/>
          </a:bodyPr>
          <a:lstStyle/>
          <a:p>
            <a:r>
              <a:rPr lang="en-GB" sz="3200" dirty="0">
                <a:solidFill>
                  <a:srgbClr val="F8FAFF"/>
                </a:solidFill>
              </a:rPr>
              <a:t>Contacts: </a:t>
            </a:r>
            <a:r>
              <a:rPr lang="en-GB" sz="3200" b="1" dirty="0">
                <a:solidFill>
                  <a:srgbClr val="F8FAFF"/>
                </a:solidFill>
              </a:rPr>
              <a:t>Edoardo Patelli</a:t>
            </a:r>
          </a:p>
        </p:txBody>
      </p:sp>
      <p:pic>
        <p:nvPicPr>
          <p:cNvPr id="5" name="Picture 4" descr="A close up of a sign&#10;&#10;Description automatically generated">
            <a:extLst>
              <a:ext uri="{FF2B5EF4-FFF2-40B4-BE49-F238E27FC236}">
                <a16:creationId xmlns:a16="http://schemas.microsoft.com/office/drawing/2014/main" id="{0C9B7870-C418-0BAC-9E17-C4405ED4C0F0}"/>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1119428" y="3495963"/>
            <a:ext cx="461665" cy="461665"/>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7222EB7-C308-144D-F108-44DCBFB0C78D}"/>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1119428" y="2935164"/>
            <a:ext cx="461665" cy="461665"/>
          </a:xfrm>
          <a:prstGeom prst="rect">
            <a:avLst/>
          </a:prstGeom>
        </p:spPr>
      </p:pic>
      <p:pic>
        <p:nvPicPr>
          <p:cNvPr id="8" name="Picture 7" descr="A picture containing clock&#10;&#10;Description automatically generated">
            <a:extLst>
              <a:ext uri="{FF2B5EF4-FFF2-40B4-BE49-F238E27FC236}">
                <a16:creationId xmlns:a16="http://schemas.microsoft.com/office/drawing/2014/main" id="{568CF8BC-D8A7-FFC7-B7A9-607C0F7D88A2}"/>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1119428" y="4068444"/>
            <a:ext cx="461665" cy="461665"/>
          </a:xfrm>
          <a:prstGeom prst="rect">
            <a:avLst/>
          </a:prstGeom>
        </p:spPr>
      </p:pic>
      <p:sp>
        <p:nvSpPr>
          <p:cNvPr id="9" name="Rectangle 8">
            <a:extLst>
              <a:ext uri="{FF2B5EF4-FFF2-40B4-BE49-F238E27FC236}">
                <a16:creationId xmlns:a16="http://schemas.microsoft.com/office/drawing/2014/main" id="{5243B0D5-DD0F-861F-7F06-03429C332400}"/>
              </a:ext>
            </a:extLst>
          </p:cNvPr>
          <p:cNvSpPr/>
          <p:nvPr/>
        </p:nvSpPr>
        <p:spPr>
          <a:xfrm>
            <a:off x="1546253" y="2880280"/>
            <a:ext cx="4144083" cy="461665"/>
          </a:xfrm>
          <a:prstGeom prst="rect">
            <a:avLst/>
          </a:prstGeom>
        </p:spPr>
        <p:txBody>
          <a:bodyPr wrap="none">
            <a:spAutoFit/>
          </a:bodyPr>
          <a:lstStyle/>
          <a:p>
            <a:r>
              <a:rPr lang="en-GB" sz="2400" dirty="0">
                <a:solidFill>
                  <a:schemeClr val="tx1">
                    <a:lumMod val="25000"/>
                    <a:lumOff val="75000"/>
                  </a:schemeClr>
                </a:solidFill>
                <a:hlinkClick r:id="rId10">
                  <a:extLst>
                    <a:ext uri="{A12FA001-AC4F-418D-AE19-62706E023703}">
                      <ahyp:hlinkClr xmlns:ahyp="http://schemas.microsoft.com/office/drawing/2018/hyperlinkcolor" val="tx"/>
                    </a:ext>
                  </a:extLst>
                </a:hlinkClick>
              </a:rPr>
              <a:t>Edoardo.patelli@strath.ac.uk</a:t>
            </a:r>
            <a:endParaRPr lang="en-GB" sz="2400" dirty="0">
              <a:solidFill>
                <a:schemeClr val="tx1">
                  <a:lumMod val="25000"/>
                  <a:lumOff val="75000"/>
                </a:schemeClr>
              </a:solidFill>
            </a:endParaRPr>
          </a:p>
        </p:txBody>
      </p:sp>
      <p:sp>
        <p:nvSpPr>
          <p:cNvPr id="10" name="Rectangle 9">
            <a:extLst>
              <a:ext uri="{FF2B5EF4-FFF2-40B4-BE49-F238E27FC236}">
                <a16:creationId xmlns:a16="http://schemas.microsoft.com/office/drawing/2014/main" id="{8207EA60-974C-1793-524D-4F79106B3C12}"/>
              </a:ext>
            </a:extLst>
          </p:cNvPr>
          <p:cNvSpPr/>
          <p:nvPr/>
        </p:nvSpPr>
        <p:spPr>
          <a:xfrm>
            <a:off x="1546253" y="3493082"/>
            <a:ext cx="2361544" cy="461665"/>
          </a:xfrm>
          <a:prstGeom prst="rect">
            <a:avLst/>
          </a:prstGeom>
        </p:spPr>
        <p:txBody>
          <a:bodyPr wrap="none">
            <a:spAutoFit/>
          </a:bodyPr>
          <a:lstStyle/>
          <a:p>
            <a:r>
              <a:rPr lang="en-GB" sz="2400" dirty="0">
                <a:solidFill>
                  <a:schemeClr val="tx1">
                    <a:lumMod val="25000"/>
                    <a:lumOff val="75000"/>
                  </a:schemeClr>
                </a:solidFill>
              </a:rPr>
              <a:t>#</a:t>
            </a:r>
            <a:r>
              <a:rPr lang="en-GB" sz="2400" dirty="0" err="1">
                <a:solidFill>
                  <a:schemeClr val="tx1">
                    <a:lumMod val="25000"/>
                    <a:lumOff val="75000"/>
                  </a:schemeClr>
                </a:solidFill>
              </a:rPr>
              <a:t>EdoardoPatelli</a:t>
            </a:r>
            <a:endParaRPr lang="en-GB" sz="2400" dirty="0">
              <a:solidFill>
                <a:schemeClr val="tx1">
                  <a:lumMod val="25000"/>
                  <a:lumOff val="75000"/>
                </a:schemeClr>
              </a:solidFill>
            </a:endParaRPr>
          </a:p>
        </p:txBody>
      </p:sp>
      <p:sp>
        <p:nvSpPr>
          <p:cNvPr id="11" name="Rectangle 10">
            <a:extLst>
              <a:ext uri="{FF2B5EF4-FFF2-40B4-BE49-F238E27FC236}">
                <a16:creationId xmlns:a16="http://schemas.microsoft.com/office/drawing/2014/main" id="{588B6CBA-E34F-19C4-86EA-CA760E08A4D4}"/>
              </a:ext>
            </a:extLst>
          </p:cNvPr>
          <p:cNvSpPr/>
          <p:nvPr/>
        </p:nvSpPr>
        <p:spPr>
          <a:xfrm>
            <a:off x="1581093" y="4068444"/>
            <a:ext cx="2735044" cy="461665"/>
          </a:xfrm>
          <a:prstGeom prst="rect">
            <a:avLst/>
          </a:prstGeom>
        </p:spPr>
        <p:txBody>
          <a:bodyPr wrap="none">
            <a:spAutoFit/>
          </a:bodyPr>
          <a:lstStyle/>
          <a:p>
            <a:r>
              <a:rPr lang="en-GB" sz="2400" dirty="0" err="1">
                <a:solidFill>
                  <a:schemeClr val="tx1">
                    <a:lumMod val="25000"/>
                    <a:lumOff val="75000"/>
                  </a:schemeClr>
                </a:solidFill>
              </a:rPr>
              <a:t>www.cossan.co.uk</a:t>
            </a:r>
            <a:endParaRPr lang="en-GB" sz="2400" dirty="0">
              <a:solidFill>
                <a:schemeClr val="tx1">
                  <a:lumMod val="25000"/>
                  <a:lumOff val="75000"/>
                </a:schemeClr>
              </a:solidFill>
            </a:endParaRPr>
          </a:p>
        </p:txBody>
      </p:sp>
      <p:sp>
        <p:nvSpPr>
          <p:cNvPr id="15" name="Rectangle 14">
            <a:extLst>
              <a:ext uri="{FF2B5EF4-FFF2-40B4-BE49-F238E27FC236}">
                <a16:creationId xmlns:a16="http://schemas.microsoft.com/office/drawing/2014/main" id="{FFA8A995-17DA-6AFB-5910-97DB0E05E735}"/>
              </a:ext>
            </a:extLst>
          </p:cNvPr>
          <p:cNvSpPr/>
          <p:nvPr/>
        </p:nvSpPr>
        <p:spPr>
          <a:xfrm>
            <a:off x="1083089" y="5557611"/>
            <a:ext cx="5856090" cy="584775"/>
          </a:xfrm>
          <a:prstGeom prst="rect">
            <a:avLst/>
          </a:prstGeom>
        </p:spPr>
        <p:txBody>
          <a:bodyPr wrap="none">
            <a:spAutoFit/>
          </a:bodyPr>
          <a:lstStyle/>
          <a:p>
            <a:r>
              <a:rPr lang="en-GB" sz="3200" dirty="0">
                <a:solidFill>
                  <a:srgbClr val="F8FAFF"/>
                </a:solidFill>
              </a:rPr>
              <a:t>Acknowledgment: Scott </a:t>
            </a:r>
            <a:r>
              <a:rPr lang="en-GB" sz="3200" dirty="0" err="1">
                <a:solidFill>
                  <a:srgbClr val="F8FAFF"/>
                </a:solidFill>
              </a:rPr>
              <a:t>Ferson</a:t>
            </a:r>
            <a:endParaRPr lang="en-GB" sz="3200" b="1" dirty="0">
              <a:solidFill>
                <a:srgbClr val="F8FAFF"/>
              </a:solidFill>
            </a:endParaRPr>
          </a:p>
        </p:txBody>
      </p:sp>
      <p:sp>
        <p:nvSpPr>
          <p:cNvPr id="16" name="Slide Number Placeholder 15">
            <a:extLst>
              <a:ext uri="{FF2B5EF4-FFF2-40B4-BE49-F238E27FC236}">
                <a16:creationId xmlns:a16="http://schemas.microsoft.com/office/drawing/2014/main" id="{6770E4AD-20A8-958C-C2D2-6FA5CB4BA5A2}"/>
              </a:ext>
            </a:extLst>
          </p:cNvPr>
          <p:cNvSpPr>
            <a:spLocks noGrp="1"/>
          </p:cNvSpPr>
          <p:nvPr>
            <p:ph type="sldNum" sz="quarter" idx="10"/>
          </p:nvPr>
        </p:nvSpPr>
        <p:spPr/>
        <p:txBody>
          <a:bodyPr/>
          <a:lstStyle/>
          <a:p>
            <a:fld id="{D8D877B3-D348-4611-9BDB-C5374591D951}" type="slidenum">
              <a:rPr lang="en-US" smtClean="0"/>
              <a:pPr/>
              <a:t>55</a:t>
            </a:fld>
            <a:endParaRPr lang="en-US"/>
          </a:p>
        </p:txBody>
      </p:sp>
    </p:spTree>
    <p:extLst>
      <p:ext uri="{BB962C8B-B14F-4D97-AF65-F5344CB8AC3E}">
        <p14:creationId xmlns:p14="http://schemas.microsoft.com/office/powerpoint/2010/main" val="787833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7"/>
          <p:cNvSpPr txBox="1">
            <a:spLocks noGrp="1"/>
          </p:cNvSpPr>
          <p:nvPr>
            <p:ph type="title"/>
          </p:nvPr>
        </p:nvSpPr>
        <p:spPr>
          <a:xfrm>
            <a:off x="1182624" y="671005"/>
            <a:ext cx="10437876" cy="745212"/>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dirty="0"/>
              <a:t>The knowledge problem</a:t>
            </a:r>
            <a:br>
              <a:rPr lang="en-GB" dirty="0"/>
            </a:br>
            <a:r>
              <a:rPr lang="en-GB" dirty="0">
                <a:solidFill>
                  <a:srgbClr val="0177AD"/>
                </a:solidFill>
                <a:latin typeface="+mn-lt"/>
              </a:rPr>
              <a:t>Engineering shadowing</a:t>
            </a:r>
            <a:endParaRPr sz="3000" dirty="0">
              <a:solidFill>
                <a:srgbClr val="0177AD"/>
              </a:solidFill>
              <a:latin typeface="+mn-lt"/>
            </a:endParaRPr>
          </a:p>
        </p:txBody>
      </p:sp>
      <p:sp>
        <p:nvSpPr>
          <p:cNvPr id="4" name="Content Placeholder 3">
            <a:extLst>
              <a:ext uri="{FF2B5EF4-FFF2-40B4-BE49-F238E27FC236}">
                <a16:creationId xmlns:a16="http://schemas.microsoft.com/office/drawing/2014/main" id="{D7DED138-97EE-EE4D-81A3-246DBD3FB325}"/>
              </a:ext>
            </a:extLst>
          </p:cNvPr>
          <p:cNvSpPr>
            <a:spLocks noGrp="1"/>
          </p:cNvSpPr>
          <p:nvPr>
            <p:ph idx="1"/>
          </p:nvPr>
        </p:nvSpPr>
        <p:spPr>
          <a:xfrm>
            <a:off x="1182624" y="1828800"/>
            <a:ext cx="10666476" cy="4590076"/>
          </a:xfrm>
        </p:spPr>
        <p:txBody>
          <a:bodyPr/>
          <a:lstStyle/>
          <a:p>
            <a:pPr lvl="0">
              <a:lnSpc>
                <a:spcPct val="100000"/>
              </a:lnSpc>
              <a:spcBef>
                <a:spcPts val="0"/>
              </a:spcBef>
              <a:buClr>
                <a:schemeClr val="dk1"/>
              </a:buClr>
              <a:buSzPts val="1100"/>
            </a:pPr>
            <a:r>
              <a:rPr lang="en-GB" dirty="0"/>
              <a:t>Know your limits</a:t>
            </a:r>
          </a:p>
          <a:p>
            <a:pPr lvl="0">
              <a:lnSpc>
                <a:spcPct val="100000"/>
              </a:lnSpc>
              <a:spcBef>
                <a:spcPts val="0"/>
              </a:spcBef>
              <a:buClr>
                <a:schemeClr val="dk1"/>
              </a:buClr>
              <a:buSzPts val="1100"/>
            </a:pPr>
            <a:r>
              <a:rPr lang="en-GB" dirty="0">
                <a:solidFill>
                  <a:schemeClr val="tx1">
                    <a:lumMod val="50000"/>
                    <a:lumOff val="50000"/>
                  </a:schemeClr>
                </a:solidFill>
              </a:rPr>
              <a:t>A digital twin will never be a perfect replica of the physical world </a:t>
            </a:r>
          </a:p>
          <a:p>
            <a:pPr lvl="0">
              <a:lnSpc>
                <a:spcPct val="100000"/>
              </a:lnSpc>
              <a:spcBef>
                <a:spcPts val="0"/>
              </a:spcBef>
              <a:buClr>
                <a:schemeClr val="dk1"/>
              </a:buClr>
              <a:buSzPts val="1100"/>
            </a:pPr>
            <a:endParaRPr lang="en-GB" dirty="0">
              <a:solidFill>
                <a:schemeClr val="tx1">
                  <a:lumMod val="50000"/>
                  <a:lumOff val="50000"/>
                </a:schemeClr>
              </a:solidFill>
            </a:endParaRPr>
          </a:p>
          <a:p>
            <a:pPr>
              <a:lnSpc>
                <a:spcPct val="100000"/>
              </a:lnSpc>
              <a:spcBef>
                <a:spcPts val="0"/>
              </a:spcBef>
              <a:buClr>
                <a:schemeClr val="dk1"/>
              </a:buClr>
              <a:buSzPts val="1100"/>
            </a:pPr>
            <a:r>
              <a:rPr lang="en-GB" dirty="0"/>
              <a:t>Digital twins to support the understanding of engineering problem </a:t>
            </a:r>
            <a:r>
              <a:rPr lang="en-GB" dirty="0">
                <a:solidFill>
                  <a:schemeClr val="tx1">
                    <a:lumMod val="50000"/>
                    <a:lumOff val="50000"/>
                  </a:schemeClr>
                </a:solidFill>
              </a:rPr>
              <a:t>(</a:t>
            </a:r>
            <a:r>
              <a:rPr lang="en-GB" dirty="0" err="1">
                <a:solidFill>
                  <a:schemeClr val="tx1">
                    <a:lumMod val="50000"/>
                    <a:lumOff val="50000"/>
                  </a:schemeClr>
                </a:solidFill>
              </a:rPr>
              <a:t>Explainability</a:t>
            </a:r>
            <a:r>
              <a:rPr lang="en-GB" dirty="0">
                <a:solidFill>
                  <a:schemeClr val="tx1">
                    <a:lumMod val="50000"/>
                    <a:lumOff val="50000"/>
                  </a:schemeClr>
                </a:solidFill>
              </a:rPr>
              <a:t>, Transparency and Provability)</a:t>
            </a:r>
          </a:p>
          <a:p>
            <a:pPr lvl="0">
              <a:lnSpc>
                <a:spcPct val="100000"/>
              </a:lnSpc>
              <a:spcBef>
                <a:spcPts val="0"/>
              </a:spcBef>
              <a:buClr>
                <a:schemeClr val="dk1"/>
              </a:buClr>
              <a:buSzPts val="1100"/>
            </a:pPr>
            <a:endParaRPr lang="en-GB" dirty="0">
              <a:solidFill>
                <a:schemeClr val="tx1">
                  <a:lumMod val="50000"/>
                  <a:lumOff val="50000"/>
                </a:schemeClr>
              </a:solidFill>
            </a:endParaRPr>
          </a:p>
          <a:p>
            <a:pPr>
              <a:lnSpc>
                <a:spcPct val="100000"/>
              </a:lnSpc>
              <a:spcBef>
                <a:spcPts val="0"/>
              </a:spcBef>
              <a:buClr>
                <a:schemeClr val="dk1"/>
              </a:buClr>
              <a:buSzPts val="1100"/>
            </a:pPr>
            <a:r>
              <a:rPr lang="en-GB" b="1" dirty="0"/>
              <a:t>Uncertainty propagation should be an embedded feature in the digital twin and UQ a by-product</a:t>
            </a:r>
          </a:p>
          <a:p>
            <a:pPr>
              <a:lnSpc>
                <a:spcPct val="100000"/>
              </a:lnSpc>
              <a:spcBef>
                <a:spcPts val="0"/>
              </a:spcBef>
              <a:buClr>
                <a:schemeClr val="dk1"/>
              </a:buClr>
              <a:buSzPts val="1100"/>
            </a:pPr>
            <a:endParaRPr lang="en-GB" dirty="0"/>
          </a:p>
          <a:p>
            <a:pPr lvl="0">
              <a:lnSpc>
                <a:spcPct val="100000"/>
              </a:lnSpc>
              <a:spcBef>
                <a:spcPts val="0"/>
              </a:spcBef>
              <a:buClr>
                <a:schemeClr val="dk1"/>
              </a:buClr>
              <a:buSzPts val="1100"/>
            </a:pPr>
            <a:r>
              <a:rPr lang="en-GB" dirty="0">
                <a:solidFill>
                  <a:srgbClr val="0177AD"/>
                </a:solidFill>
              </a:rPr>
              <a:t>Lack of standard, legal framework and old technology </a:t>
            </a:r>
            <a:br>
              <a:rPr lang="en-GB" dirty="0">
                <a:solidFill>
                  <a:srgbClr val="0177AD"/>
                </a:solidFill>
              </a:rPr>
            </a:br>
            <a:endParaRPr lang="en-GB" dirty="0">
              <a:solidFill>
                <a:schemeClr val="tx1">
                  <a:lumMod val="50000"/>
                  <a:lumOff val="50000"/>
                </a:schemeClr>
              </a:solidFill>
            </a:endParaRPr>
          </a:p>
          <a:p>
            <a:pPr lvl="0">
              <a:lnSpc>
                <a:spcPct val="100000"/>
              </a:lnSpc>
              <a:spcBef>
                <a:spcPts val="0"/>
              </a:spcBef>
              <a:buClr>
                <a:schemeClr val="dk1"/>
              </a:buClr>
              <a:buSzPts val="1100"/>
            </a:pPr>
            <a:r>
              <a:rPr lang="en-GB" dirty="0">
                <a:solidFill>
                  <a:srgbClr val="0177AD"/>
                </a:solidFill>
              </a:rPr>
              <a:t> </a:t>
            </a:r>
          </a:p>
        </p:txBody>
      </p:sp>
      <p:pic>
        <p:nvPicPr>
          <p:cNvPr id="7170" name="Picture 2" descr="The Black Box of Product Management | by Brandon Chu | The Black Box of  Product Management">
            <a:extLst>
              <a:ext uri="{FF2B5EF4-FFF2-40B4-BE49-F238E27FC236}">
                <a16:creationId xmlns:a16="http://schemas.microsoft.com/office/drawing/2014/main" id="{9BD79371-9D81-9342-920A-60389F0A7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1500" y="-18444"/>
            <a:ext cx="1847244" cy="1847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6EB7049-8E2F-C9D4-2C87-F170A3FFAEAB}"/>
              </a:ext>
            </a:extLst>
          </p:cNvPr>
          <p:cNvSpPr>
            <a:spLocks noGrp="1"/>
          </p:cNvSpPr>
          <p:nvPr>
            <p:ph type="sldNum" sz="quarter" idx="10"/>
          </p:nvPr>
        </p:nvSpPr>
        <p:spPr/>
        <p:txBody>
          <a:bodyPr/>
          <a:lstStyle/>
          <a:p>
            <a:fld id="{D8D877B3-D348-4611-9BDB-C5374591D951}" type="slidenum">
              <a:rPr lang="en-US" smtClean="0"/>
              <a:pPr/>
              <a:t>6</a:t>
            </a:fld>
            <a:endParaRPr lang="en-US" dirty="0"/>
          </a:p>
        </p:txBody>
      </p:sp>
    </p:spTree>
    <p:extLst>
      <p:ext uri="{BB962C8B-B14F-4D97-AF65-F5344CB8AC3E}">
        <p14:creationId xmlns:p14="http://schemas.microsoft.com/office/powerpoint/2010/main" val="820838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outdoor, light&#10;&#10;Description automatically generated">
            <a:extLst>
              <a:ext uri="{FF2B5EF4-FFF2-40B4-BE49-F238E27FC236}">
                <a16:creationId xmlns:a16="http://schemas.microsoft.com/office/drawing/2014/main" id="{8D1781E7-0BDF-57E7-6343-5154709F45C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0126" b="4117"/>
          <a:stretch/>
        </p:blipFill>
        <p:spPr>
          <a:xfrm>
            <a:off x="20" y="10"/>
            <a:ext cx="12191980" cy="6857990"/>
          </a:xfrm>
          <a:prstGeom prst="rect">
            <a:avLst/>
          </a:prstGeom>
          <a:noFill/>
        </p:spPr>
      </p:pic>
      <p:sp>
        <p:nvSpPr>
          <p:cNvPr id="4" name="Title 3">
            <a:extLst>
              <a:ext uri="{FF2B5EF4-FFF2-40B4-BE49-F238E27FC236}">
                <a16:creationId xmlns:a16="http://schemas.microsoft.com/office/drawing/2014/main" id="{6F5D1A4A-666A-4587-CB17-4619C8AD3088}"/>
              </a:ext>
            </a:extLst>
          </p:cNvPr>
          <p:cNvSpPr>
            <a:spLocks noGrp="1"/>
          </p:cNvSpPr>
          <p:nvPr>
            <p:ph type="title"/>
          </p:nvPr>
        </p:nvSpPr>
        <p:spPr>
          <a:xfrm>
            <a:off x="1866899" y="4246128"/>
            <a:ext cx="8046357" cy="2438731"/>
          </a:xfrm>
        </p:spPr>
        <p:txBody>
          <a:bodyPr anchor="t">
            <a:normAutofit/>
          </a:bodyPr>
          <a:lstStyle/>
          <a:p>
            <a:r>
              <a:rPr lang="en-GB" b="1" dirty="0">
                <a:solidFill>
                  <a:srgbClr val="FFC000"/>
                </a:solidFill>
                <a:effectLst/>
              </a:rPr>
              <a:t>Towards safe and resilient systems </a:t>
            </a:r>
            <a:endParaRPr lang="en-GB" dirty="0">
              <a:solidFill>
                <a:srgbClr val="FFC000"/>
              </a:solidFill>
              <a:effectLst/>
            </a:endParaRPr>
          </a:p>
        </p:txBody>
      </p:sp>
      <p:sp>
        <p:nvSpPr>
          <p:cNvPr id="15" name="TextBox 14">
            <a:extLst>
              <a:ext uri="{FF2B5EF4-FFF2-40B4-BE49-F238E27FC236}">
                <a16:creationId xmlns:a16="http://schemas.microsoft.com/office/drawing/2014/main" id="{010F8D4A-50C5-2492-E4C2-0719276DB690}"/>
              </a:ext>
            </a:extLst>
          </p:cNvPr>
          <p:cNvSpPr txBox="1"/>
          <p:nvPr/>
        </p:nvSpPr>
        <p:spPr>
          <a:xfrm>
            <a:off x="9458559" y="6657945"/>
            <a:ext cx="273344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foronuclear/940515692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3" name="Slide Number Placeholder 2">
            <a:extLst>
              <a:ext uri="{FF2B5EF4-FFF2-40B4-BE49-F238E27FC236}">
                <a16:creationId xmlns:a16="http://schemas.microsoft.com/office/drawing/2014/main" id="{14AA2509-59AB-1721-A12B-9D4AD847F51E}"/>
              </a:ext>
            </a:extLst>
          </p:cNvPr>
          <p:cNvSpPr>
            <a:spLocks noGrp="1"/>
          </p:cNvSpPr>
          <p:nvPr>
            <p:ph type="sldNum" sz="quarter" idx="10"/>
          </p:nvPr>
        </p:nvSpPr>
        <p:spPr/>
        <p:txBody>
          <a:bodyPr/>
          <a:lstStyle/>
          <a:p>
            <a:fld id="{D8D877B3-D348-4611-9BDB-C5374591D951}" type="slidenum">
              <a:rPr lang="en-US" smtClean="0"/>
              <a:pPr/>
              <a:t>7</a:t>
            </a:fld>
            <a:endParaRPr lang="en-US"/>
          </a:p>
        </p:txBody>
      </p:sp>
    </p:spTree>
    <p:extLst>
      <p:ext uri="{BB962C8B-B14F-4D97-AF65-F5344CB8AC3E}">
        <p14:creationId xmlns:p14="http://schemas.microsoft.com/office/powerpoint/2010/main" val="1691955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Low Risk Icon Images | Free Vectors, Stock Photos &amp; PSD | Page 7">
            <a:extLst>
              <a:ext uri="{FF2B5EF4-FFF2-40B4-BE49-F238E27FC236}">
                <a16:creationId xmlns:a16="http://schemas.microsoft.com/office/drawing/2014/main" id="{E2F9FDBB-2A11-C623-3DEB-661D48A104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63000" y="1131853"/>
            <a:ext cx="3429000" cy="3429000"/>
          </a:xfrm>
          <a:prstGeom prst="rect">
            <a:avLst/>
          </a:prstGeom>
          <a:solidFill>
            <a:srgbClr val="FFFFFF"/>
          </a:solidFill>
        </p:spPr>
      </p:pic>
      <p:sp>
        <p:nvSpPr>
          <p:cNvPr id="3" name="Title 2">
            <a:extLst>
              <a:ext uri="{FF2B5EF4-FFF2-40B4-BE49-F238E27FC236}">
                <a16:creationId xmlns:a16="http://schemas.microsoft.com/office/drawing/2014/main" id="{B0553F05-9526-2489-6501-A18FBFFF3ED4}"/>
              </a:ext>
            </a:extLst>
          </p:cNvPr>
          <p:cNvSpPr>
            <a:spLocks noGrp="1"/>
          </p:cNvSpPr>
          <p:nvPr>
            <p:ph type="title"/>
          </p:nvPr>
        </p:nvSpPr>
        <p:spPr>
          <a:xfrm>
            <a:off x="1297858" y="664930"/>
            <a:ext cx="8008374" cy="1387389"/>
          </a:xfrm>
        </p:spPr>
        <p:txBody>
          <a:bodyPr anchor="t">
            <a:normAutofit fontScale="90000"/>
          </a:bodyPr>
          <a:lstStyle/>
          <a:p>
            <a:r>
              <a:rPr lang="en-GB" dirty="0">
                <a:solidFill>
                  <a:srgbClr val="0177AD"/>
                </a:solidFill>
              </a:rPr>
              <a:t>… from risk-led to resilience-led  </a:t>
            </a:r>
            <a:br>
              <a:rPr lang="en-GB" sz="3100" dirty="0">
                <a:effectLst/>
              </a:rPr>
            </a:br>
            <a:endParaRPr lang="en-US" sz="3100" dirty="0"/>
          </a:p>
        </p:txBody>
      </p:sp>
      <p:sp>
        <p:nvSpPr>
          <p:cNvPr id="4" name="Content Placeholder 3">
            <a:extLst>
              <a:ext uri="{FF2B5EF4-FFF2-40B4-BE49-F238E27FC236}">
                <a16:creationId xmlns:a16="http://schemas.microsoft.com/office/drawing/2014/main" id="{99763ACF-F31F-053F-A8F5-BE44BED2BAC1}"/>
              </a:ext>
            </a:extLst>
          </p:cNvPr>
          <p:cNvSpPr>
            <a:spLocks noGrp="1"/>
          </p:cNvSpPr>
          <p:nvPr>
            <p:ph idx="1"/>
          </p:nvPr>
        </p:nvSpPr>
        <p:spPr>
          <a:xfrm>
            <a:off x="1297857" y="2157025"/>
            <a:ext cx="8008373" cy="4050736"/>
          </a:xfrm>
        </p:spPr>
        <p:txBody>
          <a:bodyPr>
            <a:normAutofit/>
          </a:bodyPr>
          <a:lstStyle/>
          <a:p>
            <a:pPr marL="457200" indent="-457200">
              <a:lnSpc>
                <a:spcPct val="110000"/>
              </a:lnSpc>
              <a:buFont typeface="Arial" panose="020B0604020202020204" pitchFamily="34" charset="0"/>
              <a:buChar char="•"/>
            </a:pPr>
            <a:r>
              <a:rPr lang="en-GB" dirty="0"/>
              <a:t>With too many risks and complexity of modern systems we should be focused on consequences rather than causes. </a:t>
            </a:r>
          </a:p>
          <a:p>
            <a:pPr marL="457200" indent="-457200">
              <a:lnSpc>
                <a:spcPct val="110000"/>
              </a:lnSpc>
              <a:buFont typeface="Arial" panose="020B0604020202020204" pitchFamily="34" charset="0"/>
              <a:buChar char="•"/>
            </a:pPr>
            <a:r>
              <a:rPr lang="en-GB" dirty="0"/>
              <a:t>Traditional, quantitative, probabilistic, approach to risk is no longer valid for modern times </a:t>
            </a:r>
          </a:p>
          <a:p>
            <a:pPr marL="457200" indent="-457200">
              <a:lnSpc>
                <a:spcPct val="110000"/>
              </a:lnSpc>
              <a:buFont typeface="Arial" panose="020B0604020202020204" pitchFamily="34" charset="0"/>
              <a:buChar char="•"/>
            </a:pPr>
            <a:r>
              <a:rPr lang="en-GB" dirty="0"/>
              <a:t>“There is a strong argument for moving from a risk to a resilience-based model”</a:t>
            </a:r>
          </a:p>
          <a:p>
            <a:pPr marL="457200" indent="-457200">
              <a:lnSpc>
                <a:spcPct val="110000"/>
              </a:lnSpc>
              <a:buFont typeface="Arial" panose="020B0604020202020204" pitchFamily="34" charset="0"/>
              <a:buChar char="•"/>
            </a:pPr>
            <a:endParaRPr lang="en-US" sz="2000" dirty="0"/>
          </a:p>
        </p:txBody>
      </p:sp>
      <p:sp>
        <p:nvSpPr>
          <p:cNvPr id="5" name="Slide Number Placeholder 4">
            <a:extLst>
              <a:ext uri="{FF2B5EF4-FFF2-40B4-BE49-F238E27FC236}">
                <a16:creationId xmlns:a16="http://schemas.microsoft.com/office/drawing/2014/main" id="{D6DFC3D8-6F81-9C22-FF91-B465782E5EDD}"/>
              </a:ext>
            </a:extLst>
          </p:cNvPr>
          <p:cNvSpPr>
            <a:spLocks noGrp="1"/>
          </p:cNvSpPr>
          <p:nvPr>
            <p:ph type="sldNum" sz="quarter" idx="10"/>
          </p:nvPr>
        </p:nvSpPr>
        <p:spPr/>
        <p:txBody>
          <a:bodyPr/>
          <a:lstStyle/>
          <a:p>
            <a:fld id="{D8D877B3-D348-4611-9BDB-C5374591D951}" type="slidenum">
              <a:rPr lang="en-US" smtClean="0"/>
              <a:pPr/>
              <a:t>8</a:t>
            </a:fld>
            <a:endParaRPr lang="en-US"/>
          </a:p>
        </p:txBody>
      </p:sp>
    </p:spTree>
    <p:extLst>
      <p:ext uri="{BB962C8B-B14F-4D97-AF65-F5344CB8AC3E}">
        <p14:creationId xmlns:p14="http://schemas.microsoft.com/office/powerpoint/2010/main" val="1918599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p:nvPr/>
        </p:nvSpPr>
        <p:spPr>
          <a:xfrm>
            <a:off x="415600" y="1869892"/>
            <a:ext cx="6793200" cy="1919736"/>
          </a:xfrm>
          <a:prstGeom prst="rect">
            <a:avLst/>
          </a:prstGeom>
          <a:noFill/>
          <a:ln>
            <a:noFill/>
          </a:ln>
        </p:spPr>
        <p:txBody>
          <a:bodyPr spcFirstLastPara="1" wrap="square" lIns="121900" tIns="60925" rIns="121900" bIns="60925" anchor="t" anchorCtr="0">
            <a:noAutofit/>
          </a:bodyPr>
          <a:lstStyle/>
          <a:p>
            <a:pPr lvl="0"/>
            <a:endParaRPr sz="3000" dirty="0">
              <a:solidFill>
                <a:srgbClr val="336699"/>
              </a:solidFill>
            </a:endParaRPr>
          </a:p>
        </p:txBody>
      </p:sp>
      <p:sp>
        <p:nvSpPr>
          <p:cNvPr id="77" name="Google Shape;77;p16"/>
          <p:cNvSpPr txBox="1">
            <a:spLocks noGrp="1"/>
          </p:cNvSpPr>
          <p:nvPr>
            <p:ph type="title"/>
          </p:nvPr>
        </p:nvSpPr>
        <p:spPr>
          <a:prstGeom prst="rect">
            <a:avLst/>
          </a:prstGeom>
          <a:noFill/>
          <a:ln>
            <a:noFill/>
          </a:ln>
        </p:spPr>
        <p:txBody>
          <a:bodyPr spcFirstLastPara="1" wrap="square" lIns="0" tIns="60925" rIns="121900" bIns="60925" anchor="t" anchorCtr="0">
            <a:normAutofit fontScale="90000"/>
          </a:bodyPr>
          <a:lstStyle/>
          <a:p>
            <a:pPr lvl="0">
              <a:spcBef>
                <a:spcPts val="0"/>
              </a:spcBef>
              <a:buClr>
                <a:schemeClr val="dk1"/>
              </a:buClr>
            </a:pPr>
            <a:r>
              <a:rPr lang="en-GB" dirty="0"/>
              <a:t>Robustness for improved safety</a:t>
            </a:r>
            <a:br>
              <a:rPr lang="en-GB" sz="2800" dirty="0">
                <a:latin typeface="+mn-lt"/>
                <a:ea typeface="+mn-ea"/>
                <a:cs typeface="+mn-cs"/>
              </a:rPr>
            </a:br>
            <a:endParaRPr sz="2800" dirty="0">
              <a:latin typeface="+mn-lt"/>
              <a:ea typeface="+mn-ea"/>
              <a:cs typeface="+mn-cs"/>
            </a:endParaRPr>
          </a:p>
        </p:txBody>
      </p:sp>
      <p:sp>
        <p:nvSpPr>
          <p:cNvPr id="5" name="Content Placeholder 4">
            <a:extLst>
              <a:ext uri="{FF2B5EF4-FFF2-40B4-BE49-F238E27FC236}">
                <a16:creationId xmlns:a16="http://schemas.microsoft.com/office/drawing/2014/main" id="{F35FF0E0-7831-8646-B3A8-8A100F4D875E}"/>
              </a:ext>
            </a:extLst>
          </p:cNvPr>
          <p:cNvSpPr>
            <a:spLocks noGrp="1"/>
          </p:cNvSpPr>
          <p:nvPr>
            <p:ph idx="1"/>
          </p:nvPr>
        </p:nvSpPr>
        <p:spPr>
          <a:xfrm>
            <a:off x="1128713" y="1661160"/>
            <a:ext cx="8929687" cy="4382454"/>
          </a:xfrm>
        </p:spPr>
        <p:txBody>
          <a:bodyPr/>
          <a:lstStyle/>
          <a:p>
            <a:r>
              <a:rPr lang="en-GB" i="1" dirty="0"/>
              <a:t>Avoiding things that go wrong (</a:t>
            </a:r>
            <a:r>
              <a:rPr lang="en-GB" b="1" i="1" dirty="0"/>
              <a:t>Erik </a:t>
            </a:r>
            <a:r>
              <a:rPr lang="en-GB" b="1" i="1" dirty="0" err="1"/>
              <a:t>Hollnagel</a:t>
            </a:r>
            <a:r>
              <a:rPr lang="en-GB" b="1" i="1" dirty="0"/>
              <a:t>) </a:t>
            </a:r>
            <a:r>
              <a:rPr lang="en-GB" dirty="0"/>
              <a:t> </a:t>
            </a:r>
          </a:p>
          <a:p>
            <a:pPr>
              <a:lnSpc>
                <a:spcPct val="100000"/>
              </a:lnSpc>
            </a:pPr>
            <a:r>
              <a:rPr lang="en-GB" dirty="0"/>
              <a:t>Part of the “</a:t>
            </a:r>
            <a:r>
              <a:rPr lang="en-GB" dirty="0" err="1"/>
              <a:t>Defense</a:t>
            </a:r>
            <a:r>
              <a:rPr lang="en-GB" dirty="0"/>
              <a:t> in Depth”</a:t>
            </a:r>
          </a:p>
          <a:p>
            <a:pPr marL="457200" indent="-457200">
              <a:lnSpc>
                <a:spcPct val="100000"/>
              </a:lnSpc>
              <a:buFont typeface="Arial" panose="020B0604020202020204" pitchFamily="34" charset="0"/>
              <a:buChar char="•"/>
            </a:pPr>
            <a:r>
              <a:rPr lang="en-GB" dirty="0"/>
              <a:t>Safety margin*</a:t>
            </a:r>
          </a:p>
          <a:p>
            <a:pPr marL="457200" indent="-457200">
              <a:lnSpc>
                <a:spcPct val="100000"/>
              </a:lnSpc>
              <a:buFont typeface="Arial" panose="020B0604020202020204" pitchFamily="34" charset="0"/>
              <a:buChar char="•"/>
            </a:pPr>
            <a:r>
              <a:rPr lang="en-GB" dirty="0"/>
              <a:t>Design-basis accident and worst-case credible accident*</a:t>
            </a:r>
          </a:p>
          <a:p>
            <a:pPr marL="457200" indent="-457200">
              <a:lnSpc>
                <a:spcPct val="100000"/>
              </a:lnSpc>
              <a:buFont typeface="Arial" panose="020B0604020202020204" pitchFamily="34" charset="0"/>
              <a:buChar char="•"/>
            </a:pPr>
            <a:r>
              <a:rPr lang="en-GB" dirty="0"/>
              <a:t>Fragility analysis** </a:t>
            </a:r>
          </a:p>
          <a:p>
            <a:pPr marL="457200" indent="-457200">
              <a:lnSpc>
                <a:spcPct val="100000"/>
              </a:lnSpc>
              <a:buFont typeface="Arial" panose="020B0604020202020204" pitchFamily="34" charset="0"/>
              <a:buChar char="•"/>
            </a:pPr>
            <a:r>
              <a:rPr lang="en-GB" dirty="0"/>
              <a:t>Probability safety assessment </a:t>
            </a:r>
          </a:p>
          <a:p>
            <a:pPr>
              <a:lnSpc>
                <a:spcPct val="100000"/>
              </a:lnSpc>
            </a:pPr>
            <a:r>
              <a:rPr lang="en-US" sz="2400" dirty="0">
                <a:solidFill>
                  <a:schemeClr val="bg2">
                    <a:lumMod val="65000"/>
                  </a:schemeClr>
                </a:solidFill>
              </a:rPr>
              <a:t>* Does not include </a:t>
            </a:r>
            <a:r>
              <a:rPr lang="en-GB" sz="2400" dirty="0">
                <a:solidFill>
                  <a:schemeClr val="bg2">
                    <a:lumMod val="65000"/>
                  </a:schemeClr>
                </a:solidFill>
              </a:rPr>
              <a:t>quantification of the probability </a:t>
            </a:r>
            <a:br>
              <a:rPr lang="en-GB" sz="2400" dirty="0">
                <a:solidFill>
                  <a:schemeClr val="bg2">
                    <a:lumMod val="65000"/>
                  </a:schemeClr>
                </a:solidFill>
              </a:rPr>
            </a:br>
            <a:r>
              <a:rPr lang="en-US" sz="2400" dirty="0">
                <a:solidFill>
                  <a:schemeClr val="bg2">
                    <a:lumMod val="65000"/>
                  </a:schemeClr>
                </a:solidFill>
              </a:rPr>
              <a:t>** Decoupling system response from the hazard</a:t>
            </a:r>
          </a:p>
        </p:txBody>
      </p:sp>
      <p:sp>
        <p:nvSpPr>
          <p:cNvPr id="2" name="Rectangle 1">
            <a:extLst>
              <a:ext uri="{FF2B5EF4-FFF2-40B4-BE49-F238E27FC236}">
                <a16:creationId xmlns:a16="http://schemas.microsoft.com/office/drawing/2014/main" id="{7766DC4C-0B95-6E4B-AC50-8C190C308314}"/>
              </a:ext>
            </a:extLst>
          </p:cNvPr>
          <p:cNvSpPr/>
          <p:nvPr/>
        </p:nvSpPr>
        <p:spPr>
          <a:xfrm>
            <a:off x="5978820" y="3275112"/>
            <a:ext cx="234360" cy="307777"/>
          </a:xfrm>
          <a:prstGeom prst="rect">
            <a:avLst/>
          </a:prstGeom>
        </p:spPr>
        <p:txBody>
          <a:bodyPr wrap="none">
            <a:spAutoFit/>
          </a:bodyPr>
          <a:lstStyle/>
          <a:p>
            <a:r>
              <a:rPr lang="en-GB" dirty="0"/>
              <a:t> </a:t>
            </a:r>
            <a:endParaRPr lang="en-US" dirty="0"/>
          </a:p>
        </p:txBody>
      </p:sp>
      <p:pic>
        <p:nvPicPr>
          <p:cNvPr id="8" name="Picture 7">
            <a:extLst>
              <a:ext uri="{FF2B5EF4-FFF2-40B4-BE49-F238E27FC236}">
                <a16:creationId xmlns:a16="http://schemas.microsoft.com/office/drawing/2014/main" id="{93EBC175-8022-94C5-C25D-93AD9F371283}"/>
              </a:ext>
            </a:extLst>
          </p:cNvPr>
          <p:cNvPicPr>
            <a:picLocks noChangeAspect="1"/>
          </p:cNvPicPr>
          <p:nvPr/>
        </p:nvPicPr>
        <p:blipFill>
          <a:blip r:embed="rId3"/>
          <a:stretch>
            <a:fillRect/>
          </a:stretch>
        </p:blipFill>
        <p:spPr>
          <a:xfrm>
            <a:off x="9763737" y="2087221"/>
            <a:ext cx="2354573" cy="3013445"/>
          </a:xfrm>
          <a:prstGeom prst="rect">
            <a:avLst/>
          </a:prstGeom>
        </p:spPr>
      </p:pic>
      <p:sp>
        <p:nvSpPr>
          <p:cNvPr id="7" name="Cloud Callout 6">
            <a:extLst>
              <a:ext uri="{FF2B5EF4-FFF2-40B4-BE49-F238E27FC236}">
                <a16:creationId xmlns:a16="http://schemas.microsoft.com/office/drawing/2014/main" id="{B2E56FFD-196A-804F-A21D-DAF358DE5202}"/>
              </a:ext>
            </a:extLst>
          </p:cNvPr>
          <p:cNvSpPr/>
          <p:nvPr/>
        </p:nvSpPr>
        <p:spPr>
          <a:xfrm>
            <a:off x="9278470" y="1"/>
            <a:ext cx="2913529" cy="1872584"/>
          </a:xfrm>
          <a:prstGeom prst="cloudCallout">
            <a:avLst/>
          </a:prstGeom>
          <a:solidFill>
            <a:srgbClr val="0177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GB" sz="2800" dirty="0"/>
              <a:t>What about unknown unknowns?</a:t>
            </a:r>
            <a:endParaRPr lang="en-US" sz="2800" dirty="0"/>
          </a:p>
        </p:txBody>
      </p:sp>
      <p:sp>
        <p:nvSpPr>
          <p:cNvPr id="9" name="Slide Number Placeholder 8">
            <a:extLst>
              <a:ext uri="{FF2B5EF4-FFF2-40B4-BE49-F238E27FC236}">
                <a16:creationId xmlns:a16="http://schemas.microsoft.com/office/drawing/2014/main" id="{E0465E33-F4C2-DD80-CA58-E571C4CAC0EA}"/>
              </a:ext>
            </a:extLst>
          </p:cNvPr>
          <p:cNvSpPr>
            <a:spLocks noGrp="1"/>
          </p:cNvSpPr>
          <p:nvPr>
            <p:ph type="sldNum" sz="quarter" idx="10"/>
          </p:nvPr>
        </p:nvSpPr>
        <p:spPr/>
        <p:txBody>
          <a:bodyPr/>
          <a:lstStyle/>
          <a:p>
            <a:fld id="{D8D877B3-D348-4611-9BDB-C5374591D951}" type="slidenum">
              <a:rPr lang="en-US" smtClean="0"/>
              <a:pPr/>
              <a:t>9</a:t>
            </a:fld>
            <a:endParaRPr lang="en-US" dirty="0"/>
          </a:p>
        </p:txBody>
      </p:sp>
    </p:spTree>
    <p:extLst>
      <p:ext uri="{BB962C8B-B14F-4D97-AF65-F5344CB8AC3E}">
        <p14:creationId xmlns:p14="http://schemas.microsoft.com/office/powerpoint/2010/main" val="37458656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6"/>
</p:tagLst>
</file>

<file path=ppt/tags/tag2.xml><?xml version="1.0" encoding="utf-8"?>
<p:tagLst xmlns:a="http://schemas.openxmlformats.org/drawingml/2006/main" xmlns:r="http://schemas.openxmlformats.org/officeDocument/2006/relationships" xmlns:p="http://schemas.openxmlformats.org/presentationml/2006/main">
  <p:tag name="TIMING" val="|2.6"/>
</p:tagLst>
</file>

<file path=ppt/theme/theme1.xml><?xml version="1.0" encoding="utf-8"?>
<a:theme xmlns:a="http://schemas.openxmlformats.org/drawingml/2006/main" name="B&amp;D-Powerpoint Template_16x9">
  <a:themeElements>
    <a:clrScheme name="Engineering">
      <a:dk1>
        <a:srgbClr val="2B2B2B"/>
      </a:dk1>
      <a:lt1>
        <a:srgbClr val="FCFFFF"/>
      </a:lt1>
      <a:dk2>
        <a:srgbClr val="2B2B2B"/>
      </a:dk2>
      <a:lt2>
        <a:srgbClr val="FFFFFF"/>
      </a:lt2>
      <a:accent1>
        <a:srgbClr val="0176AD"/>
      </a:accent1>
      <a:accent2>
        <a:srgbClr val="0176AD"/>
      </a:accent2>
      <a:accent3>
        <a:srgbClr val="0176AD"/>
      </a:accent3>
      <a:accent4>
        <a:srgbClr val="0176AD"/>
      </a:accent4>
      <a:accent5>
        <a:srgbClr val="0176AD"/>
      </a:accent5>
      <a:accent6>
        <a:srgbClr val="0176AD"/>
      </a:accent6>
      <a:hlink>
        <a:srgbClr val="0176AD"/>
      </a:hlink>
      <a:folHlink>
        <a:srgbClr val="00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26823</TotalTime>
  <Words>2774</Words>
  <Application>Microsoft Macintosh PowerPoint</Application>
  <PresentationFormat>Widescreen</PresentationFormat>
  <Paragraphs>510</Paragraphs>
  <Slides>55</Slides>
  <Notes>26</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55</vt:i4>
      </vt:variant>
    </vt:vector>
  </HeadingPairs>
  <TitlesOfParts>
    <vt:vector size="68" baseType="lpstr">
      <vt:lpstr>Arial</vt:lpstr>
      <vt:lpstr>Arial Black</vt:lpstr>
      <vt:lpstr>Calibri</vt:lpstr>
      <vt:lpstr>Cambria Math</vt:lpstr>
      <vt:lpstr>Lato</vt:lpstr>
      <vt:lpstr>Montserrat</vt:lpstr>
      <vt:lpstr>Montserrat Medium</vt:lpstr>
      <vt:lpstr>NexusSerif</vt:lpstr>
      <vt:lpstr>Open Sans</vt:lpstr>
      <vt:lpstr>System Font Regular</vt:lpstr>
      <vt:lpstr>Times New Roman</vt:lpstr>
      <vt:lpstr>Wingdings</vt:lpstr>
      <vt:lpstr>B&amp;D-Powerpoint Template_16x9</vt:lpstr>
      <vt:lpstr>PowerPoint Presentation</vt:lpstr>
      <vt:lpstr>Nuclear power plant </vt:lpstr>
      <vt:lpstr>Next generation plants </vt:lpstr>
      <vt:lpstr>Digital Reactor Design Not a digital twin, yet  </vt:lpstr>
      <vt:lpstr>The data problem Data overflow and data shadowing</vt:lpstr>
      <vt:lpstr>The knowledge problem Engineering shadowing</vt:lpstr>
      <vt:lpstr>Towards safe and resilient systems </vt:lpstr>
      <vt:lpstr>… from risk-led to resilience-led   </vt:lpstr>
      <vt:lpstr>Robustness for improved safety </vt:lpstr>
      <vt:lpstr>Resilience engineering  </vt:lpstr>
      <vt:lpstr>Measuring resilience</vt:lpstr>
      <vt:lpstr>Everything is resilient</vt:lpstr>
      <vt:lpstr>Measuring Resilience</vt:lpstr>
      <vt:lpstr>Measuring Resilience with safety</vt:lpstr>
      <vt:lpstr>Integrated resilient metric</vt:lpstr>
      <vt:lpstr>Case study advanced nuclear reactor </vt:lpstr>
      <vt:lpstr>Recovery model and human factor   </vt:lpstr>
      <vt:lpstr>Petri net model </vt:lpstr>
      <vt:lpstr>Selected results </vt:lpstr>
      <vt:lpstr>Resilience and data  </vt:lpstr>
      <vt:lpstr>Dealing with imprecision</vt:lpstr>
      <vt:lpstr>Aleatory vs Epistemic uncertainty</vt:lpstr>
      <vt:lpstr>Imprecise probability </vt:lpstr>
      <vt:lpstr>Computing with confidence</vt:lpstr>
      <vt:lpstr>Computational challenges </vt:lpstr>
      <vt:lpstr>Computing with imprecise probabilities</vt:lpstr>
      <vt:lpstr>Computational tools</vt:lpstr>
      <vt:lpstr>PowerPoint Presentation</vt:lpstr>
      <vt:lpstr>Intervals</vt:lpstr>
      <vt:lpstr>Intervals</vt:lpstr>
      <vt:lpstr>Probability boxes</vt:lpstr>
      <vt:lpstr>Probability boxes</vt:lpstr>
      <vt:lpstr>Probability boxes</vt:lpstr>
      <vt:lpstr>Probability boxes</vt:lpstr>
      <vt:lpstr>Distributions with imprecise parameters</vt:lpstr>
      <vt:lpstr>PowerPoint Presentation</vt:lpstr>
      <vt:lpstr>What if we do not have a distribution?</vt:lpstr>
      <vt:lpstr>First order error propagation</vt:lpstr>
      <vt:lpstr>Moment arithmetic</vt:lpstr>
      <vt:lpstr>Moment arithmetic </vt:lpstr>
      <vt:lpstr>Compute with missing information</vt:lpstr>
      <vt:lpstr>Bounds of CDF</vt:lpstr>
      <vt:lpstr>Arithmetic tables with intervals</vt:lpstr>
      <vt:lpstr>Dependent variables</vt:lpstr>
      <vt:lpstr>Zone arithmetic</vt:lpstr>
      <vt:lpstr>Tracking dependencies</vt:lpstr>
      <vt:lpstr>Dependence tracking</vt:lpstr>
      <vt:lpstr>Dependence tracking with subintervals</vt:lpstr>
      <vt:lpstr>Compute risk with missing information</vt:lpstr>
      <vt:lpstr>Risk analysis</vt:lpstr>
      <vt:lpstr>What if we only have a black box?</vt:lpstr>
      <vt:lpstr>Advanced Monte Carlo methods Rare event simulation</vt:lpstr>
      <vt:lpstr>Computing with confidence Dealing with uncertainty in digital twins </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Edoardo Patelli</dc:creator>
  <cp:lastModifiedBy>Edoardo Patelli</cp:lastModifiedBy>
  <cp:revision>338</cp:revision>
  <dcterms:created xsi:type="dcterms:W3CDTF">2020-08-03T21:44:14Z</dcterms:created>
  <dcterms:modified xsi:type="dcterms:W3CDTF">2022-11-02T09:28:58Z</dcterms:modified>
</cp:coreProperties>
</file>