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258" r:id="rId4"/>
    <p:sldId id="286" r:id="rId5"/>
    <p:sldId id="287" r:id="rId6"/>
    <p:sldId id="288" r:id="rId7"/>
    <p:sldId id="289" r:id="rId8"/>
    <p:sldId id="290" r:id="rId9"/>
    <p:sldId id="261" r:id="rId10"/>
    <p:sldId id="291" r:id="rId11"/>
    <p:sldId id="324" r:id="rId12"/>
    <p:sldId id="327" r:id="rId13"/>
    <p:sldId id="326" r:id="rId14"/>
    <p:sldId id="325" r:id="rId15"/>
    <p:sldId id="292" r:id="rId16"/>
    <p:sldId id="293" r:id="rId17"/>
    <p:sldId id="294" r:id="rId18"/>
    <p:sldId id="328" r:id="rId19"/>
    <p:sldId id="295" r:id="rId20"/>
    <p:sldId id="297" r:id="rId21"/>
    <p:sldId id="329" r:id="rId22"/>
    <p:sldId id="298" r:id="rId23"/>
    <p:sldId id="331" r:id="rId24"/>
    <p:sldId id="330" r:id="rId25"/>
    <p:sldId id="299" r:id="rId26"/>
    <p:sldId id="300" r:id="rId27"/>
    <p:sldId id="301" r:id="rId28"/>
    <p:sldId id="302" r:id="rId29"/>
    <p:sldId id="303" r:id="rId30"/>
    <p:sldId id="304" r:id="rId31"/>
    <p:sldId id="332" r:id="rId32"/>
    <p:sldId id="305" r:id="rId33"/>
    <p:sldId id="306" r:id="rId34"/>
    <p:sldId id="309" r:id="rId35"/>
    <p:sldId id="308" r:id="rId36"/>
    <p:sldId id="307" r:id="rId37"/>
    <p:sldId id="310" r:id="rId38"/>
    <p:sldId id="311" r:id="rId39"/>
    <p:sldId id="333" r:id="rId40"/>
    <p:sldId id="312" r:id="rId41"/>
    <p:sldId id="313" r:id="rId42"/>
    <p:sldId id="334" r:id="rId43"/>
    <p:sldId id="314" r:id="rId44"/>
    <p:sldId id="335" r:id="rId45"/>
    <p:sldId id="315" r:id="rId46"/>
    <p:sldId id="336" r:id="rId47"/>
    <p:sldId id="316" r:id="rId48"/>
    <p:sldId id="317" r:id="rId49"/>
    <p:sldId id="318" r:id="rId50"/>
    <p:sldId id="337" r:id="rId51"/>
    <p:sldId id="319" r:id="rId52"/>
    <p:sldId id="322" r:id="rId53"/>
    <p:sldId id="321" r:id="rId54"/>
    <p:sldId id="320" r:id="rId55"/>
    <p:sldId id="323" r:id="rId56"/>
    <p:sldId id="280"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22" autoAdjust="0"/>
    <p:restoredTop sz="82440" autoAdjust="0"/>
  </p:normalViewPr>
  <p:slideViewPr>
    <p:cSldViewPr snapToGrid="0" showGuides="1">
      <p:cViewPr varScale="1">
        <p:scale>
          <a:sx n="94" d="100"/>
          <a:sy n="94" d="100"/>
        </p:scale>
        <p:origin x="14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Conventional Monte-Carlo</c:v>
                </c:pt>
                <c:pt idx="1">
                  <c:v>Monte-Carlo with GPR surrogate</c:v>
                </c:pt>
              </c:strCache>
            </c:strRef>
          </c:cat>
          <c:val>
            <c:numRef>
              <c:f>Sheet1!$B$2:$B$3</c:f>
              <c:numCache>
                <c:formatCode>General</c:formatCode>
                <c:ptCount val="2"/>
                <c:pt idx="0">
                  <c:v>432150</c:v>
                </c:pt>
                <c:pt idx="1">
                  <c:v>246</c:v>
                </c:pt>
              </c:numCache>
            </c:numRef>
          </c:val>
          <c:extLst>
            <c:ext xmlns:c16="http://schemas.microsoft.com/office/drawing/2014/chart" uri="{C3380CC4-5D6E-409C-BE32-E72D297353CC}">
              <c16:uniqueId val="{00000000-ACD5-4579-97AE-1623972EA728}"/>
            </c:ext>
          </c:extLst>
        </c:ser>
        <c:dLbls>
          <c:showLegendKey val="0"/>
          <c:showVal val="0"/>
          <c:showCatName val="0"/>
          <c:showSerName val="0"/>
          <c:showPercent val="0"/>
          <c:showBubbleSize val="0"/>
        </c:dLbls>
        <c:gapWidth val="219"/>
        <c:overlap val="-27"/>
        <c:axId val="687057800"/>
        <c:axId val="687056488"/>
      </c:barChart>
      <c:catAx>
        <c:axId val="68705780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Probabilistic analysis method</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7056488"/>
        <c:crosses val="autoZero"/>
        <c:auto val="1"/>
        <c:lblAlgn val="ctr"/>
        <c:lblOffset val="100"/>
        <c:noMultiLvlLbl val="0"/>
      </c:catAx>
      <c:valAx>
        <c:axId val="687056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Runtime (s)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7057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Conventional Monte-Carlo</c:v>
                </c:pt>
                <c:pt idx="1">
                  <c:v>Monte-Carlo with GPR surrogate</c:v>
                </c:pt>
              </c:strCache>
            </c:strRef>
          </c:cat>
          <c:val>
            <c:numRef>
              <c:f>Sheet1!$B$2:$B$3</c:f>
              <c:numCache>
                <c:formatCode>General</c:formatCode>
                <c:ptCount val="2"/>
                <c:pt idx="0">
                  <c:v>432150</c:v>
                </c:pt>
                <c:pt idx="1">
                  <c:v>246</c:v>
                </c:pt>
              </c:numCache>
            </c:numRef>
          </c:val>
          <c:extLst>
            <c:ext xmlns:c16="http://schemas.microsoft.com/office/drawing/2014/chart" uri="{C3380CC4-5D6E-409C-BE32-E72D297353CC}">
              <c16:uniqueId val="{00000000-ACD5-4579-97AE-1623972EA728}"/>
            </c:ext>
          </c:extLst>
        </c:ser>
        <c:dLbls>
          <c:showLegendKey val="0"/>
          <c:showVal val="0"/>
          <c:showCatName val="0"/>
          <c:showSerName val="0"/>
          <c:showPercent val="0"/>
          <c:showBubbleSize val="0"/>
        </c:dLbls>
        <c:gapWidth val="219"/>
        <c:overlap val="-27"/>
        <c:axId val="687057800"/>
        <c:axId val="687056488"/>
      </c:barChart>
      <c:catAx>
        <c:axId val="68705780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Probabilistic analysis method</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7056488"/>
        <c:crosses val="autoZero"/>
        <c:auto val="1"/>
        <c:lblAlgn val="ctr"/>
        <c:lblOffset val="100"/>
        <c:noMultiLvlLbl val="0"/>
      </c:catAx>
      <c:valAx>
        <c:axId val="687056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Runtime (s)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7057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Conventional Monte-Carlo</c:v>
                </c:pt>
                <c:pt idx="1">
                  <c:v>Monte-Carlo with GPR surrogate</c:v>
                </c:pt>
              </c:strCache>
            </c:strRef>
          </c:cat>
          <c:val>
            <c:numRef>
              <c:f>Sheet1!$B$2:$B$3</c:f>
              <c:numCache>
                <c:formatCode>General</c:formatCode>
                <c:ptCount val="2"/>
                <c:pt idx="0">
                  <c:v>432150</c:v>
                </c:pt>
                <c:pt idx="1">
                  <c:v>246</c:v>
                </c:pt>
              </c:numCache>
            </c:numRef>
          </c:val>
          <c:extLst>
            <c:ext xmlns:c16="http://schemas.microsoft.com/office/drawing/2014/chart" uri="{C3380CC4-5D6E-409C-BE32-E72D297353CC}">
              <c16:uniqueId val="{00000000-90B9-486D-92F8-24F3CF89C4A3}"/>
            </c:ext>
          </c:extLst>
        </c:ser>
        <c:dLbls>
          <c:showLegendKey val="0"/>
          <c:showVal val="0"/>
          <c:showCatName val="0"/>
          <c:showSerName val="0"/>
          <c:showPercent val="0"/>
          <c:showBubbleSize val="0"/>
        </c:dLbls>
        <c:gapWidth val="219"/>
        <c:overlap val="-27"/>
        <c:axId val="687057800"/>
        <c:axId val="687056488"/>
      </c:barChart>
      <c:catAx>
        <c:axId val="68705780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Probabilistic analysis method</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7056488"/>
        <c:crosses val="autoZero"/>
        <c:auto val="1"/>
        <c:lblAlgn val="ctr"/>
        <c:lblOffset val="100"/>
        <c:noMultiLvlLbl val="0"/>
      </c:catAx>
      <c:valAx>
        <c:axId val="687056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Runtime (s)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7057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05AD7-DEFE-4995-8048-BD361E412BF2}" type="datetimeFigureOut">
              <a:rPr lang="en-GB" smtClean="0"/>
              <a:t>18/10/2022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A4E15B-62C3-4A3C-A6D3-CAD8A70FD7C0}" type="slidenum">
              <a:rPr lang="en-GB" smtClean="0"/>
              <a:t>‹#›</a:t>
            </a:fld>
            <a:endParaRPr lang="en-GB"/>
          </a:p>
        </p:txBody>
      </p:sp>
    </p:spTree>
    <p:extLst>
      <p:ext uri="{BB962C8B-B14F-4D97-AF65-F5344CB8AC3E}">
        <p14:creationId xmlns:p14="http://schemas.microsoft.com/office/powerpoint/2010/main" val="336403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A4E15B-62C3-4A3C-A6D3-CAD8A70FD7C0}" type="slidenum">
              <a:rPr lang="en-GB" smtClean="0"/>
              <a:t>5</a:t>
            </a:fld>
            <a:endParaRPr lang="en-GB"/>
          </a:p>
        </p:txBody>
      </p:sp>
    </p:spTree>
    <p:extLst>
      <p:ext uri="{BB962C8B-B14F-4D97-AF65-F5344CB8AC3E}">
        <p14:creationId xmlns:p14="http://schemas.microsoft.com/office/powerpoint/2010/main" val="3182465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A4E15B-62C3-4A3C-A6D3-CAD8A70FD7C0}" type="slidenum">
              <a:rPr lang="en-GB" smtClean="0"/>
              <a:t>6</a:t>
            </a:fld>
            <a:endParaRPr lang="en-GB"/>
          </a:p>
        </p:txBody>
      </p:sp>
    </p:spTree>
    <p:extLst>
      <p:ext uri="{BB962C8B-B14F-4D97-AF65-F5344CB8AC3E}">
        <p14:creationId xmlns:p14="http://schemas.microsoft.com/office/powerpoint/2010/main" val="2702254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A4E15B-62C3-4A3C-A6D3-CAD8A70FD7C0}" type="slidenum">
              <a:rPr lang="en-GB" smtClean="0"/>
              <a:t>7</a:t>
            </a:fld>
            <a:endParaRPr lang="en-GB"/>
          </a:p>
        </p:txBody>
      </p:sp>
    </p:spTree>
    <p:extLst>
      <p:ext uri="{BB962C8B-B14F-4D97-AF65-F5344CB8AC3E}">
        <p14:creationId xmlns:p14="http://schemas.microsoft.com/office/powerpoint/2010/main" val="2681923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A4E15B-62C3-4A3C-A6D3-CAD8A70FD7C0}" type="slidenum">
              <a:rPr lang="en-GB" smtClean="0"/>
              <a:t>8</a:t>
            </a:fld>
            <a:endParaRPr lang="en-GB"/>
          </a:p>
        </p:txBody>
      </p:sp>
    </p:spTree>
    <p:extLst>
      <p:ext uri="{BB962C8B-B14F-4D97-AF65-F5344CB8AC3E}">
        <p14:creationId xmlns:p14="http://schemas.microsoft.com/office/powerpoint/2010/main" val="3082903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D7A2EB-A10F-4E2F-A13C-2E3FE71FA9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1493D4D-2653-4138-A970-61C7E5693689}"/>
              </a:ext>
            </a:extLst>
          </p:cNvPr>
          <p:cNvSpPr>
            <a:spLocks noGrp="1"/>
          </p:cNvSpPr>
          <p:nvPr>
            <p:ph type="subTitle" idx="1"/>
          </p:nvPr>
        </p:nvSpPr>
        <p:spPr>
          <a:xfrm>
            <a:off x="5064642" y="3429000"/>
            <a:ext cx="6332701" cy="526686"/>
          </a:xfrm>
          <a:prstGeom prst="rect">
            <a:avLst/>
          </a:prstGeo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285620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background - use sparing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7275DC-085D-40F0-8707-109EDC10AA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Rectangle: Rounded Corners 17">
            <a:extLst>
              <a:ext uri="{FF2B5EF4-FFF2-40B4-BE49-F238E27FC236}">
                <a16:creationId xmlns:a16="http://schemas.microsoft.com/office/drawing/2014/main" id="{3E3EFA3C-8743-4F06-B827-FCA89C03F704}"/>
              </a:ext>
            </a:extLst>
          </p:cNvPr>
          <p:cNvSpPr/>
          <p:nvPr userDrawn="1"/>
        </p:nvSpPr>
        <p:spPr>
          <a:xfrm>
            <a:off x="7668162" y="3629319"/>
            <a:ext cx="3520753" cy="2073157"/>
          </a:xfrm>
          <a:prstGeom prst="roundRect">
            <a:avLst/>
          </a:prstGeom>
          <a:blipFill dpi="0" rotWithShape="1">
            <a:blip r:embed="rId3" cstate="screen">
              <a:extLst>
                <a:ext uri="{28A0092B-C50C-407E-A947-70E740481C1C}">
                  <a14:useLocalDpi xmlns:a14="http://schemas.microsoft.com/office/drawing/2010/main"/>
                </a:ext>
              </a:extLst>
            </a:blip>
            <a:srcRect/>
            <a:stretch>
              <a:fillRect t="452"/>
            </a:stretch>
          </a:blipFill>
          <a:ln w="19050">
            <a:solidFill>
              <a:srgbClr val="F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8">
            <a:extLst>
              <a:ext uri="{FF2B5EF4-FFF2-40B4-BE49-F238E27FC236}">
                <a16:creationId xmlns:a16="http://schemas.microsoft.com/office/drawing/2014/main" id="{5DD1D513-74B9-4571-B1B1-98500176BC4B}"/>
              </a:ext>
            </a:extLst>
          </p:cNvPr>
          <p:cNvSpPr>
            <a:spLocks noGrp="1"/>
          </p:cNvSpPr>
          <p:nvPr>
            <p:ph sz="quarter" idx="13" hasCustomPrompt="1"/>
          </p:nvPr>
        </p:nvSpPr>
        <p:spPr>
          <a:xfrm>
            <a:off x="422275" y="483394"/>
            <a:ext cx="3159125" cy="544512"/>
          </a:xfrm>
          <a:prstGeom prst="rect">
            <a:avLst/>
          </a:prstGeom>
        </p:spPr>
        <p:txBody>
          <a:bodyPr/>
          <a:lstStyle>
            <a:lvl1pPr marL="0" indent="0">
              <a:buNone/>
              <a:defRPr sz="2400" b="1">
                <a:solidFill>
                  <a:schemeClr val="bg1"/>
                </a:solidFill>
              </a:defRPr>
            </a:lvl1pPr>
          </a:lstStyle>
          <a:p>
            <a:pPr lvl="0"/>
            <a:r>
              <a:rPr lang="en-GB" sz="2400" b="1" dirty="0"/>
              <a:t>Click to add heading</a:t>
            </a:r>
            <a:endParaRPr lang="en-GB" dirty="0"/>
          </a:p>
        </p:txBody>
      </p:sp>
      <p:sp>
        <p:nvSpPr>
          <p:cNvPr id="11" name="Text Placeholder 10">
            <a:extLst>
              <a:ext uri="{FF2B5EF4-FFF2-40B4-BE49-F238E27FC236}">
                <a16:creationId xmlns:a16="http://schemas.microsoft.com/office/drawing/2014/main" id="{BA4081A9-3E24-4AF3-A13B-277253C8494E}"/>
              </a:ext>
            </a:extLst>
          </p:cNvPr>
          <p:cNvSpPr>
            <a:spLocks noGrp="1"/>
          </p:cNvSpPr>
          <p:nvPr>
            <p:ph type="body" sz="quarter" idx="14" hasCustomPrompt="1"/>
          </p:nvPr>
        </p:nvSpPr>
        <p:spPr>
          <a:xfrm>
            <a:off x="422275" y="1027113"/>
            <a:ext cx="6372225" cy="2492375"/>
          </a:xfrm>
          <a:prstGeom prst="rect">
            <a:avLst/>
          </a:prstGeom>
        </p:spPr>
        <p:txBody>
          <a:bodyPr/>
          <a:lstStyle>
            <a:lvl1pPr>
              <a:defRPr sz="2200" b="1">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text</a:t>
            </a:r>
          </a:p>
          <a:p>
            <a:pPr lvl="0"/>
            <a:endParaRPr lang="en-US" dirty="0"/>
          </a:p>
          <a:p>
            <a:pPr lvl="0"/>
            <a:endParaRPr lang="en-US" dirty="0"/>
          </a:p>
        </p:txBody>
      </p:sp>
      <p:sp>
        <p:nvSpPr>
          <p:cNvPr id="10" name="Content Placeholder 9">
            <a:extLst>
              <a:ext uri="{FF2B5EF4-FFF2-40B4-BE49-F238E27FC236}">
                <a16:creationId xmlns:a16="http://schemas.microsoft.com/office/drawing/2014/main" id="{032AF461-FE9C-4E54-AEF2-3589B9D99D72}"/>
              </a:ext>
            </a:extLst>
          </p:cNvPr>
          <p:cNvSpPr>
            <a:spLocks noGrp="1"/>
          </p:cNvSpPr>
          <p:nvPr>
            <p:ph sz="quarter" idx="15" hasCustomPrompt="1"/>
          </p:nvPr>
        </p:nvSpPr>
        <p:spPr>
          <a:xfrm>
            <a:off x="4369981" y="3629025"/>
            <a:ext cx="3010307" cy="1963738"/>
          </a:xfrm>
          <a:prstGeom prst="rect">
            <a:avLst/>
          </a:prstGeom>
        </p:spPr>
        <p:txBody>
          <a:bodyPr/>
          <a:lstStyle>
            <a:lvl1pPr marL="0" indent="0">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text</a:t>
            </a:r>
            <a:endParaRPr lang="en-GB" dirty="0"/>
          </a:p>
        </p:txBody>
      </p:sp>
      <p:sp>
        <p:nvSpPr>
          <p:cNvPr id="15" name="Picture Placeholder 14">
            <a:extLst>
              <a:ext uri="{FF2B5EF4-FFF2-40B4-BE49-F238E27FC236}">
                <a16:creationId xmlns:a16="http://schemas.microsoft.com/office/drawing/2014/main" id="{191C74A6-C1B0-44AF-A359-1A38625E49FA}"/>
              </a:ext>
            </a:extLst>
          </p:cNvPr>
          <p:cNvSpPr>
            <a:spLocks noGrp="1"/>
          </p:cNvSpPr>
          <p:nvPr>
            <p:ph type="pic" sz="quarter" idx="16"/>
          </p:nvPr>
        </p:nvSpPr>
        <p:spPr>
          <a:xfrm>
            <a:off x="7668162" y="3629259"/>
            <a:ext cx="3521075" cy="2073275"/>
          </a:xfrm>
          <a:prstGeom prst="roundRect">
            <a:avLst/>
          </a:prstGeom>
        </p:spPr>
        <p:style>
          <a:lnRef idx="2">
            <a:schemeClr val="accent3"/>
          </a:lnRef>
          <a:fillRef idx="1">
            <a:schemeClr val="lt1"/>
          </a:fillRef>
          <a:effectRef idx="0">
            <a:schemeClr val="accent3"/>
          </a:effectRef>
          <a:fontRef idx="minor">
            <a:schemeClr val="dk1"/>
          </a:fontRef>
        </p:style>
        <p:txBody>
          <a:bodyPr/>
          <a:lstStyle>
            <a:lvl1pPr marL="0" indent="0" algn="ctr">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endParaRPr lang="en-GB" dirty="0"/>
          </a:p>
        </p:txBody>
      </p:sp>
    </p:spTree>
    <p:extLst>
      <p:ext uri="{BB962C8B-B14F-4D97-AF65-F5344CB8AC3E}">
        <p14:creationId xmlns:p14="http://schemas.microsoft.com/office/powerpoint/2010/main" val="1967232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headin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E0F2B9-F8CC-42D6-9E30-2A6079E86A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4D2ECAE5-07FF-48A4-AE0A-658DCE048AEB}"/>
              </a:ext>
            </a:extLst>
          </p:cNvPr>
          <p:cNvSpPr>
            <a:spLocks noGrp="1"/>
          </p:cNvSpPr>
          <p:nvPr>
            <p:ph type="pic" sz="quarter" idx="13"/>
          </p:nvPr>
        </p:nvSpPr>
        <p:spPr>
          <a:xfrm>
            <a:off x="2137144" y="1234433"/>
            <a:ext cx="7687340" cy="3730972"/>
          </a:xfrm>
          <a:prstGeom prst="rect">
            <a:avLst/>
          </a:prstGeom>
        </p:spPr>
        <p:txBody>
          <a:bodyPr/>
          <a:lstStyle>
            <a:lvl1pPr marL="0" indent="0">
              <a:buNone/>
              <a:defRPr/>
            </a:lvl1pPr>
          </a:lstStyle>
          <a:p>
            <a:r>
              <a:rPr lang="en-US"/>
              <a:t>Click icon to add picture</a:t>
            </a:r>
            <a:endParaRPr lang="en-GB" dirty="0"/>
          </a:p>
        </p:txBody>
      </p:sp>
      <p:sp>
        <p:nvSpPr>
          <p:cNvPr id="14" name="Content Placeholder 13">
            <a:extLst>
              <a:ext uri="{FF2B5EF4-FFF2-40B4-BE49-F238E27FC236}">
                <a16:creationId xmlns:a16="http://schemas.microsoft.com/office/drawing/2014/main" id="{9E5A8386-96DB-4896-A7EE-1454DB2CD9A5}"/>
              </a:ext>
            </a:extLst>
          </p:cNvPr>
          <p:cNvSpPr>
            <a:spLocks noGrp="1"/>
          </p:cNvSpPr>
          <p:nvPr>
            <p:ph sz="quarter" idx="14" hasCustomPrompt="1"/>
          </p:nvPr>
        </p:nvSpPr>
        <p:spPr>
          <a:xfrm>
            <a:off x="838200" y="361950"/>
            <a:ext cx="3095625" cy="625475"/>
          </a:xfrm>
          <a:prstGeom prst="rect">
            <a:avLst/>
          </a:prstGeom>
        </p:spPr>
        <p:txBody>
          <a:bodyPr/>
          <a:lstStyle>
            <a:lvl1pPr marL="0" indent="0">
              <a:buNone/>
              <a:defRPr sz="2400" b="1"/>
            </a:lvl1pPr>
          </a:lstStyle>
          <a:p>
            <a:pPr lvl="0"/>
            <a:r>
              <a:rPr lang="en-GB" dirty="0"/>
              <a:t>Add header here</a:t>
            </a:r>
          </a:p>
        </p:txBody>
      </p:sp>
      <p:sp>
        <p:nvSpPr>
          <p:cNvPr id="16" name="Content Placeholder 15">
            <a:extLst>
              <a:ext uri="{FF2B5EF4-FFF2-40B4-BE49-F238E27FC236}">
                <a16:creationId xmlns:a16="http://schemas.microsoft.com/office/drawing/2014/main" id="{C1136D50-51D4-457D-9A5B-67C440C6FF45}"/>
              </a:ext>
            </a:extLst>
          </p:cNvPr>
          <p:cNvSpPr>
            <a:spLocks noGrp="1"/>
          </p:cNvSpPr>
          <p:nvPr>
            <p:ph sz="quarter" idx="15" hasCustomPrompt="1"/>
          </p:nvPr>
        </p:nvSpPr>
        <p:spPr>
          <a:xfrm>
            <a:off x="10090150" y="4338638"/>
            <a:ext cx="1676400" cy="627062"/>
          </a:xfrm>
          <a:prstGeom prst="rect">
            <a:avLst/>
          </a:prstGeom>
        </p:spPr>
        <p:txBody>
          <a:bodyPr/>
          <a:lstStyle>
            <a:lvl1pPr marL="0" indent="0">
              <a:buNone/>
              <a:defRPr sz="1400"/>
            </a:lvl1pPr>
          </a:lstStyle>
          <a:p>
            <a:pPr lvl="0"/>
            <a:r>
              <a:rPr lang="en-GB" sz="1400" dirty="0"/>
              <a:t>Add caption here</a:t>
            </a:r>
            <a:endParaRPr lang="en-GB" dirty="0"/>
          </a:p>
        </p:txBody>
      </p:sp>
    </p:spTree>
    <p:extLst>
      <p:ext uri="{BB962C8B-B14F-4D97-AF65-F5344CB8AC3E}">
        <p14:creationId xmlns:p14="http://schemas.microsoft.com/office/powerpoint/2010/main" val="2500875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slide no bottom bar colour logo">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107C84A-65D2-4CF2-AA5B-7E5731E7A5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4" name="Content Placeholder 16">
            <a:extLst>
              <a:ext uri="{FF2B5EF4-FFF2-40B4-BE49-F238E27FC236}">
                <a16:creationId xmlns:a16="http://schemas.microsoft.com/office/drawing/2014/main" id="{1472D0BF-FF6E-4479-92FD-D0F09BD08022}"/>
              </a:ext>
            </a:extLst>
          </p:cNvPr>
          <p:cNvSpPr>
            <a:spLocks noGrp="1"/>
          </p:cNvSpPr>
          <p:nvPr>
            <p:ph sz="quarter" idx="13" hasCustomPrompt="1"/>
          </p:nvPr>
        </p:nvSpPr>
        <p:spPr>
          <a:xfrm>
            <a:off x="399978" y="368301"/>
            <a:ext cx="7114278" cy="550862"/>
          </a:xfrm>
          <a:prstGeom prst="rect">
            <a:avLst/>
          </a:prstGeom>
        </p:spPr>
        <p:txBody>
          <a:bodyPr/>
          <a:lstStyle>
            <a:lvl1pPr marL="0" indent="0">
              <a:buNone/>
              <a:defRPr sz="2400" b="1"/>
            </a:lvl1pPr>
          </a:lstStyle>
          <a:p>
            <a:pPr lvl="0"/>
            <a:r>
              <a:rPr lang="en-GB" sz="2400" b="1" dirty="0"/>
              <a:t>Add header here</a:t>
            </a:r>
            <a:endParaRPr lang="en-GB" dirty="0"/>
          </a:p>
        </p:txBody>
      </p:sp>
      <p:sp>
        <p:nvSpPr>
          <p:cNvPr id="25" name="Content Placeholder 18">
            <a:extLst>
              <a:ext uri="{FF2B5EF4-FFF2-40B4-BE49-F238E27FC236}">
                <a16:creationId xmlns:a16="http://schemas.microsoft.com/office/drawing/2014/main" id="{F40A0C33-20BC-4D1A-9770-45EC942C6885}"/>
              </a:ext>
            </a:extLst>
          </p:cNvPr>
          <p:cNvSpPr>
            <a:spLocks noGrp="1"/>
          </p:cNvSpPr>
          <p:nvPr>
            <p:ph sz="quarter" idx="14" hasCustomPrompt="1"/>
          </p:nvPr>
        </p:nvSpPr>
        <p:spPr>
          <a:xfrm>
            <a:off x="4203545" y="1002507"/>
            <a:ext cx="3301030" cy="5270500"/>
          </a:xfrm>
          <a:prstGeom prst="rect">
            <a:avLst/>
          </a:prstGeom>
        </p:spPr>
        <p:txBody>
          <a:bodyPr/>
          <a:lstStyle>
            <a:lvl1pPr marL="0" indent="0">
              <a:buNone/>
              <a:defRPr sz="1800"/>
            </a:lvl1pPr>
          </a:lstStyle>
          <a:p>
            <a:pPr lvl="0"/>
            <a:r>
              <a:rPr lang="en-GB" sz="1800" dirty="0"/>
              <a:t>Add text here</a:t>
            </a:r>
            <a:endParaRPr lang="en-GB" dirty="0"/>
          </a:p>
        </p:txBody>
      </p:sp>
      <p:sp>
        <p:nvSpPr>
          <p:cNvPr id="26" name="Picture Placeholder 21">
            <a:extLst>
              <a:ext uri="{FF2B5EF4-FFF2-40B4-BE49-F238E27FC236}">
                <a16:creationId xmlns:a16="http://schemas.microsoft.com/office/drawing/2014/main" id="{4AE987B7-70CC-4571-8480-1D3662611CC2}"/>
              </a:ext>
            </a:extLst>
          </p:cNvPr>
          <p:cNvSpPr>
            <a:spLocks noGrp="1"/>
          </p:cNvSpPr>
          <p:nvPr>
            <p:ph type="pic" sz="quarter" idx="16"/>
          </p:nvPr>
        </p:nvSpPr>
        <p:spPr>
          <a:xfrm>
            <a:off x="7923876" y="2175713"/>
            <a:ext cx="3079750" cy="1858421"/>
          </a:xfrm>
          <a:prstGeom prst="rect">
            <a:avLst/>
          </a:prstGeom>
        </p:spPr>
        <p:txBody>
          <a:bodyPr/>
          <a:lstStyle>
            <a:lvl1pPr marL="0" indent="0">
              <a:buNone/>
              <a:defRPr/>
            </a:lvl1pPr>
          </a:lstStyle>
          <a:p>
            <a:r>
              <a:rPr lang="en-US"/>
              <a:t>Click icon to add picture</a:t>
            </a:r>
            <a:endParaRPr lang="en-GB" dirty="0"/>
          </a:p>
        </p:txBody>
      </p:sp>
      <p:sp>
        <p:nvSpPr>
          <p:cNvPr id="27" name="Content Placeholder 18">
            <a:extLst>
              <a:ext uri="{FF2B5EF4-FFF2-40B4-BE49-F238E27FC236}">
                <a16:creationId xmlns:a16="http://schemas.microsoft.com/office/drawing/2014/main" id="{DF2FD22A-5167-4F97-8CC4-4E9EA60D66D0}"/>
              </a:ext>
            </a:extLst>
          </p:cNvPr>
          <p:cNvSpPr>
            <a:spLocks noGrp="1"/>
          </p:cNvSpPr>
          <p:nvPr>
            <p:ph sz="quarter" idx="15" hasCustomPrompt="1"/>
          </p:nvPr>
        </p:nvSpPr>
        <p:spPr>
          <a:xfrm>
            <a:off x="420676" y="1002507"/>
            <a:ext cx="3301030" cy="5270500"/>
          </a:xfrm>
          <a:prstGeom prst="rect">
            <a:avLst/>
          </a:prstGeom>
        </p:spPr>
        <p:txBody>
          <a:bodyPr/>
          <a:lstStyle>
            <a:lvl1pPr marL="0" indent="0">
              <a:buNone/>
              <a:defRPr sz="1800"/>
            </a:lvl1pPr>
          </a:lstStyle>
          <a:p>
            <a:pPr lvl="0"/>
            <a:r>
              <a:rPr lang="en-GB" sz="1800" dirty="0"/>
              <a:t>Add text here</a:t>
            </a:r>
            <a:endParaRPr lang="en-GB" dirty="0"/>
          </a:p>
        </p:txBody>
      </p:sp>
      <p:sp>
        <p:nvSpPr>
          <p:cNvPr id="28" name="Picture Placeholder 21">
            <a:extLst>
              <a:ext uri="{FF2B5EF4-FFF2-40B4-BE49-F238E27FC236}">
                <a16:creationId xmlns:a16="http://schemas.microsoft.com/office/drawing/2014/main" id="{72D63B32-E54C-4B74-B485-AEA0D81D6A26}"/>
              </a:ext>
            </a:extLst>
          </p:cNvPr>
          <p:cNvSpPr>
            <a:spLocks noGrp="1"/>
          </p:cNvSpPr>
          <p:nvPr>
            <p:ph type="pic" sz="quarter" idx="17"/>
          </p:nvPr>
        </p:nvSpPr>
        <p:spPr>
          <a:xfrm>
            <a:off x="8390584" y="4403838"/>
            <a:ext cx="3139429" cy="1827497"/>
          </a:xfrm>
          <a:prstGeom prst="rect">
            <a:avLst/>
          </a:prstGeom>
        </p:spPr>
        <p:txBody>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879637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slide no bottom bar white log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13017AF-DBE5-42CE-B8BF-D14B1E1BC2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2" name="Content Placeholder 16">
            <a:extLst>
              <a:ext uri="{FF2B5EF4-FFF2-40B4-BE49-F238E27FC236}">
                <a16:creationId xmlns:a16="http://schemas.microsoft.com/office/drawing/2014/main" id="{E6D103AC-EF73-4013-A373-5CE506E4D9FF}"/>
              </a:ext>
            </a:extLst>
          </p:cNvPr>
          <p:cNvSpPr>
            <a:spLocks noGrp="1"/>
          </p:cNvSpPr>
          <p:nvPr>
            <p:ph sz="quarter" idx="13" hasCustomPrompt="1"/>
          </p:nvPr>
        </p:nvSpPr>
        <p:spPr>
          <a:xfrm>
            <a:off x="399978" y="368301"/>
            <a:ext cx="7114278" cy="550862"/>
          </a:xfrm>
          <a:prstGeom prst="rect">
            <a:avLst/>
          </a:prstGeom>
        </p:spPr>
        <p:txBody>
          <a:bodyPr/>
          <a:lstStyle>
            <a:lvl1pPr marL="0" indent="0">
              <a:buNone/>
              <a:defRPr sz="2400" b="1"/>
            </a:lvl1pPr>
          </a:lstStyle>
          <a:p>
            <a:pPr lvl="0"/>
            <a:r>
              <a:rPr lang="en-GB" sz="2400" b="1" dirty="0"/>
              <a:t>Add header here</a:t>
            </a:r>
            <a:endParaRPr lang="en-GB" dirty="0"/>
          </a:p>
        </p:txBody>
      </p:sp>
      <p:sp>
        <p:nvSpPr>
          <p:cNvPr id="33" name="Content Placeholder 18">
            <a:extLst>
              <a:ext uri="{FF2B5EF4-FFF2-40B4-BE49-F238E27FC236}">
                <a16:creationId xmlns:a16="http://schemas.microsoft.com/office/drawing/2014/main" id="{8050D823-9F60-47BC-B37A-DF51A361F2E8}"/>
              </a:ext>
            </a:extLst>
          </p:cNvPr>
          <p:cNvSpPr>
            <a:spLocks noGrp="1"/>
          </p:cNvSpPr>
          <p:nvPr>
            <p:ph sz="quarter" idx="14" hasCustomPrompt="1"/>
          </p:nvPr>
        </p:nvSpPr>
        <p:spPr>
          <a:xfrm>
            <a:off x="4203545" y="1002507"/>
            <a:ext cx="3301030" cy="5270500"/>
          </a:xfrm>
          <a:prstGeom prst="rect">
            <a:avLst/>
          </a:prstGeom>
        </p:spPr>
        <p:txBody>
          <a:bodyPr/>
          <a:lstStyle>
            <a:lvl1pPr marL="0" indent="0">
              <a:buNone/>
              <a:defRPr sz="1800"/>
            </a:lvl1pPr>
          </a:lstStyle>
          <a:p>
            <a:pPr lvl="0"/>
            <a:r>
              <a:rPr lang="en-GB" sz="1800" dirty="0"/>
              <a:t>Add text here</a:t>
            </a:r>
            <a:endParaRPr lang="en-GB" dirty="0"/>
          </a:p>
        </p:txBody>
      </p:sp>
      <p:sp>
        <p:nvSpPr>
          <p:cNvPr id="35" name="Picture Placeholder 21">
            <a:extLst>
              <a:ext uri="{FF2B5EF4-FFF2-40B4-BE49-F238E27FC236}">
                <a16:creationId xmlns:a16="http://schemas.microsoft.com/office/drawing/2014/main" id="{EA08436F-03BE-4566-B8C6-67485C75B14C}"/>
              </a:ext>
            </a:extLst>
          </p:cNvPr>
          <p:cNvSpPr>
            <a:spLocks noGrp="1"/>
          </p:cNvSpPr>
          <p:nvPr>
            <p:ph type="pic" sz="quarter" idx="16"/>
          </p:nvPr>
        </p:nvSpPr>
        <p:spPr>
          <a:xfrm>
            <a:off x="7923876" y="2175713"/>
            <a:ext cx="3079750" cy="1858421"/>
          </a:xfrm>
          <a:prstGeom prst="rect">
            <a:avLst/>
          </a:prstGeom>
        </p:spPr>
        <p:txBody>
          <a:bodyPr/>
          <a:lstStyle>
            <a:lvl1pPr marL="0" indent="0">
              <a:buNone/>
              <a:defRPr/>
            </a:lvl1pPr>
          </a:lstStyle>
          <a:p>
            <a:r>
              <a:rPr lang="en-US"/>
              <a:t>Click icon to add picture</a:t>
            </a:r>
            <a:endParaRPr lang="en-GB" dirty="0"/>
          </a:p>
        </p:txBody>
      </p:sp>
      <p:sp>
        <p:nvSpPr>
          <p:cNvPr id="34" name="Content Placeholder 18">
            <a:extLst>
              <a:ext uri="{FF2B5EF4-FFF2-40B4-BE49-F238E27FC236}">
                <a16:creationId xmlns:a16="http://schemas.microsoft.com/office/drawing/2014/main" id="{582FF9A8-0510-4792-BECD-76FA98E5DD46}"/>
              </a:ext>
            </a:extLst>
          </p:cNvPr>
          <p:cNvSpPr>
            <a:spLocks noGrp="1"/>
          </p:cNvSpPr>
          <p:nvPr>
            <p:ph sz="quarter" idx="15" hasCustomPrompt="1"/>
          </p:nvPr>
        </p:nvSpPr>
        <p:spPr>
          <a:xfrm>
            <a:off x="420676" y="1002507"/>
            <a:ext cx="3301030" cy="5270500"/>
          </a:xfrm>
          <a:prstGeom prst="rect">
            <a:avLst/>
          </a:prstGeom>
        </p:spPr>
        <p:txBody>
          <a:bodyPr/>
          <a:lstStyle>
            <a:lvl1pPr marL="0" indent="0">
              <a:buNone/>
              <a:defRPr sz="1800"/>
            </a:lvl1pPr>
          </a:lstStyle>
          <a:p>
            <a:pPr lvl="0"/>
            <a:r>
              <a:rPr lang="en-GB" sz="1800" dirty="0"/>
              <a:t>Add text here</a:t>
            </a:r>
            <a:endParaRPr lang="en-GB" dirty="0"/>
          </a:p>
        </p:txBody>
      </p:sp>
      <p:sp>
        <p:nvSpPr>
          <p:cNvPr id="36" name="Picture Placeholder 21">
            <a:extLst>
              <a:ext uri="{FF2B5EF4-FFF2-40B4-BE49-F238E27FC236}">
                <a16:creationId xmlns:a16="http://schemas.microsoft.com/office/drawing/2014/main" id="{6B522873-AD5C-4D01-8B06-E4F5BBF77F96}"/>
              </a:ext>
            </a:extLst>
          </p:cNvPr>
          <p:cNvSpPr>
            <a:spLocks noGrp="1"/>
          </p:cNvSpPr>
          <p:nvPr>
            <p:ph type="pic" sz="quarter" idx="17"/>
          </p:nvPr>
        </p:nvSpPr>
        <p:spPr>
          <a:xfrm>
            <a:off x="8405526" y="4576729"/>
            <a:ext cx="3139429" cy="1827497"/>
          </a:xfrm>
          <a:prstGeom prst="rect">
            <a:avLst/>
          </a:prstGeom>
        </p:spPr>
        <p:txBody>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2251230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large graphic and bottom ba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C5498B-CDF6-4C67-9BFD-D9EB9FEE65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Content Placeholder 12">
            <a:extLst>
              <a:ext uri="{FF2B5EF4-FFF2-40B4-BE49-F238E27FC236}">
                <a16:creationId xmlns:a16="http://schemas.microsoft.com/office/drawing/2014/main" id="{172DEA10-3506-4F6F-AD73-CBA78DE1AFDD}"/>
              </a:ext>
            </a:extLst>
          </p:cNvPr>
          <p:cNvSpPr>
            <a:spLocks noGrp="1"/>
          </p:cNvSpPr>
          <p:nvPr>
            <p:ph sz="quarter" idx="13" hasCustomPrompt="1"/>
          </p:nvPr>
        </p:nvSpPr>
        <p:spPr>
          <a:xfrm>
            <a:off x="376257" y="445785"/>
            <a:ext cx="6808787" cy="388938"/>
          </a:xfrm>
          <a:prstGeom prst="rect">
            <a:avLst/>
          </a:prstGeom>
        </p:spPr>
        <p:txBody>
          <a:bodyPr/>
          <a:lstStyle>
            <a:lvl1pPr marL="0" indent="0">
              <a:buNone/>
              <a:defRPr sz="2400" b="1"/>
            </a:lvl1pPr>
            <a:lvl2pPr>
              <a:defRPr sz="2400" b="1"/>
            </a:lvl2pPr>
            <a:lvl3pPr>
              <a:defRPr sz="2400" b="1"/>
            </a:lvl3pPr>
            <a:lvl4pPr>
              <a:defRPr sz="2400" b="1"/>
            </a:lvl4pPr>
            <a:lvl5pPr>
              <a:defRPr sz="2400" b="1"/>
            </a:lvl5pPr>
          </a:lstStyle>
          <a:p>
            <a:pPr lvl="0"/>
            <a:r>
              <a:rPr lang="en-GB" dirty="0"/>
              <a:t>Add header here</a:t>
            </a:r>
          </a:p>
        </p:txBody>
      </p:sp>
      <p:sp>
        <p:nvSpPr>
          <p:cNvPr id="15" name="Content Placeholder 14">
            <a:extLst>
              <a:ext uri="{FF2B5EF4-FFF2-40B4-BE49-F238E27FC236}">
                <a16:creationId xmlns:a16="http://schemas.microsoft.com/office/drawing/2014/main" id="{464BA1BF-2AD2-4B83-818F-8BBA902AA55C}"/>
              </a:ext>
            </a:extLst>
          </p:cNvPr>
          <p:cNvSpPr>
            <a:spLocks noGrp="1"/>
          </p:cNvSpPr>
          <p:nvPr>
            <p:ph sz="quarter" idx="14" hasCustomPrompt="1"/>
          </p:nvPr>
        </p:nvSpPr>
        <p:spPr>
          <a:xfrm>
            <a:off x="375168" y="982494"/>
            <a:ext cx="6808787" cy="4440237"/>
          </a:xfrm>
          <a:prstGeom prst="rect">
            <a:avLst/>
          </a:prstGeom>
        </p:spPr>
        <p:txBody>
          <a:bodyPr/>
          <a:lstStyle>
            <a:lvl1pPr marL="0" indent="0">
              <a:buNone/>
              <a:defRPr sz="1800"/>
            </a:lvl1pPr>
          </a:lstStyle>
          <a:p>
            <a:pPr lvl="0"/>
            <a:r>
              <a:rPr lang="en-GB" sz="1800" dirty="0"/>
              <a:t>Add text here</a:t>
            </a:r>
            <a:endParaRPr lang="en-GB" dirty="0"/>
          </a:p>
        </p:txBody>
      </p:sp>
      <p:sp>
        <p:nvSpPr>
          <p:cNvPr id="19" name="Picture Placeholder 18">
            <a:extLst>
              <a:ext uri="{FF2B5EF4-FFF2-40B4-BE49-F238E27FC236}">
                <a16:creationId xmlns:a16="http://schemas.microsoft.com/office/drawing/2014/main" id="{886FAC1A-3569-4F01-8D6F-99DBCF2F8506}"/>
              </a:ext>
            </a:extLst>
          </p:cNvPr>
          <p:cNvSpPr>
            <a:spLocks noGrp="1"/>
          </p:cNvSpPr>
          <p:nvPr>
            <p:ph type="pic" sz="quarter" idx="15"/>
          </p:nvPr>
        </p:nvSpPr>
        <p:spPr>
          <a:xfrm>
            <a:off x="7539038" y="982663"/>
            <a:ext cx="4278312" cy="4440237"/>
          </a:xfrm>
          <a:prstGeom prst="rect">
            <a:avLst/>
          </a:prstGeom>
        </p:spPr>
        <p:txBody>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2910333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large graphic small bottom ba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D0A1DE3-72C1-4F4A-86EF-52EA55CC0F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Content Placeholder 12">
            <a:extLst>
              <a:ext uri="{FF2B5EF4-FFF2-40B4-BE49-F238E27FC236}">
                <a16:creationId xmlns:a16="http://schemas.microsoft.com/office/drawing/2014/main" id="{C25593B0-CD8F-4262-B95B-D2A1728B7C09}"/>
              </a:ext>
            </a:extLst>
          </p:cNvPr>
          <p:cNvSpPr>
            <a:spLocks noGrp="1"/>
          </p:cNvSpPr>
          <p:nvPr>
            <p:ph sz="quarter" idx="13" hasCustomPrompt="1"/>
          </p:nvPr>
        </p:nvSpPr>
        <p:spPr>
          <a:xfrm>
            <a:off x="376257" y="445785"/>
            <a:ext cx="6808787" cy="388938"/>
          </a:xfrm>
          <a:prstGeom prst="rect">
            <a:avLst/>
          </a:prstGeom>
        </p:spPr>
        <p:txBody>
          <a:bodyPr/>
          <a:lstStyle>
            <a:lvl1pPr marL="0" indent="0">
              <a:buNone/>
              <a:defRPr sz="2400" b="1"/>
            </a:lvl1pPr>
            <a:lvl2pPr>
              <a:defRPr sz="2400" b="1"/>
            </a:lvl2pPr>
            <a:lvl3pPr>
              <a:defRPr sz="2400" b="1"/>
            </a:lvl3pPr>
            <a:lvl4pPr>
              <a:defRPr sz="2400" b="1"/>
            </a:lvl4pPr>
            <a:lvl5pPr>
              <a:defRPr sz="2400" b="1"/>
            </a:lvl5pPr>
          </a:lstStyle>
          <a:p>
            <a:pPr lvl="0"/>
            <a:r>
              <a:rPr lang="en-GB" dirty="0"/>
              <a:t>Add header here</a:t>
            </a:r>
          </a:p>
        </p:txBody>
      </p:sp>
      <p:sp>
        <p:nvSpPr>
          <p:cNvPr id="17" name="Content Placeholder 14">
            <a:extLst>
              <a:ext uri="{FF2B5EF4-FFF2-40B4-BE49-F238E27FC236}">
                <a16:creationId xmlns:a16="http://schemas.microsoft.com/office/drawing/2014/main" id="{5E299675-E1E4-4644-A7D6-6D2FCB5E6898}"/>
              </a:ext>
            </a:extLst>
          </p:cNvPr>
          <p:cNvSpPr>
            <a:spLocks noGrp="1"/>
          </p:cNvSpPr>
          <p:nvPr>
            <p:ph sz="quarter" idx="14" hasCustomPrompt="1"/>
          </p:nvPr>
        </p:nvSpPr>
        <p:spPr>
          <a:xfrm>
            <a:off x="395750" y="1076326"/>
            <a:ext cx="6808787" cy="4792662"/>
          </a:xfrm>
          <a:prstGeom prst="rect">
            <a:avLst/>
          </a:prstGeom>
        </p:spPr>
        <p:txBody>
          <a:bodyPr/>
          <a:lstStyle>
            <a:lvl1pPr marL="0" indent="0">
              <a:buNone/>
              <a:defRPr sz="1800"/>
            </a:lvl1pPr>
          </a:lstStyle>
          <a:p>
            <a:pPr lvl="0"/>
            <a:r>
              <a:rPr lang="en-GB" sz="1800" dirty="0"/>
              <a:t>Add text here</a:t>
            </a:r>
            <a:endParaRPr lang="en-GB" dirty="0"/>
          </a:p>
        </p:txBody>
      </p:sp>
      <p:sp>
        <p:nvSpPr>
          <p:cNvPr id="18" name="Picture Placeholder 18">
            <a:extLst>
              <a:ext uri="{FF2B5EF4-FFF2-40B4-BE49-F238E27FC236}">
                <a16:creationId xmlns:a16="http://schemas.microsoft.com/office/drawing/2014/main" id="{6F379A90-94EA-4936-92FD-A78ADD0146CF}"/>
              </a:ext>
            </a:extLst>
          </p:cNvPr>
          <p:cNvSpPr>
            <a:spLocks noGrp="1"/>
          </p:cNvSpPr>
          <p:nvPr>
            <p:ph type="pic" sz="quarter" idx="15"/>
          </p:nvPr>
        </p:nvSpPr>
        <p:spPr>
          <a:xfrm>
            <a:off x="7543929" y="2190307"/>
            <a:ext cx="4278312" cy="3678681"/>
          </a:xfrm>
          <a:prstGeom prst="rect">
            <a:avLst/>
          </a:prstGeom>
        </p:spPr>
        <p:txBody>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4217885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793EB9-3532-4082-B275-22F2736BE9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6AA84548-9992-4C77-BD46-94CED9B25B35}"/>
              </a:ext>
            </a:extLst>
          </p:cNvPr>
          <p:cNvSpPr>
            <a:spLocks noGrp="1"/>
          </p:cNvSpPr>
          <p:nvPr>
            <p:ph sz="quarter" idx="13" hasCustomPrompt="1"/>
          </p:nvPr>
        </p:nvSpPr>
        <p:spPr>
          <a:xfrm>
            <a:off x="9282969" y="3307414"/>
            <a:ext cx="2909031" cy="588963"/>
          </a:xfrm>
          <a:prstGeom prst="rect">
            <a:avLst/>
          </a:prstGeom>
        </p:spPr>
        <p:txBody>
          <a:bodyPr/>
          <a:lstStyle>
            <a:lvl1pPr marL="0" indent="0">
              <a:buNone/>
              <a:defRPr sz="3200" b="1">
                <a:solidFill>
                  <a:schemeClr val="bg1"/>
                </a:solidFill>
              </a:defRPr>
            </a:lvl1pPr>
          </a:lstStyle>
          <a:p>
            <a:pPr lvl="0"/>
            <a:r>
              <a:rPr lang="en-GB" sz="3200" dirty="0"/>
              <a:t>Thank you</a:t>
            </a:r>
            <a:endParaRPr lang="en-GB" dirty="0"/>
          </a:p>
        </p:txBody>
      </p:sp>
      <p:sp>
        <p:nvSpPr>
          <p:cNvPr id="11" name="Content Placeholder 10">
            <a:extLst>
              <a:ext uri="{FF2B5EF4-FFF2-40B4-BE49-F238E27FC236}">
                <a16:creationId xmlns:a16="http://schemas.microsoft.com/office/drawing/2014/main" id="{565A8FFC-10DD-4BE8-868C-A6044C9B9F56}"/>
              </a:ext>
            </a:extLst>
          </p:cNvPr>
          <p:cNvSpPr>
            <a:spLocks noGrp="1"/>
          </p:cNvSpPr>
          <p:nvPr>
            <p:ph sz="quarter" idx="14" hasCustomPrompt="1"/>
          </p:nvPr>
        </p:nvSpPr>
        <p:spPr>
          <a:xfrm>
            <a:off x="9282969" y="4427605"/>
            <a:ext cx="2073275" cy="911225"/>
          </a:xfrm>
          <a:prstGeom prst="rect">
            <a:avLst/>
          </a:prstGeom>
        </p:spPr>
        <p:txBody>
          <a:bodyPr/>
          <a:lstStyle>
            <a:lvl1pPr marL="0" indent="0">
              <a:lnSpc>
                <a:spcPct val="100000"/>
              </a:lnSpc>
              <a:spcBef>
                <a:spcPts val="600"/>
              </a:spcBef>
              <a:buNone/>
              <a:defRPr sz="1600">
                <a:solidFill>
                  <a:schemeClr val="bg1"/>
                </a:solidFill>
              </a:defRPr>
            </a:lvl1pPr>
          </a:lstStyle>
          <a:p>
            <a:pPr lvl="0"/>
            <a:r>
              <a:rPr lang="en-GB" sz="1400" dirty="0"/>
              <a:t>Your name</a:t>
            </a:r>
          </a:p>
          <a:p>
            <a:pPr lvl="0"/>
            <a:r>
              <a:rPr lang="en-GB" sz="1400" dirty="0"/>
              <a:t>Contact number</a:t>
            </a:r>
          </a:p>
          <a:p>
            <a:pPr lvl="0"/>
            <a:r>
              <a:rPr lang="en-GB" sz="1400" dirty="0"/>
              <a:t>email</a:t>
            </a:r>
            <a:endParaRPr lang="en-GB" dirty="0"/>
          </a:p>
        </p:txBody>
      </p:sp>
    </p:spTree>
    <p:extLst>
      <p:ext uri="{BB962C8B-B14F-4D97-AF65-F5344CB8AC3E}">
        <p14:creationId xmlns:p14="http://schemas.microsoft.com/office/powerpoint/2010/main" val="3298967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deeper swoosh">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937DB4D-3864-4BA0-9446-839AEEDA177C}"/>
              </a:ext>
            </a:extLst>
          </p:cNvPr>
          <p:cNvSpPr txBox="1"/>
          <p:nvPr userDrawn="1"/>
        </p:nvSpPr>
        <p:spPr>
          <a:xfrm>
            <a:off x="279703" y="5669784"/>
            <a:ext cx="3062177"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Open slide master and add classification here</a:t>
            </a:r>
          </a:p>
        </p:txBody>
      </p:sp>
    </p:spTree>
    <p:extLst>
      <p:ext uri="{BB962C8B-B14F-4D97-AF65-F5344CB8AC3E}">
        <p14:creationId xmlns:p14="http://schemas.microsoft.com/office/powerpoint/2010/main" val="1452601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7AF5A46-5B6D-4032-B44A-46B1AB4514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760EB336-19FA-4AEA-B096-3B7D0FA032C3}"/>
              </a:ext>
            </a:extLst>
          </p:cNvPr>
          <p:cNvSpPr txBox="1"/>
          <p:nvPr userDrawn="1"/>
        </p:nvSpPr>
        <p:spPr>
          <a:xfrm>
            <a:off x="1925991" y="5169055"/>
            <a:ext cx="3433864" cy="338554"/>
          </a:xfrm>
          <a:prstGeom prst="rect">
            <a:avLst/>
          </a:prstGeom>
          <a:noFill/>
        </p:spPr>
        <p:txBody>
          <a:bodyPr wrap="square" rtlCol="0">
            <a:spAutoFit/>
          </a:bodyPr>
          <a:lstStyle/>
          <a:p>
            <a:r>
              <a:rPr lang="en-GB" sz="1600" dirty="0">
                <a:solidFill>
                  <a:srgbClr val="FFDA00"/>
                </a:solidFill>
              </a:rPr>
              <a:t> </a:t>
            </a:r>
          </a:p>
        </p:txBody>
      </p:sp>
      <p:sp>
        <p:nvSpPr>
          <p:cNvPr id="20" name="Subtitle 2">
            <a:extLst>
              <a:ext uri="{FF2B5EF4-FFF2-40B4-BE49-F238E27FC236}">
                <a16:creationId xmlns:a16="http://schemas.microsoft.com/office/drawing/2014/main" id="{50AABAE5-52B5-4FBA-8A53-88167A1F2B0D}"/>
              </a:ext>
            </a:extLst>
          </p:cNvPr>
          <p:cNvSpPr>
            <a:spLocks noGrp="1"/>
          </p:cNvSpPr>
          <p:nvPr>
            <p:ph type="subTitle" idx="1" hasCustomPrompt="1"/>
          </p:nvPr>
        </p:nvSpPr>
        <p:spPr>
          <a:xfrm>
            <a:off x="1939955" y="3094925"/>
            <a:ext cx="6918251" cy="448967"/>
          </a:xfrm>
          <a:prstGeom prst="rect">
            <a:avLst/>
          </a:prstGeom>
        </p:spPr>
        <p:txBody>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presentation title</a:t>
            </a:r>
          </a:p>
        </p:txBody>
      </p:sp>
      <p:sp>
        <p:nvSpPr>
          <p:cNvPr id="21" name="Subtitle 2">
            <a:extLst>
              <a:ext uri="{FF2B5EF4-FFF2-40B4-BE49-F238E27FC236}">
                <a16:creationId xmlns:a16="http://schemas.microsoft.com/office/drawing/2014/main" id="{A0949258-E56C-4E34-A68A-97188031C5E2}"/>
              </a:ext>
            </a:extLst>
          </p:cNvPr>
          <p:cNvSpPr txBox="1">
            <a:spLocks/>
          </p:cNvSpPr>
          <p:nvPr userDrawn="1"/>
        </p:nvSpPr>
        <p:spPr>
          <a:xfrm>
            <a:off x="1925991" y="3637531"/>
            <a:ext cx="6918251" cy="44896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2400" b="0" dirty="0"/>
          </a:p>
        </p:txBody>
      </p:sp>
      <p:sp>
        <p:nvSpPr>
          <p:cNvPr id="29" name="Content Placeholder 28">
            <a:extLst>
              <a:ext uri="{FF2B5EF4-FFF2-40B4-BE49-F238E27FC236}">
                <a16:creationId xmlns:a16="http://schemas.microsoft.com/office/drawing/2014/main" id="{018D4B29-F5FF-4342-B3CD-2BABC5A152D9}"/>
              </a:ext>
            </a:extLst>
          </p:cNvPr>
          <p:cNvSpPr>
            <a:spLocks noGrp="1"/>
          </p:cNvSpPr>
          <p:nvPr>
            <p:ph sz="quarter" idx="10" hasCustomPrompt="1"/>
          </p:nvPr>
        </p:nvSpPr>
        <p:spPr>
          <a:xfrm>
            <a:off x="1939925" y="3636963"/>
            <a:ext cx="6904038" cy="434975"/>
          </a:xfrm>
          <a:prstGeom prst="rect">
            <a:avLst/>
          </a:prstGeom>
        </p:spPr>
        <p:txBody>
          <a:bodyPr/>
          <a:lstStyle>
            <a:lvl1pPr marL="0" indent="0">
              <a:buNone/>
              <a:defRPr sz="2400">
                <a:solidFill>
                  <a:schemeClr val="bg1"/>
                </a:solidFill>
              </a:defRPr>
            </a:lvl1pPr>
          </a:lstStyle>
          <a:p>
            <a:pPr lvl="0"/>
            <a:r>
              <a:rPr lang="en-US" dirty="0"/>
              <a:t>Click to add presenter(s’) name(s)</a:t>
            </a:r>
          </a:p>
        </p:txBody>
      </p:sp>
      <p:sp>
        <p:nvSpPr>
          <p:cNvPr id="31" name="Content Placeholder 30">
            <a:extLst>
              <a:ext uri="{FF2B5EF4-FFF2-40B4-BE49-F238E27FC236}">
                <a16:creationId xmlns:a16="http://schemas.microsoft.com/office/drawing/2014/main" id="{904D5F3A-A56D-4479-A939-AA3C41E6F609}"/>
              </a:ext>
            </a:extLst>
          </p:cNvPr>
          <p:cNvSpPr>
            <a:spLocks noGrp="1"/>
          </p:cNvSpPr>
          <p:nvPr>
            <p:ph sz="quarter" idx="11" hasCustomPrompt="1"/>
          </p:nvPr>
        </p:nvSpPr>
        <p:spPr>
          <a:xfrm>
            <a:off x="1939925" y="4113567"/>
            <a:ext cx="4969292" cy="460121"/>
          </a:xfrm>
          <a:prstGeom prst="rect">
            <a:avLst/>
          </a:prstGeom>
        </p:spPr>
        <p:txBody>
          <a:bodyPr/>
          <a:lstStyle>
            <a:lvl1pPr marL="0" indent="0">
              <a:buNone/>
              <a:defRPr sz="2000">
                <a:solidFill>
                  <a:schemeClr val="accent3"/>
                </a:solidFill>
              </a:defRPr>
            </a:lvl1pPr>
          </a:lstStyle>
          <a:p>
            <a:pPr lvl="0"/>
            <a:r>
              <a:rPr lang="en-US" dirty="0"/>
              <a:t>Click to add role</a:t>
            </a:r>
            <a:endParaRPr lang="en-GB" dirty="0"/>
          </a:p>
        </p:txBody>
      </p:sp>
      <p:sp>
        <p:nvSpPr>
          <p:cNvPr id="35" name="Content Placeholder 34">
            <a:extLst>
              <a:ext uri="{FF2B5EF4-FFF2-40B4-BE49-F238E27FC236}">
                <a16:creationId xmlns:a16="http://schemas.microsoft.com/office/drawing/2014/main" id="{A76D5E47-EEA5-4E2E-90D8-893606203F58}"/>
              </a:ext>
            </a:extLst>
          </p:cNvPr>
          <p:cNvSpPr>
            <a:spLocks noGrp="1"/>
          </p:cNvSpPr>
          <p:nvPr>
            <p:ph sz="quarter" idx="12" hasCustomPrompt="1"/>
          </p:nvPr>
        </p:nvSpPr>
        <p:spPr>
          <a:xfrm>
            <a:off x="1925638" y="5507039"/>
            <a:ext cx="2381250" cy="338554"/>
          </a:xfrm>
          <a:prstGeom prst="rect">
            <a:avLst/>
          </a:prstGeom>
        </p:spPr>
        <p:txBody>
          <a:bodyPr/>
          <a:lstStyle>
            <a:lvl1pPr marL="0" indent="0">
              <a:buNone/>
              <a:defRPr sz="1600">
                <a:solidFill>
                  <a:schemeClr val="accent3"/>
                </a:solidFill>
              </a:defRPr>
            </a:lvl1pPr>
          </a:lstStyle>
          <a:p>
            <a:pPr lvl="0"/>
            <a:r>
              <a:rPr lang="en-GB" dirty="0"/>
              <a:t>Click to add date</a:t>
            </a:r>
          </a:p>
        </p:txBody>
      </p:sp>
    </p:spTree>
    <p:extLst>
      <p:ext uri="{BB962C8B-B14F-4D97-AF65-F5344CB8AC3E}">
        <p14:creationId xmlns:p14="http://schemas.microsoft.com/office/powerpoint/2010/main" val="394191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colour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2F13EA-7F39-47EC-BF5C-3763CF0B5C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4D3ADEF9-1A98-42D6-BE3A-2226010ED7D0}"/>
              </a:ext>
            </a:extLst>
          </p:cNvPr>
          <p:cNvSpPr>
            <a:spLocks noGrp="1"/>
          </p:cNvSpPr>
          <p:nvPr>
            <p:ph sz="quarter" idx="10" hasCustomPrompt="1"/>
          </p:nvPr>
        </p:nvSpPr>
        <p:spPr>
          <a:xfrm>
            <a:off x="404813" y="425450"/>
            <a:ext cx="5495925" cy="541338"/>
          </a:xfrm>
          <a:prstGeom prst="rect">
            <a:avLst/>
          </a:prstGeom>
        </p:spPr>
        <p:txBody>
          <a:bodyPr/>
          <a:lstStyle>
            <a:lvl1pPr marL="0" indent="0">
              <a:buNone/>
              <a:defRPr sz="2400" b="1"/>
            </a:lvl1pPr>
          </a:lstStyle>
          <a:p>
            <a:pPr lvl="0"/>
            <a:r>
              <a:rPr lang="en-GB" dirty="0"/>
              <a:t>Add header here</a:t>
            </a:r>
          </a:p>
        </p:txBody>
      </p:sp>
    </p:spTree>
    <p:extLst>
      <p:ext uri="{BB962C8B-B14F-4D97-AF65-F5344CB8AC3E}">
        <p14:creationId xmlns:p14="http://schemas.microsoft.com/office/powerpoint/2010/main" val="373624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white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D624BD-F068-44B8-A3A4-D93B6A2F1E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Content Placeholder 8">
            <a:extLst>
              <a:ext uri="{FF2B5EF4-FFF2-40B4-BE49-F238E27FC236}">
                <a16:creationId xmlns:a16="http://schemas.microsoft.com/office/drawing/2014/main" id="{52461190-59EF-4F20-A9C1-3A60D5BEA1B9}"/>
              </a:ext>
            </a:extLst>
          </p:cNvPr>
          <p:cNvSpPr>
            <a:spLocks noGrp="1"/>
          </p:cNvSpPr>
          <p:nvPr>
            <p:ph sz="quarter" idx="10" hasCustomPrompt="1"/>
          </p:nvPr>
        </p:nvSpPr>
        <p:spPr>
          <a:xfrm>
            <a:off x="404813" y="425450"/>
            <a:ext cx="5495925" cy="541338"/>
          </a:xfrm>
          <a:prstGeom prst="rect">
            <a:avLst/>
          </a:prstGeom>
        </p:spPr>
        <p:txBody>
          <a:bodyPr/>
          <a:lstStyle>
            <a:lvl1pPr marL="0" indent="0">
              <a:buNone/>
              <a:defRPr sz="2400" b="1"/>
            </a:lvl1pPr>
          </a:lstStyle>
          <a:p>
            <a:pPr lvl="0"/>
            <a:r>
              <a:rPr lang="en-GB" dirty="0"/>
              <a:t>Add header here</a:t>
            </a:r>
          </a:p>
        </p:txBody>
      </p:sp>
    </p:spTree>
    <p:extLst>
      <p:ext uri="{BB962C8B-B14F-4D97-AF65-F5344CB8AC3E}">
        <p14:creationId xmlns:p14="http://schemas.microsoft.com/office/powerpoint/2010/main" val="2555453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F2B802-2A27-4374-8241-09A3877BEE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AAF6D8-A5DB-4458-8A6C-FD60C59D04C3}"/>
              </a:ext>
            </a:extLst>
          </p:cNvPr>
          <p:cNvSpPr>
            <a:spLocks noGrp="1"/>
          </p:cNvSpPr>
          <p:nvPr>
            <p:ph type="title" hasCustomPrompt="1"/>
          </p:nvPr>
        </p:nvSpPr>
        <p:spPr>
          <a:xfrm>
            <a:off x="1850065" y="3072629"/>
            <a:ext cx="9734347" cy="464123"/>
          </a:xfrm>
          <a:prstGeom prst="rect">
            <a:avLst/>
          </a:prstGeom>
        </p:spPr>
        <p:txBody>
          <a:bodyPr anchor="b"/>
          <a:lstStyle>
            <a:lvl1pPr>
              <a:defRPr sz="2800" b="1">
                <a:solidFill>
                  <a:schemeClr val="bg1"/>
                </a:solidFill>
                <a:latin typeface="+mn-lt"/>
              </a:defRPr>
            </a:lvl1pPr>
          </a:lstStyle>
          <a:p>
            <a:r>
              <a:rPr lang="en-US" dirty="0"/>
              <a:t>Click to edit section header</a:t>
            </a:r>
            <a:endParaRPr lang="en-GB" dirty="0"/>
          </a:p>
        </p:txBody>
      </p:sp>
      <p:sp>
        <p:nvSpPr>
          <p:cNvPr id="10" name="Rectangle: Rounded Corners 9">
            <a:extLst>
              <a:ext uri="{FF2B5EF4-FFF2-40B4-BE49-F238E27FC236}">
                <a16:creationId xmlns:a16="http://schemas.microsoft.com/office/drawing/2014/main" id="{FAEE888B-0C3C-407B-9CCC-8B427BAD09A6}"/>
              </a:ext>
            </a:extLst>
          </p:cNvPr>
          <p:cNvSpPr/>
          <p:nvPr userDrawn="1"/>
        </p:nvSpPr>
        <p:spPr>
          <a:xfrm>
            <a:off x="6839126" y="3891546"/>
            <a:ext cx="1427760" cy="962523"/>
          </a:xfrm>
          <a:prstGeom prst="roundRect">
            <a:avLst/>
          </a:prstGeom>
          <a:blipFill dpi="0" rotWithShape="1">
            <a:blip r:embed="rId3">
              <a:extLst>
                <a:ext uri="{96DAC541-7B7A-43D3-8B79-37D633B846F1}">
                  <asvg:svgBlip xmlns:asvg="http://schemas.microsoft.com/office/drawing/2016/SVG/main" r:embed="rId4"/>
                </a:ext>
              </a:extLst>
            </a:blip>
            <a:srcRect/>
            <a:stretch>
              <a:fillRect l="1"/>
            </a:stretch>
          </a:blipFill>
          <a:ln w="19050">
            <a:solidFill>
              <a:srgbClr val="F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EE59B9F6-77E2-4AE4-A5FA-1ACD93B733AB}"/>
              </a:ext>
            </a:extLst>
          </p:cNvPr>
          <p:cNvSpPr/>
          <p:nvPr userDrawn="1"/>
        </p:nvSpPr>
        <p:spPr>
          <a:xfrm>
            <a:off x="8497889" y="3899770"/>
            <a:ext cx="1427760" cy="962523"/>
          </a:xfrm>
          <a:prstGeom prst="roundRect">
            <a:avLst/>
          </a:prstGeom>
          <a:blipFill dpi="0" rotWithShape="1">
            <a:blip r:embed="rId5">
              <a:extLst>
                <a:ext uri="{96DAC541-7B7A-43D3-8B79-37D633B846F1}">
                  <asvg:svgBlip xmlns:asvg="http://schemas.microsoft.com/office/drawing/2016/SVG/main" r:embed="rId6"/>
                </a:ext>
              </a:extLst>
            </a:blip>
            <a:srcRect/>
            <a:stretch>
              <a:fillRect l="1"/>
            </a:stretch>
          </a:blipFill>
          <a:ln w="19050">
            <a:solidFill>
              <a:srgbClr val="F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393555E2-650F-4DB2-9768-658F31BB059F}"/>
              </a:ext>
            </a:extLst>
          </p:cNvPr>
          <p:cNvSpPr/>
          <p:nvPr userDrawn="1"/>
        </p:nvSpPr>
        <p:spPr>
          <a:xfrm>
            <a:off x="10164677" y="3899770"/>
            <a:ext cx="1427760" cy="962523"/>
          </a:xfrm>
          <a:prstGeom prst="roundRect">
            <a:avLst/>
          </a:prstGeom>
          <a:blipFill dpi="0" rotWithShape="1">
            <a:blip r:embed="rId7">
              <a:extLst>
                <a:ext uri="{96DAC541-7B7A-43D3-8B79-37D633B846F1}">
                  <asvg:svgBlip xmlns:asvg="http://schemas.microsoft.com/office/drawing/2016/SVG/main" r:embed="rId8"/>
                </a:ext>
              </a:extLst>
            </a:blip>
            <a:srcRect/>
            <a:stretch>
              <a:fillRect/>
            </a:stretch>
          </a:blipFill>
          <a:ln w="19050">
            <a:solidFill>
              <a:srgbClr val="F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15">
            <a:extLst>
              <a:ext uri="{FF2B5EF4-FFF2-40B4-BE49-F238E27FC236}">
                <a16:creationId xmlns:a16="http://schemas.microsoft.com/office/drawing/2014/main" id="{89593349-6AD5-4CEB-A288-A5A4FECD44B3}"/>
              </a:ext>
            </a:extLst>
          </p:cNvPr>
          <p:cNvSpPr>
            <a:spLocks noGrp="1"/>
          </p:cNvSpPr>
          <p:nvPr>
            <p:ph sz="quarter" idx="10" hasCustomPrompt="1"/>
          </p:nvPr>
        </p:nvSpPr>
        <p:spPr>
          <a:xfrm>
            <a:off x="1862335" y="3880913"/>
            <a:ext cx="4370388" cy="1616120"/>
          </a:xfrm>
          <a:prstGeom prst="rect">
            <a:avLst/>
          </a:prstGeom>
        </p:spPr>
        <p:txBody>
          <a:bodyPr/>
          <a:lstStyle>
            <a:lvl1pPr marL="0" indent="0">
              <a:buNone/>
              <a:defRPr sz="1600">
                <a:solidFill>
                  <a:schemeClr val="bg1"/>
                </a:solidFill>
              </a:defRPr>
            </a:lvl1pPr>
          </a:lstStyle>
          <a:p>
            <a:pPr lvl="0"/>
            <a:r>
              <a:rPr lang="en-GB" sz="1800" dirty="0"/>
              <a:t>This box can be used for a short introduction to the next section, or it can be removed. To change the pictures on this slide, first open the slide master. Select the image, choose ‘Shape Format’, then ‘Shape fill’, then choose ‘Picture’ from the dropdown menu</a:t>
            </a:r>
          </a:p>
          <a:p>
            <a:pPr lvl="0"/>
            <a:endParaRPr lang="en-GB" dirty="0"/>
          </a:p>
        </p:txBody>
      </p:sp>
    </p:spTree>
    <p:extLst>
      <p:ext uri="{BB962C8B-B14F-4D97-AF65-F5344CB8AC3E}">
        <p14:creationId xmlns:p14="http://schemas.microsoft.com/office/powerpoint/2010/main" val="420421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small swoosh">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F1E4EA-8930-4C3C-BFBE-2163F87F73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3545"/>
            <a:ext cx="12289971" cy="6913109"/>
          </a:xfrm>
          <a:prstGeom prst="rect">
            <a:avLst/>
          </a:prstGeom>
        </p:spPr>
      </p:pic>
      <p:sp>
        <p:nvSpPr>
          <p:cNvPr id="2" name="Title 1">
            <a:extLst>
              <a:ext uri="{FF2B5EF4-FFF2-40B4-BE49-F238E27FC236}">
                <a16:creationId xmlns:a16="http://schemas.microsoft.com/office/drawing/2014/main" id="{F67283A2-E2F8-4A3C-8986-564270C5FF7C}"/>
              </a:ext>
            </a:extLst>
          </p:cNvPr>
          <p:cNvSpPr>
            <a:spLocks noGrp="1"/>
          </p:cNvSpPr>
          <p:nvPr>
            <p:ph type="title" hasCustomPrompt="1"/>
          </p:nvPr>
        </p:nvSpPr>
        <p:spPr>
          <a:xfrm>
            <a:off x="371605" y="372285"/>
            <a:ext cx="9405615" cy="422938"/>
          </a:xfrm>
          <a:prstGeom prst="rect">
            <a:avLst/>
          </a:prstGeom>
        </p:spPr>
        <p:txBody>
          <a:bodyPr/>
          <a:lstStyle>
            <a:lvl1pPr>
              <a:lnSpc>
                <a:spcPct val="100000"/>
              </a:lnSpc>
              <a:defRPr sz="2400" b="1">
                <a:latin typeface="+mn-lt"/>
              </a:defRPr>
            </a:lvl1pPr>
          </a:lstStyle>
          <a:p>
            <a:r>
              <a:rPr lang="en-US" dirty="0"/>
              <a:t>Click to edit heading</a:t>
            </a:r>
            <a:endParaRPr lang="en-GB" dirty="0"/>
          </a:p>
        </p:txBody>
      </p:sp>
      <p:sp>
        <p:nvSpPr>
          <p:cNvPr id="3" name="Content Placeholder 2">
            <a:extLst>
              <a:ext uri="{FF2B5EF4-FFF2-40B4-BE49-F238E27FC236}">
                <a16:creationId xmlns:a16="http://schemas.microsoft.com/office/drawing/2014/main" id="{1000F018-2611-4AB8-B6E4-5039437CA884}"/>
              </a:ext>
            </a:extLst>
          </p:cNvPr>
          <p:cNvSpPr>
            <a:spLocks noGrp="1"/>
          </p:cNvSpPr>
          <p:nvPr>
            <p:ph idx="1" hasCustomPrompt="1"/>
          </p:nvPr>
        </p:nvSpPr>
        <p:spPr>
          <a:xfrm>
            <a:off x="4110102" y="982493"/>
            <a:ext cx="3532332" cy="4351338"/>
          </a:xfrm>
          <a:prstGeom prst="rect">
            <a:avLst/>
          </a:prstGeom>
        </p:spPr>
        <p:txBody>
          <a:bodyPr/>
          <a:lstStyle>
            <a:lvl1pPr marL="0" indent="0">
              <a:buNone/>
              <a:defRPr sz="1800"/>
            </a:lvl1pPr>
          </a:lstStyle>
          <a:p>
            <a:pPr lvl="0"/>
            <a:r>
              <a:rPr lang="en-US" dirty="0"/>
              <a:t>Add text here</a:t>
            </a:r>
            <a:endParaRPr lang="en-GB" dirty="0"/>
          </a:p>
        </p:txBody>
      </p:sp>
      <p:sp>
        <p:nvSpPr>
          <p:cNvPr id="17" name="Content Placeholder 2">
            <a:extLst>
              <a:ext uri="{FF2B5EF4-FFF2-40B4-BE49-F238E27FC236}">
                <a16:creationId xmlns:a16="http://schemas.microsoft.com/office/drawing/2014/main" id="{686A06C4-6812-4E83-B311-16AB1F8AFD4E}"/>
              </a:ext>
            </a:extLst>
          </p:cNvPr>
          <p:cNvSpPr>
            <a:spLocks noGrp="1"/>
          </p:cNvSpPr>
          <p:nvPr>
            <p:ph idx="13" hasCustomPrompt="1"/>
          </p:nvPr>
        </p:nvSpPr>
        <p:spPr>
          <a:xfrm>
            <a:off x="7856941" y="969786"/>
            <a:ext cx="3532332" cy="4351338"/>
          </a:xfrm>
          <a:prstGeom prst="rect">
            <a:avLst/>
          </a:prstGeom>
        </p:spPr>
        <p:txBody>
          <a:bodyPr/>
          <a:lstStyle>
            <a:lvl1pPr marL="0" indent="0">
              <a:buNone/>
              <a:defRPr sz="1800"/>
            </a:lvl1pPr>
          </a:lstStyle>
          <a:p>
            <a:pPr lvl="0"/>
            <a:r>
              <a:rPr lang="en-US" dirty="0"/>
              <a:t>Add text here</a:t>
            </a:r>
            <a:endParaRPr lang="en-GB" dirty="0"/>
          </a:p>
        </p:txBody>
      </p:sp>
      <p:sp>
        <p:nvSpPr>
          <p:cNvPr id="18" name="Content Placeholder 2">
            <a:extLst>
              <a:ext uri="{FF2B5EF4-FFF2-40B4-BE49-F238E27FC236}">
                <a16:creationId xmlns:a16="http://schemas.microsoft.com/office/drawing/2014/main" id="{4C8562FB-5DD2-4E39-9FE8-9535862B9375}"/>
              </a:ext>
            </a:extLst>
          </p:cNvPr>
          <p:cNvSpPr>
            <a:spLocks noGrp="1"/>
          </p:cNvSpPr>
          <p:nvPr>
            <p:ph idx="14" hasCustomPrompt="1"/>
          </p:nvPr>
        </p:nvSpPr>
        <p:spPr>
          <a:xfrm>
            <a:off x="363264" y="982493"/>
            <a:ext cx="3532332" cy="4351338"/>
          </a:xfrm>
          <a:prstGeom prst="rect">
            <a:avLst/>
          </a:prstGeom>
        </p:spPr>
        <p:txBody>
          <a:bodyPr/>
          <a:lstStyle>
            <a:lvl1pPr marL="0" indent="0">
              <a:buNone/>
              <a:defRPr sz="1800"/>
            </a:lvl1pPr>
          </a:lstStyle>
          <a:p>
            <a:pPr lvl="0"/>
            <a:r>
              <a:rPr lang="en-US" dirty="0"/>
              <a:t>Add text here</a:t>
            </a:r>
            <a:endParaRPr lang="en-GB" dirty="0"/>
          </a:p>
        </p:txBody>
      </p:sp>
    </p:spTree>
    <p:extLst>
      <p:ext uri="{BB962C8B-B14F-4D97-AF65-F5344CB8AC3E}">
        <p14:creationId xmlns:p14="http://schemas.microsoft.com/office/powerpoint/2010/main" val="2724165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 2 swooshe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B97F74-ADE4-4C09-9525-1D5F674B0E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Content Placeholder 2">
            <a:extLst>
              <a:ext uri="{FF2B5EF4-FFF2-40B4-BE49-F238E27FC236}">
                <a16:creationId xmlns:a16="http://schemas.microsoft.com/office/drawing/2014/main" id="{462AA54D-82DE-47AB-BAEC-9C4B477798BB}"/>
              </a:ext>
            </a:extLst>
          </p:cNvPr>
          <p:cNvSpPr>
            <a:spLocks noGrp="1"/>
          </p:cNvSpPr>
          <p:nvPr>
            <p:ph idx="13" hasCustomPrompt="1"/>
          </p:nvPr>
        </p:nvSpPr>
        <p:spPr>
          <a:xfrm>
            <a:off x="4110102" y="982493"/>
            <a:ext cx="3532332" cy="4351337"/>
          </a:xfrm>
          <a:prstGeom prst="rect">
            <a:avLst/>
          </a:prstGeom>
        </p:spPr>
        <p:txBody>
          <a:bodyPr/>
          <a:lstStyle>
            <a:lvl1pPr marL="0" indent="0">
              <a:buNone/>
              <a:defRPr sz="1800"/>
            </a:lvl1pPr>
          </a:lstStyle>
          <a:p>
            <a:pPr lvl="0"/>
            <a:r>
              <a:rPr lang="en-US" dirty="0"/>
              <a:t>Add text here</a:t>
            </a:r>
            <a:endParaRPr lang="en-GB" dirty="0"/>
          </a:p>
        </p:txBody>
      </p:sp>
      <p:sp>
        <p:nvSpPr>
          <p:cNvPr id="19" name="Content Placeholder 2">
            <a:extLst>
              <a:ext uri="{FF2B5EF4-FFF2-40B4-BE49-F238E27FC236}">
                <a16:creationId xmlns:a16="http://schemas.microsoft.com/office/drawing/2014/main" id="{D89CFC63-FDA5-41C7-897A-F80DC10713A9}"/>
              </a:ext>
            </a:extLst>
          </p:cNvPr>
          <p:cNvSpPr>
            <a:spLocks noGrp="1"/>
          </p:cNvSpPr>
          <p:nvPr>
            <p:ph idx="14" hasCustomPrompt="1"/>
          </p:nvPr>
        </p:nvSpPr>
        <p:spPr>
          <a:xfrm>
            <a:off x="7856941" y="969788"/>
            <a:ext cx="3532332" cy="4351336"/>
          </a:xfrm>
          <a:prstGeom prst="rect">
            <a:avLst/>
          </a:prstGeom>
        </p:spPr>
        <p:txBody>
          <a:bodyPr/>
          <a:lstStyle>
            <a:lvl1pPr marL="0" indent="0">
              <a:buNone/>
              <a:defRPr sz="1800"/>
            </a:lvl1pPr>
          </a:lstStyle>
          <a:p>
            <a:pPr lvl="0"/>
            <a:r>
              <a:rPr lang="en-US" dirty="0"/>
              <a:t>Add text here</a:t>
            </a:r>
            <a:endParaRPr lang="en-GB" dirty="0"/>
          </a:p>
        </p:txBody>
      </p:sp>
      <p:sp>
        <p:nvSpPr>
          <p:cNvPr id="20" name="Content Placeholder 2">
            <a:extLst>
              <a:ext uri="{FF2B5EF4-FFF2-40B4-BE49-F238E27FC236}">
                <a16:creationId xmlns:a16="http://schemas.microsoft.com/office/drawing/2014/main" id="{8C324180-D494-423F-BBDA-7149E366874B}"/>
              </a:ext>
            </a:extLst>
          </p:cNvPr>
          <p:cNvSpPr>
            <a:spLocks noGrp="1"/>
          </p:cNvSpPr>
          <p:nvPr>
            <p:ph idx="15" hasCustomPrompt="1"/>
          </p:nvPr>
        </p:nvSpPr>
        <p:spPr>
          <a:xfrm>
            <a:off x="363264" y="974611"/>
            <a:ext cx="3532332" cy="3522961"/>
          </a:xfrm>
          <a:prstGeom prst="rect">
            <a:avLst/>
          </a:prstGeom>
        </p:spPr>
        <p:txBody>
          <a:bodyPr/>
          <a:lstStyle>
            <a:lvl1pPr marL="0" indent="0">
              <a:buNone/>
              <a:defRPr sz="1800"/>
            </a:lvl1pPr>
          </a:lstStyle>
          <a:p>
            <a:pPr lvl="0"/>
            <a:r>
              <a:rPr lang="en-US" dirty="0"/>
              <a:t>Add text here</a:t>
            </a:r>
            <a:endParaRPr lang="en-GB" dirty="0"/>
          </a:p>
        </p:txBody>
      </p:sp>
      <p:sp>
        <p:nvSpPr>
          <p:cNvPr id="4" name="Content Placeholder 3">
            <a:extLst>
              <a:ext uri="{FF2B5EF4-FFF2-40B4-BE49-F238E27FC236}">
                <a16:creationId xmlns:a16="http://schemas.microsoft.com/office/drawing/2014/main" id="{FE729141-A1FD-0E82-F0A0-CF78E5050D8F}"/>
              </a:ext>
            </a:extLst>
          </p:cNvPr>
          <p:cNvSpPr>
            <a:spLocks noGrp="1"/>
          </p:cNvSpPr>
          <p:nvPr>
            <p:ph sz="quarter" idx="16" hasCustomPrompt="1"/>
          </p:nvPr>
        </p:nvSpPr>
        <p:spPr>
          <a:xfrm>
            <a:off x="363538" y="382588"/>
            <a:ext cx="5899150" cy="360362"/>
          </a:xfrm>
          <a:prstGeom prst="rect">
            <a:avLst/>
          </a:prstGeom>
        </p:spPr>
        <p:txBody>
          <a:bodyPr/>
          <a:lstStyle>
            <a:lvl1pPr marL="0" indent="0">
              <a:buNone/>
              <a:defRPr sz="2400" b="1"/>
            </a:lvl1pPr>
          </a:lstStyle>
          <a:p>
            <a:pPr lvl="0"/>
            <a:r>
              <a:rPr lang="en-GB" dirty="0"/>
              <a:t>Click to edit heading</a:t>
            </a:r>
          </a:p>
        </p:txBody>
      </p:sp>
    </p:spTree>
    <p:extLst>
      <p:ext uri="{BB962C8B-B14F-4D97-AF65-F5344CB8AC3E}">
        <p14:creationId xmlns:p14="http://schemas.microsoft.com/office/powerpoint/2010/main" val="217800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263A54-475F-4F0D-B747-2724215CC4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Rounded Corners 11">
            <a:extLst>
              <a:ext uri="{FF2B5EF4-FFF2-40B4-BE49-F238E27FC236}">
                <a16:creationId xmlns:a16="http://schemas.microsoft.com/office/drawing/2014/main" id="{F1065170-B73B-449B-8A01-22B31D378CE3}"/>
              </a:ext>
            </a:extLst>
          </p:cNvPr>
          <p:cNvSpPr/>
          <p:nvPr userDrawn="1"/>
        </p:nvSpPr>
        <p:spPr>
          <a:xfrm>
            <a:off x="7923876" y="2967653"/>
            <a:ext cx="3420682" cy="2087435"/>
          </a:xfrm>
          <a:prstGeom prst="roundRect">
            <a:avLst/>
          </a:prstGeom>
          <a:blipFill dpi="0" rotWithShape="1">
            <a:blip r:embed="rId3" cstate="screen">
              <a:extLst>
                <a:ext uri="{28A0092B-C50C-407E-A947-70E740481C1C}">
                  <a14:useLocalDpi xmlns:a14="http://schemas.microsoft.com/office/drawing/2010/main"/>
                </a:ext>
              </a:extLst>
            </a:blip>
            <a:srcRect/>
            <a:stretch>
              <a:fillRect t="452"/>
            </a:stretch>
          </a:blipFill>
          <a:ln w="19050">
            <a:solidFill>
              <a:srgbClr val="F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13">
            <a:extLst>
              <a:ext uri="{FF2B5EF4-FFF2-40B4-BE49-F238E27FC236}">
                <a16:creationId xmlns:a16="http://schemas.microsoft.com/office/drawing/2014/main" id="{48C4E2C6-64ED-420B-8ED2-CCCCE866BD34}"/>
              </a:ext>
            </a:extLst>
          </p:cNvPr>
          <p:cNvSpPr>
            <a:spLocks noGrp="1"/>
          </p:cNvSpPr>
          <p:nvPr>
            <p:ph sz="quarter" idx="13" hasCustomPrompt="1"/>
          </p:nvPr>
        </p:nvSpPr>
        <p:spPr>
          <a:xfrm>
            <a:off x="287194" y="414169"/>
            <a:ext cx="6740525" cy="431800"/>
          </a:xfrm>
          <a:prstGeom prst="rect">
            <a:avLst/>
          </a:prstGeom>
        </p:spPr>
        <p:txBody>
          <a:bodyPr/>
          <a:lstStyle>
            <a:lvl1pPr marL="0" indent="0">
              <a:buNone/>
              <a:defRPr sz="2400" b="1">
                <a:solidFill>
                  <a:schemeClr val="tx1"/>
                </a:solidFill>
              </a:defRPr>
            </a:lvl1pPr>
          </a:lstStyle>
          <a:p>
            <a:pPr lvl="0"/>
            <a:r>
              <a:rPr lang="en-GB" sz="2400" b="1" dirty="0"/>
              <a:t>Click to edit heading</a:t>
            </a:r>
            <a:endParaRPr lang="en-GB" dirty="0"/>
          </a:p>
        </p:txBody>
      </p:sp>
      <p:sp>
        <p:nvSpPr>
          <p:cNvPr id="16" name="Content Placeholder 15">
            <a:extLst>
              <a:ext uri="{FF2B5EF4-FFF2-40B4-BE49-F238E27FC236}">
                <a16:creationId xmlns:a16="http://schemas.microsoft.com/office/drawing/2014/main" id="{81D9E00A-1F1A-428D-8415-FF79B4F4ADE0}"/>
              </a:ext>
            </a:extLst>
          </p:cNvPr>
          <p:cNvSpPr>
            <a:spLocks noGrp="1"/>
          </p:cNvSpPr>
          <p:nvPr>
            <p:ph sz="quarter" idx="14" hasCustomPrompt="1"/>
          </p:nvPr>
        </p:nvSpPr>
        <p:spPr>
          <a:xfrm>
            <a:off x="287338" y="1027113"/>
            <a:ext cx="3532187" cy="3449637"/>
          </a:xfrm>
          <a:prstGeom prst="rect">
            <a:avLst/>
          </a:prstGeom>
        </p:spPr>
        <p:txBody>
          <a:bodyPr/>
          <a:lstStyle>
            <a:lvl1pPr marL="0" indent="0">
              <a:buNone/>
              <a:defRPr sz="1800">
                <a:solidFill>
                  <a:schemeClr val="tx1"/>
                </a:solidFill>
              </a:defRPr>
            </a:lvl1pPr>
          </a:lstStyle>
          <a:p>
            <a:pPr lvl="0"/>
            <a:r>
              <a:rPr lang="en-GB" sz="1800" dirty="0"/>
              <a:t>Click to add text</a:t>
            </a:r>
            <a:endParaRPr lang="en-GB" dirty="0"/>
          </a:p>
        </p:txBody>
      </p:sp>
      <p:sp>
        <p:nvSpPr>
          <p:cNvPr id="17" name="Content Placeholder 15">
            <a:extLst>
              <a:ext uri="{FF2B5EF4-FFF2-40B4-BE49-F238E27FC236}">
                <a16:creationId xmlns:a16="http://schemas.microsoft.com/office/drawing/2014/main" id="{1DE31BC5-722C-4E74-88D9-B893F0A69E8E}"/>
              </a:ext>
            </a:extLst>
          </p:cNvPr>
          <p:cNvSpPr>
            <a:spLocks noGrp="1"/>
          </p:cNvSpPr>
          <p:nvPr>
            <p:ph sz="quarter" idx="15" hasCustomPrompt="1"/>
          </p:nvPr>
        </p:nvSpPr>
        <p:spPr>
          <a:xfrm>
            <a:off x="4088216" y="1027113"/>
            <a:ext cx="3532187" cy="4027975"/>
          </a:xfrm>
          <a:prstGeom prst="rect">
            <a:avLst/>
          </a:prstGeom>
        </p:spPr>
        <p:txBody>
          <a:bodyPr/>
          <a:lstStyle>
            <a:lvl1pPr marL="0" indent="0">
              <a:buNone/>
              <a:defRPr sz="1800">
                <a:solidFill>
                  <a:schemeClr val="tx1"/>
                </a:solidFill>
              </a:defRPr>
            </a:lvl1pPr>
          </a:lstStyle>
          <a:p>
            <a:pPr lvl="0"/>
            <a:r>
              <a:rPr lang="en-GB" sz="1800" dirty="0"/>
              <a:t>Click to add text</a:t>
            </a:r>
            <a:endParaRPr lang="en-GB" dirty="0"/>
          </a:p>
        </p:txBody>
      </p:sp>
      <p:sp>
        <p:nvSpPr>
          <p:cNvPr id="19" name="Picture Placeholder 18">
            <a:extLst>
              <a:ext uri="{FF2B5EF4-FFF2-40B4-BE49-F238E27FC236}">
                <a16:creationId xmlns:a16="http://schemas.microsoft.com/office/drawing/2014/main" id="{960343C4-7A8B-4FDE-96D4-63168409551E}"/>
              </a:ext>
            </a:extLst>
          </p:cNvPr>
          <p:cNvSpPr>
            <a:spLocks noGrp="1"/>
          </p:cNvSpPr>
          <p:nvPr>
            <p:ph type="pic" sz="quarter" idx="16"/>
          </p:nvPr>
        </p:nvSpPr>
        <p:spPr>
          <a:xfrm>
            <a:off x="7923876" y="2967653"/>
            <a:ext cx="3454400" cy="2087435"/>
          </a:xfrm>
          <a:prstGeom prst="roundRect">
            <a:avLst/>
          </a:prstGeom>
          <a:ln w="19050"/>
        </p:spPr>
        <p:style>
          <a:lnRef idx="2">
            <a:schemeClr val="accent3"/>
          </a:lnRef>
          <a:fillRef idx="1">
            <a:schemeClr val="lt1"/>
          </a:fillRef>
          <a:effectRef idx="0">
            <a:schemeClr val="accent3"/>
          </a:effectRef>
          <a:fontRef idx="minor">
            <a:schemeClr val="dk1"/>
          </a:fontRef>
        </p:style>
        <p:txBody>
          <a:bodyPr/>
          <a:lstStyle>
            <a:lvl1pPr marL="0" indent="0" algn="ctr">
              <a:buNone/>
              <a:defRPr/>
            </a:lvl1pPr>
          </a:lstStyle>
          <a:p>
            <a:r>
              <a:rPr lang="en-US"/>
              <a:t>Click icon to add picture</a:t>
            </a:r>
            <a:endParaRPr lang="en-GB" dirty="0"/>
          </a:p>
        </p:txBody>
      </p:sp>
    </p:spTree>
    <p:extLst>
      <p:ext uri="{BB962C8B-B14F-4D97-AF65-F5344CB8AC3E}">
        <p14:creationId xmlns:p14="http://schemas.microsoft.com/office/powerpoint/2010/main" val="1813521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with large pictur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975A55-6EF7-444E-B72B-650EF2F2CF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Content Placeholder 10">
            <a:extLst>
              <a:ext uri="{FF2B5EF4-FFF2-40B4-BE49-F238E27FC236}">
                <a16:creationId xmlns:a16="http://schemas.microsoft.com/office/drawing/2014/main" id="{BD6A4549-6AA0-4F11-BBEC-5126E6E2F9C0}"/>
              </a:ext>
            </a:extLst>
          </p:cNvPr>
          <p:cNvSpPr>
            <a:spLocks noGrp="1"/>
          </p:cNvSpPr>
          <p:nvPr>
            <p:ph sz="quarter" idx="14"/>
          </p:nvPr>
        </p:nvSpPr>
        <p:spPr>
          <a:xfrm>
            <a:off x="287337" y="1079501"/>
            <a:ext cx="3881891" cy="3753756"/>
          </a:xfrm>
          <a:prstGeom prst="rect">
            <a:avLst/>
          </a:prstGeom>
        </p:spPr>
        <p:txBody>
          <a:bodyPr/>
          <a:lstStyle>
            <a:lvl1pPr marL="0" indent="0">
              <a:buNone/>
              <a:defRPr sz="1800"/>
            </a:lvl1pPr>
          </a:lstStyle>
          <a:p>
            <a:pPr lvl="0"/>
            <a:r>
              <a:rPr lang="en-US"/>
              <a:t>Click to edit Master text styles</a:t>
            </a:r>
          </a:p>
        </p:txBody>
      </p:sp>
      <p:sp>
        <p:nvSpPr>
          <p:cNvPr id="16" name="Rectangle: Rounded Corners 15">
            <a:extLst>
              <a:ext uri="{FF2B5EF4-FFF2-40B4-BE49-F238E27FC236}">
                <a16:creationId xmlns:a16="http://schemas.microsoft.com/office/drawing/2014/main" id="{0E827ECB-E8FF-4F30-8702-339C1C8A8E7B}"/>
              </a:ext>
            </a:extLst>
          </p:cNvPr>
          <p:cNvSpPr/>
          <p:nvPr userDrawn="1"/>
        </p:nvSpPr>
        <p:spPr>
          <a:xfrm>
            <a:off x="5214258" y="1026293"/>
            <a:ext cx="5289691" cy="3806963"/>
          </a:xfrm>
          <a:prstGeom prst="roundRect">
            <a:avLst/>
          </a:prstGeom>
          <a:blipFill dpi="0" rotWithShape="1">
            <a:blip r:embed="rId3" cstate="screen">
              <a:extLst>
                <a:ext uri="{28A0092B-C50C-407E-A947-70E740481C1C}">
                  <a14:useLocalDpi xmlns:a14="http://schemas.microsoft.com/office/drawing/2010/main"/>
                </a:ext>
              </a:extLst>
            </a:blip>
            <a:srcRect/>
            <a:stretch>
              <a:fillRect/>
            </a:stretch>
          </a:blipFill>
          <a:ln w="19050">
            <a:solidFill>
              <a:srgbClr val="F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icture Placeholder 16">
            <a:extLst>
              <a:ext uri="{FF2B5EF4-FFF2-40B4-BE49-F238E27FC236}">
                <a16:creationId xmlns:a16="http://schemas.microsoft.com/office/drawing/2014/main" id="{F6283939-B68C-4E43-A746-6AFC76D1A300}"/>
              </a:ext>
            </a:extLst>
          </p:cNvPr>
          <p:cNvSpPr>
            <a:spLocks noGrp="1"/>
          </p:cNvSpPr>
          <p:nvPr>
            <p:ph type="pic" sz="quarter" idx="15"/>
          </p:nvPr>
        </p:nvSpPr>
        <p:spPr>
          <a:xfrm>
            <a:off x="5045146" y="1015701"/>
            <a:ext cx="5627914" cy="3817555"/>
          </a:xfrm>
          <a:prstGeom prst="roundRect">
            <a:avLst/>
          </a:prstGeom>
          <a:ln w="19050"/>
        </p:spPr>
        <p:style>
          <a:lnRef idx="2">
            <a:schemeClr val="accent3"/>
          </a:lnRef>
          <a:fillRef idx="1">
            <a:schemeClr val="lt1"/>
          </a:fillRef>
          <a:effectRef idx="0">
            <a:schemeClr val="accent3"/>
          </a:effectRef>
          <a:fontRef idx="minor">
            <a:schemeClr val="dk1"/>
          </a:fontRef>
        </p:style>
        <p:txBody>
          <a:bodyPr/>
          <a:lstStyle>
            <a:lvl1pPr marL="0" indent="0" algn="ctr">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endParaRPr lang="en-GB" dirty="0"/>
          </a:p>
        </p:txBody>
      </p:sp>
      <p:sp>
        <p:nvSpPr>
          <p:cNvPr id="9" name="Content Placeholder 8">
            <a:extLst>
              <a:ext uri="{FF2B5EF4-FFF2-40B4-BE49-F238E27FC236}">
                <a16:creationId xmlns:a16="http://schemas.microsoft.com/office/drawing/2014/main" id="{CF029585-3C5E-4490-B089-AE51157FE02D}"/>
              </a:ext>
            </a:extLst>
          </p:cNvPr>
          <p:cNvSpPr>
            <a:spLocks noGrp="1"/>
          </p:cNvSpPr>
          <p:nvPr>
            <p:ph sz="quarter" idx="13" hasCustomPrompt="1"/>
          </p:nvPr>
        </p:nvSpPr>
        <p:spPr>
          <a:xfrm>
            <a:off x="287194" y="424541"/>
            <a:ext cx="6156916" cy="447675"/>
          </a:xfrm>
          <a:prstGeom prst="rect">
            <a:avLst/>
          </a:prstGeom>
        </p:spPr>
        <p:txBody>
          <a:bodyPr/>
          <a:lstStyle>
            <a:lvl1pPr marL="0" indent="0">
              <a:buNone/>
              <a:defRPr sz="2400" b="1"/>
            </a:lvl1pPr>
          </a:lstStyle>
          <a:p>
            <a:pPr lvl="0"/>
            <a:r>
              <a:rPr lang="en-GB" sz="2400" b="1" dirty="0"/>
              <a:t>Click to add heading</a:t>
            </a:r>
            <a:endParaRPr lang="en-GB" dirty="0"/>
          </a:p>
        </p:txBody>
      </p:sp>
    </p:spTree>
    <p:extLst>
      <p:ext uri="{BB962C8B-B14F-4D97-AF65-F5344CB8AC3E}">
        <p14:creationId xmlns:p14="http://schemas.microsoft.com/office/powerpoint/2010/main" val="1413550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527953"/>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0" r:id="rId3"/>
    <p:sldLayoutId id="2147483655" r:id="rId4"/>
    <p:sldLayoutId id="2147483651" r:id="rId5"/>
    <p:sldLayoutId id="2147483668" r:id="rId6"/>
    <p:sldLayoutId id="2147483662" r:id="rId7"/>
    <p:sldLayoutId id="2147483652" r:id="rId8"/>
    <p:sldLayoutId id="2147483664" r:id="rId9"/>
    <p:sldLayoutId id="2147483665" r:id="rId10"/>
    <p:sldLayoutId id="2147483657" r:id="rId11"/>
    <p:sldLayoutId id="2147483653" r:id="rId12"/>
    <p:sldLayoutId id="2147483661" r:id="rId13"/>
    <p:sldLayoutId id="2147483656" r:id="rId14"/>
    <p:sldLayoutId id="2147483666" r:id="rId15"/>
    <p:sldLayoutId id="2147483667" r:id="rId16"/>
    <p:sldLayoutId id="214748365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royce.ac.uk/content/uploads/2021/07/Structural-material-degradation-challenges-in-meeting-Net-Zero.pdf" TargetMode="External"/><Relationship Id="rId1" Type="http://schemas.openxmlformats.org/officeDocument/2006/relationships/slideLayout" Target="../slideLayouts/slideLayout15.xml"/><Relationship Id="rId5" Type="http://schemas.openxmlformats.org/officeDocument/2006/relationships/image" Target="../media/image22.png"/><Relationship Id="rId4" Type="http://schemas.openxmlformats.org/officeDocument/2006/relationships/image" Target="../media/image21.jpe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28.png"/><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2.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2.png"/><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34E2372-4C2F-43F4-8B39-F3918DB8F88B}"/>
              </a:ext>
            </a:extLst>
          </p:cNvPr>
          <p:cNvSpPr>
            <a:spLocks noGrp="1"/>
          </p:cNvSpPr>
          <p:nvPr>
            <p:ph type="subTitle" idx="1"/>
          </p:nvPr>
        </p:nvSpPr>
        <p:spPr>
          <a:xfrm>
            <a:off x="1939955" y="2496837"/>
            <a:ext cx="6918251" cy="448967"/>
          </a:xfrm>
        </p:spPr>
        <p:txBody>
          <a:bodyPr/>
          <a:lstStyle/>
          <a:p>
            <a:r>
              <a:rPr lang="en-GB" dirty="0"/>
              <a:t>Probabilistic Structural Integrity Analysis for Advanced Modular Reactors</a:t>
            </a:r>
          </a:p>
        </p:txBody>
      </p:sp>
      <p:sp>
        <p:nvSpPr>
          <p:cNvPr id="3" name="Content Placeholder 2">
            <a:extLst>
              <a:ext uri="{FF2B5EF4-FFF2-40B4-BE49-F238E27FC236}">
                <a16:creationId xmlns:a16="http://schemas.microsoft.com/office/drawing/2014/main" id="{A4A0A2E7-B457-BF69-143C-334DDAD87368}"/>
              </a:ext>
            </a:extLst>
          </p:cNvPr>
          <p:cNvSpPr>
            <a:spLocks noGrp="1"/>
          </p:cNvSpPr>
          <p:nvPr>
            <p:ph sz="quarter" idx="10"/>
          </p:nvPr>
        </p:nvSpPr>
        <p:spPr>
          <a:xfrm>
            <a:off x="1939925" y="3636963"/>
            <a:ext cx="7986500" cy="434975"/>
          </a:xfrm>
        </p:spPr>
        <p:txBody>
          <a:bodyPr/>
          <a:lstStyle/>
          <a:p>
            <a:r>
              <a:rPr lang="en-GB" dirty="0"/>
              <a:t>Dr Henry Cathcart, Dr James M Finley</a:t>
            </a:r>
          </a:p>
        </p:txBody>
      </p:sp>
      <p:sp>
        <p:nvSpPr>
          <p:cNvPr id="4" name="Content Placeholder 3">
            <a:extLst>
              <a:ext uri="{FF2B5EF4-FFF2-40B4-BE49-F238E27FC236}">
                <a16:creationId xmlns:a16="http://schemas.microsoft.com/office/drawing/2014/main" id="{A2234489-E0D2-8544-6D0A-030FACC146FC}"/>
              </a:ext>
            </a:extLst>
          </p:cNvPr>
          <p:cNvSpPr>
            <a:spLocks noGrp="1"/>
          </p:cNvSpPr>
          <p:nvPr>
            <p:ph sz="quarter" idx="11"/>
          </p:nvPr>
        </p:nvSpPr>
        <p:spPr/>
        <p:txBody>
          <a:bodyPr/>
          <a:lstStyle/>
          <a:p>
            <a:r>
              <a:rPr lang="en-GB" dirty="0"/>
              <a:t>Frazer-Nash Consultancy</a:t>
            </a:r>
          </a:p>
        </p:txBody>
      </p:sp>
      <p:sp>
        <p:nvSpPr>
          <p:cNvPr id="5" name="Content Placeholder 4">
            <a:extLst>
              <a:ext uri="{FF2B5EF4-FFF2-40B4-BE49-F238E27FC236}">
                <a16:creationId xmlns:a16="http://schemas.microsoft.com/office/drawing/2014/main" id="{B00CF92C-50B1-A854-4DD0-E22A5401E2D9}"/>
              </a:ext>
            </a:extLst>
          </p:cNvPr>
          <p:cNvSpPr>
            <a:spLocks noGrp="1"/>
          </p:cNvSpPr>
          <p:nvPr>
            <p:ph sz="quarter" idx="12"/>
          </p:nvPr>
        </p:nvSpPr>
        <p:spPr/>
        <p:txBody>
          <a:bodyPr/>
          <a:lstStyle/>
          <a:p>
            <a:r>
              <a:rPr lang="en-GB" dirty="0"/>
              <a:t>PM 03, ISPMNA 2022</a:t>
            </a:r>
          </a:p>
        </p:txBody>
      </p:sp>
    </p:spTree>
    <p:extLst>
      <p:ext uri="{BB962C8B-B14F-4D97-AF65-F5344CB8AC3E}">
        <p14:creationId xmlns:p14="http://schemas.microsoft.com/office/powerpoint/2010/main" val="2051491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C26235-B42E-46FC-FF56-8696D32FBFAE}"/>
              </a:ext>
            </a:extLst>
          </p:cNvPr>
          <p:cNvSpPr>
            <a:spLocks noGrp="1"/>
          </p:cNvSpPr>
          <p:nvPr>
            <p:ph sz="quarter" idx="13"/>
          </p:nvPr>
        </p:nvSpPr>
        <p:spPr/>
        <p:txBody>
          <a:bodyPr/>
          <a:lstStyle/>
          <a:p>
            <a:r>
              <a:rPr lang="en-GB" dirty="0"/>
              <a:t>Contents</a:t>
            </a:r>
          </a:p>
        </p:txBody>
      </p:sp>
      <p:sp>
        <p:nvSpPr>
          <p:cNvPr id="3" name="Content Placeholder 2">
            <a:extLst>
              <a:ext uri="{FF2B5EF4-FFF2-40B4-BE49-F238E27FC236}">
                <a16:creationId xmlns:a16="http://schemas.microsoft.com/office/drawing/2014/main" id="{3E97F86A-1497-DB43-CBE8-7331BBB0FAF1}"/>
              </a:ext>
            </a:extLst>
          </p:cNvPr>
          <p:cNvSpPr>
            <a:spLocks noGrp="1"/>
          </p:cNvSpPr>
          <p:nvPr>
            <p:ph sz="quarter" idx="14"/>
          </p:nvPr>
        </p:nvSpPr>
        <p:spPr>
          <a:xfrm>
            <a:off x="375168" y="1077744"/>
            <a:ext cx="5400000" cy="1980000"/>
          </a:xfrm>
        </p:spPr>
        <p:txBody>
          <a:bodyPr/>
          <a:lstStyle/>
          <a:p>
            <a:pPr algn="ctr"/>
            <a:r>
              <a:rPr lang="en-GB" b="1" dirty="0"/>
              <a:t>Pseudo-stochastic simulation</a:t>
            </a:r>
          </a:p>
        </p:txBody>
      </p:sp>
      <p:sp>
        <p:nvSpPr>
          <p:cNvPr id="5" name="Content Placeholder 2">
            <a:extLst>
              <a:ext uri="{FF2B5EF4-FFF2-40B4-BE49-F238E27FC236}">
                <a16:creationId xmlns:a16="http://schemas.microsoft.com/office/drawing/2014/main" id="{6BEB4DF0-7078-A343-4DAB-CA140F4BBB92}"/>
              </a:ext>
            </a:extLst>
          </p:cNvPr>
          <p:cNvSpPr txBox="1">
            <a:spLocks/>
          </p:cNvSpPr>
          <p:nvPr/>
        </p:nvSpPr>
        <p:spPr>
          <a:xfrm>
            <a:off x="375168" y="3506619"/>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6" name="Content Placeholder 2">
            <a:extLst>
              <a:ext uri="{FF2B5EF4-FFF2-40B4-BE49-F238E27FC236}">
                <a16:creationId xmlns:a16="http://schemas.microsoft.com/office/drawing/2014/main" id="{9D22278E-44DD-E38E-BAB7-3E201DB3C832}"/>
              </a:ext>
            </a:extLst>
          </p:cNvPr>
          <p:cNvSpPr txBox="1">
            <a:spLocks/>
          </p:cNvSpPr>
          <p:nvPr/>
        </p:nvSpPr>
        <p:spPr>
          <a:xfrm>
            <a:off x="6416832" y="3506619"/>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7" name="Content Placeholder 2">
            <a:extLst>
              <a:ext uri="{FF2B5EF4-FFF2-40B4-BE49-F238E27FC236}">
                <a16:creationId xmlns:a16="http://schemas.microsoft.com/office/drawing/2014/main" id="{70DEBC06-0FEB-2331-21A3-ACF402DB8DCB}"/>
              </a:ext>
            </a:extLst>
          </p:cNvPr>
          <p:cNvSpPr txBox="1">
            <a:spLocks/>
          </p:cNvSpPr>
          <p:nvPr/>
        </p:nvSpPr>
        <p:spPr>
          <a:xfrm>
            <a:off x="6416832" y="982494"/>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8" name="Content Placeholder 2">
            <a:extLst>
              <a:ext uri="{FF2B5EF4-FFF2-40B4-BE49-F238E27FC236}">
                <a16:creationId xmlns:a16="http://schemas.microsoft.com/office/drawing/2014/main" id="{6A7A4B91-93A8-F1AD-60D0-ACCD874BAA5A}"/>
              </a:ext>
            </a:extLst>
          </p:cNvPr>
          <p:cNvSpPr txBox="1">
            <a:spLocks/>
          </p:cNvSpPr>
          <p:nvPr/>
        </p:nvSpPr>
        <p:spPr>
          <a:xfrm>
            <a:off x="6416832" y="1077744"/>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t>Monte Carlo and surrogate Monte Carlo simulation</a:t>
            </a:r>
          </a:p>
        </p:txBody>
      </p:sp>
      <p:cxnSp>
        <p:nvCxnSpPr>
          <p:cNvPr id="11" name="Straight Connector 10">
            <a:extLst>
              <a:ext uri="{FF2B5EF4-FFF2-40B4-BE49-F238E27FC236}">
                <a16:creationId xmlns:a16="http://schemas.microsoft.com/office/drawing/2014/main" id="{803F3BFB-224E-1B2B-0527-3E097E868DBA}"/>
              </a:ext>
            </a:extLst>
          </p:cNvPr>
          <p:cNvCxnSpPr>
            <a:cxnSpLocks/>
          </p:cNvCxnSpPr>
          <p:nvPr/>
        </p:nvCxnSpPr>
        <p:spPr>
          <a:xfrm flipV="1">
            <a:off x="6194268" y="1242781"/>
            <a:ext cx="0" cy="424383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4CAF42A-3FD4-5981-5897-8EBB2A1B09C3}"/>
              </a:ext>
            </a:extLst>
          </p:cNvPr>
          <p:cNvCxnSpPr>
            <a:cxnSpLocks/>
          </p:cNvCxnSpPr>
          <p:nvPr/>
        </p:nvCxnSpPr>
        <p:spPr>
          <a:xfrm>
            <a:off x="-285750" y="945964"/>
            <a:ext cx="127825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9" name="Content Placeholder 10">
            <a:extLst>
              <a:ext uri="{FF2B5EF4-FFF2-40B4-BE49-F238E27FC236}">
                <a16:creationId xmlns:a16="http://schemas.microsoft.com/office/drawing/2014/main" id="{C52C4A48-5399-1A2E-D1F5-76E801848DB4}"/>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392143" y="1476827"/>
            <a:ext cx="5481293" cy="405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descr="Prior (kernel:  1**2 * RBF(length_scale=1)), Posterior (kernel: 0.594**2 * RBF(length_scale=0.279))  Log-Likelihood: -0.067">
            <a:extLst>
              <a:ext uri="{FF2B5EF4-FFF2-40B4-BE49-F238E27FC236}">
                <a16:creationId xmlns:a16="http://schemas.microsoft.com/office/drawing/2014/main" id="{6ECD60B1-9F67-6DCA-F48D-1CE5AFF293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3979" b="1992"/>
          <a:stretch/>
        </p:blipFill>
        <p:spPr bwMode="auto">
          <a:xfrm>
            <a:off x="6414779" y="2268128"/>
            <a:ext cx="5625846" cy="2476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a:extLst>
              <a:ext uri="{FF2B5EF4-FFF2-40B4-BE49-F238E27FC236}">
                <a16:creationId xmlns:a16="http://schemas.microsoft.com/office/drawing/2014/main" id="{56B9F8CD-DA20-7497-57A6-6247644AC422}"/>
              </a:ext>
            </a:extLst>
          </p:cNvPr>
          <p:cNvSpPr/>
          <p:nvPr/>
        </p:nvSpPr>
        <p:spPr>
          <a:xfrm>
            <a:off x="6189369" y="945965"/>
            <a:ext cx="6273357" cy="488508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884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a:extLst>
              <a:ext uri="{FF2B5EF4-FFF2-40B4-BE49-F238E27FC236}">
                <a16:creationId xmlns:a16="http://schemas.microsoft.com/office/drawing/2014/main" id="{59999A00-0016-ECBF-2C69-DD53242BDE75}"/>
              </a:ext>
            </a:extLst>
          </p:cNvPr>
          <p:cNvPicPr>
            <a:picLocks/>
          </p:cNvPicPr>
          <p:nvPr/>
        </p:nvPicPr>
        <p:blipFill rotWithShape="1">
          <a:blip r:embed="rId2">
            <a:extLst>
              <a:ext uri="{28A0092B-C50C-407E-A947-70E740481C1C}">
                <a14:useLocalDpi xmlns:a14="http://schemas.microsoft.com/office/drawing/2010/main" val="0"/>
              </a:ext>
            </a:extLst>
          </a:blip>
          <a:srcRect t="6343" r="7106" b="1061"/>
          <a:stretch/>
        </p:blipFill>
        <p:spPr>
          <a:xfrm>
            <a:off x="6495529" y="2087011"/>
            <a:ext cx="5364000" cy="3960000"/>
          </a:xfrm>
          <a:prstGeom prst="rect">
            <a:avLst/>
          </a:prstGeom>
        </p:spPr>
      </p:pic>
      <p:sp>
        <p:nvSpPr>
          <p:cNvPr id="2" name="Content Placeholder 1">
            <a:extLst>
              <a:ext uri="{FF2B5EF4-FFF2-40B4-BE49-F238E27FC236}">
                <a16:creationId xmlns:a16="http://schemas.microsoft.com/office/drawing/2014/main" id="{F2357AD1-141C-A87A-CCB4-549A94065131}"/>
              </a:ext>
            </a:extLst>
          </p:cNvPr>
          <p:cNvSpPr>
            <a:spLocks noGrp="1"/>
          </p:cNvSpPr>
          <p:nvPr>
            <p:ph sz="quarter" idx="13"/>
          </p:nvPr>
        </p:nvSpPr>
        <p:spPr/>
        <p:txBody>
          <a:bodyPr/>
          <a:lstStyle/>
          <a:p>
            <a:r>
              <a:rPr lang="en-GB" dirty="0"/>
              <a:t>Pseudo-stochastic methods: general procedure</a:t>
            </a:r>
          </a:p>
        </p:txBody>
      </p:sp>
      <p:sp>
        <p:nvSpPr>
          <p:cNvPr id="3" name="Content Placeholder 2">
            <a:extLst>
              <a:ext uri="{FF2B5EF4-FFF2-40B4-BE49-F238E27FC236}">
                <a16:creationId xmlns:a16="http://schemas.microsoft.com/office/drawing/2014/main" id="{13C8579E-24AD-310D-A3D1-27F2C6A5F6A5}"/>
              </a:ext>
            </a:extLst>
          </p:cNvPr>
          <p:cNvSpPr>
            <a:spLocks noGrp="1"/>
          </p:cNvSpPr>
          <p:nvPr>
            <p:ph sz="quarter" idx="14"/>
          </p:nvPr>
        </p:nvSpPr>
        <p:spPr>
          <a:xfrm>
            <a:off x="395751" y="1076326"/>
            <a:ext cx="5878050" cy="4792662"/>
          </a:xfrm>
        </p:spPr>
        <p:txBody>
          <a:bodyPr/>
          <a:lstStyle/>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Aim to create a “lookup curve” that other engineers can use to read across the probability of failure.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endParaRPr lang="en-GB" dirty="0"/>
          </a:p>
        </p:txBody>
      </p:sp>
      <p:sp>
        <p:nvSpPr>
          <p:cNvPr id="9" name="Rectangle 8">
            <a:extLst>
              <a:ext uri="{FF2B5EF4-FFF2-40B4-BE49-F238E27FC236}">
                <a16:creationId xmlns:a16="http://schemas.microsoft.com/office/drawing/2014/main" id="{A9C3D76B-20A8-6BF5-BF09-AEF319A6E913}"/>
              </a:ext>
            </a:extLst>
          </p:cNvPr>
          <p:cNvSpPr/>
          <p:nvPr/>
        </p:nvSpPr>
        <p:spPr>
          <a:xfrm>
            <a:off x="10202636" y="5107268"/>
            <a:ext cx="1458043" cy="50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EAC39BE-8C3B-4394-F04C-D40FD1760595}"/>
              </a:ext>
            </a:extLst>
          </p:cNvPr>
          <p:cNvSpPr txBox="1"/>
          <p:nvPr/>
        </p:nvSpPr>
        <p:spPr>
          <a:xfrm>
            <a:off x="7043195" y="5675158"/>
            <a:ext cx="4758647" cy="507831"/>
          </a:xfrm>
          <a:prstGeom prst="rect">
            <a:avLst/>
          </a:prstGeom>
          <a:solidFill>
            <a:schemeClr val="bg1"/>
          </a:solidFill>
        </p:spPr>
        <p:txBody>
          <a:bodyPr wrap="square" rtlCol="0">
            <a:spAutoFit/>
          </a:bodyPr>
          <a:lstStyle/>
          <a:p>
            <a:pPr algn="ctr"/>
            <a:r>
              <a:rPr lang="en-GB" dirty="0"/>
              <a:t>Pseudo-stochastic metric</a:t>
            </a:r>
          </a:p>
          <a:p>
            <a:pPr algn="ctr"/>
            <a:r>
              <a:rPr lang="en-GB" sz="900" dirty="0"/>
              <a:t> </a:t>
            </a:r>
            <a:endParaRPr lang="en-GB" sz="1400" dirty="0"/>
          </a:p>
        </p:txBody>
      </p:sp>
      <p:sp>
        <p:nvSpPr>
          <p:cNvPr id="13" name="TextBox 12">
            <a:extLst>
              <a:ext uri="{FF2B5EF4-FFF2-40B4-BE49-F238E27FC236}">
                <a16:creationId xmlns:a16="http://schemas.microsoft.com/office/drawing/2014/main" id="{1857C499-E911-4D51-27E2-73358A33263D}"/>
              </a:ext>
            </a:extLst>
          </p:cNvPr>
          <p:cNvSpPr txBox="1"/>
          <p:nvPr/>
        </p:nvSpPr>
        <p:spPr>
          <a:xfrm rot="16200000">
            <a:off x="4730342" y="3640138"/>
            <a:ext cx="4167409" cy="646331"/>
          </a:xfrm>
          <a:prstGeom prst="rect">
            <a:avLst/>
          </a:prstGeom>
          <a:solidFill>
            <a:schemeClr val="bg1"/>
          </a:solidFill>
        </p:spPr>
        <p:txBody>
          <a:bodyPr wrap="square" rtlCol="0">
            <a:spAutoFit/>
          </a:bodyPr>
          <a:lstStyle/>
          <a:p>
            <a:pPr algn="ctr"/>
            <a:endParaRPr lang="en-GB" dirty="0"/>
          </a:p>
          <a:p>
            <a:pPr algn="ctr"/>
            <a:r>
              <a:rPr lang="en-GB" dirty="0"/>
              <a:t>Probability of failure</a:t>
            </a:r>
          </a:p>
        </p:txBody>
      </p:sp>
    </p:spTree>
    <p:extLst>
      <p:ext uri="{BB962C8B-B14F-4D97-AF65-F5344CB8AC3E}">
        <p14:creationId xmlns:p14="http://schemas.microsoft.com/office/powerpoint/2010/main" val="1724433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a:extLst>
              <a:ext uri="{FF2B5EF4-FFF2-40B4-BE49-F238E27FC236}">
                <a16:creationId xmlns:a16="http://schemas.microsoft.com/office/drawing/2014/main" id="{59999A00-0016-ECBF-2C69-DD53242BDE75}"/>
              </a:ext>
            </a:extLst>
          </p:cNvPr>
          <p:cNvPicPr>
            <a:picLocks/>
          </p:cNvPicPr>
          <p:nvPr/>
        </p:nvPicPr>
        <p:blipFill rotWithShape="1">
          <a:blip r:embed="rId2">
            <a:extLst>
              <a:ext uri="{28A0092B-C50C-407E-A947-70E740481C1C}">
                <a14:useLocalDpi xmlns:a14="http://schemas.microsoft.com/office/drawing/2010/main" val="0"/>
              </a:ext>
            </a:extLst>
          </a:blip>
          <a:srcRect t="6343" r="7106" b="1061"/>
          <a:stretch/>
        </p:blipFill>
        <p:spPr>
          <a:xfrm>
            <a:off x="6495529" y="2087011"/>
            <a:ext cx="5364000" cy="3960000"/>
          </a:xfrm>
          <a:prstGeom prst="rect">
            <a:avLst/>
          </a:prstGeom>
        </p:spPr>
      </p:pic>
      <p:sp>
        <p:nvSpPr>
          <p:cNvPr id="2" name="Content Placeholder 1">
            <a:extLst>
              <a:ext uri="{FF2B5EF4-FFF2-40B4-BE49-F238E27FC236}">
                <a16:creationId xmlns:a16="http://schemas.microsoft.com/office/drawing/2014/main" id="{F2357AD1-141C-A87A-CCB4-549A94065131}"/>
              </a:ext>
            </a:extLst>
          </p:cNvPr>
          <p:cNvSpPr>
            <a:spLocks noGrp="1"/>
          </p:cNvSpPr>
          <p:nvPr>
            <p:ph sz="quarter" idx="13"/>
          </p:nvPr>
        </p:nvSpPr>
        <p:spPr/>
        <p:txBody>
          <a:bodyPr/>
          <a:lstStyle/>
          <a:p>
            <a:r>
              <a:rPr lang="en-GB" dirty="0"/>
              <a:t>Pseudo-stochastic methods: general procedure</a:t>
            </a:r>
          </a:p>
        </p:txBody>
      </p:sp>
      <p:sp>
        <p:nvSpPr>
          <p:cNvPr id="3" name="Content Placeholder 2">
            <a:extLst>
              <a:ext uri="{FF2B5EF4-FFF2-40B4-BE49-F238E27FC236}">
                <a16:creationId xmlns:a16="http://schemas.microsoft.com/office/drawing/2014/main" id="{13C8579E-24AD-310D-A3D1-27F2C6A5F6A5}"/>
              </a:ext>
            </a:extLst>
          </p:cNvPr>
          <p:cNvSpPr>
            <a:spLocks noGrp="1"/>
          </p:cNvSpPr>
          <p:nvPr>
            <p:ph sz="quarter" idx="14"/>
          </p:nvPr>
        </p:nvSpPr>
        <p:spPr>
          <a:xfrm>
            <a:off x="395751" y="1076326"/>
            <a:ext cx="5878050" cy="4792662"/>
          </a:xfrm>
        </p:spPr>
        <p:txBody>
          <a:bodyPr/>
          <a:lstStyle/>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Aim to create a “lookup curve” that other engineers can use to read across the probability of failure.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endParaRPr lang="en-GB" dirty="0"/>
          </a:p>
        </p:txBody>
      </p:sp>
      <p:cxnSp>
        <p:nvCxnSpPr>
          <p:cNvPr id="6" name="Straight Arrow Connector 5">
            <a:extLst>
              <a:ext uri="{FF2B5EF4-FFF2-40B4-BE49-F238E27FC236}">
                <a16:creationId xmlns:a16="http://schemas.microsoft.com/office/drawing/2014/main" id="{C26281CB-CE2B-F468-512C-486EECBBDD82}"/>
              </a:ext>
            </a:extLst>
          </p:cNvPr>
          <p:cNvCxnSpPr/>
          <p:nvPr/>
        </p:nvCxnSpPr>
        <p:spPr>
          <a:xfrm flipV="1">
            <a:off x="7820740" y="2757574"/>
            <a:ext cx="0" cy="285167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9C3D76B-20A8-6BF5-BF09-AEF319A6E913}"/>
              </a:ext>
            </a:extLst>
          </p:cNvPr>
          <p:cNvSpPr/>
          <p:nvPr/>
        </p:nvSpPr>
        <p:spPr>
          <a:xfrm>
            <a:off x="10202636" y="5107268"/>
            <a:ext cx="1458043" cy="50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EAC39BE-8C3B-4394-F04C-D40FD1760595}"/>
              </a:ext>
            </a:extLst>
          </p:cNvPr>
          <p:cNvSpPr txBox="1"/>
          <p:nvPr/>
        </p:nvSpPr>
        <p:spPr>
          <a:xfrm>
            <a:off x="7043195" y="5675158"/>
            <a:ext cx="4758647" cy="507831"/>
          </a:xfrm>
          <a:prstGeom prst="rect">
            <a:avLst/>
          </a:prstGeom>
          <a:solidFill>
            <a:schemeClr val="bg1"/>
          </a:solidFill>
        </p:spPr>
        <p:txBody>
          <a:bodyPr wrap="square" rtlCol="0">
            <a:spAutoFit/>
          </a:bodyPr>
          <a:lstStyle/>
          <a:p>
            <a:pPr algn="ctr"/>
            <a:r>
              <a:rPr lang="en-GB" dirty="0"/>
              <a:t>Pseudo-stochastic metric</a:t>
            </a:r>
          </a:p>
          <a:p>
            <a:pPr algn="ctr"/>
            <a:r>
              <a:rPr lang="en-GB" sz="900" dirty="0"/>
              <a:t> </a:t>
            </a:r>
            <a:endParaRPr lang="en-GB" sz="1400" dirty="0"/>
          </a:p>
        </p:txBody>
      </p:sp>
      <p:sp>
        <p:nvSpPr>
          <p:cNvPr id="13" name="TextBox 12">
            <a:extLst>
              <a:ext uri="{FF2B5EF4-FFF2-40B4-BE49-F238E27FC236}">
                <a16:creationId xmlns:a16="http://schemas.microsoft.com/office/drawing/2014/main" id="{1857C499-E911-4D51-27E2-73358A33263D}"/>
              </a:ext>
            </a:extLst>
          </p:cNvPr>
          <p:cNvSpPr txBox="1"/>
          <p:nvPr/>
        </p:nvSpPr>
        <p:spPr>
          <a:xfrm rot="16200000">
            <a:off x="4730342" y="3640138"/>
            <a:ext cx="4167409" cy="646331"/>
          </a:xfrm>
          <a:prstGeom prst="rect">
            <a:avLst/>
          </a:prstGeom>
          <a:solidFill>
            <a:schemeClr val="bg1"/>
          </a:solidFill>
        </p:spPr>
        <p:txBody>
          <a:bodyPr wrap="square" rtlCol="0">
            <a:spAutoFit/>
          </a:bodyPr>
          <a:lstStyle/>
          <a:p>
            <a:pPr algn="ctr"/>
            <a:endParaRPr lang="en-GB" dirty="0"/>
          </a:p>
          <a:p>
            <a:pPr algn="ctr"/>
            <a:r>
              <a:rPr lang="en-GB" dirty="0"/>
              <a:t>Probability of failure</a:t>
            </a:r>
          </a:p>
        </p:txBody>
      </p:sp>
    </p:spTree>
    <p:extLst>
      <p:ext uri="{BB962C8B-B14F-4D97-AF65-F5344CB8AC3E}">
        <p14:creationId xmlns:p14="http://schemas.microsoft.com/office/powerpoint/2010/main" val="3473300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a:extLst>
              <a:ext uri="{FF2B5EF4-FFF2-40B4-BE49-F238E27FC236}">
                <a16:creationId xmlns:a16="http://schemas.microsoft.com/office/drawing/2014/main" id="{59999A00-0016-ECBF-2C69-DD53242BDE75}"/>
              </a:ext>
            </a:extLst>
          </p:cNvPr>
          <p:cNvPicPr>
            <a:picLocks/>
          </p:cNvPicPr>
          <p:nvPr/>
        </p:nvPicPr>
        <p:blipFill rotWithShape="1">
          <a:blip r:embed="rId2">
            <a:extLst>
              <a:ext uri="{28A0092B-C50C-407E-A947-70E740481C1C}">
                <a14:useLocalDpi xmlns:a14="http://schemas.microsoft.com/office/drawing/2010/main" val="0"/>
              </a:ext>
            </a:extLst>
          </a:blip>
          <a:srcRect t="6343" r="7106" b="1061"/>
          <a:stretch/>
        </p:blipFill>
        <p:spPr>
          <a:xfrm>
            <a:off x="6495529" y="2087011"/>
            <a:ext cx="5364000" cy="3960000"/>
          </a:xfrm>
          <a:prstGeom prst="rect">
            <a:avLst/>
          </a:prstGeom>
        </p:spPr>
      </p:pic>
      <p:sp>
        <p:nvSpPr>
          <p:cNvPr id="2" name="Content Placeholder 1">
            <a:extLst>
              <a:ext uri="{FF2B5EF4-FFF2-40B4-BE49-F238E27FC236}">
                <a16:creationId xmlns:a16="http://schemas.microsoft.com/office/drawing/2014/main" id="{F2357AD1-141C-A87A-CCB4-549A94065131}"/>
              </a:ext>
            </a:extLst>
          </p:cNvPr>
          <p:cNvSpPr>
            <a:spLocks noGrp="1"/>
          </p:cNvSpPr>
          <p:nvPr>
            <p:ph sz="quarter" idx="13"/>
          </p:nvPr>
        </p:nvSpPr>
        <p:spPr/>
        <p:txBody>
          <a:bodyPr/>
          <a:lstStyle/>
          <a:p>
            <a:r>
              <a:rPr lang="en-GB" dirty="0"/>
              <a:t>Pseudo-stochastic methods: general procedure</a:t>
            </a:r>
          </a:p>
        </p:txBody>
      </p:sp>
      <p:sp>
        <p:nvSpPr>
          <p:cNvPr id="3" name="Content Placeholder 2">
            <a:extLst>
              <a:ext uri="{FF2B5EF4-FFF2-40B4-BE49-F238E27FC236}">
                <a16:creationId xmlns:a16="http://schemas.microsoft.com/office/drawing/2014/main" id="{13C8579E-24AD-310D-A3D1-27F2C6A5F6A5}"/>
              </a:ext>
            </a:extLst>
          </p:cNvPr>
          <p:cNvSpPr>
            <a:spLocks noGrp="1"/>
          </p:cNvSpPr>
          <p:nvPr>
            <p:ph sz="quarter" idx="14"/>
          </p:nvPr>
        </p:nvSpPr>
        <p:spPr>
          <a:xfrm>
            <a:off x="395751" y="1076326"/>
            <a:ext cx="5878050" cy="4792662"/>
          </a:xfrm>
        </p:spPr>
        <p:txBody>
          <a:bodyPr/>
          <a:lstStyle/>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Aim to create a “lookup curve” that other engineers can use to read across the probability of failure.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endParaRPr lang="en-GB" dirty="0"/>
          </a:p>
        </p:txBody>
      </p:sp>
      <p:cxnSp>
        <p:nvCxnSpPr>
          <p:cNvPr id="6" name="Straight Arrow Connector 5">
            <a:extLst>
              <a:ext uri="{FF2B5EF4-FFF2-40B4-BE49-F238E27FC236}">
                <a16:creationId xmlns:a16="http://schemas.microsoft.com/office/drawing/2014/main" id="{C26281CB-CE2B-F468-512C-486EECBBDD82}"/>
              </a:ext>
            </a:extLst>
          </p:cNvPr>
          <p:cNvCxnSpPr/>
          <p:nvPr/>
        </p:nvCxnSpPr>
        <p:spPr>
          <a:xfrm flipV="1">
            <a:off x="7820740" y="2757574"/>
            <a:ext cx="0" cy="285167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19EF8BD-88C3-5206-16BA-83209BC23030}"/>
              </a:ext>
            </a:extLst>
          </p:cNvPr>
          <p:cNvCxnSpPr>
            <a:cxnSpLocks/>
          </p:cNvCxnSpPr>
          <p:nvPr/>
        </p:nvCxnSpPr>
        <p:spPr>
          <a:xfrm flipH="1" flipV="1">
            <a:off x="7220972" y="2757574"/>
            <a:ext cx="599768" cy="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9C3D76B-20A8-6BF5-BF09-AEF319A6E913}"/>
              </a:ext>
            </a:extLst>
          </p:cNvPr>
          <p:cNvSpPr/>
          <p:nvPr/>
        </p:nvSpPr>
        <p:spPr>
          <a:xfrm>
            <a:off x="10202636" y="5107268"/>
            <a:ext cx="1458043" cy="50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EAC39BE-8C3B-4394-F04C-D40FD1760595}"/>
              </a:ext>
            </a:extLst>
          </p:cNvPr>
          <p:cNvSpPr txBox="1"/>
          <p:nvPr/>
        </p:nvSpPr>
        <p:spPr>
          <a:xfrm>
            <a:off x="7043195" y="5675158"/>
            <a:ext cx="4758647" cy="507831"/>
          </a:xfrm>
          <a:prstGeom prst="rect">
            <a:avLst/>
          </a:prstGeom>
          <a:solidFill>
            <a:schemeClr val="bg1"/>
          </a:solidFill>
        </p:spPr>
        <p:txBody>
          <a:bodyPr wrap="square" rtlCol="0">
            <a:spAutoFit/>
          </a:bodyPr>
          <a:lstStyle/>
          <a:p>
            <a:pPr algn="ctr"/>
            <a:r>
              <a:rPr lang="en-GB" dirty="0"/>
              <a:t>Pseudo-stochastic metric</a:t>
            </a:r>
          </a:p>
          <a:p>
            <a:pPr algn="ctr"/>
            <a:r>
              <a:rPr lang="en-GB" sz="900" dirty="0"/>
              <a:t> </a:t>
            </a:r>
            <a:endParaRPr lang="en-GB" sz="1400" dirty="0"/>
          </a:p>
        </p:txBody>
      </p:sp>
      <p:sp>
        <p:nvSpPr>
          <p:cNvPr id="13" name="TextBox 12">
            <a:extLst>
              <a:ext uri="{FF2B5EF4-FFF2-40B4-BE49-F238E27FC236}">
                <a16:creationId xmlns:a16="http://schemas.microsoft.com/office/drawing/2014/main" id="{1857C499-E911-4D51-27E2-73358A33263D}"/>
              </a:ext>
            </a:extLst>
          </p:cNvPr>
          <p:cNvSpPr txBox="1"/>
          <p:nvPr/>
        </p:nvSpPr>
        <p:spPr>
          <a:xfrm rot="16200000">
            <a:off x="4730342" y="3640138"/>
            <a:ext cx="4167409" cy="646331"/>
          </a:xfrm>
          <a:prstGeom prst="rect">
            <a:avLst/>
          </a:prstGeom>
          <a:solidFill>
            <a:schemeClr val="bg1"/>
          </a:solidFill>
        </p:spPr>
        <p:txBody>
          <a:bodyPr wrap="square" rtlCol="0">
            <a:spAutoFit/>
          </a:bodyPr>
          <a:lstStyle/>
          <a:p>
            <a:pPr algn="ctr"/>
            <a:endParaRPr lang="en-GB" dirty="0"/>
          </a:p>
          <a:p>
            <a:pPr algn="ctr"/>
            <a:r>
              <a:rPr lang="en-GB" dirty="0"/>
              <a:t>Probability of failure</a:t>
            </a:r>
          </a:p>
        </p:txBody>
      </p:sp>
    </p:spTree>
    <p:extLst>
      <p:ext uri="{BB962C8B-B14F-4D97-AF65-F5344CB8AC3E}">
        <p14:creationId xmlns:p14="http://schemas.microsoft.com/office/powerpoint/2010/main" val="583248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a:extLst>
              <a:ext uri="{FF2B5EF4-FFF2-40B4-BE49-F238E27FC236}">
                <a16:creationId xmlns:a16="http://schemas.microsoft.com/office/drawing/2014/main" id="{59999A00-0016-ECBF-2C69-DD53242BDE75}"/>
              </a:ext>
            </a:extLst>
          </p:cNvPr>
          <p:cNvPicPr>
            <a:picLocks/>
          </p:cNvPicPr>
          <p:nvPr/>
        </p:nvPicPr>
        <p:blipFill rotWithShape="1">
          <a:blip r:embed="rId2">
            <a:extLst>
              <a:ext uri="{28A0092B-C50C-407E-A947-70E740481C1C}">
                <a14:useLocalDpi xmlns:a14="http://schemas.microsoft.com/office/drawing/2010/main" val="0"/>
              </a:ext>
            </a:extLst>
          </a:blip>
          <a:srcRect t="6343" r="7106" b="1061"/>
          <a:stretch/>
        </p:blipFill>
        <p:spPr>
          <a:xfrm>
            <a:off x="6495529" y="2087011"/>
            <a:ext cx="5364000" cy="3960000"/>
          </a:xfrm>
          <a:prstGeom prst="rect">
            <a:avLst/>
          </a:prstGeom>
        </p:spPr>
      </p:pic>
      <p:sp>
        <p:nvSpPr>
          <p:cNvPr id="2" name="Content Placeholder 1">
            <a:extLst>
              <a:ext uri="{FF2B5EF4-FFF2-40B4-BE49-F238E27FC236}">
                <a16:creationId xmlns:a16="http://schemas.microsoft.com/office/drawing/2014/main" id="{F2357AD1-141C-A87A-CCB4-549A94065131}"/>
              </a:ext>
            </a:extLst>
          </p:cNvPr>
          <p:cNvSpPr>
            <a:spLocks noGrp="1"/>
          </p:cNvSpPr>
          <p:nvPr>
            <p:ph sz="quarter" idx="13"/>
          </p:nvPr>
        </p:nvSpPr>
        <p:spPr/>
        <p:txBody>
          <a:bodyPr/>
          <a:lstStyle/>
          <a:p>
            <a:r>
              <a:rPr lang="en-GB" dirty="0"/>
              <a:t>Pseudo-stochastic methods: general procedure</a:t>
            </a:r>
          </a:p>
        </p:txBody>
      </p:sp>
      <p:sp>
        <p:nvSpPr>
          <p:cNvPr id="3" name="Content Placeholder 2">
            <a:extLst>
              <a:ext uri="{FF2B5EF4-FFF2-40B4-BE49-F238E27FC236}">
                <a16:creationId xmlns:a16="http://schemas.microsoft.com/office/drawing/2014/main" id="{13C8579E-24AD-310D-A3D1-27F2C6A5F6A5}"/>
              </a:ext>
            </a:extLst>
          </p:cNvPr>
          <p:cNvSpPr>
            <a:spLocks noGrp="1"/>
          </p:cNvSpPr>
          <p:nvPr>
            <p:ph sz="quarter" idx="14"/>
          </p:nvPr>
        </p:nvSpPr>
        <p:spPr>
          <a:xfrm>
            <a:off x="395751" y="1076326"/>
            <a:ext cx="5878050" cy="4792662"/>
          </a:xfrm>
        </p:spPr>
        <p:txBody>
          <a:bodyPr/>
          <a:lstStyle/>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Aim to create a “lookup curve” that other engineers can use to read across the probability of failure.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Pseudo-stochastic damage metric calculated from combination of best estimate damage, and damage from 95</a:t>
            </a:r>
            <a:r>
              <a:rPr lang="en-GB" sz="2000" baseline="30000" dirty="0"/>
              <a:t>th</a:t>
            </a:r>
            <a:r>
              <a:rPr lang="en-GB" sz="2000" dirty="0"/>
              <a:t> percentile confidence interval values for stochastic inputs (more to come).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Probability of failure calculated using a more accurate and precise method (e.g. Monte Carlo). This curve is created just once, thus reducing future effort for the probabilistic analysis.</a:t>
            </a:r>
          </a:p>
          <a:p>
            <a:pPr marL="285750" indent="-285750">
              <a:buFont typeface="Arial" panose="020B0604020202020204" pitchFamily="34" charset="0"/>
              <a:buChar char="•"/>
            </a:pPr>
            <a:endParaRPr lang="en-GB" sz="2000" dirty="0"/>
          </a:p>
          <a:p>
            <a:endParaRPr lang="en-GB" dirty="0"/>
          </a:p>
        </p:txBody>
      </p:sp>
      <p:cxnSp>
        <p:nvCxnSpPr>
          <p:cNvPr id="6" name="Straight Arrow Connector 5">
            <a:extLst>
              <a:ext uri="{FF2B5EF4-FFF2-40B4-BE49-F238E27FC236}">
                <a16:creationId xmlns:a16="http://schemas.microsoft.com/office/drawing/2014/main" id="{C26281CB-CE2B-F468-512C-486EECBBDD82}"/>
              </a:ext>
            </a:extLst>
          </p:cNvPr>
          <p:cNvCxnSpPr/>
          <p:nvPr/>
        </p:nvCxnSpPr>
        <p:spPr>
          <a:xfrm flipV="1">
            <a:off x="7820740" y="2757574"/>
            <a:ext cx="0" cy="285167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19EF8BD-88C3-5206-16BA-83209BC23030}"/>
              </a:ext>
            </a:extLst>
          </p:cNvPr>
          <p:cNvCxnSpPr>
            <a:cxnSpLocks/>
          </p:cNvCxnSpPr>
          <p:nvPr/>
        </p:nvCxnSpPr>
        <p:spPr>
          <a:xfrm flipH="1" flipV="1">
            <a:off x="7220972" y="2757574"/>
            <a:ext cx="599768" cy="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9C3D76B-20A8-6BF5-BF09-AEF319A6E913}"/>
              </a:ext>
            </a:extLst>
          </p:cNvPr>
          <p:cNvSpPr/>
          <p:nvPr/>
        </p:nvSpPr>
        <p:spPr>
          <a:xfrm>
            <a:off x="10202636" y="5107268"/>
            <a:ext cx="1458043" cy="50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EAC39BE-8C3B-4394-F04C-D40FD1760595}"/>
              </a:ext>
            </a:extLst>
          </p:cNvPr>
          <p:cNvSpPr txBox="1"/>
          <p:nvPr/>
        </p:nvSpPr>
        <p:spPr>
          <a:xfrm>
            <a:off x="7043195" y="5675158"/>
            <a:ext cx="4758647" cy="507831"/>
          </a:xfrm>
          <a:prstGeom prst="rect">
            <a:avLst/>
          </a:prstGeom>
          <a:solidFill>
            <a:schemeClr val="bg1"/>
          </a:solidFill>
        </p:spPr>
        <p:txBody>
          <a:bodyPr wrap="square" rtlCol="0">
            <a:spAutoFit/>
          </a:bodyPr>
          <a:lstStyle/>
          <a:p>
            <a:pPr algn="ctr"/>
            <a:r>
              <a:rPr lang="en-GB" dirty="0"/>
              <a:t>Pseudo-stochastic metric</a:t>
            </a:r>
          </a:p>
          <a:p>
            <a:pPr algn="ctr"/>
            <a:r>
              <a:rPr lang="en-GB" sz="900" dirty="0"/>
              <a:t> </a:t>
            </a:r>
            <a:endParaRPr lang="en-GB" sz="1400" dirty="0"/>
          </a:p>
        </p:txBody>
      </p:sp>
      <p:sp>
        <p:nvSpPr>
          <p:cNvPr id="13" name="TextBox 12">
            <a:extLst>
              <a:ext uri="{FF2B5EF4-FFF2-40B4-BE49-F238E27FC236}">
                <a16:creationId xmlns:a16="http://schemas.microsoft.com/office/drawing/2014/main" id="{1857C499-E911-4D51-27E2-73358A33263D}"/>
              </a:ext>
            </a:extLst>
          </p:cNvPr>
          <p:cNvSpPr txBox="1"/>
          <p:nvPr/>
        </p:nvSpPr>
        <p:spPr>
          <a:xfrm rot="16200000">
            <a:off x="4730342" y="3640138"/>
            <a:ext cx="4167409" cy="646331"/>
          </a:xfrm>
          <a:prstGeom prst="rect">
            <a:avLst/>
          </a:prstGeom>
          <a:solidFill>
            <a:schemeClr val="bg1"/>
          </a:solidFill>
        </p:spPr>
        <p:txBody>
          <a:bodyPr wrap="square" rtlCol="0">
            <a:spAutoFit/>
          </a:bodyPr>
          <a:lstStyle/>
          <a:p>
            <a:pPr algn="ctr"/>
            <a:endParaRPr lang="en-GB" dirty="0"/>
          </a:p>
          <a:p>
            <a:pPr algn="ctr"/>
            <a:r>
              <a:rPr lang="en-GB" dirty="0"/>
              <a:t>Probability of failure</a:t>
            </a:r>
          </a:p>
        </p:txBody>
      </p:sp>
    </p:spTree>
    <p:extLst>
      <p:ext uri="{BB962C8B-B14F-4D97-AF65-F5344CB8AC3E}">
        <p14:creationId xmlns:p14="http://schemas.microsoft.com/office/powerpoint/2010/main" val="1245637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a:extLst>
              <a:ext uri="{FF2B5EF4-FFF2-40B4-BE49-F238E27FC236}">
                <a16:creationId xmlns:a16="http://schemas.microsoft.com/office/drawing/2014/main" id="{59999A00-0016-ECBF-2C69-DD53242BDE75}"/>
              </a:ext>
            </a:extLst>
          </p:cNvPr>
          <p:cNvPicPr>
            <a:picLocks/>
          </p:cNvPicPr>
          <p:nvPr/>
        </p:nvPicPr>
        <p:blipFill rotWithShape="1">
          <a:blip r:embed="rId2">
            <a:extLst>
              <a:ext uri="{28A0092B-C50C-407E-A947-70E740481C1C}">
                <a14:useLocalDpi xmlns:a14="http://schemas.microsoft.com/office/drawing/2010/main" val="0"/>
              </a:ext>
            </a:extLst>
          </a:blip>
          <a:srcRect t="6343" r="7106" b="1061"/>
          <a:stretch/>
        </p:blipFill>
        <p:spPr>
          <a:xfrm>
            <a:off x="6495529" y="2087011"/>
            <a:ext cx="5364000" cy="3960000"/>
          </a:xfrm>
          <a:prstGeom prst="rect">
            <a:avLst/>
          </a:prstGeom>
        </p:spPr>
      </p:pic>
      <p:sp>
        <p:nvSpPr>
          <p:cNvPr id="2" name="Content Placeholder 1">
            <a:extLst>
              <a:ext uri="{FF2B5EF4-FFF2-40B4-BE49-F238E27FC236}">
                <a16:creationId xmlns:a16="http://schemas.microsoft.com/office/drawing/2014/main" id="{F2357AD1-141C-A87A-CCB4-549A94065131}"/>
              </a:ext>
            </a:extLst>
          </p:cNvPr>
          <p:cNvSpPr>
            <a:spLocks noGrp="1"/>
          </p:cNvSpPr>
          <p:nvPr>
            <p:ph sz="quarter" idx="13"/>
          </p:nvPr>
        </p:nvSpPr>
        <p:spPr/>
        <p:txBody>
          <a:bodyPr/>
          <a:lstStyle/>
          <a:p>
            <a:r>
              <a:rPr lang="en-GB" dirty="0"/>
              <a:t>Pseudo-stochastic methods: general procedure</a:t>
            </a:r>
          </a:p>
        </p:txBody>
      </p:sp>
      <p:sp>
        <p:nvSpPr>
          <p:cNvPr id="3" name="Content Placeholder 2">
            <a:extLst>
              <a:ext uri="{FF2B5EF4-FFF2-40B4-BE49-F238E27FC236}">
                <a16:creationId xmlns:a16="http://schemas.microsoft.com/office/drawing/2014/main" id="{13C8579E-24AD-310D-A3D1-27F2C6A5F6A5}"/>
              </a:ext>
            </a:extLst>
          </p:cNvPr>
          <p:cNvSpPr>
            <a:spLocks noGrp="1"/>
          </p:cNvSpPr>
          <p:nvPr>
            <p:ph sz="quarter" idx="14"/>
          </p:nvPr>
        </p:nvSpPr>
        <p:spPr>
          <a:xfrm>
            <a:off x="395751" y="1076326"/>
            <a:ext cx="5878050" cy="4792662"/>
          </a:xfrm>
        </p:spPr>
        <p:txBody>
          <a:bodyPr/>
          <a:lstStyle/>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Aim to create a “lookup curve” that other engineers can use to read across the probability of failure.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Pseudo-stochastic damage metric calculated from combination of best estimate damage, and damage from 95</a:t>
            </a:r>
            <a:r>
              <a:rPr lang="en-GB" sz="2000" baseline="30000" dirty="0"/>
              <a:t>th</a:t>
            </a:r>
            <a:r>
              <a:rPr lang="en-GB" sz="2000" dirty="0"/>
              <a:t> percentile confidence interval values for stochastic inputs (more to come).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Probability of failure calculated using a more accurate and precise method (e.g. Monte Carlo). This curve is created just once, thus reducing future effort for the probabilistic analysis.</a:t>
            </a:r>
          </a:p>
          <a:p>
            <a:pPr marL="285750" indent="-285750">
              <a:buFont typeface="Arial" panose="020B0604020202020204" pitchFamily="34" charset="0"/>
              <a:buChar char="•"/>
            </a:pPr>
            <a:endParaRPr lang="en-GB" sz="2000" dirty="0"/>
          </a:p>
          <a:p>
            <a:endParaRPr lang="en-GB" dirty="0"/>
          </a:p>
        </p:txBody>
      </p:sp>
      <p:cxnSp>
        <p:nvCxnSpPr>
          <p:cNvPr id="6" name="Straight Arrow Connector 5">
            <a:extLst>
              <a:ext uri="{FF2B5EF4-FFF2-40B4-BE49-F238E27FC236}">
                <a16:creationId xmlns:a16="http://schemas.microsoft.com/office/drawing/2014/main" id="{C26281CB-CE2B-F468-512C-486EECBBDD82}"/>
              </a:ext>
            </a:extLst>
          </p:cNvPr>
          <p:cNvCxnSpPr/>
          <p:nvPr/>
        </p:nvCxnSpPr>
        <p:spPr>
          <a:xfrm flipV="1">
            <a:off x="7820740" y="2757574"/>
            <a:ext cx="0" cy="285167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19EF8BD-88C3-5206-16BA-83209BC23030}"/>
              </a:ext>
            </a:extLst>
          </p:cNvPr>
          <p:cNvCxnSpPr>
            <a:cxnSpLocks/>
          </p:cNvCxnSpPr>
          <p:nvPr/>
        </p:nvCxnSpPr>
        <p:spPr>
          <a:xfrm flipH="1" flipV="1">
            <a:off x="7220972" y="2757574"/>
            <a:ext cx="599768" cy="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9C3D76B-20A8-6BF5-BF09-AEF319A6E913}"/>
              </a:ext>
            </a:extLst>
          </p:cNvPr>
          <p:cNvSpPr/>
          <p:nvPr/>
        </p:nvSpPr>
        <p:spPr>
          <a:xfrm>
            <a:off x="10202636" y="5107268"/>
            <a:ext cx="1458043" cy="50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Table 6">
            <a:extLst>
              <a:ext uri="{FF2B5EF4-FFF2-40B4-BE49-F238E27FC236}">
                <a16:creationId xmlns:a16="http://schemas.microsoft.com/office/drawing/2014/main" id="{B4227203-6AAC-DB1E-8DC3-C1636DEE9BA1}"/>
              </a:ext>
            </a:extLst>
          </p:cNvPr>
          <p:cNvGraphicFramePr>
            <a:graphicFrameLocks noGrp="1"/>
          </p:cNvGraphicFramePr>
          <p:nvPr>
            <p:extLst>
              <p:ext uri="{D42A27DB-BD31-4B8C-83A1-F6EECF244321}">
                <p14:modId xmlns:p14="http://schemas.microsoft.com/office/powerpoint/2010/main" val="4029201917"/>
              </p:ext>
            </p:extLst>
          </p:nvPr>
        </p:nvGraphicFramePr>
        <p:xfrm>
          <a:off x="10126436" y="4033760"/>
          <a:ext cx="1458044" cy="148808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952154">
                  <a:extLst>
                    <a:ext uri="{9D8B030D-6E8A-4147-A177-3AD203B41FA5}">
                      <a16:colId xmlns:a16="http://schemas.microsoft.com/office/drawing/2014/main" val="1266995801"/>
                    </a:ext>
                  </a:extLst>
                </a:gridCol>
                <a:gridCol w="505890">
                  <a:extLst>
                    <a:ext uri="{9D8B030D-6E8A-4147-A177-3AD203B41FA5}">
                      <a16:colId xmlns:a16="http://schemas.microsoft.com/office/drawing/2014/main" val="3160108013"/>
                    </a:ext>
                  </a:extLst>
                </a:gridCol>
              </a:tblGrid>
              <a:tr h="374268">
                <a:tc>
                  <a:txBody>
                    <a:bodyPr/>
                    <a:lstStyle/>
                    <a:p>
                      <a:pPr algn="ctr"/>
                      <a:r>
                        <a:rPr lang="en-GB" sz="1000" dirty="0"/>
                        <a:t>Requirement</a:t>
                      </a:r>
                    </a:p>
                  </a:txBody>
                  <a:tcPr marL="54928" marR="54928" marT="27464" marB="27464" anchor="b"/>
                </a:tc>
                <a:tc>
                  <a:txBody>
                    <a:bodyPr/>
                    <a:lstStyle/>
                    <a:p>
                      <a:pPr algn="ctr"/>
                      <a:r>
                        <a:rPr lang="en-GB" sz="1000" dirty="0"/>
                        <a:t>RAG rating</a:t>
                      </a:r>
                    </a:p>
                  </a:txBody>
                  <a:tcPr marL="54928" marR="54928" marT="27464" marB="27464" anchor="b"/>
                </a:tc>
                <a:extLst>
                  <a:ext uri="{0D108BD9-81ED-4DB2-BD59-A6C34878D82A}">
                    <a16:rowId xmlns:a16="http://schemas.microsoft.com/office/drawing/2014/main" val="916602238"/>
                  </a:ext>
                </a:extLst>
              </a:tr>
              <a:tr h="222764">
                <a:tc>
                  <a:txBody>
                    <a:bodyPr/>
                    <a:lstStyle/>
                    <a:p>
                      <a:pPr algn="ctr"/>
                      <a:r>
                        <a:rPr lang="en-GB" sz="1000" dirty="0"/>
                        <a:t>Robustness</a:t>
                      </a:r>
                    </a:p>
                  </a:txBody>
                  <a:tcPr marL="54928" marR="54928" marT="27464" marB="27464"/>
                </a:tc>
                <a:tc>
                  <a:txBody>
                    <a:bodyPr/>
                    <a:lstStyle/>
                    <a:p>
                      <a:pPr algn="ctr"/>
                      <a:r>
                        <a:rPr lang="en-GB" sz="1000" dirty="0"/>
                        <a:t>G</a:t>
                      </a:r>
                    </a:p>
                  </a:txBody>
                  <a:tcPr marL="54928" marR="54928" marT="27464" marB="27464">
                    <a:solidFill>
                      <a:srgbClr val="92D050"/>
                    </a:solidFill>
                  </a:tcPr>
                </a:tc>
                <a:extLst>
                  <a:ext uri="{0D108BD9-81ED-4DB2-BD59-A6C34878D82A}">
                    <a16:rowId xmlns:a16="http://schemas.microsoft.com/office/drawing/2014/main" val="166050207"/>
                  </a:ext>
                </a:extLst>
              </a:tr>
              <a:tr h="222764">
                <a:tc>
                  <a:txBody>
                    <a:bodyPr/>
                    <a:lstStyle/>
                    <a:p>
                      <a:pPr algn="ctr"/>
                      <a:r>
                        <a:rPr lang="en-GB" sz="1000" dirty="0"/>
                        <a:t>Accuracy</a:t>
                      </a:r>
                    </a:p>
                  </a:txBody>
                  <a:tcPr marL="54928" marR="54928" marT="27464" marB="27464"/>
                </a:tc>
                <a:tc>
                  <a:txBody>
                    <a:bodyPr/>
                    <a:lstStyle/>
                    <a:p>
                      <a:pPr algn="ctr"/>
                      <a:endParaRPr lang="en-GB" sz="1000" dirty="0"/>
                    </a:p>
                  </a:txBody>
                  <a:tcPr marL="54928" marR="54928" marT="27464" marB="27464">
                    <a:solidFill>
                      <a:schemeClr val="bg1"/>
                    </a:solidFill>
                  </a:tcPr>
                </a:tc>
                <a:extLst>
                  <a:ext uri="{0D108BD9-81ED-4DB2-BD59-A6C34878D82A}">
                    <a16:rowId xmlns:a16="http://schemas.microsoft.com/office/drawing/2014/main" val="2806721277"/>
                  </a:ext>
                </a:extLst>
              </a:tr>
              <a:tr h="222764">
                <a:tc>
                  <a:txBody>
                    <a:bodyPr/>
                    <a:lstStyle/>
                    <a:p>
                      <a:pPr algn="ctr"/>
                      <a:r>
                        <a:rPr lang="en-GB" sz="1000" dirty="0"/>
                        <a:t>Precision</a:t>
                      </a:r>
                    </a:p>
                  </a:txBody>
                  <a:tcPr marL="54928" marR="54928" marT="27464" marB="27464"/>
                </a:tc>
                <a:tc>
                  <a:txBody>
                    <a:bodyPr/>
                    <a:lstStyle/>
                    <a:p>
                      <a:pPr algn="ctr"/>
                      <a:endParaRPr lang="en-GB" sz="1000" dirty="0"/>
                    </a:p>
                  </a:txBody>
                  <a:tcPr marL="54928" marR="54928" marT="27464" marB="27464">
                    <a:solidFill>
                      <a:schemeClr val="bg1"/>
                    </a:solidFill>
                  </a:tcPr>
                </a:tc>
                <a:extLst>
                  <a:ext uri="{0D108BD9-81ED-4DB2-BD59-A6C34878D82A}">
                    <a16:rowId xmlns:a16="http://schemas.microsoft.com/office/drawing/2014/main" val="2184605377"/>
                  </a:ext>
                </a:extLst>
              </a:tr>
              <a:tr h="222764">
                <a:tc>
                  <a:txBody>
                    <a:bodyPr/>
                    <a:lstStyle/>
                    <a:p>
                      <a:pPr algn="ctr"/>
                      <a:r>
                        <a:rPr lang="en-GB" sz="1000" dirty="0"/>
                        <a:t>Efficiency</a:t>
                      </a:r>
                    </a:p>
                  </a:txBody>
                  <a:tcPr marL="54928" marR="54928" marT="27464" marB="27464"/>
                </a:tc>
                <a:tc>
                  <a:txBody>
                    <a:bodyPr/>
                    <a:lstStyle/>
                    <a:p>
                      <a:pPr algn="ctr"/>
                      <a:endParaRPr lang="en-GB" sz="1000" dirty="0"/>
                    </a:p>
                  </a:txBody>
                  <a:tcPr marL="54928" marR="54928" marT="27464" marB="27464">
                    <a:solidFill>
                      <a:schemeClr val="bg1"/>
                    </a:solidFill>
                  </a:tcPr>
                </a:tc>
                <a:extLst>
                  <a:ext uri="{0D108BD9-81ED-4DB2-BD59-A6C34878D82A}">
                    <a16:rowId xmlns:a16="http://schemas.microsoft.com/office/drawing/2014/main" val="4039729219"/>
                  </a:ext>
                </a:extLst>
              </a:tr>
              <a:tr h="222764">
                <a:tc>
                  <a:txBody>
                    <a:bodyPr/>
                    <a:lstStyle/>
                    <a:p>
                      <a:pPr algn="ctr"/>
                      <a:r>
                        <a:rPr lang="en-GB" sz="1000" dirty="0"/>
                        <a:t>Ease of use</a:t>
                      </a:r>
                    </a:p>
                  </a:txBody>
                  <a:tcPr marL="54928" marR="54928" marT="27464" marB="27464"/>
                </a:tc>
                <a:tc>
                  <a:txBody>
                    <a:bodyPr/>
                    <a:lstStyle/>
                    <a:p>
                      <a:pPr algn="ctr"/>
                      <a:endParaRPr lang="en-GB" sz="1000" dirty="0"/>
                    </a:p>
                  </a:txBody>
                  <a:tcPr marL="54928" marR="54928" marT="27464" marB="27464">
                    <a:solidFill>
                      <a:schemeClr val="bg1"/>
                    </a:solidFill>
                  </a:tcPr>
                </a:tc>
                <a:extLst>
                  <a:ext uri="{0D108BD9-81ED-4DB2-BD59-A6C34878D82A}">
                    <a16:rowId xmlns:a16="http://schemas.microsoft.com/office/drawing/2014/main" val="469776193"/>
                  </a:ext>
                </a:extLst>
              </a:tr>
            </a:tbl>
          </a:graphicData>
        </a:graphic>
      </p:graphicFrame>
      <p:sp>
        <p:nvSpPr>
          <p:cNvPr id="12" name="TextBox 11">
            <a:extLst>
              <a:ext uri="{FF2B5EF4-FFF2-40B4-BE49-F238E27FC236}">
                <a16:creationId xmlns:a16="http://schemas.microsoft.com/office/drawing/2014/main" id="{BEAC39BE-8C3B-4394-F04C-D40FD1760595}"/>
              </a:ext>
            </a:extLst>
          </p:cNvPr>
          <p:cNvSpPr txBox="1"/>
          <p:nvPr/>
        </p:nvSpPr>
        <p:spPr>
          <a:xfrm>
            <a:off x="7043195" y="5675158"/>
            <a:ext cx="4758647" cy="507831"/>
          </a:xfrm>
          <a:prstGeom prst="rect">
            <a:avLst/>
          </a:prstGeom>
          <a:solidFill>
            <a:schemeClr val="bg1"/>
          </a:solidFill>
        </p:spPr>
        <p:txBody>
          <a:bodyPr wrap="square" rtlCol="0">
            <a:spAutoFit/>
          </a:bodyPr>
          <a:lstStyle/>
          <a:p>
            <a:pPr algn="ctr"/>
            <a:r>
              <a:rPr lang="en-GB" dirty="0"/>
              <a:t>Pseudo-stochastic metric</a:t>
            </a:r>
          </a:p>
          <a:p>
            <a:pPr algn="ctr"/>
            <a:r>
              <a:rPr lang="en-GB" sz="900" dirty="0"/>
              <a:t> </a:t>
            </a:r>
            <a:endParaRPr lang="en-GB" sz="1400" dirty="0"/>
          </a:p>
        </p:txBody>
      </p:sp>
      <p:sp>
        <p:nvSpPr>
          <p:cNvPr id="13" name="TextBox 12">
            <a:extLst>
              <a:ext uri="{FF2B5EF4-FFF2-40B4-BE49-F238E27FC236}">
                <a16:creationId xmlns:a16="http://schemas.microsoft.com/office/drawing/2014/main" id="{1857C499-E911-4D51-27E2-73358A33263D}"/>
              </a:ext>
            </a:extLst>
          </p:cNvPr>
          <p:cNvSpPr txBox="1"/>
          <p:nvPr/>
        </p:nvSpPr>
        <p:spPr>
          <a:xfrm rot="16200000">
            <a:off x="4730342" y="3640138"/>
            <a:ext cx="4167409" cy="646331"/>
          </a:xfrm>
          <a:prstGeom prst="rect">
            <a:avLst/>
          </a:prstGeom>
          <a:solidFill>
            <a:schemeClr val="bg1"/>
          </a:solidFill>
        </p:spPr>
        <p:txBody>
          <a:bodyPr wrap="square" rtlCol="0">
            <a:spAutoFit/>
          </a:bodyPr>
          <a:lstStyle/>
          <a:p>
            <a:pPr algn="ctr"/>
            <a:endParaRPr lang="en-GB" dirty="0"/>
          </a:p>
          <a:p>
            <a:pPr algn="ctr"/>
            <a:r>
              <a:rPr lang="en-GB" dirty="0"/>
              <a:t>Probability of failure</a:t>
            </a:r>
          </a:p>
        </p:txBody>
      </p:sp>
    </p:spTree>
    <p:extLst>
      <p:ext uri="{BB962C8B-B14F-4D97-AF65-F5344CB8AC3E}">
        <p14:creationId xmlns:p14="http://schemas.microsoft.com/office/powerpoint/2010/main" val="2579777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9">
            <a:extLst>
              <a:ext uri="{FF2B5EF4-FFF2-40B4-BE49-F238E27FC236}">
                <a16:creationId xmlns:a16="http://schemas.microsoft.com/office/drawing/2014/main" id="{E6EF276B-DF94-E468-D6F5-BD8C20DFA33F}"/>
              </a:ext>
            </a:extLst>
          </p:cNvPr>
          <p:cNvPicPr>
            <a:picLocks/>
          </p:cNvPicPr>
          <p:nvPr/>
        </p:nvPicPr>
        <p:blipFill rotWithShape="1">
          <a:blip r:embed="rId2">
            <a:extLst>
              <a:ext uri="{28A0092B-C50C-407E-A947-70E740481C1C}">
                <a14:useLocalDpi xmlns:a14="http://schemas.microsoft.com/office/drawing/2010/main" val="0"/>
              </a:ext>
            </a:extLst>
          </a:blip>
          <a:srcRect t="8280" r="7106" b="-876"/>
          <a:stretch/>
        </p:blipFill>
        <p:spPr bwMode="auto">
          <a:xfrm>
            <a:off x="6495529" y="2165311"/>
            <a:ext cx="5364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a:extLst>
              <a:ext uri="{FF2B5EF4-FFF2-40B4-BE49-F238E27FC236}">
                <a16:creationId xmlns:a16="http://schemas.microsoft.com/office/drawing/2014/main" id="{F2357AD1-141C-A87A-CCB4-549A94065131}"/>
              </a:ext>
            </a:extLst>
          </p:cNvPr>
          <p:cNvSpPr>
            <a:spLocks noGrp="1"/>
          </p:cNvSpPr>
          <p:nvPr>
            <p:ph sz="quarter" idx="13"/>
          </p:nvPr>
        </p:nvSpPr>
        <p:spPr/>
        <p:txBody>
          <a:bodyPr/>
          <a:lstStyle/>
          <a:p>
            <a:r>
              <a:rPr lang="en-GB" dirty="0"/>
              <a:t>Pseudo-stochastic methods: general procedure</a:t>
            </a:r>
          </a:p>
        </p:txBody>
      </p:sp>
      <p:sp>
        <p:nvSpPr>
          <p:cNvPr id="3" name="Content Placeholder 2">
            <a:extLst>
              <a:ext uri="{FF2B5EF4-FFF2-40B4-BE49-F238E27FC236}">
                <a16:creationId xmlns:a16="http://schemas.microsoft.com/office/drawing/2014/main" id="{13C8579E-24AD-310D-A3D1-27F2C6A5F6A5}"/>
              </a:ext>
            </a:extLst>
          </p:cNvPr>
          <p:cNvSpPr>
            <a:spLocks noGrp="1"/>
          </p:cNvSpPr>
          <p:nvPr>
            <p:ph sz="quarter" idx="14"/>
          </p:nvPr>
        </p:nvSpPr>
        <p:spPr>
          <a:xfrm>
            <a:off x="395751" y="1076326"/>
            <a:ext cx="5878050" cy="4792662"/>
          </a:xfrm>
        </p:spPr>
        <p:txBody>
          <a:bodyPr/>
          <a:lstStyle/>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Aim to create a “lookup curve” that other engineers can use to read across the probability of failure.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Pseudo-stochastic damage metric calculated from combination of best estimate damage, and damage from 95</a:t>
            </a:r>
            <a:r>
              <a:rPr lang="en-GB" sz="2000" baseline="30000" dirty="0"/>
              <a:t>th</a:t>
            </a:r>
            <a:r>
              <a:rPr lang="en-GB" sz="2000" dirty="0"/>
              <a:t> percentile confidence interval values for stochastic inputs (more to come).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Probability of failure calculated using a more accurate and precise method (e.g. Monte Carlo). This curve is created just once, thus reducing future effort for the probabilistic analysis.</a:t>
            </a:r>
          </a:p>
          <a:p>
            <a:pPr marL="285750" indent="-285750">
              <a:buFont typeface="Arial" panose="020B0604020202020204" pitchFamily="34" charset="0"/>
              <a:buChar char="•"/>
            </a:pPr>
            <a:endParaRPr lang="en-GB" sz="2000" dirty="0"/>
          </a:p>
          <a:p>
            <a:endParaRPr lang="en-GB" dirty="0"/>
          </a:p>
        </p:txBody>
      </p:sp>
      <p:cxnSp>
        <p:nvCxnSpPr>
          <p:cNvPr id="6" name="Straight Arrow Connector 5">
            <a:extLst>
              <a:ext uri="{FF2B5EF4-FFF2-40B4-BE49-F238E27FC236}">
                <a16:creationId xmlns:a16="http://schemas.microsoft.com/office/drawing/2014/main" id="{C26281CB-CE2B-F468-512C-486EECBBDD82}"/>
              </a:ext>
            </a:extLst>
          </p:cNvPr>
          <p:cNvCxnSpPr/>
          <p:nvPr/>
        </p:nvCxnSpPr>
        <p:spPr>
          <a:xfrm flipV="1">
            <a:off x="7820740" y="2757574"/>
            <a:ext cx="0" cy="285167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19EF8BD-88C3-5206-16BA-83209BC23030}"/>
              </a:ext>
            </a:extLst>
          </p:cNvPr>
          <p:cNvCxnSpPr>
            <a:cxnSpLocks/>
          </p:cNvCxnSpPr>
          <p:nvPr/>
        </p:nvCxnSpPr>
        <p:spPr>
          <a:xfrm flipH="1" flipV="1">
            <a:off x="7220972" y="2757574"/>
            <a:ext cx="599768" cy="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9C3D76B-20A8-6BF5-BF09-AEF319A6E913}"/>
              </a:ext>
            </a:extLst>
          </p:cNvPr>
          <p:cNvSpPr/>
          <p:nvPr/>
        </p:nvSpPr>
        <p:spPr>
          <a:xfrm>
            <a:off x="10202636" y="4419600"/>
            <a:ext cx="1458043" cy="1189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EAC39BE-8C3B-4394-F04C-D40FD1760595}"/>
              </a:ext>
            </a:extLst>
          </p:cNvPr>
          <p:cNvSpPr txBox="1"/>
          <p:nvPr/>
        </p:nvSpPr>
        <p:spPr>
          <a:xfrm>
            <a:off x="7043195" y="5675158"/>
            <a:ext cx="4758647" cy="507831"/>
          </a:xfrm>
          <a:prstGeom prst="rect">
            <a:avLst/>
          </a:prstGeom>
          <a:solidFill>
            <a:schemeClr val="bg1"/>
          </a:solidFill>
        </p:spPr>
        <p:txBody>
          <a:bodyPr wrap="square" rtlCol="0">
            <a:spAutoFit/>
          </a:bodyPr>
          <a:lstStyle/>
          <a:p>
            <a:pPr algn="ctr"/>
            <a:r>
              <a:rPr lang="en-GB" dirty="0"/>
              <a:t>Pseudo-stochastic metric</a:t>
            </a:r>
          </a:p>
          <a:p>
            <a:pPr algn="ctr"/>
            <a:r>
              <a:rPr lang="en-GB" sz="900" dirty="0"/>
              <a:t> </a:t>
            </a:r>
            <a:endParaRPr lang="en-GB" sz="1400" dirty="0"/>
          </a:p>
        </p:txBody>
      </p:sp>
      <p:sp>
        <p:nvSpPr>
          <p:cNvPr id="13" name="TextBox 12">
            <a:extLst>
              <a:ext uri="{FF2B5EF4-FFF2-40B4-BE49-F238E27FC236}">
                <a16:creationId xmlns:a16="http://schemas.microsoft.com/office/drawing/2014/main" id="{1857C499-E911-4D51-27E2-73358A33263D}"/>
              </a:ext>
            </a:extLst>
          </p:cNvPr>
          <p:cNvSpPr txBox="1"/>
          <p:nvPr/>
        </p:nvSpPr>
        <p:spPr>
          <a:xfrm rot="16200000">
            <a:off x="4730342" y="3640138"/>
            <a:ext cx="4167409" cy="646331"/>
          </a:xfrm>
          <a:prstGeom prst="rect">
            <a:avLst/>
          </a:prstGeom>
          <a:solidFill>
            <a:schemeClr val="bg1"/>
          </a:solidFill>
        </p:spPr>
        <p:txBody>
          <a:bodyPr wrap="square" rtlCol="0">
            <a:spAutoFit/>
          </a:bodyPr>
          <a:lstStyle/>
          <a:p>
            <a:pPr algn="ctr"/>
            <a:endParaRPr lang="en-GB" dirty="0"/>
          </a:p>
          <a:p>
            <a:pPr algn="ctr"/>
            <a:r>
              <a:rPr lang="en-GB" dirty="0"/>
              <a:t>Probability of failure</a:t>
            </a:r>
          </a:p>
        </p:txBody>
      </p:sp>
      <p:graphicFrame>
        <p:nvGraphicFramePr>
          <p:cNvPr id="8" name="Table 6">
            <a:extLst>
              <a:ext uri="{FF2B5EF4-FFF2-40B4-BE49-F238E27FC236}">
                <a16:creationId xmlns:a16="http://schemas.microsoft.com/office/drawing/2014/main" id="{B4227203-6AAC-DB1E-8DC3-C1636DEE9BA1}"/>
              </a:ext>
            </a:extLst>
          </p:cNvPr>
          <p:cNvGraphicFramePr>
            <a:graphicFrameLocks noGrp="1"/>
          </p:cNvGraphicFramePr>
          <p:nvPr>
            <p:extLst>
              <p:ext uri="{D42A27DB-BD31-4B8C-83A1-F6EECF244321}">
                <p14:modId xmlns:p14="http://schemas.microsoft.com/office/powerpoint/2010/main" val="1568762720"/>
              </p:ext>
            </p:extLst>
          </p:nvPr>
        </p:nvGraphicFramePr>
        <p:xfrm>
          <a:off x="10126436" y="4033760"/>
          <a:ext cx="1458044" cy="148808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952154">
                  <a:extLst>
                    <a:ext uri="{9D8B030D-6E8A-4147-A177-3AD203B41FA5}">
                      <a16:colId xmlns:a16="http://schemas.microsoft.com/office/drawing/2014/main" val="1266995801"/>
                    </a:ext>
                  </a:extLst>
                </a:gridCol>
                <a:gridCol w="505890">
                  <a:extLst>
                    <a:ext uri="{9D8B030D-6E8A-4147-A177-3AD203B41FA5}">
                      <a16:colId xmlns:a16="http://schemas.microsoft.com/office/drawing/2014/main" val="3160108013"/>
                    </a:ext>
                  </a:extLst>
                </a:gridCol>
              </a:tblGrid>
              <a:tr h="374268">
                <a:tc>
                  <a:txBody>
                    <a:bodyPr/>
                    <a:lstStyle/>
                    <a:p>
                      <a:pPr algn="ctr"/>
                      <a:r>
                        <a:rPr lang="en-GB" sz="1000" dirty="0"/>
                        <a:t>Requirement</a:t>
                      </a:r>
                    </a:p>
                  </a:txBody>
                  <a:tcPr marL="54928" marR="54928" marT="27464" marB="27464" anchor="b"/>
                </a:tc>
                <a:tc>
                  <a:txBody>
                    <a:bodyPr/>
                    <a:lstStyle/>
                    <a:p>
                      <a:pPr algn="ctr"/>
                      <a:r>
                        <a:rPr lang="en-GB" sz="1000" dirty="0"/>
                        <a:t>RAG rating</a:t>
                      </a:r>
                    </a:p>
                  </a:txBody>
                  <a:tcPr marL="54928" marR="54928" marT="27464" marB="27464" anchor="b"/>
                </a:tc>
                <a:extLst>
                  <a:ext uri="{0D108BD9-81ED-4DB2-BD59-A6C34878D82A}">
                    <a16:rowId xmlns:a16="http://schemas.microsoft.com/office/drawing/2014/main" val="916602238"/>
                  </a:ext>
                </a:extLst>
              </a:tr>
              <a:tr h="222764">
                <a:tc>
                  <a:txBody>
                    <a:bodyPr/>
                    <a:lstStyle/>
                    <a:p>
                      <a:pPr algn="ctr"/>
                      <a:r>
                        <a:rPr lang="en-GB" sz="1000" dirty="0"/>
                        <a:t>Robustness</a:t>
                      </a:r>
                    </a:p>
                  </a:txBody>
                  <a:tcPr marL="54928" marR="54928" marT="27464" marB="27464"/>
                </a:tc>
                <a:tc>
                  <a:txBody>
                    <a:bodyPr/>
                    <a:lstStyle/>
                    <a:p>
                      <a:pPr algn="ctr"/>
                      <a:r>
                        <a:rPr lang="en-GB" sz="1000" dirty="0">
                          <a:solidFill>
                            <a:schemeClr val="bg1"/>
                          </a:solidFill>
                        </a:rPr>
                        <a:t>R</a:t>
                      </a:r>
                    </a:p>
                  </a:txBody>
                  <a:tcPr marL="54928" marR="54928" marT="27464" marB="27464">
                    <a:solidFill>
                      <a:srgbClr val="C00000"/>
                    </a:solidFill>
                  </a:tcPr>
                </a:tc>
                <a:extLst>
                  <a:ext uri="{0D108BD9-81ED-4DB2-BD59-A6C34878D82A}">
                    <a16:rowId xmlns:a16="http://schemas.microsoft.com/office/drawing/2014/main" val="166050207"/>
                  </a:ext>
                </a:extLst>
              </a:tr>
              <a:tr h="222764">
                <a:tc>
                  <a:txBody>
                    <a:bodyPr/>
                    <a:lstStyle/>
                    <a:p>
                      <a:pPr algn="ctr"/>
                      <a:r>
                        <a:rPr lang="en-GB" sz="1000" dirty="0"/>
                        <a:t>Accuracy</a:t>
                      </a:r>
                    </a:p>
                  </a:txBody>
                  <a:tcPr marL="54928" marR="54928" marT="27464" marB="27464"/>
                </a:tc>
                <a:tc>
                  <a:txBody>
                    <a:bodyPr/>
                    <a:lstStyle/>
                    <a:p>
                      <a:pPr algn="ctr"/>
                      <a:endParaRPr lang="en-GB" sz="1000" dirty="0"/>
                    </a:p>
                  </a:txBody>
                  <a:tcPr marL="54928" marR="54928" marT="27464" marB="27464">
                    <a:solidFill>
                      <a:schemeClr val="bg1"/>
                    </a:solidFill>
                  </a:tcPr>
                </a:tc>
                <a:extLst>
                  <a:ext uri="{0D108BD9-81ED-4DB2-BD59-A6C34878D82A}">
                    <a16:rowId xmlns:a16="http://schemas.microsoft.com/office/drawing/2014/main" val="2806721277"/>
                  </a:ext>
                </a:extLst>
              </a:tr>
              <a:tr h="222764">
                <a:tc>
                  <a:txBody>
                    <a:bodyPr/>
                    <a:lstStyle/>
                    <a:p>
                      <a:pPr algn="ctr"/>
                      <a:r>
                        <a:rPr lang="en-GB" sz="1000" dirty="0"/>
                        <a:t>Precision</a:t>
                      </a:r>
                    </a:p>
                  </a:txBody>
                  <a:tcPr marL="54928" marR="54928" marT="27464" marB="27464"/>
                </a:tc>
                <a:tc>
                  <a:txBody>
                    <a:bodyPr/>
                    <a:lstStyle/>
                    <a:p>
                      <a:pPr algn="ctr"/>
                      <a:endParaRPr lang="en-GB" sz="1000" dirty="0"/>
                    </a:p>
                  </a:txBody>
                  <a:tcPr marL="54928" marR="54928" marT="27464" marB="27464">
                    <a:solidFill>
                      <a:schemeClr val="bg1"/>
                    </a:solidFill>
                  </a:tcPr>
                </a:tc>
                <a:extLst>
                  <a:ext uri="{0D108BD9-81ED-4DB2-BD59-A6C34878D82A}">
                    <a16:rowId xmlns:a16="http://schemas.microsoft.com/office/drawing/2014/main" val="2184605377"/>
                  </a:ext>
                </a:extLst>
              </a:tr>
              <a:tr h="222764">
                <a:tc>
                  <a:txBody>
                    <a:bodyPr/>
                    <a:lstStyle/>
                    <a:p>
                      <a:pPr algn="ctr"/>
                      <a:r>
                        <a:rPr lang="en-GB" sz="1000" dirty="0"/>
                        <a:t>Efficiency</a:t>
                      </a:r>
                    </a:p>
                  </a:txBody>
                  <a:tcPr marL="54928" marR="54928" marT="27464" marB="27464"/>
                </a:tc>
                <a:tc>
                  <a:txBody>
                    <a:bodyPr/>
                    <a:lstStyle/>
                    <a:p>
                      <a:pPr algn="ctr"/>
                      <a:endParaRPr lang="en-GB" sz="1000" dirty="0"/>
                    </a:p>
                  </a:txBody>
                  <a:tcPr marL="54928" marR="54928" marT="27464" marB="27464">
                    <a:solidFill>
                      <a:schemeClr val="bg1"/>
                    </a:solidFill>
                  </a:tcPr>
                </a:tc>
                <a:extLst>
                  <a:ext uri="{0D108BD9-81ED-4DB2-BD59-A6C34878D82A}">
                    <a16:rowId xmlns:a16="http://schemas.microsoft.com/office/drawing/2014/main" val="4039729219"/>
                  </a:ext>
                </a:extLst>
              </a:tr>
              <a:tr h="222764">
                <a:tc>
                  <a:txBody>
                    <a:bodyPr/>
                    <a:lstStyle/>
                    <a:p>
                      <a:pPr algn="ctr"/>
                      <a:r>
                        <a:rPr lang="en-GB" sz="1000" dirty="0"/>
                        <a:t>Ease of use</a:t>
                      </a:r>
                    </a:p>
                  </a:txBody>
                  <a:tcPr marL="54928" marR="54928" marT="27464" marB="27464"/>
                </a:tc>
                <a:tc>
                  <a:txBody>
                    <a:bodyPr/>
                    <a:lstStyle/>
                    <a:p>
                      <a:pPr algn="ctr"/>
                      <a:endParaRPr lang="en-GB" sz="1000" dirty="0"/>
                    </a:p>
                  </a:txBody>
                  <a:tcPr marL="54928" marR="54928" marT="27464" marB="27464">
                    <a:solidFill>
                      <a:schemeClr val="bg1"/>
                    </a:solidFill>
                  </a:tcPr>
                </a:tc>
                <a:extLst>
                  <a:ext uri="{0D108BD9-81ED-4DB2-BD59-A6C34878D82A}">
                    <a16:rowId xmlns:a16="http://schemas.microsoft.com/office/drawing/2014/main" val="469776193"/>
                  </a:ext>
                </a:extLst>
              </a:tr>
            </a:tbl>
          </a:graphicData>
        </a:graphic>
      </p:graphicFrame>
    </p:spTree>
    <p:extLst>
      <p:ext uri="{BB962C8B-B14F-4D97-AF65-F5344CB8AC3E}">
        <p14:creationId xmlns:p14="http://schemas.microsoft.com/office/powerpoint/2010/main" val="2791627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357AD1-141C-A87A-CCB4-549A94065131}"/>
              </a:ext>
            </a:extLst>
          </p:cNvPr>
          <p:cNvSpPr>
            <a:spLocks noGrp="1"/>
          </p:cNvSpPr>
          <p:nvPr>
            <p:ph sz="quarter" idx="13"/>
          </p:nvPr>
        </p:nvSpPr>
        <p:spPr/>
        <p:txBody>
          <a:bodyPr/>
          <a:lstStyle/>
          <a:p>
            <a:r>
              <a:rPr lang="en-GB" dirty="0"/>
              <a:t>Sandbox testing: the Miller-Norton creep law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3C8579E-24AD-310D-A3D1-27F2C6A5F6A5}"/>
                  </a:ext>
                </a:extLst>
              </p:cNvPr>
              <p:cNvSpPr>
                <a:spLocks noGrp="1"/>
              </p:cNvSpPr>
              <p:nvPr>
                <p:ph sz="quarter" idx="14"/>
              </p:nvPr>
            </p:nvSpPr>
            <p:spPr>
              <a:xfrm>
                <a:off x="395751" y="1076326"/>
                <a:ext cx="5878050" cy="4792662"/>
              </a:xfrm>
            </p:spPr>
            <p:txBody>
              <a:bodyPr/>
              <a:lstStyle/>
              <a:p>
                <a:pPr marL="285750" indent="-285750">
                  <a:buFont typeface="Arial" panose="020B0604020202020204" pitchFamily="34" charset="0"/>
                  <a:buChar char="•"/>
                </a:pPr>
                <a:endParaRPr lang="en-GB" sz="2000" dirty="0"/>
              </a:p>
              <a:p>
                <a:r>
                  <a:rPr lang="en-GB" sz="2000" dirty="0"/>
                  <a:t>A simplified creep law to start:</a:t>
                </a:r>
              </a:p>
              <a:p>
                <a:pPr lvl="1"/>
                <a:r>
                  <a:rPr lang="en-GB" sz="2000" dirty="0"/>
                  <a:t>Computationally cheap to evaluate many times</a:t>
                </a:r>
              </a:p>
              <a:p>
                <a:pPr lvl="1"/>
                <a:r>
                  <a:rPr lang="en-GB" sz="2000" dirty="0"/>
                  <a:t>Probability of failure can be solved analytically (using the probability chain rule for multiple stochastic variables)</a:t>
                </a:r>
              </a:p>
              <a:p>
                <a:pPr lvl="1"/>
                <a:r>
                  <a:rPr lang="en-GB" sz="2000" dirty="0"/>
                  <a:t>Can use this to test various pseudo-stochastic methods</a:t>
                </a:r>
              </a:p>
              <a:p>
                <a:pPr marL="457200" indent="-457200">
                  <a:buFont typeface="Arial" panose="020B0604020202020204" pitchFamily="34" charset="0"/>
                  <a:buChar char="•"/>
                </a:pPr>
                <a:endParaRPr lang="en-GB" sz="2600" dirty="0"/>
              </a:p>
              <a:p>
                <a:pPr algn="ctr"/>
                <a14:m>
                  <m:oMathPara xmlns:m="http://schemas.openxmlformats.org/officeDocument/2006/math">
                    <m:oMathParaPr>
                      <m:jc m:val="centerGroup"/>
                    </m:oMathParaPr>
                    <m:oMath xmlns:m="http://schemas.openxmlformats.org/officeDocument/2006/math">
                      <m:sSub>
                        <m:sSubPr>
                          <m:ctrlPr>
                            <a:rPr lang="en-GB" sz="2800" i="1">
                              <a:latin typeface="Cambria Math" panose="02040503050406030204" pitchFamily="18" charset="0"/>
                            </a:rPr>
                          </m:ctrlPr>
                        </m:sSubPr>
                        <m:e>
                          <m:r>
                            <a:rPr lang="en-GB" sz="2800" i="1">
                              <a:latin typeface="Cambria Math" panose="02040503050406030204" pitchFamily="18" charset="0"/>
                            </a:rPr>
                            <m:t>𝜀</m:t>
                          </m:r>
                        </m:e>
                        <m:sub>
                          <m:r>
                            <m:rPr>
                              <m:sty m:val="p"/>
                            </m:rPr>
                            <a:rPr lang="en-GB" sz="2800">
                              <a:latin typeface="Cambria Math" panose="02040503050406030204" pitchFamily="18" charset="0"/>
                            </a:rPr>
                            <m:t>cr</m:t>
                          </m:r>
                        </m:sub>
                      </m:sSub>
                      <m:r>
                        <a:rPr lang="en-GB" sz="2800" i="1">
                          <a:latin typeface="Cambria Math" panose="02040503050406030204" pitchFamily="18" charset="0"/>
                        </a:rPr>
                        <m:t>=</m:t>
                      </m:r>
                      <m:f>
                        <m:fPr>
                          <m:ctrlPr>
                            <a:rPr lang="en-GB" sz="2800" i="1">
                              <a:latin typeface="Cambria Math" panose="02040503050406030204" pitchFamily="18" charset="0"/>
                            </a:rPr>
                          </m:ctrlPr>
                        </m:fPr>
                        <m:num>
                          <m:r>
                            <a:rPr lang="en-GB" sz="2800" i="1">
                              <a:latin typeface="Cambria Math" panose="02040503050406030204" pitchFamily="18" charset="0"/>
                            </a:rPr>
                            <m:t>𝐶</m:t>
                          </m:r>
                          <m:r>
                            <a:rPr lang="en-GB" sz="2800" i="1">
                              <a:latin typeface="Cambria Math" panose="02040503050406030204" pitchFamily="18" charset="0"/>
                            </a:rPr>
                            <m:t>∙</m:t>
                          </m:r>
                          <m:sSup>
                            <m:sSupPr>
                              <m:ctrlPr>
                                <a:rPr lang="en-GB" sz="2800" i="1">
                                  <a:latin typeface="Cambria Math" panose="02040503050406030204" pitchFamily="18" charset="0"/>
                                </a:rPr>
                              </m:ctrlPr>
                            </m:sSupPr>
                            <m:e>
                              <m:r>
                                <a:rPr lang="en-GB" sz="2800" i="1">
                                  <a:latin typeface="Cambria Math" panose="02040503050406030204" pitchFamily="18" charset="0"/>
                                </a:rPr>
                                <m:t>𝜎</m:t>
                              </m:r>
                            </m:e>
                            <m:sup>
                              <m:r>
                                <a:rPr lang="en-GB" sz="2800" i="1">
                                  <a:latin typeface="Cambria Math" panose="02040503050406030204" pitchFamily="18" charset="0"/>
                                </a:rPr>
                                <m:t>𝑛</m:t>
                              </m:r>
                            </m:sup>
                          </m:sSup>
                          <m:r>
                            <a:rPr lang="en-GB" sz="2800" i="1">
                              <a:latin typeface="Cambria Math" panose="02040503050406030204" pitchFamily="18" charset="0"/>
                            </a:rPr>
                            <m:t>∙</m:t>
                          </m:r>
                          <m:sSup>
                            <m:sSupPr>
                              <m:ctrlPr>
                                <a:rPr lang="en-GB" sz="2800" i="1">
                                  <a:latin typeface="Cambria Math" panose="02040503050406030204" pitchFamily="18" charset="0"/>
                                </a:rPr>
                              </m:ctrlPr>
                            </m:sSupPr>
                            <m:e>
                              <m:acc>
                                <m:accPr>
                                  <m:chr m:val="̃"/>
                                  <m:ctrlPr>
                                    <a:rPr lang="en-GB" sz="2800" i="1">
                                      <a:latin typeface="Cambria Math" panose="02040503050406030204" pitchFamily="18" charset="0"/>
                                    </a:rPr>
                                  </m:ctrlPr>
                                </m:accPr>
                                <m:e>
                                  <m:r>
                                    <a:rPr lang="en-GB" sz="2800" i="1">
                                      <a:latin typeface="Cambria Math" panose="02040503050406030204" pitchFamily="18" charset="0"/>
                                    </a:rPr>
                                    <m:t>𝑡</m:t>
                                  </m:r>
                                </m:e>
                              </m:acc>
                            </m:e>
                            <m:sup>
                              <m:r>
                                <a:rPr lang="en-GB" sz="2800" i="1">
                                  <a:latin typeface="Cambria Math" panose="02040503050406030204" pitchFamily="18" charset="0"/>
                                </a:rPr>
                                <m:t>𝑚</m:t>
                              </m:r>
                              <m:r>
                                <a:rPr lang="en-GB" sz="2800" i="1">
                                  <a:latin typeface="Cambria Math" panose="02040503050406030204" pitchFamily="18" charset="0"/>
                                </a:rPr>
                                <m:t>+1</m:t>
                              </m:r>
                            </m:sup>
                          </m:sSup>
                          <m:r>
                            <a:rPr lang="en-GB" sz="2800" i="1">
                              <a:latin typeface="Cambria Math" panose="02040503050406030204" pitchFamily="18" charset="0"/>
                            </a:rPr>
                            <m:t>∙</m:t>
                          </m:r>
                          <m:sSup>
                            <m:sSupPr>
                              <m:ctrlPr>
                                <a:rPr lang="en-GB" sz="2800" i="1">
                                  <a:latin typeface="Cambria Math" panose="02040503050406030204" pitchFamily="18" charset="0"/>
                                </a:rPr>
                              </m:ctrlPr>
                            </m:sSupPr>
                            <m:e>
                              <m:r>
                                <a:rPr lang="en-GB" sz="2800" i="1">
                                  <a:latin typeface="Cambria Math" panose="02040503050406030204" pitchFamily="18" charset="0"/>
                                </a:rPr>
                                <m:t>𝑒</m:t>
                              </m:r>
                            </m:e>
                            <m:sup>
                              <m:f>
                                <m:fPr>
                                  <m:ctrlPr>
                                    <a:rPr lang="en-GB" sz="2800" i="1">
                                      <a:latin typeface="Cambria Math" panose="02040503050406030204" pitchFamily="18" charset="0"/>
                                    </a:rPr>
                                  </m:ctrlPr>
                                </m:fPr>
                                <m:num>
                                  <m:r>
                                    <a:rPr lang="en-GB" sz="2800" i="1">
                                      <a:latin typeface="Cambria Math" panose="02040503050406030204" pitchFamily="18" charset="0"/>
                                    </a:rPr>
                                    <m:t>−</m:t>
                                  </m:r>
                                  <m:r>
                                    <a:rPr lang="en-GB" sz="2800" i="1">
                                      <a:latin typeface="Cambria Math" panose="02040503050406030204" pitchFamily="18" charset="0"/>
                                    </a:rPr>
                                    <m:t>𝑄</m:t>
                                  </m:r>
                                </m:num>
                                <m:den>
                                  <m:r>
                                    <a:rPr lang="en-GB" sz="2800" i="1">
                                      <a:latin typeface="Cambria Math" panose="02040503050406030204" pitchFamily="18" charset="0"/>
                                    </a:rPr>
                                    <m:t>𝑅</m:t>
                                  </m:r>
                                  <m:r>
                                    <a:rPr lang="en-GB" sz="2800" i="1">
                                      <a:latin typeface="Cambria Math" panose="02040503050406030204" pitchFamily="18" charset="0"/>
                                    </a:rPr>
                                    <m:t>∙</m:t>
                                  </m:r>
                                  <m:r>
                                    <a:rPr lang="en-GB" sz="2800" i="1">
                                      <a:latin typeface="Cambria Math" panose="02040503050406030204" pitchFamily="18" charset="0"/>
                                    </a:rPr>
                                    <m:t>𝑇</m:t>
                                  </m:r>
                                </m:den>
                              </m:f>
                            </m:sup>
                          </m:sSup>
                        </m:num>
                        <m:den>
                          <m:r>
                            <a:rPr lang="en-GB" sz="2800" i="1">
                              <a:latin typeface="Cambria Math" panose="02040503050406030204" pitchFamily="18" charset="0"/>
                            </a:rPr>
                            <m:t>𝑚</m:t>
                          </m:r>
                          <m:r>
                            <a:rPr lang="en-GB" sz="2800" i="1">
                              <a:latin typeface="Cambria Math" panose="02040503050406030204" pitchFamily="18" charset="0"/>
                            </a:rPr>
                            <m:t>+1</m:t>
                          </m:r>
                        </m:den>
                      </m:f>
                    </m:oMath>
                  </m:oMathPara>
                </a14:m>
                <a:endParaRPr lang="en-GB" sz="2800" dirty="0"/>
              </a:p>
              <a:p>
                <a:pPr marL="285750" indent="-285750">
                  <a:buFont typeface="Arial" panose="020B0604020202020204" pitchFamily="34" charset="0"/>
                  <a:buChar char="•"/>
                </a:pPr>
                <a:endParaRPr lang="en-GB" sz="2000" dirty="0"/>
              </a:p>
              <a:p>
                <a:endParaRPr lang="en-GB" sz="2000" dirty="0"/>
              </a:p>
            </p:txBody>
          </p:sp>
        </mc:Choice>
        <mc:Fallback xmlns="">
          <p:sp>
            <p:nvSpPr>
              <p:cNvPr id="3" name="Content Placeholder 2">
                <a:extLst>
                  <a:ext uri="{FF2B5EF4-FFF2-40B4-BE49-F238E27FC236}">
                    <a16:creationId xmlns:a16="http://schemas.microsoft.com/office/drawing/2014/main" id="{13C8579E-24AD-310D-A3D1-27F2C6A5F6A5}"/>
                  </a:ext>
                </a:extLst>
              </p:cNvPr>
              <p:cNvSpPr>
                <a:spLocks noGrp="1" noRot="1" noChangeAspect="1" noMove="1" noResize="1" noEditPoints="1" noAdjustHandles="1" noChangeArrowheads="1" noChangeShapeType="1" noTextEdit="1"/>
              </p:cNvSpPr>
              <p:nvPr>
                <p:ph sz="quarter" idx="14"/>
              </p:nvPr>
            </p:nvSpPr>
            <p:spPr>
              <a:xfrm>
                <a:off x="395751" y="1076326"/>
                <a:ext cx="5878050" cy="4792662"/>
              </a:xfrm>
              <a:blipFill>
                <a:blip r:embed="rId2"/>
                <a:stretch>
                  <a:fillRect l="-1141"/>
                </a:stretch>
              </a:blipFill>
            </p:spPr>
            <p:txBody>
              <a:bodyPr/>
              <a:lstStyle/>
              <a:p>
                <a:r>
                  <a:rPr lang="en-GB">
                    <a:noFill/>
                  </a:rPr>
                  <a:t> </a:t>
                </a:r>
              </a:p>
            </p:txBody>
          </p:sp>
        </mc:Fallback>
      </mc:AlternateContent>
    </p:spTree>
    <p:extLst>
      <p:ext uri="{BB962C8B-B14F-4D97-AF65-F5344CB8AC3E}">
        <p14:creationId xmlns:p14="http://schemas.microsoft.com/office/powerpoint/2010/main" val="1576351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357AD1-141C-A87A-CCB4-549A94065131}"/>
              </a:ext>
            </a:extLst>
          </p:cNvPr>
          <p:cNvSpPr>
            <a:spLocks noGrp="1"/>
          </p:cNvSpPr>
          <p:nvPr>
            <p:ph sz="quarter" idx="13"/>
          </p:nvPr>
        </p:nvSpPr>
        <p:spPr/>
        <p:txBody>
          <a:bodyPr/>
          <a:lstStyle/>
          <a:p>
            <a:r>
              <a:rPr lang="en-GB" dirty="0"/>
              <a:t>Sandbox testing: the Miller-Norton creep law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3C8579E-24AD-310D-A3D1-27F2C6A5F6A5}"/>
                  </a:ext>
                </a:extLst>
              </p:cNvPr>
              <p:cNvSpPr>
                <a:spLocks noGrp="1"/>
              </p:cNvSpPr>
              <p:nvPr>
                <p:ph sz="quarter" idx="14"/>
              </p:nvPr>
            </p:nvSpPr>
            <p:spPr>
              <a:xfrm>
                <a:off x="395751" y="1076326"/>
                <a:ext cx="5878050" cy="4792662"/>
              </a:xfrm>
            </p:spPr>
            <p:txBody>
              <a:bodyPr/>
              <a:lstStyle/>
              <a:p>
                <a:pPr marL="285750" indent="-285750">
                  <a:buFont typeface="Arial" panose="020B0604020202020204" pitchFamily="34" charset="0"/>
                  <a:buChar char="•"/>
                </a:pPr>
                <a:endParaRPr lang="en-GB" sz="2000" dirty="0"/>
              </a:p>
              <a:p>
                <a:r>
                  <a:rPr lang="en-GB" sz="2000" dirty="0"/>
                  <a:t>A simplified creep law to start:</a:t>
                </a:r>
              </a:p>
              <a:p>
                <a:pPr lvl="1"/>
                <a:r>
                  <a:rPr lang="en-GB" sz="2000" dirty="0"/>
                  <a:t>Computationally cheap to evaluate many times</a:t>
                </a:r>
              </a:p>
              <a:p>
                <a:pPr lvl="1"/>
                <a:r>
                  <a:rPr lang="en-GB" sz="2000" dirty="0"/>
                  <a:t>Probability of failure can be solved analytically (using the probability chain rule for multiple stochastic variables)</a:t>
                </a:r>
              </a:p>
              <a:p>
                <a:pPr lvl="1"/>
                <a:r>
                  <a:rPr lang="en-GB" sz="2000" dirty="0"/>
                  <a:t>Can use this to test various pseudo-stochastic methods</a:t>
                </a:r>
              </a:p>
              <a:p>
                <a:pPr marL="457200" indent="-457200">
                  <a:buFont typeface="Arial" panose="020B0604020202020204" pitchFamily="34" charset="0"/>
                  <a:buChar char="•"/>
                </a:pPr>
                <a:endParaRPr lang="en-GB" sz="2600" dirty="0"/>
              </a:p>
              <a:p>
                <a:pPr algn="ctr"/>
                <a14:m>
                  <m:oMathPara xmlns:m="http://schemas.openxmlformats.org/officeDocument/2006/math">
                    <m:oMathParaPr>
                      <m:jc m:val="centerGroup"/>
                    </m:oMathParaPr>
                    <m:oMath xmlns:m="http://schemas.openxmlformats.org/officeDocument/2006/math">
                      <m:sSub>
                        <m:sSubPr>
                          <m:ctrlPr>
                            <a:rPr lang="en-GB" sz="2800" i="1">
                              <a:latin typeface="Cambria Math" panose="02040503050406030204" pitchFamily="18" charset="0"/>
                            </a:rPr>
                          </m:ctrlPr>
                        </m:sSubPr>
                        <m:e>
                          <m:r>
                            <a:rPr lang="en-GB" sz="2800" i="1">
                              <a:latin typeface="Cambria Math" panose="02040503050406030204" pitchFamily="18" charset="0"/>
                            </a:rPr>
                            <m:t>𝜀</m:t>
                          </m:r>
                        </m:e>
                        <m:sub>
                          <m:r>
                            <m:rPr>
                              <m:sty m:val="p"/>
                            </m:rPr>
                            <a:rPr lang="en-GB" sz="2800">
                              <a:latin typeface="Cambria Math" panose="02040503050406030204" pitchFamily="18" charset="0"/>
                            </a:rPr>
                            <m:t>cr</m:t>
                          </m:r>
                        </m:sub>
                      </m:sSub>
                      <m:r>
                        <a:rPr lang="en-GB" sz="2800" i="1">
                          <a:latin typeface="Cambria Math" panose="02040503050406030204" pitchFamily="18" charset="0"/>
                        </a:rPr>
                        <m:t>=</m:t>
                      </m:r>
                      <m:f>
                        <m:fPr>
                          <m:ctrlPr>
                            <a:rPr lang="en-GB" sz="2800" i="1">
                              <a:latin typeface="Cambria Math" panose="02040503050406030204" pitchFamily="18" charset="0"/>
                            </a:rPr>
                          </m:ctrlPr>
                        </m:fPr>
                        <m:num>
                          <m:r>
                            <a:rPr lang="en-GB" sz="2800" i="1">
                              <a:latin typeface="Cambria Math" panose="02040503050406030204" pitchFamily="18" charset="0"/>
                            </a:rPr>
                            <m:t>𝐶</m:t>
                          </m:r>
                          <m:r>
                            <a:rPr lang="en-GB" sz="2800" i="1">
                              <a:latin typeface="Cambria Math" panose="02040503050406030204" pitchFamily="18" charset="0"/>
                            </a:rPr>
                            <m:t>∙</m:t>
                          </m:r>
                          <m:sSup>
                            <m:sSupPr>
                              <m:ctrlPr>
                                <a:rPr lang="en-GB" sz="2800" i="1">
                                  <a:latin typeface="Cambria Math" panose="02040503050406030204" pitchFamily="18" charset="0"/>
                                </a:rPr>
                              </m:ctrlPr>
                            </m:sSupPr>
                            <m:e>
                              <m:r>
                                <a:rPr lang="en-GB" sz="2800" i="1">
                                  <a:latin typeface="Cambria Math" panose="02040503050406030204" pitchFamily="18" charset="0"/>
                                </a:rPr>
                                <m:t>𝜎</m:t>
                              </m:r>
                            </m:e>
                            <m:sup>
                              <m:r>
                                <a:rPr lang="en-GB" sz="2800" i="1">
                                  <a:latin typeface="Cambria Math" panose="02040503050406030204" pitchFamily="18" charset="0"/>
                                </a:rPr>
                                <m:t>𝑛</m:t>
                              </m:r>
                            </m:sup>
                          </m:sSup>
                          <m:r>
                            <a:rPr lang="en-GB" sz="2800" i="1">
                              <a:latin typeface="Cambria Math" panose="02040503050406030204" pitchFamily="18" charset="0"/>
                            </a:rPr>
                            <m:t>∙</m:t>
                          </m:r>
                          <m:sSup>
                            <m:sSupPr>
                              <m:ctrlPr>
                                <a:rPr lang="en-GB" sz="2800" i="1">
                                  <a:latin typeface="Cambria Math" panose="02040503050406030204" pitchFamily="18" charset="0"/>
                                </a:rPr>
                              </m:ctrlPr>
                            </m:sSupPr>
                            <m:e>
                              <m:acc>
                                <m:accPr>
                                  <m:chr m:val="̃"/>
                                  <m:ctrlPr>
                                    <a:rPr lang="en-GB" sz="2800" i="1">
                                      <a:latin typeface="Cambria Math" panose="02040503050406030204" pitchFamily="18" charset="0"/>
                                    </a:rPr>
                                  </m:ctrlPr>
                                </m:accPr>
                                <m:e>
                                  <m:r>
                                    <a:rPr lang="en-GB" sz="2800" i="1">
                                      <a:latin typeface="Cambria Math" panose="02040503050406030204" pitchFamily="18" charset="0"/>
                                    </a:rPr>
                                    <m:t>𝑡</m:t>
                                  </m:r>
                                </m:e>
                              </m:acc>
                            </m:e>
                            <m:sup>
                              <m:r>
                                <a:rPr lang="en-GB" sz="2800" i="1">
                                  <a:latin typeface="Cambria Math" panose="02040503050406030204" pitchFamily="18" charset="0"/>
                                </a:rPr>
                                <m:t>𝑚</m:t>
                              </m:r>
                              <m:r>
                                <a:rPr lang="en-GB" sz="2800" i="1">
                                  <a:latin typeface="Cambria Math" panose="02040503050406030204" pitchFamily="18" charset="0"/>
                                </a:rPr>
                                <m:t>+1</m:t>
                              </m:r>
                            </m:sup>
                          </m:sSup>
                          <m:r>
                            <a:rPr lang="en-GB" sz="2800" i="1">
                              <a:latin typeface="Cambria Math" panose="02040503050406030204" pitchFamily="18" charset="0"/>
                            </a:rPr>
                            <m:t>∙</m:t>
                          </m:r>
                          <m:sSup>
                            <m:sSupPr>
                              <m:ctrlPr>
                                <a:rPr lang="en-GB" sz="2800" i="1">
                                  <a:latin typeface="Cambria Math" panose="02040503050406030204" pitchFamily="18" charset="0"/>
                                </a:rPr>
                              </m:ctrlPr>
                            </m:sSupPr>
                            <m:e>
                              <m:r>
                                <a:rPr lang="en-GB" sz="2800" i="1">
                                  <a:latin typeface="Cambria Math" panose="02040503050406030204" pitchFamily="18" charset="0"/>
                                </a:rPr>
                                <m:t>𝑒</m:t>
                              </m:r>
                            </m:e>
                            <m:sup>
                              <m:f>
                                <m:fPr>
                                  <m:ctrlPr>
                                    <a:rPr lang="en-GB" sz="2800" i="1">
                                      <a:latin typeface="Cambria Math" panose="02040503050406030204" pitchFamily="18" charset="0"/>
                                    </a:rPr>
                                  </m:ctrlPr>
                                </m:fPr>
                                <m:num>
                                  <m:r>
                                    <a:rPr lang="en-GB" sz="2800" i="1">
                                      <a:latin typeface="Cambria Math" panose="02040503050406030204" pitchFamily="18" charset="0"/>
                                    </a:rPr>
                                    <m:t>−</m:t>
                                  </m:r>
                                  <m:r>
                                    <a:rPr lang="en-GB" sz="2800" i="1">
                                      <a:latin typeface="Cambria Math" panose="02040503050406030204" pitchFamily="18" charset="0"/>
                                    </a:rPr>
                                    <m:t>𝑄</m:t>
                                  </m:r>
                                </m:num>
                                <m:den>
                                  <m:r>
                                    <a:rPr lang="en-GB" sz="2800" i="1">
                                      <a:latin typeface="Cambria Math" panose="02040503050406030204" pitchFamily="18" charset="0"/>
                                    </a:rPr>
                                    <m:t>𝑅</m:t>
                                  </m:r>
                                  <m:r>
                                    <a:rPr lang="en-GB" sz="2800" i="1">
                                      <a:latin typeface="Cambria Math" panose="02040503050406030204" pitchFamily="18" charset="0"/>
                                    </a:rPr>
                                    <m:t>∙</m:t>
                                  </m:r>
                                  <m:r>
                                    <a:rPr lang="en-GB" sz="2800" i="1">
                                      <a:latin typeface="Cambria Math" panose="02040503050406030204" pitchFamily="18" charset="0"/>
                                    </a:rPr>
                                    <m:t>𝑇</m:t>
                                  </m:r>
                                </m:den>
                              </m:f>
                            </m:sup>
                          </m:sSup>
                        </m:num>
                        <m:den>
                          <m:r>
                            <a:rPr lang="en-GB" sz="2800" i="1">
                              <a:latin typeface="Cambria Math" panose="02040503050406030204" pitchFamily="18" charset="0"/>
                            </a:rPr>
                            <m:t>𝑚</m:t>
                          </m:r>
                          <m:r>
                            <a:rPr lang="en-GB" sz="2800" i="1">
                              <a:latin typeface="Cambria Math" panose="02040503050406030204" pitchFamily="18" charset="0"/>
                            </a:rPr>
                            <m:t>+1</m:t>
                          </m:r>
                        </m:den>
                      </m:f>
                    </m:oMath>
                  </m:oMathPara>
                </a14:m>
                <a:endParaRPr lang="en-GB" sz="2800" dirty="0"/>
              </a:p>
              <a:p>
                <a:pPr marL="285750" indent="-285750">
                  <a:buFont typeface="Arial" panose="020B0604020202020204" pitchFamily="34" charset="0"/>
                  <a:buChar char="•"/>
                </a:pPr>
                <a:endParaRPr lang="en-GB" sz="2000" dirty="0"/>
              </a:p>
              <a:p>
                <a:endParaRPr lang="en-GB" sz="2000" dirty="0"/>
              </a:p>
            </p:txBody>
          </p:sp>
        </mc:Choice>
        <mc:Fallback xmlns="">
          <p:sp>
            <p:nvSpPr>
              <p:cNvPr id="3" name="Content Placeholder 2">
                <a:extLst>
                  <a:ext uri="{FF2B5EF4-FFF2-40B4-BE49-F238E27FC236}">
                    <a16:creationId xmlns:a16="http://schemas.microsoft.com/office/drawing/2014/main" id="{13C8579E-24AD-310D-A3D1-27F2C6A5F6A5}"/>
                  </a:ext>
                </a:extLst>
              </p:cNvPr>
              <p:cNvSpPr>
                <a:spLocks noGrp="1" noRot="1" noChangeAspect="1" noMove="1" noResize="1" noEditPoints="1" noAdjustHandles="1" noChangeArrowheads="1" noChangeShapeType="1" noTextEdit="1"/>
              </p:cNvSpPr>
              <p:nvPr>
                <p:ph sz="quarter" idx="14"/>
              </p:nvPr>
            </p:nvSpPr>
            <p:spPr>
              <a:xfrm>
                <a:off x="395751" y="1076326"/>
                <a:ext cx="5878050" cy="4792662"/>
              </a:xfrm>
              <a:blipFill>
                <a:blip r:embed="rId2"/>
                <a:stretch>
                  <a:fillRect l="-114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14" name="Table 13">
                <a:extLst>
                  <a:ext uri="{FF2B5EF4-FFF2-40B4-BE49-F238E27FC236}">
                    <a16:creationId xmlns:a16="http://schemas.microsoft.com/office/drawing/2014/main" id="{34917DE9-3D13-38C0-977F-2DE2D87B51D2}"/>
                  </a:ext>
                </a:extLst>
              </p:cNvPr>
              <p:cNvGraphicFramePr>
                <a:graphicFrameLocks noGrp="1"/>
              </p:cNvGraphicFramePr>
              <p:nvPr/>
            </p:nvGraphicFramePr>
            <p:xfrm>
              <a:off x="6667500" y="2796098"/>
              <a:ext cx="4959546" cy="2595880"/>
            </p:xfrm>
            <a:graphic>
              <a:graphicData uri="http://schemas.openxmlformats.org/drawingml/2006/table">
                <a:tbl>
                  <a:tblPr firstRow="1" bandRow="1">
                    <a:tableStyleId>{5C22544A-7EE6-4342-B048-85BDC9FD1C3A}</a:tableStyleId>
                  </a:tblPr>
                  <a:tblGrid>
                    <a:gridCol w="2657624">
                      <a:extLst>
                        <a:ext uri="{9D8B030D-6E8A-4147-A177-3AD203B41FA5}">
                          <a16:colId xmlns:a16="http://schemas.microsoft.com/office/drawing/2014/main" val="3121822893"/>
                        </a:ext>
                      </a:extLst>
                    </a:gridCol>
                    <a:gridCol w="2301922">
                      <a:extLst>
                        <a:ext uri="{9D8B030D-6E8A-4147-A177-3AD203B41FA5}">
                          <a16:colId xmlns:a16="http://schemas.microsoft.com/office/drawing/2014/main" val="408348216"/>
                        </a:ext>
                      </a:extLst>
                    </a:gridCol>
                  </a:tblGrid>
                  <a:tr h="370840">
                    <a:tc>
                      <a:txBody>
                        <a:bodyPr/>
                        <a:lstStyle/>
                        <a:p>
                          <a:pPr algn="ctr"/>
                          <a:r>
                            <a:rPr lang="en-GB" dirty="0"/>
                            <a:t>Stochastic variable</a:t>
                          </a:r>
                        </a:p>
                      </a:txBody>
                      <a:tcPr/>
                    </a:tc>
                    <a:tc>
                      <a:txBody>
                        <a:bodyPr/>
                        <a:lstStyle/>
                        <a:p>
                          <a:pPr algn="ctr"/>
                          <a:r>
                            <a:rPr lang="en-GB" dirty="0"/>
                            <a:t>Assumed distribution</a:t>
                          </a:r>
                        </a:p>
                      </a:txBody>
                      <a:tcPr/>
                    </a:tc>
                    <a:extLst>
                      <a:ext uri="{0D108BD9-81ED-4DB2-BD59-A6C34878D82A}">
                        <a16:rowId xmlns:a16="http://schemas.microsoft.com/office/drawing/2014/main" val="2934977286"/>
                      </a:ext>
                    </a:extLst>
                  </a:tr>
                  <a:tr h="370840">
                    <a:tc>
                      <a:txBody>
                        <a:bodyPr/>
                        <a:lstStyle/>
                        <a:p>
                          <a:pPr algn="ctr">
                            <a:lnSpc>
                              <a:spcPts val="1300"/>
                            </a:lnSpc>
                            <a:spcAft>
                              <a:spcPts val="600"/>
                            </a:spcAft>
                          </a:pPr>
                          <a14:m>
                            <m:oMath xmlns:m="http://schemas.openxmlformats.org/officeDocument/2006/math">
                              <m:r>
                                <a:rPr lang="en-GB" sz="1800">
                                  <a:effectLst/>
                                  <a:latin typeface="Cambria Math" panose="02040503050406030204" pitchFamily="18" charset="0"/>
                                </a:rPr>
                                <m:t>𝐶</m:t>
                              </m:r>
                            </m:oMath>
                          </a14:m>
                          <a:r>
                            <a:rPr lang="en-GB" sz="1800" dirty="0">
                              <a:effectLst/>
                            </a:rPr>
                            <a:t> (MPa</a:t>
                          </a:r>
                          <a:r>
                            <a:rPr lang="en-GB" sz="1800" baseline="30000" dirty="0">
                              <a:effectLst/>
                            </a:rPr>
                            <a:t>-</a:t>
                          </a:r>
                          <a:r>
                            <a:rPr lang="en-GB" sz="1800" baseline="30000" dirty="0" err="1">
                              <a:effectLst/>
                            </a:rPr>
                            <a:t>n</a:t>
                          </a:r>
                          <a:r>
                            <a:rPr lang="en-GB" sz="1800" dirty="0" err="1">
                              <a:effectLst/>
                            </a:rPr>
                            <a:t>.s</a:t>
                          </a:r>
                          <a:r>
                            <a:rPr lang="en-GB" sz="1800" baseline="30000" dirty="0">
                              <a:effectLst/>
                            </a:rPr>
                            <a:t>-(m+1)</a:t>
                          </a:r>
                          <a:r>
                            <a:rPr lang="en-GB" sz="1800" dirty="0">
                              <a:effectLst/>
                            </a:rPr>
                            <a: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5631" marR="125631" marT="0" marB="0" anchor="ctr"/>
                    </a:tc>
                    <a:tc>
                      <a:txBody>
                        <a:bodyPr/>
                        <a:lstStyle/>
                        <a:p>
                          <a:pPr algn="ctr"/>
                          <a:r>
                            <a:rPr lang="en-GB" dirty="0"/>
                            <a:t>Log-Normal</a:t>
                          </a:r>
                        </a:p>
                      </a:txBody>
                      <a:tcPr/>
                    </a:tc>
                    <a:extLst>
                      <a:ext uri="{0D108BD9-81ED-4DB2-BD59-A6C34878D82A}">
                        <a16:rowId xmlns:a16="http://schemas.microsoft.com/office/drawing/2014/main" val="2146350392"/>
                      </a:ext>
                    </a:extLst>
                  </a:tr>
                  <a:tr h="370840">
                    <a:tc>
                      <a:txBody>
                        <a:bodyPr/>
                        <a:lstStyle/>
                        <a:p>
                          <a:pPr algn="ctr">
                            <a:lnSpc>
                              <a:spcPts val="1300"/>
                            </a:lnSpc>
                            <a:spcAft>
                              <a:spcPts val="600"/>
                            </a:spcAft>
                          </a:pPr>
                          <a14:m>
                            <m:oMath xmlns:m="http://schemas.openxmlformats.org/officeDocument/2006/math">
                              <m:r>
                                <a:rPr lang="en-GB" sz="1800">
                                  <a:effectLst/>
                                  <a:latin typeface="Cambria Math" panose="02040503050406030204" pitchFamily="18" charset="0"/>
                                </a:rPr>
                                <m:t>𝜎</m:t>
                              </m:r>
                            </m:oMath>
                          </a14:m>
                          <a:r>
                            <a:rPr lang="en-GB" sz="1800" dirty="0">
                              <a:effectLst/>
                            </a:rPr>
                            <a:t> (MPa)</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5631" marR="125631" marT="0" marB="0" anchor="ctr"/>
                    </a:tc>
                    <a:tc>
                      <a:txBody>
                        <a:bodyPr/>
                        <a:lstStyle/>
                        <a:p>
                          <a:pPr algn="ctr"/>
                          <a:r>
                            <a:rPr lang="en-GB" dirty="0"/>
                            <a:t>Normal</a:t>
                          </a:r>
                        </a:p>
                      </a:txBody>
                      <a:tcPr/>
                    </a:tc>
                    <a:extLst>
                      <a:ext uri="{0D108BD9-81ED-4DB2-BD59-A6C34878D82A}">
                        <a16:rowId xmlns:a16="http://schemas.microsoft.com/office/drawing/2014/main" val="3828769410"/>
                      </a:ext>
                    </a:extLst>
                  </a:tr>
                  <a:tr h="370840">
                    <a:tc>
                      <a:txBody>
                        <a:bodyPr/>
                        <a:lstStyle/>
                        <a:p>
                          <a:pPr algn="ctr">
                            <a:lnSpc>
                              <a:spcPts val="1300"/>
                            </a:lnSpc>
                            <a:spcAft>
                              <a:spcPts val="600"/>
                            </a:spcAft>
                          </a:pPr>
                          <a14:m>
                            <m:oMath xmlns:m="http://schemas.openxmlformats.org/officeDocument/2006/math">
                              <m:r>
                                <a:rPr lang="en-GB" sz="1800">
                                  <a:effectLst/>
                                  <a:latin typeface="Cambria Math" panose="02040503050406030204" pitchFamily="18" charset="0"/>
                                </a:rPr>
                                <m:t>𝑛</m:t>
                              </m:r>
                            </m:oMath>
                          </a14:m>
                          <a:r>
                            <a:rPr lang="en-GB" sz="1800" dirty="0">
                              <a:effectLst/>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5631" marR="125631" marT="0" marB="0" anchor="ctr"/>
                    </a:tc>
                    <a:tc>
                      <a:txBody>
                        <a:bodyPr/>
                        <a:lstStyle/>
                        <a:p>
                          <a:pPr algn="ctr"/>
                          <a:r>
                            <a:rPr lang="en-GB" dirty="0"/>
                            <a:t>Normal</a:t>
                          </a:r>
                        </a:p>
                      </a:txBody>
                      <a:tcPr/>
                    </a:tc>
                    <a:extLst>
                      <a:ext uri="{0D108BD9-81ED-4DB2-BD59-A6C34878D82A}">
                        <a16:rowId xmlns:a16="http://schemas.microsoft.com/office/drawing/2014/main" val="2111443585"/>
                      </a:ext>
                    </a:extLst>
                  </a:tr>
                  <a:tr h="370840">
                    <a:tc>
                      <a:txBody>
                        <a:bodyPr/>
                        <a:lstStyle/>
                        <a:p>
                          <a:pPr algn="ctr">
                            <a:lnSpc>
                              <a:spcPts val="1300"/>
                            </a:lnSpc>
                            <a:spcAft>
                              <a:spcPts val="600"/>
                            </a:spcAft>
                          </a:pPr>
                          <a14:m>
                            <m:oMath xmlns:m="http://schemas.openxmlformats.org/officeDocument/2006/math">
                              <m:r>
                                <a:rPr lang="en-GB" sz="1800">
                                  <a:effectLst/>
                                  <a:latin typeface="Cambria Math" panose="02040503050406030204" pitchFamily="18" charset="0"/>
                                </a:rPr>
                                <m:t>𝑚</m:t>
                              </m:r>
                            </m:oMath>
                          </a14:m>
                          <a:r>
                            <a:rPr lang="en-GB" sz="1800" dirty="0">
                              <a:effectLst/>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5631" marR="125631" marT="0" marB="0" anchor="ctr"/>
                    </a:tc>
                    <a:tc>
                      <a:txBody>
                        <a:bodyPr/>
                        <a:lstStyle/>
                        <a:p>
                          <a:pPr algn="ctr"/>
                          <a:r>
                            <a:rPr lang="en-GB" dirty="0"/>
                            <a:t>Normal</a:t>
                          </a:r>
                        </a:p>
                      </a:txBody>
                      <a:tcPr/>
                    </a:tc>
                    <a:extLst>
                      <a:ext uri="{0D108BD9-81ED-4DB2-BD59-A6C34878D82A}">
                        <a16:rowId xmlns:a16="http://schemas.microsoft.com/office/drawing/2014/main" val="1674227342"/>
                      </a:ext>
                    </a:extLst>
                  </a:tr>
                  <a:tr h="370840">
                    <a:tc>
                      <a:txBody>
                        <a:bodyPr/>
                        <a:lstStyle/>
                        <a:p>
                          <a:pPr algn="ctr">
                            <a:lnSpc>
                              <a:spcPts val="1300"/>
                            </a:lnSpc>
                            <a:spcAft>
                              <a:spcPts val="600"/>
                            </a:spcAft>
                          </a:pPr>
                          <a14:m>
                            <m:oMath xmlns:m="http://schemas.openxmlformats.org/officeDocument/2006/math">
                              <m:r>
                                <a:rPr lang="en-GB" sz="1800">
                                  <a:effectLst/>
                                  <a:latin typeface="Cambria Math" panose="02040503050406030204" pitchFamily="18" charset="0"/>
                                </a:rPr>
                                <m:t>𝑄</m:t>
                              </m:r>
                            </m:oMath>
                          </a14:m>
                          <a:r>
                            <a:rPr lang="en-GB" sz="1800" dirty="0">
                              <a:effectLst/>
                            </a:rPr>
                            <a:t> (kJ/</a:t>
                          </a:r>
                          <a:r>
                            <a:rPr lang="en-GB" sz="1800" dirty="0" err="1">
                              <a:effectLst/>
                            </a:rPr>
                            <a:t>mol</a:t>
                          </a:r>
                          <a:r>
                            <a:rPr lang="en-GB" sz="1800" dirty="0">
                              <a:effectLst/>
                            </a:rPr>
                            <a: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5631" marR="125631" marT="0" marB="0" anchor="ctr"/>
                    </a:tc>
                    <a:tc>
                      <a:txBody>
                        <a:bodyPr/>
                        <a:lstStyle/>
                        <a:p>
                          <a:pPr algn="ctr"/>
                          <a:r>
                            <a:rPr lang="en-GB" dirty="0"/>
                            <a:t>Normal</a:t>
                          </a:r>
                        </a:p>
                      </a:txBody>
                      <a:tcPr/>
                    </a:tc>
                    <a:extLst>
                      <a:ext uri="{0D108BD9-81ED-4DB2-BD59-A6C34878D82A}">
                        <a16:rowId xmlns:a16="http://schemas.microsoft.com/office/drawing/2014/main" val="132926770"/>
                      </a:ext>
                    </a:extLst>
                  </a:tr>
                  <a:tr h="370840">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800">
                                    <a:effectLst/>
                                    <a:latin typeface="Cambria Math" panose="02040503050406030204" pitchFamily="18" charset="0"/>
                                  </a:rPr>
                                  <m:t>𝑇</m:t>
                                </m:r>
                                <m:r>
                                  <a:rPr lang="en-GB" sz="1800">
                                    <a:effectLst/>
                                    <a:latin typeface="Cambria Math" panose="02040503050406030204" pitchFamily="18" charset="0"/>
                                  </a:rPr>
                                  <m:t> (°</m:t>
                                </m:r>
                                <m:r>
                                  <a:rPr lang="en-GB" sz="1800">
                                    <a:effectLst/>
                                    <a:latin typeface="Cambria Math" panose="02040503050406030204" pitchFamily="18" charset="0"/>
                                  </a:rPr>
                                  <m:t>𝐾</m:t>
                                </m:r>
                                <m:r>
                                  <a:rPr lang="en-GB" sz="1800">
                                    <a:effectLst/>
                                    <a:latin typeface="Cambria Math" panose="02040503050406030204" pitchFamily="18" charset="0"/>
                                  </a:rPr>
                                  <m:t>)</m:t>
                                </m:r>
                              </m:oMath>
                            </m:oMathPara>
                          </a14:m>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5631" marR="125631" marT="0" marB="0" anchor="ctr"/>
                    </a:tc>
                    <a:tc>
                      <a:txBody>
                        <a:bodyPr/>
                        <a:lstStyle/>
                        <a:p>
                          <a:pPr algn="ctr"/>
                          <a:r>
                            <a:rPr lang="en-GB" dirty="0"/>
                            <a:t>Normal</a:t>
                          </a:r>
                        </a:p>
                      </a:txBody>
                      <a:tcPr/>
                    </a:tc>
                    <a:extLst>
                      <a:ext uri="{0D108BD9-81ED-4DB2-BD59-A6C34878D82A}">
                        <a16:rowId xmlns:a16="http://schemas.microsoft.com/office/drawing/2014/main" val="1522249666"/>
                      </a:ext>
                    </a:extLst>
                  </a:tr>
                </a:tbl>
              </a:graphicData>
            </a:graphic>
          </p:graphicFrame>
        </mc:Choice>
        <mc:Fallback xmlns="">
          <p:graphicFrame>
            <p:nvGraphicFramePr>
              <p:cNvPr id="14" name="Table 13">
                <a:extLst>
                  <a:ext uri="{FF2B5EF4-FFF2-40B4-BE49-F238E27FC236}">
                    <a16:creationId xmlns:a16="http://schemas.microsoft.com/office/drawing/2014/main" id="{34917DE9-3D13-38C0-977F-2DE2D87B51D2}"/>
                  </a:ext>
                </a:extLst>
              </p:cNvPr>
              <p:cNvGraphicFramePr>
                <a:graphicFrameLocks noGrp="1"/>
              </p:cNvGraphicFramePr>
              <p:nvPr/>
            </p:nvGraphicFramePr>
            <p:xfrm>
              <a:off x="6667500" y="2796098"/>
              <a:ext cx="4959546" cy="2595880"/>
            </p:xfrm>
            <a:graphic>
              <a:graphicData uri="http://schemas.openxmlformats.org/drawingml/2006/table">
                <a:tbl>
                  <a:tblPr firstRow="1" bandRow="1">
                    <a:tableStyleId>{5C22544A-7EE6-4342-B048-85BDC9FD1C3A}</a:tableStyleId>
                  </a:tblPr>
                  <a:tblGrid>
                    <a:gridCol w="2657624">
                      <a:extLst>
                        <a:ext uri="{9D8B030D-6E8A-4147-A177-3AD203B41FA5}">
                          <a16:colId xmlns:a16="http://schemas.microsoft.com/office/drawing/2014/main" val="3121822893"/>
                        </a:ext>
                      </a:extLst>
                    </a:gridCol>
                    <a:gridCol w="2301922">
                      <a:extLst>
                        <a:ext uri="{9D8B030D-6E8A-4147-A177-3AD203B41FA5}">
                          <a16:colId xmlns:a16="http://schemas.microsoft.com/office/drawing/2014/main" val="408348216"/>
                        </a:ext>
                      </a:extLst>
                    </a:gridCol>
                  </a:tblGrid>
                  <a:tr h="370840">
                    <a:tc>
                      <a:txBody>
                        <a:bodyPr/>
                        <a:lstStyle/>
                        <a:p>
                          <a:pPr algn="ctr"/>
                          <a:r>
                            <a:rPr lang="en-GB" dirty="0"/>
                            <a:t>Stochastic variable</a:t>
                          </a:r>
                        </a:p>
                      </a:txBody>
                      <a:tcPr/>
                    </a:tc>
                    <a:tc>
                      <a:txBody>
                        <a:bodyPr/>
                        <a:lstStyle/>
                        <a:p>
                          <a:pPr algn="ctr"/>
                          <a:r>
                            <a:rPr lang="en-GB" dirty="0"/>
                            <a:t>Assumed distribution</a:t>
                          </a:r>
                        </a:p>
                      </a:txBody>
                      <a:tcPr/>
                    </a:tc>
                    <a:extLst>
                      <a:ext uri="{0D108BD9-81ED-4DB2-BD59-A6C34878D82A}">
                        <a16:rowId xmlns:a16="http://schemas.microsoft.com/office/drawing/2014/main" val="2934977286"/>
                      </a:ext>
                    </a:extLst>
                  </a:tr>
                  <a:tr h="370840">
                    <a:tc>
                      <a:txBody>
                        <a:bodyPr/>
                        <a:lstStyle/>
                        <a:p>
                          <a:endParaRPr lang="en-US"/>
                        </a:p>
                      </a:txBody>
                      <a:tcPr marL="125631" marR="125631" marT="0" marB="0" anchor="ctr">
                        <a:blipFill>
                          <a:blip r:embed="rId3"/>
                          <a:stretch>
                            <a:fillRect l="-229" t="-108197" r="-87414" b="-524590"/>
                          </a:stretch>
                        </a:blipFill>
                      </a:tcPr>
                    </a:tc>
                    <a:tc>
                      <a:txBody>
                        <a:bodyPr/>
                        <a:lstStyle/>
                        <a:p>
                          <a:pPr algn="ctr"/>
                          <a:r>
                            <a:rPr lang="en-GB" dirty="0"/>
                            <a:t>Log-Normal</a:t>
                          </a:r>
                        </a:p>
                      </a:txBody>
                      <a:tcPr/>
                    </a:tc>
                    <a:extLst>
                      <a:ext uri="{0D108BD9-81ED-4DB2-BD59-A6C34878D82A}">
                        <a16:rowId xmlns:a16="http://schemas.microsoft.com/office/drawing/2014/main" val="2146350392"/>
                      </a:ext>
                    </a:extLst>
                  </a:tr>
                  <a:tr h="370840">
                    <a:tc>
                      <a:txBody>
                        <a:bodyPr/>
                        <a:lstStyle/>
                        <a:p>
                          <a:endParaRPr lang="en-US"/>
                        </a:p>
                      </a:txBody>
                      <a:tcPr marL="125631" marR="125631" marT="0" marB="0" anchor="ctr">
                        <a:blipFill>
                          <a:blip r:embed="rId3"/>
                          <a:stretch>
                            <a:fillRect l="-229" t="-208197" r="-87414" b="-424590"/>
                          </a:stretch>
                        </a:blipFill>
                      </a:tcPr>
                    </a:tc>
                    <a:tc>
                      <a:txBody>
                        <a:bodyPr/>
                        <a:lstStyle/>
                        <a:p>
                          <a:pPr algn="ctr"/>
                          <a:r>
                            <a:rPr lang="en-GB" dirty="0"/>
                            <a:t>Normal</a:t>
                          </a:r>
                        </a:p>
                      </a:txBody>
                      <a:tcPr/>
                    </a:tc>
                    <a:extLst>
                      <a:ext uri="{0D108BD9-81ED-4DB2-BD59-A6C34878D82A}">
                        <a16:rowId xmlns:a16="http://schemas.microsoft.com/office/drawing/2014/main" val="3828769410"/>
                      </a:ext>
                    </a:extLst>
                  </a:tr>
                  <a:tr h="370840">
                    <a:tc>
                      <a:txBody>
                        <a:bodyPr/>
                        <a:lstStyle/>
                        <a:p>
                          <a:endParaRPr lang="en-US"/>
                        </a:p>
                      </a:txBody>
                      <a:tcPr marL="125631" marR="125631" marT="0" marB="0" anchor="ctr">
                        <a:blipFill>
                          <a:blip r:embed="rId3"/>
                          <a:stretch>
                            <a:fillRect l="-229" t="-308197" r="-87414" b="-324590"/>
                          </a:stretch>
                        </a:blipFill>
                      </a:tcPr>
                    </a:tc>
                    <a:tc>
                      <a:txBody>
                        <a:bodyPr/>
                        <a:lstStyle/>
                        <a:p>
                          <a:pPr algn="ctr"/>
                          <a:r>
                            <a:rPr lang="en-GB" dirty="0"/>
                            <a:t>Normal</a:t>
                          </a:r>
                        </a:p>
                      </a:txBody>
                      <a:tcPr/>
                    </a:tc>
                    <a:extLst>
                      <a:ext uri="{0D108BD9-81ED-4DB2-BD59-A6C34878D82A}">
                        <a16:rowId xmlns:a16="http://schemas.microsoft.com/office/drawing/2014/main" val="2111443585"/>
                      </a:ext>
                    </a:extLst>
                  </a:tr>
                  <a:tr h="370840">
                    <a:tc>
                      <a:txBody>
                        <a:bodyPr/>
                        <a:lstStyle/>
                        <a:p>
                          <a:endParaRPr lang="en-US"/>
                        </a:p>
                      </a:txBody>
                      <a:tcPr marL="125631" marR="125631" marT="0" marB="0" anchor="ctr">
                        <a:blipFill>
                          <a:blip r:embed="rId3"/>
                          <a:stretch>
                            <a:fillRect l="-229" t="-408197" r="-87414" b="-224590"/>
                          </a:stretch>
                        </a:blipFill>
                      </a:tcPr>
                    </a:tc>
                    <a:tc>
                      <a:txBody>
                        <a:bodyPr/>
                        <a:lstStyle/>
                        <a:p>
                          <a:pPr algn="ctr"/>
                          <a:r>
                            <a:rPr lang="en-GB" dirty="0"/>
                            <a:t>Normal</a:t>
                          </a:r>
                        </a:p>
                      </a:txBody>
                      <a:tcPr/>
                    </a:tc>
                    <a:extLst>
                      <a:ext uri="{0D108BD9-81ED-4DB2-BD59-A6C34878D82A}">
                        <a16:rowId xmlns:a16="http://schemas.microsoft.com/office/drawing/2014/main" val="1674227342"/>
                      </a:ext>
                    </a:extLst>
                  </a:tr>
                  <a:tr h="370840">
                    <a:tc>
                      <a:txBody>
                        <a:bodyPr/>
                        <a:lstStyle/>
                        <a:p>
                          <a:endParaRPr lang="en-US"/>
                        </a:p>
                      </a:txBody>
                      <a:tcPr marL="125631" marR="125631" marT="0" marB="0" anchor="ctr">
                        <a:blipFill>
                          <a:blip r:embed="rId3"/>
                          <a:stretch>
                            <a:fillRect l="-229" t="-508197" r="-87414" b="-124590"/>
                          </a:stretch>
                        </a:blipFill>
                      </a:tcPr>
                    </a:tc>
                    <a:tc>
                      <a:txBody>
                        <a:bodyPr/>
                        <a:lstStyle/>
                        <a:p>
                          <a:pPr algn="ctr"/>
                          <a:r>
                            <a:rPr lang="en-GB" dirty="0"/>
                            <a:t>Normal</a:t>
                          </a:r>
                        </a:p>
                      </a:txBody>
                      <a:tcPr/>
                    </a:tc>
                    <a:extLst>
                      <a:ext uri="{0D108BD9-81ED-4DB2-BD59-A6C34878D82A}">
                        <a16:rowId xmlns:a16="http://schemas.microsoft.com/office/drawing/2014/main" val="132926770"/>
                      </a:ext>
                    </a:extLst>
                  </a:tr>
                  <a:tr h="370840">
                    <a:tc>
                      <a:txBody>
                        <a:bodyPr/>
                        <a:lstStyle/>
                        <a:p>
                          <a:endParaRPr lang="en-US"/>
                        </a:p>
                      </a:txBody>
                      <a:tcPr marL="125631" marR="125631" marT="0" marB="0" anchor="ctr">
                        <a:blipFill>
                          <a:blip r:embed="rId3"/>
                          <a:stretch>
                            <a:fillRect l="-229" t="-608197" r="-87414" b="-24590"/>
                          </a:stretch>
                        </a:blipFill>
                      </a:tcPr>
                    </a:tc>
                    <a:tc>
                      <a:txBody>
                        <a:bodyPr/>
                        <a:lstStyle/>
                        <a:p>
                          <a:pPr algn="ctr"/>
                          <a:r>
                            <a:rPr lang="en-GB" dirty="0"/>
                            <a:t>Normal</a:t>
                          </a:r>
                        </a:p>
                      </a:txBody>
                      <a:tcPr/>
                    </a:tc>
                    <a:extLst>
                      <a:ext uri="{0D108BD9-81ED-4DB2-BD59-A6C34878D82A}">
                        <a16:rowId xmlns:a16="http://schemas.microsoft.com/office/drawing/2014/main" val="1522249666"/>
                      </a:ext>
                    </a:extLst>
                  </a:tr>
                </a:tbl>
              </a:graphicData>
            </a:graphic>
          </p:graphicFrame>
        </mc:Fallback>
      </mc:AlternateContent>
    </p:spTree>
    <p:extLst>
      <p:ext uri="{BB962C8B-B14F-4D97-AF65-F5344CB8AC3E}">
        <p14:creationId xmlns:p14="http://schemas.microsoft.com/office/powerpoint/2010/main" val="1247390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357AD1-141C-A87A-CCB4-549A94065131}"/>
              </a:ext>
            </a:extLst>
          </p:cNvPr>
          <p:cNvSpPr>
            <a:spLocks noGrp="1"/>
          </p:cNvSpPr>
          <p:nvPr>
            <p:ph sz="quarter" idx="13"/>
          </p:nvPr>
        </p:nvSpPr>
        <p:spPr>
          <a:xfrm>
            <a:off x="376257" y="445784"/>
            <a:ext cx="7612043" cy="543227"/>
          </a:xfrm>
        </p:spPr>
        <p:txBody>
          <a:bodyPr/>
          <a:lstStyle/>
          <a:p>
            <a:r>
              <a:rPr lang="en-GB" dirty="0"/>
              <a:t>Pseudo stochastic method 1: reference damage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3C8579E-24AD-310D-A3D1-27F2C6A5F6A5}"/>
                  </a:ext>
                </a:extLst>
              </p:cNvPr>
              <p:cNvSpPr>
                <a:spLocks noGrp="1"/>
              </p:cNvSpPr>
              <p:nvPr>
                <p:ph sz="quarter" idx="14"/>
              </p:nvPr>
            </p:nvSpPr>
            <p:spPr>
              <a:xfrm>
                <a:off x="395750" y="1076326"/>
                <a:ext cx="11377149" cy="4792662"/>
              </a:xfrm>
            </p:spPr>
            <p:txBody>
              <a:bodyPr/>
              <a:lstStyle/>
              <a:p>
                <a:pPr marL="342900" indent="-342900">
                  <a:buFont typeface="+mj-lt"/>
                  <a:buAutoNum type="arabicPeriod"/>
                </a:pPr>
                <a:r>
                  <a:rPr lang="en-GB" sz="2000" dirty="0"/>
                  <a:t>Calculate the best estimate damage</a:t>
                </a:r>
              </a:p>
              <a:p>
                <a:pPr marL="400050" lvl="1" indent="0">
                  <a:buNone/>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𝐷</m:t>
                          </m:r>
                        </m:e>
                        <m:sub>
                          <m:r>
                            <m:rPr>
                              <m:sty m:val="p"/>
                            </m:rPr>
                            <a:rPr lang="en-GB" sz="2000">
                              <a:latin typeface="Cambria Math" panose="02040503050406030204" pitchFamily="18" charset="0"/>
                            </a:rPr>
                            <m:t>BE</m:t>
                          </m:r>
                        </m:sub>
                      </m:sSub>
                      <m:r>
                        <a:rPr lang="en-GB" sz="2000" i="1">
                          <a:latin typeface="Cambria Math" panose="02040503050406030204" pitchFamily="18" charset="0"/>
                        </a:rPr>
                        <m:t>=</m:t>
                      </m:r>
                      <m:f>
                        <m:fPr>
                          <m:ctrlPr>
                            <a:rPr lang="en-GB" sz="2000" i="1">
                              <a:latin typeface="Cambria Math" panose="02040503050406030204" pitchFamily="18" charset="0"/>
                            </a:rPr>
                          </m:ctrlPr>
                        </m:fPr>
                        <m:num>
                          <m:sSub>
                            <m:sSubPr>
                              <m:ctrlPr>
                                <a:rPr lang="en-GB" sz="2000" i="1">
                                  <a:latin typeface="Cambria Math" panose="02040503050406030204" pitchFamily="18" charset="0"/>
                                </a:rPr>
                              </m:ctrlPr>
                            </m:sSubPr>
                            <m:e>
                              <m:r>
                                <a:rPr lang="en-GB" sz="2000" i="1">
                                  <a:latin typeface="Cambria Math" panose="02040503050406030204" pitchFamily="18" charset="0"/>
                                </a:rPr>
                                <m:t>𝜇</m:t>
                              </m:r>
                            </m:e>
                            <m:sub>
                              <m:r>
                                <m:rPr>
                                  <m:sty m:val="p"/>
                                </m:rPr>
                                <a:rPr lang="en-GB" sz="2000">
                                  <a:latin typeface="Cambria Math" panose="02040503050406030204" pitchFamily="18" charset="0"/>
                                </a:rPr>
                                <m:t>logC</m:t>
                              </m:r>
                            </m:sub>
                          </m:sSub>
                          <m:r>
                            <a:rPr lang="en-GB" sz="2000" i="1">
                              <a:latin typeface="Cambria Math" panose="02040503050406030204" pitchFamily="18" charset="0"/>
                            </a:rPr>
                            <m:t>∙</m:t>
                          </m:r>
                          <m:sSup>
                            <m:sSupPr>
                              <m:ctrlPr>
                                <a:rPr lang="en-GB" sz="2000" i="1">
                                  <a:latin typeface="Cambria Math" panose="02040503050406030204" pitchFamily="18" charset="0"/>
                                </a:rPr>
                              </m:ctrlPr>
                            </m:sSupPr>
                            <m:e>
                              <m:sSub>
                                <m:sSubPr>
                                  <m:ctrlPr>
                                    <a:rPr lang="en-GB" sz="2000" i="1">
                                      <a:latin typeface="Cambria Math" panose="02040503050406030204" pitchFamily="18" charset="0"/>
                                    </a:rPr>
                                  </m:ctrlPr>
                                </m:sSubPr>
                                <m:e>
                                  <m:r>
                                    <a:rPr lang="en-GB" sz="2000" i="1">
                                      <a:latin typeface="Cambria Math" panose="02040503050406030204" pitchFamily="18" charset="0"/>
                                    </a:rPr>
                                    <m:t>𝜇</m:t>
                                  </m:r>
                                </m:e>
                                <m:sub>
                                  <m:r>
                                    <m:rPr>
                                      <m:sty m:val="p"/>
                                    </m:rPr>
                                    <a:rPr lang="en-GB" sz="2000">
                                      <a:latin typeface="Cambria Math" panose="02040503050406030204" pitchFamily="18" charset="0"/>
                                    </a:rPr>
                                    <m:t>σ</m:t>
                                  </m:r>
                                </m:sub>
                              </m:sSub>
                            </m:e>
                            <m:sup>
                              <m:sSub>
                                <m:sSubPr>
                                  <m:ctrlPr>
                                    <a:rPr lang="en-GB" sz="2000" i="1">
                                      <a:latin typeface="Cambria Math" panose="02040503050406030204" pitchFamily="18" charset="0"/>
                                    </a:rPr>
                                  </m:ctrlPr>
                                </m:sSubPr>
                                <m:e>
                                  <m:r>
                                    <a:rPr lang="en-GB" sz="2000" i="1">
                                      <a:latin typeface="Cambria Math" panose="02040503050406030204" pitchFamily="18" charset="0"/>
                                    </a:rPr>
                                    <m:t>𝜇</m:t>
                                  </m:r>
                                </m:e>
                                <m:sub>
                                  <m:r>
                                    <m:rPr>
                                      <m:sty m:val="p"/>
                                    </m:rPr>
                                    <a:rPr lang="en-GB" sz="2000">
                                      <a:latin typeface="Cambria Math" panose="02040503050406030204" pitchFamily="18" charset="0"/>
                                    </a:rPr>
                                    <m:t>n</m:t>
                                  </m:r>
                                </m:sub>
                              </m:sSub>
                            </m:sup>
                          </m:sSup>
                          <m:r>
                            <a:rPr lang="en-GB" sz="2000" i="1">
                              <a:latin typeface="Cambria Math" panose="02040503050406030204" pitchFamily="18" charset="0"/>
                            </a:rPr>
                            <m:t>∙</m:t>
                          </m:r>
                          <m:sSup>
                            <m:sSupPr>
                              <m:ctrlPr>
                                <a:rPr lang="en-GB" sz="2000" i="1">
                                  <a:latin typeface="Cambria Math" panose="02040503050406030204" pitchFamily="18" charset="0"/>
                                </a:rPr>
                              </m:ctrlPr>
                            </m:sSupPr>
                            <m:e>
                              <m:acc>
                                <m:accPr>
                                  <m:chr m:val="̃"/>
                                  <m:ctrlPr>
                                    <a:rPr lang="en-GB" sz="2000" i="1">
                                      <a:latin typeface="Cambria Math" panose="02040503050406030204" pitchFamily="18" charset="0"/>
                                    </a:rPr>
                                  </m:ctrlPr>
                                </m:accPr>
                                <m:e>
                                  <m:r>
                                    <a:rPr lang="en-GB" sz="2000" i="1">
                                      <a:latin typeface="Cambria Math" panose="02040503050406030204" pitchFamily="18" charset="0"/>
                                    </a:rPr>
                                    <m:t>𝑡</m:t>
                                  </m:r>
                                </m:e>
                              </m:acc>
                            </m:e>
                            <m:sup>
                              <m:sSub>
                                <m:sSubPr>
                                  <m:ctrlPr>
                                    <a:rPr lang="en-GB" sz="2000" i="1">
                                      <a:latin typeface="Cambria Math" panose="02040503050406030204" pitchFamily="18" charset="0"/>
                                    </a:rPr>
                                  </m:ctrlPr>
                                </m:sSubPr>
                                <m:e>
                                  <m:r>
                                    <a:rPr lang="en-GB" sz="2000" i="1">
                                      <a:latin typeface="Cambria Math" panose="02040503050406030204" pitchFamily="18" charset="0"/>
                                    </a:rPr>
                                    <m:t>𝜇</m:t>
                                  </m:r>
                                </m:e>
                                <m:sub>
                                  <m:r>
                                    <m:rPr>
                                      <m:sty m:val="p"/>
                                    </m:rPr>
                                    <a:rPr lang="en-GB" sz="2000">
                                      <a:latin typeface="Cambria Math" panose="02040503050406030204" pitchFamily="18" charset="0"/>
                                    </a:rPr>
                                    <m:t>m</m:t>
                                  </m:r>
                                </m:sub>
                              </m:sSub>
                              <m:r>
                                <a:rPr lang="en-GB" sz="2000" i="1">
                                  <a:latin typeface="Cambria Math" panose="02040503050406030204" pitchFamily="18" charset="0"/>
                                </a:rPr>
                                <m:t>+1</m:t>
                              </m:r>
                            </m:sup>
                          </m:sSup>
                          <m:r>
                            <a:rPr lang="en-GB" sz="2000" i="1">
                              <a:latin typeface="Cambria Math" panose="02040503050406030204" pitchFamily="18" charset="0"/>
                            </a:rPr>
                            <m:t>∙</m:t>
                          </m:r>
                          <m:sSup>
                            <m:sSupPr>
                              <m:ctrlPr>
                                <a:rPr lang="en-GB" sz="2000" i="1">
                                  <a:latin typeface="Cambria Math" panose="02040503050406030204" pitchFamily="18" charset="0"/>
                                </a:rPr>
                              </m:ctrlPr>
                            </m:sSupPr>
                            <m:e>
                              <m:r>
                                <a:rPr lang="en-GB" sz="2000" i="1">
                                  <a:latin typeface="Cambria Math" panose="02040503050406030204" pitchFamily="18" charset="0"/>
                                </a:rPr>
                                <m:t>𝑒</m:t>
                              </m:r>
                            </m:e>
                            <m:sup>
                              <m:f>
                                <m:fPr>
                                  <m:ctrlPr>
                                    <a:rPr lang="en-GB" sz="2000" i="1">
                                      <a:latin typeface="Cambria Math" panose="02040503050406030204" pitchFamily="18" charset="0"/>
                                    </a:rPr>
                                  </m:ctrlPr>
                                </m:fPr>
                                <m:num>
                                  <m:r>
                                    <a:rPr lang="en-GB" sz="2000" i="1">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𝜇</m:t>
                                      </m:r>
                                    </m:e>
                                    <m:sub>
                                      <m:r>
                                        <m:rPr>
                                          <m:sty m:val="p"/>
                                        </m:rPr>
                                        <a:rPr lang="en-GB" sz="2000">
                                          <a:latin typeface="Cambria Math" panose="02040503050406030204" pitchFamily="18" charset="0"/>
                                        </a:rPr>
                                        <m:t>Q</m:t>
                                      </m:r>
                                    </m:sub>
                                  </m:sSub>
                                </m:num>
                                <m:den>
                                  <m:r>
                                    <a:rPr lang="en-GB" sz="2000" i="1">
                                      <a:latin typeface="Cambria Math" panose="02040503050406030204" pitchFamily="18" charset="0"/>
                                    </a:rPr>
                                    <m:t>𝑅</m:t>
                                  </m:r>
                                  <m:r>
                                    <a:rPr lang="en-GB" sz="2000" i="1">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𝜇</m:t>
                                      </m:r>
                                    </m:e>
                                    <m:sub>
                                      <m:r>
                                        <m:rPr>
                                          <m:sty m:val="p"/>
                                        </m:rPr>
                                        <a:rPr lang="en-GB" sz="2000">
                                          <a:latin typeface="Cambria Math" panose="02040503050406030204" pitchFamily="18" charset="0"/>
                                        </a:rPr>
                                        <m:t>T</m:t>
                                      </m:r>
                                    </m:sub>
                                  </m:sSub>
                                </m:den>
                              </m:f>
                            </m:sup>
                          </m:sSup>
                        </m:num>
                        <m:den>
                          <m:r>
                            <a:rPr lang="en-GB" sz="2000" i="1">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𝜇</m:t>
                              </m:r>
                            </m:e>
                            <m:sub>
                              <m:r>
                                <m:rPr>
                                  <m:sty m:val="p"/>
                                </m:rPr>
                                <a:rPr lang="en-GB" sz="2000">
                                  <a:latin typeface="Cambria Math" panose="02040503050406030204" pitchFamily="18" charset="0"/>
                                </a:rPr>
                                <m:t>m</m:t>
                              </m:r>
                            </m:sub>
                          </m:sSub>
                          <m:r>
                            <a:rPr lang="en-GB" sz="2000" i="1">
                              <a:latin typeface="Cambria Math" panose="02040503050406030204" pitchFamily="18" charset="0"/>
                            </a:rPr>
                            <m:t>+1)∙</m:t>
                          </m:r>
                          <m:acc>
                            <m:accPr>
                              <m:chr m:val="̃"/>
                              <m:ctrlPr>
                                <a:rPr lang="en-GB" sz="2000" i="1">
                                  <a:latin typeface="Cambria Math" panose="02040503050406030204" pitchFamily="18" charset="0"/>
                                </a:rPr>
                              </m:ctrlPr>
                            </m:accPr>
                            <m:e>
                              <m:sSub>
                                <m:sSubPr>
                                  <m:ctrlPr>
                                    <a:rPr lang="en-GB" sz="2000" i="1">
                                      <a:latin typeface="Cambria Math" panose="02040503050406030204" pitchFamily="18" charset="0"/>
                                    </a:rPr>
                                  </m:ctrlPr>
                                </m:sSubPr>
                                <m:e>
                                  <m:r>
                                    <a:rPr lang="en-GB" sz="2000" i="1">
                                      <a:latin typeface="Cambria Math" panose="02040503050406030204" pitchFamily="18" charset="0"/>
                                    </a:rPr>
                                    <m:t>𝜀</m:t>
                                  </m:r>
                                </m:e>
                                <m:sub>
                                  <m:r>
                                    <m:rPr>
                                      <m:sty m:val="p"/>
                                    </m:rPr>
                                    <a:rPr lang="en-GB" sz="2000">
                                      <a:latin typeface="Cambria Math" panose="02040503050406030204" pitchFamily="18" charset="0"/>
                                    </a:rPr>
                                    <m:t>cr</m:t>
                                  </m:r>
                                </m:sub>
                              </m:sSub>
                            </m:e>
                          </m:acc>
                        </m:den>
                      </m:f>
                    </m:oMath>
                  </m:oMathPara>
                </a14:m>
                <a:endParaRPr lang="en-GB" dirty="0"/>
              </a:p>
              <a:p>
                <a:pPr marL="400050" lvl="1" indent="0">
                  <a:buNone/>
                </a:pPr>
                <a:endParaRPr lang="en-GB" dirty="0"/>
              </a:p>
              <a:p>
                <a:pPr marL="342900" indent="-342900">
                  <a:buFont typeface="+mj-lt"/>
                  <a:buAutoNum type="arabicPeriod"/>
                </a:pPr>
                <a:r>
                  <a:rPr lang="en-GB" sz="2000" dirty="0"/>
                  <a:t>For each stochastic variable, calculate </a:t>
                </a:r>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𝐷</m:t>
                        </m:r>
                      </m:e>
                      <m:sub>
                        <m:r>
                          <a:rPr lang="en-GB" sz="2000" i="1">
                            <a:latin typeface="Cambria Math" panose="02040503050406030204" pitchFamily="18" charset="0"/>
                          </a:rPr>
                          <m:t>𝑖</m:t>
                        </m:r>
                      </m:sub>
                    </m:sSub>
                  </m:oMath>
                </a14:m>
                <a:r>
                  <a:rPr lang="en-GB" sz="2000" dirty="0"/>
                  <a:t>, i.e. the damage where the stochastic variable is set to </a:t>
                </a:r>
                <a:endParaRPr lang="en-GB" sz="18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GB" sz="1800" i="1">
                              <a:latin typeface="Cambria Math" panose="02040503050406030204" pitchFamily="18" charset="0"/>
                            </a:rPr>
                          </m:ctrlPr>
                        </m:sSubPr>
                        <m:e>
                          <m:r>
                            <a:rPr lang="en-GB" sz="1800" i="1">
                              <a:latin typeface="Cambria Math" panose="02040503050406030204" pitchFamily="18" charset="0"/>
                            </a:rPr>
                            <m:t>𝜇</m:t>
                          </m:r>
                        </m:e>
                        <m:sub>
                          <m:r>
                            <m:rPr>
                              <m:sty m:val="p"/>
                            </m:rPr>
                            <a:rPr lang="en-GB" sz="1800">
                              <a:latin typeface="Cambria Math" panose="02040503050406030204" pitchFamily="18" charset="0"/>
                            </a:rPr>
                            <m:t>i</m:t>
                          </m:r>
                        </m:sub>
                      </m:sSub>
                      <m:r>
                        <a:rPr lang="en-GB" sz="1800" i="1">
                          <a:latin typeface="Cambria Math" panose="02040503050406030204" pitchFamily="18" charset="0"/>
                        </a:rPr>
                        <m:t>±1.65∙</m:t>
                      </m:r>
                      <m:sSub>
                        <m:sSubPr>
                          <m:ctrlPr>
                            <a:rPr lang="en-GB" sz="1800" i="1">
                              <a:latin typeface="Cambria Math" panose="02040503050406030204" pitchFamily="18" charset="0"/>
                            </a:rPr>
                          </m:ctrlPr>
                        </m:sSubPr>
                        <m:e>
                          <m:r>
                            <a:rPr lang="en-GB" sz="1800" i="1">
                              <a:latin typeface="Cambria Math" panose="02040503050406030204" pitchFamily="18" charset="0"/>
                            </a:rPr>
                            <m:t>𝜎</m:t>
                          </m:r>
                        </m:e>
                        <m:sub>
                          <m:r>
                            <m:rPr>
                              <m:sty m:val="p"/>
                            </m:rPr>
                            <a:rPr lang="en-GB" sz="1800">
                              <a:latin typeface="Cambria Math" panose="02040503050406030204" pitchFamily="18" charset="0"/>
                            </a:rPr>
                            <m:t>i</m:t>
                          </m:r>
                        </m:sub>
                      </m:sSub>
                    </m:oMath>
                  </m:oMathPara>
                </a14:m>
                <a:endParaRPr lang="en-GB" sz="1800" dirty="0"/>
              </a:p>
              <a:p>
                <a:pPr marL="400050" lvl="1" indent="0">
                  <a:buNone/>
                </a:pPr>
                <a:endParaRPr lang="en-GB" dirty="0"/>
              </a:p>
              <a:p>
                <a:pPr marL="342900" indent="-342900">
                  <a:buFont typeface="+mj-lt"/>
                  <a:buAutoNum type="arabicPeriod" startAt="3"/>
                </a:pPr>
                <a:r>
                  <a:rPr lang="en-GB" sz="2000" dirty="0"/>
                  <a:t>Calculate the reference damage as the expected damage plus the root-sum-square of the additional stochastic damage</a:t>
                </a:r>
              </a:p>
              <a:p>
                <a:pPr marL="342900" indent="-342900">
                  <a:buFont typeface="+mj-lt"/>
                  <a:buAutoNum type="arabicPeriod" startAt="3"/>
                </a:pPr>
                <a:endParaRPr lang="en-GB" sz="2000" dirty="0"/>
              </a:p>
              <a:p>
                <a:pPr marL="400050" lvl="1" indent="0">
                  <a:buNone/>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𝐷</m:t>
                          </m:r>
                        </m:e>
                        <m:sub>
                          <m:r>
                            <m:rPr>
                              <m:sty m:val="p"/>
                            </m:rPr>
                            <a:rPr lang="en-GB" sz="2000">
                              <a:latin typeface="Cambria Math" panose="02040503050406030204" pitchFamily="18" charset="0"/>
                            </a:rPr>
                            <m:t>RD</m:t>
                          </m:r>
                        </m:sub>
                      </m:sSub>
                      <m:r>
                        <a:rPr lang="en-GB" sz="2000" i="1">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𝐷</m:t>
                          </m:r>
                        </m:e>
                        <m:sub>
                          <m:r>
                            <m:rPr>
                              <m:sty m:val="p"/>
                            </m:rPr>
                            <a:rPr lang="en-GB" sz="2000">
                              <a:latin typeface="Cambria Math" panose="02040503050406030204" pitchFamily="18" charset="0"/>
                            </a:rPr>
                            <m:t>BE</m:t>
                          </m:r>
                        </m:sub>
                      </m:sSub>
                      <m:r>
                        <a:rPr lang="en-GB" sz="2000" i="1">
                          <a:latin typeface="Cambria Math" panose="02040503050406030204" pitchFamily="18" charset="0"/>
                        </a:rPr>
                        <m:t>+</m:t>
                      </m:r>
                      <m:rad>
                        <m:radPr>
                          <m:degHide m:val="on"/>
                          <m:ctrlPr>
                            <a:rPr lang="en-GB" sz="2000" i="1">
                              <a:latin typeface="Cambria Math" panose="02040503050406030204" pitchFamily="18" charset="0"/>
                            </a:rPr>
                          </m:ctrlPr>
                        </m:radPr>
                        <m:deg/>
                        <m:e>
                          <m:nary>
                            <m:naryPr>
                              <m:chr m:val="∑"/>
                              <m:limLoc m:val="undOvr"/>
                              <m:ctrlPr>
                                <a:rPr lang="en-GB" sz="2000" i="1">
                                  <a:latin typeface="Cambria Math" panose="02040503050406030204" pitchFamily="18" charset="0"/>
                                </a:rPr>
                              </m:ctrlPr>
                            </m:naryPr>
                            <m:sub>
                              <m:r>
                                <a:rPr lang="en-GB" sz="2000" i="1">
                                  <a:latin typeface="Cambria Math" panose="02040503050406030204" pitchFamily="18" charset="0"/>
                                </a:rPr>
                                <m:t>𝑖</m:t>
                              </m:r>
                              <m:r>
                                <a:rPr lang="en-GB" sz="2000" i="1">
                                  <a:latin typeface="Cambria Math" panose="02040503050406030204" pitchFamily="18" charset="0"/>
                                </a:rPr>
                                <m:t>=1</m:t>
                              </m:r>
                            </m:sub>
                            <m:sup>
                              <m:r>
                                <a:rPr lang="en-GB" sz="2000" i="1">
                                  <a:latin typeface="Cambria Math" panose="02040503050406030204" pitchFamily="18" charset="0"/>
                                </a:rPr>
                                <m:t>𝑁</m:t>
                              </m:r>
                            </m:sup>
                            <m:e>
                              <m:sSup>
                                <m:sSupPr>
                                  <m:ctrlPr>
                                    <a:rPr lang="en-GB" sz="2000" i="1">
                                      <a:latin typeface="Cambria Math" panose="02040503050406030204" pitchFamily="18" charset="0"/>
                                    </a:rPr>
                                  </m:ctrlPr>
                                </m:sSupPr>
                                <m:e>
                                  <m:d>
                                    <m:dPr>
                                      <m:ctrlPr>
                                        <a:rPr lang="en-GB" sz="2000" i="1">
                                          <a:latin typeface="Cambria Math" panose="02040503050406030204" pitchFamily="18" charset="0"/>
                                        </a:rPr>
                                      </m:ctrlPr>
                                    </m:dPr>
                                    <m:e>
                                      <m:sSub>
                                        <m:sSubPr>
                                          <m:ctrlPr>
                                            <a:rPr lang="en-GB" sz="2000" i="1">
                                              <a:latin typeface="Cambria Math" panose="02040503050406030204" pitchFamily="18" charset="0"/>
                                            </a:rPr>
                                          </m:ctrlPr>
                                        </m:sSubPr>
                                        <m:e>
                                          <m:r>
                                            <a:rPr lang="en-GB" sz="2000" i="1">
                                              <a:latin typeface="Cambria Math" panose="02040503050406030204" pitchFamily="18" charset="0"/>
                                            </a:rPr>
                                            <m:t>𝐷</m:t>
                                          </m:r>
                                        </m:e>
                                        <m:sub>
                                          <m:r>
                                            <a:rPr lang="en-GB" sz="2000" i="1">
                                              <a:latin typeface="Cambria Math" panose="02040503050406030204" pitchFamily="18" charset="0"/>
                                            </a:rPr>
                                            <m:t>𝑖</m:t>
                                          </m:r>
                                        </m:sub>
                                      </m:sSub>
                                      <m:r>
                                        <a:rPr lang="en-GB" sz="2000" i="1">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𝐷</m:t>
                                          </m:r>
                                        </m:e>
                                        <m:sub>
                                          <m:r>
                                            <m:rPr>
                                              <m:sty m:val="p"/>
                                            </m:rPr>
                                            <a:rPr lang="en-GB" sz="2000">
                                              <a:latin typeface="Cambria Math" panose="02040503050406030204" pitchFamily="18" charset="0"/>
                                            </a:rPr>
                                            <m:t>BE</m:t>
                                          </m:r>
                                        </m:sub>
                                      </m:sSub>
                                    </m:e>
                                  </m:d>
                                </m:e>
                                <m:sup>
                                  <m:r>
                                    <a:rPr lang="en-GB" sz="2000" i="1">
                                      <a:latin typeface="Cambria Math" panose="02040503050406030204" pitchFamily="18" charset="0"/>
                                    </a:rPr>
                                    <m:t>2</m:t>
                                  </m:r>
                                </m:sup>
                              </m:sSup>
                            </m:e>
                          </m:nary>
                        </m:e>
                      </m:rad>
                    </m:oMath>
                  </m:oMathPara>
                </a14:m>
                <a:endParaRPr lang="en-GB" sz="2000" dirty="0"/>
              </a:p>
            </p:txBody>
          </p:sp>
        </mc:Choice>
        <mc:Fallback xmlns="">
          <p:sp>
            <p:nvSpPr>
              <p:cNvPr id="3" name="Content Placeholder 2">
                <a:extLst>
                  <a:ext uri="{FF2B5EF4-FFF2-40B4-BE49-F238E27FC236}">
                    <a16:creationId xmlns:a16="http://schemas.microsoft.com/office/drawing/2014/main" id="{13C8579E-24AD-310D-A3D1-27F2C6A5F6A5}"/>
                  </a:ext>
                </a:extLst>
              </p:cNvPr>
              <p:cNvSpPr>
                <a:spLocks noGrp="1" noRot="1" noChangeAspect="1" noMove="1" noResize="1" noEditPoints="1" noAdjustHandles="1" noChangeArrowheads="1" noChangeShapeType="1" noTextEdit="1"/>
              </p:cNvSpPr>
              <p:nvPr>
                <p:ph sz="quarter" idx="14"/>
              </p:nvPr>
            </p:nvSpPr>
            <p:spPr>
              <a:xfrm>
                <a:off x="395750" y="1076326"/>
                <a:ext cx="11377149" cy="4792662"/>
              </a:xfrm>
              <a:blipFill>
                <a:blip r:embed="rId2"/>
                <a:stretch>
                  <a:fillRect l="-589" t="-1527"/>
                </a:stretch>
              </a:blipFill>
            </p:spPr>
            <p:txBody>
              <a:bodyPr/>
              <a:lstStyle/>
              <a:p>
                <a:r>
                  <a:rPr lang="en-GB">
                    <a:noFill/>
                  </a:rPr>
                  <a:t> </a:t>
                </a:r>
              </a:p>
            </p:txBody>
          </p:sp>
        </mc:Fallback>
      </mc:AlternateContent>
    </p:spTree>
    <p:extLst>
      <p:ext uri="{BB962C8B-B14F-4D97-AF65-F5344CB8AC3E}">
        <p14:creationId xmlns:p14="http://schemas.microsoft.com/office/powerpoint/2010/main" val="4274580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E8CCE1-17A7-4F74-B955-68AEBFF19BE2}"/>
              </a:ext>
            </a:extLst>
          </p:cNvPr>
          <p:cNvSpPr>
            <a:spLocks noGrp="1"/>
          </p:cNvSpPr>
          <p:nvPr>
            <p:ph sz="quarter" idx="13"/>
          </p:nvPr>
        </p:nvSpPr>
        <p:spPr>
          <a:xfrm>
            <a:off x="376257" y="445785"/>
            <a:ext cx="7924288" cy="388938"/>
          </a:xfrm>
        </p:spPr>
        <p:txBody>
          <a:bodyPr/>
          <a:lstStyle/>
          <a:p>
            <a:r>
              <a:rPr lang="en-GB" dirty="0"/>
              <a:t>AMRs, SMRs, and the increased focus on structural integrity</a:t>
            </a:r>
          </a:p>
        </p:txBody>
      </p:sp>
      <p:sp>
        <p:nvSpPr>
          <p:cNvPr id="3" name="Content Placeholder 2">
            <a:extLst>
              <a:ext uri="{FF2B5EF4-FFF2-40B4-BE49-F238E27FC236}">
                <a16:creationId xmlns:a16="http://schemas.microsoft.com/office/drawing/2014/main" id="{1B87C274-82BF-4EE2-6BDA-EB2AE2CBC5B3}"/>
              </a:ext>
            </a:extLst>
          </p:cNvPr>
          <p:cNvSpPr>
            <a:spLocks noGrp="1"/>
          </p:cNvSpPr>
          <p:nvPr>
            <p:ph sz="quarter" idx="14"/>
          </p:nvPr>
        </p:nvSpPr>
        <p:spPr>
          <a:xfrm>
            <a:off x="395750" y="1076326"/>
            <a:ext cx="5611131" cy="4792662"/>
          </a:xfrm>
        </p:spPr>
        <p:txBody>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Advanced Modular Reactors (AMRs) and Small Modular reactors (SMRs) are a key technology to help reduce carbon emissions worldwide by 2050.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However, </a:t>
            </a:r>
            <a:r>
              <a:rPr lang="en-GB" dirty="0">
                <a:hlinkClick r:id="rId2"/>
              </a:rPr>
              <a:t>a recent report by the Henry Royce Institute and Frazer-Nash </a:t>
            </a:r>
            <a:r>
              <a:rPr lang="en-GB" dirty="0"/>
              <a:t>highlighted that further research and development is required to overcome structural integrity challenges associated with increased reactor temperatures.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It is therefore important to focus on developing new structural integrity methods to enable us to reduce our greenhouse gas emissions and global warming.</a:t>
            </a:r>
          </a:p>
          <a:p>
            <a:endParaRPr lang="en-GB" dirty="0"/>
          </a:p>
        </p:txBody>
      </p:sp>
      <p:pic>
        <p:nvPicPr>
          <p:cNvPr id="5" name="Picture 4">
            <a:extLst>
              <a:ext uri="{FF2B5EF4-FFF2-40B4-BE49-F238E27FC236}">
                <a16:creationId xmlns:a16="http://schemas.microsoft.com/office/drawing/2014/main" id="{1C45289C-21FD-6F6D-710D-566AD2BCB86F}"/>
              </a:ext>
            </a:extLst>
          </p:cNvPr>
          <p:cNvPicPr>
            <a:picLocks noChangeAspect="1"/>
          </p:cNvPicPr>
          <p:nvPr/>
        </p:nvPicPr>
        <p:blipFill>
          <a:blip r:embed="rId3"/>
          <a:stretch>
            <a:fillRect/>
          </a:stretch>
        </p:blipFill>
        <p:spPr>
          <a:xfrm>
            <a:off x="8062379" y="1587952"/>
            <a:ext cx="2720134" cy="1841048"/>
          </a:xfrm>
          <a:prstGeom prst="rect">
            <a:avLst/>
          </a:prstGeom>
        </p:spPr>
      </p:pic>
      <p:pic>
        <p:nvPicPr>
          <p:cNvPr id="6" name="Picture 2" descr="Moltex Nuclear Would Work in a World With Abundant Solar Energy |  NextBigFuture.com">
            <a:extLst>
              <a:ext uri="{FF2B5EF4-FFF2-40B4-BE49-F238E27FC236}">
                <a16:creationId xmlns:a16="http://schemas.microsoft.com/office/drawing/2014/main" id="{A0E66AD0-21E4-DA2B-CBF8-CAF8984B772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540"/>
          <a:stretch/>
        </p:blipFill>
        <p:spPr bwMode="auto">
          <a:xfrm>
            <a:off x="6339451" y="3429000"/>
            <a:ext cx="2411259" cy="27470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85C27D2-F819-C33D-4562-256154DB1E9A}"/>
              </a:ext>
            </a:extLst>
          </p:cNvPr>
          <p:cNvPicPr>
            <a:picLocks noChangeAspect="1"/>
          </p:cNvPicPr>
          <p:nvPr/>
        </p:nvPicPr>
        <p:blipFill rotWithShape="1">
          <a:blip r:embed="rId5"/>
          <a:srcRect t="2095" r="2441" b="5841"/>
          <a:stretch/>
        </p:blipFill>
        <p:spPr>
          <a:xfrm>
            <a:off x="9098937" y="3735194"/>
            <a:ext cx="2955412" cy="2192594"/>
          </a:xfrm>
          <a:prstGeom prst="rect">
            <a:avLst/>
          </a:prstGeom>
        </p:spPr>
      </p:pic>
      <p:sp>
        <p:nvSpPr>
          <p:cNvPr id="8" name="TextBox 7">
            <a:extLst>
              <a:ext uri="{FF2B5EF4-FFF2-40B4-BE49-F238E27FC236}">
                <a16:creationId xmlns:a16="http://schemas.microsoft.com/office/drawing/2014/main" id="{5A4B55CF-61E9-8F96-E249-828DF15A9BF3}"/>
              </a:ext>
            </a:extLst>
          </p:cNvPr>
          <p:cNvSpPr txBox="1"/>
          <p:nvPr/>
        </p:nvSpPr>
        <p:spPr>
          <a:xfrm>
            <a:off x="10388882" y="3409336"/>
            <a:ext cx="665141" cy="246221"/>
          </a:xfrm>
          <a:prstGeom prst="rect">
            <a:avLst/>
          </a:prstGeom>
          <a:noFill/>
        </p:spPr>
        <p:txBody>
          <a:bodyPr wrap="square" rtlCol="0">
            <a:spAutoFit/>
          </a:bodyPr>
          <a:lstStyle/>
          <a:p>
            <a:r>
              <a:rPr lang="en-GB" sz="1000" dirty="0"/>
              <a:t>USNC</a:t>
            </a:r>
          </a:p>
        </p:txBody>
      </p:sp>
      <p:sp>
        <p:nvSpPr>
          <p:cNvPr id="9" name="TextBox 8">
            <a:extLst>
              <a:ext uri="{FF2B5EF4-FFF2-40B4-BE49-F238E27FC236}">
                <a16:creationId xmlns:a16="http://schemas.microsoft.com/office/drawing/2014/main" id="{4D863C91-61BE-F0C0-F440-2858C5466C72}"/>
              </a:ext>
            </a:extLst>
          </p:cNvPr>
          <p:cNvSpPr txBox="1"/>
          <p:nvPr/>
        </p:nvSpPr>
        <p:spPr>
          <a:xfrm>
            <a:off x="8259682" y="5927788"/>
            <a:ext cx="665141" cy="246221"/>
          </a:xfrm>
          <a:prstGeom prst="rect">
            <a:avLst/>
          </a:prstGeom>
          <a:noFill/>
        </p:spPr>
        <p:txBody>
          <a:bodyPr wrap="square" rtlCol="0">
            <a:spAutoFit/>
          </a:bodyPr>
          <a:lstStyle/>
          <a:p>
            <a:r>
              <a:rPr lang="en-GB" sz="1000" dirty="0" err="1"/>
              <a:t>Moltex</a:t>
            </a:r>
            <a:endParaRPr lang="en-GB" sz="1000" dirty="0"/>
          </a:p>
        </p:txBody>
      </p:sp>
      <p:sp>
        <p:nvSpPr>
          <p:cNvPr id="10" name="TextBox 9">
            <a:extLst>
              <a:ext uri="{FF2B5EF4-FFF2-40B4-BE49-F238E27FC236}">
                <a16:creationId xmlns:a16="http://schemas.microsoft.com/office/drawing/2014/main" id="{40EAEA8E-62EC-320E-8053-181EC049D14C}"/>
              </a:ext>
            </a:extLst>
          </p:cNvPr>
          <p:cNvSpPr txBox="1"/>
          <p:nvPr/>
        </p:nvSpPr>
        <p:spPr>
          <a:xfrm>
            <a:off x="11721778" y="5927788"/>
            <a:ext cx="665141" cy="246221"/>
          </a:xfrm>
          <a:prstGeom prst="rect">
            <a:avLst/>
          </a:prstGeom>
          <a:noFill/>
        </p:spPr>
        <p:txBody>
          <a:bodyPr wrap="square" rtlCol="0">
            <a:spAutoFit/>
          </a:bodyPr>
          <a:lstStyle/>
          <a:p>
            <a:r>
              <a:rPr lang="en-GB" sz="1000" dirty="0"/>
              <a:t>JAEA</a:t>
            </a:r>
          </a:p>
        </p:txBody>
      </p:sp>
    </p:spTree>
    <p:extLst>
      <p:ext uri="{BB962C8B-B14F-4D97-AF65-F5344CB8AC3E}">
        <p14:creationId xmlns:p14="http://schemas.microsoft.com/office/powerpoint/2010/main" val="3705021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357AD1-141C-A87A-CCB4-549A94065131}"/>
              </a:ext>
            </a:extLst>
          </p:cNvPr>
          <p:cNvSpPr>
            <a:spLocks noGrp="1"/>
          </p:cNvSpPr>
          <p:nvPr>
            <p:ph sz="quarter" idx="13"/>
          </p:nvPr>
        </p:nvSpPr>
        <p:spPr>
          <a:xfrm>
            <a:off x="376257" y="445784"/>
            <a:ext cx="8818543" cy="735315"/>
          </a:xfrm>
        </p:spPr>
        <p:txBody>
          <a:bodyPr/>
          <a:lstStyle/>
          <a:p>
            <a:r>
              <a:rPr lang="en-GB" dirty="0"/>
              <a:t>Testing robustness: changes to mean of stochastic variables</a:t>
            </a:r>
            <a:br>
              <a:rPr lang="en-GB" dirty="0"/>
            </a:br>
            <a:r>
              <a:rPr lang="en-GB" dirty="0"/>
              <a:t>(reference damage method)</a:t>
            </a:r>
          </a:p>
        </p:txBody>
      </p:sp>
      <mc:AlternateContent xmlns:mc="http://schemas.openxmlformats.org/markup-compatibility/2006" xmlns:a14="http://schemas.microsoft.com/office/drawing/2010/main">
        <mc:Choice Requires="a14">
          <p:graphicFrame>
            <p:nvGraphicFramePr>
              <p:cNvPr id="5" name="Content Placeholder 11">
                <a:extLst>
                  <a:ext uri="{FF2B5EF4-FFF2-40B4-BE49-F238E27FC236}">
                    <a16:creationId xmlns:a16="http://schemas.microsoft.com/office/drawing/2014/main" id="{EE3E5869-4FEA-4440-40A7-D8D8BF4EA34E}"/>
                  </a:ext>
                </a:extLst>
              </p:cNvPr>
              <p:cNvGraphicFramePr>
                <a:graphicFrameLocks/>
              </p:cNvGraphicFramePr>
              <p:nvPr>
                <p:extLst>
                  <p:ext uri="{D42A27DB-BD31-4B8C-83A1-F6EECF244321}">
                    <p14:modId xmlns:p14="http://schemas.microsoft.com/office/powerpoint/2010/main" val="3199118763"/>
                  </p:ext>
                </p:extLst>
              </p:nvPr>
            </p:nvGraphicFramePr>
            <p:xfrm>
              <a:off x="6888535" y="3429000"/>
              <a:ext cx="5112726" cy="2387228"/>
            </p:xfrm>
            <a:graphic>
              <a:graphicData uri="http://schemas.openxmlformats.org/drawingml/2006/table">
                <a:tbl>
                  <a:tblPr firstRow="1" firstCol="1" bandRow="1">
                    <a:tableStyleId>{5C22544A-7EE6-4342-B048-85BDC9FD1C3A}</a:tableStyleId>
                  </a:tblPr>
                  <a:tblGrid>
                    <a:gridCol w="1704242">
                      <a:extLst>
                        <a:ext uri="{9D8B030D-6E8A-4147-A177-3AD203B41FA5}">
                          <a16:colId xmlns:a16="http://schemas.microsoft.com/office/drawing/2014/main" val="3933156269"/>
                        </a:ext>
                      </a:extLst>
                    </a:gridCol>
                    <a:gridCol w="1704242">
                      <a:extLst>
                        <a:ext uri="{9D8B030D-6E8A-4147-A177-3AD203B41FA5}">
                          <a16:colId xmlns:a16="http://schemas.microsoft.com/office/drawing/2014/main" val="3588812539"/>
                        </a:ext>
                      </a:extLst>
                    </a:gridCol>
                    <a:gridCol w="1704242">
                      <a:extLst>
                        <a:ext uri="{9D8B030D-6E8A-4147-A177-3AD203B41FA5}">
                          <a16:colId xmlns:a16="http://schemas.microsoft.com/office/drawing/2014/main" val="1897917014"/>
                        </a:ext>
                      </a:extLst>
                    </a:gridCol>
                  </a:tblGrid>
                  <a:tr h="429710">
                    <a:tc>
                      <a:txBody>
                        <a:bodyPr/>
                        <a:lstStyle/>
                        <a:p>
                          <a:pPr algn="ctr">
                            <a:lnSpc>
                              <a:spcPts val="1300"/>
                            </a:lnSpc>
                            <a:spcAft>
                              <a:spcPts val="600"/>
                            </a:spcAft>
                          </a:pPr>
                          <a:r>
                            <a:rPr lang="en-GB" sz="1400" dirty="0">
                              <a:effectLst/>
                            </a:rPr>
                            <a:t>Variable</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Mean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Standard deviation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extLst>
                      <a:ext uri="{0D108BD9-81ED-4DB2-BD59-A6C34878D82A}">
                        <a16:rowId xmlns:a16="http://schemas.microsoft.com/office/drawing/2014/main" val="2785557087"/>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m:rPr>
                                    <m:sty m:val="p"/>
                                  </m:rPr>
                                  <a:rPr lang="en-GB" sz="1400">
                                    <a:effectLst/>
                                    <a:latin typeface="Cambria Math" panose="02040503050406030204" pitchFamily="18" charset="0"/>
                                  </a:rPr>
                                  <m:t>log</m:t>
                                </m:r>
                                <m:r>
                                  <a:rPr lang="en-GB" sz="1400">
                                    <a:effectLst/>
                                    <a:latin typeface="Cambria Math" panose="02040503050406030204" pitchFamily="18" charset="0"/>
                                  </a:rPr>
                                  <m:t>𝐶</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[-16, -12]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0.5</a:t>
                          </a:r>
                        </a:p>
                      </a:txBody>
                      <a:tcPr marL="68580" marR="68580" marT="0" marB="0" anchor="ctr"/>
                    </a:tc>
                    <a:extLst>
                      <a:ext uri="{0D108BD9-81ED-4DB2-BD59-A6C34878D82A}">
                        <a16:rowId xmlns:a16="http://schemas.microsoft.com/office/drawing/2014/main" val="3164092018"/>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𝜎</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[50, 800]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0419195"/>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𝑛</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[1, 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455986"/>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𝑚</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[-0.1, -0.5]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0313343"/>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𝑄</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[50, 400]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2910506"/>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𝑇</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[50, 800]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2483816"/>
                      </a:ext>
                    </a:extLst>
                  </a:tr>
                </a:tbl>
              </a:graphicData>
            </a:graphic>
          </p:graphicFrame>
        </mc:Choice>
        <mc:Fallback xmlns="">
          <p:graphicFrame>
            <p:nvGraphicFramePr>
              <p:cNvPr id="5" name="Content Placeholder 11">
                <a:extLst>
                  <a:ext uri="{FF2B5EF4-FFF2-40B4-BE49-F238E27FC236}">
                    <a16:creationId xmlns:a16="http://schemas.microsoft.com/office/drawing/2014/main" id="{EE3E5869-4FEA-4440-40A7-D8D8BF4EA34E}"/>
                  </a:ext>
                </a:extLst>
              </p:cNvPr>
              <p:cNvGraphicFramePr>
                <a:graphicFrameLocks/>
              </p:cNvGraphicFramePr>
              <p:nvPr>
                <p:extLst>
                  <p:ext uri="{D42A27DB-BD31-4B8C-83A1-F6EECF244321}">
                    <p14:modId xmlns:p14="http://schemas.microsoft.com/office/powerpoint/2010/main" val="3199118763"/>
                  </p:ext>
                </p:extLst>
              </p:nvPr>
            </p:nvGraphicFramePr>
            <p:xfrm>
              <a:off x="6888535" y="3429000"/>
              <a:ext cx="5112726" cy="2387228"/>
            </p:xfrm>
            <a:graphic>
              <a:graphicData uri="http://schemas.openxmlformats.org/drawingml/2006/table">
                <a:tbl>
                  <a:tblPr firstRow="1" firstCol="1" bandRow="1">
                    <a:tableStyleId>{5C22544A-7EE6-4342-B048-85BDC9FD1C3A}</a:tableStyleId>
                  </a:tblPr>
                  <a:tblGrid>
                    <a:gridCol w="1704242">
                      <a:extLst>
                        <a:ext uri="{9D8B030D-6E8A-4147-A177-3AD203B41FA5}">
                          <a16:colId xmlns:a16="http://schemas.microsoft.com/office/drawing/2014/main" val="3933156269"/>
                        </a:ext>
                      </a:extLst>
                    </a:gridCol>
                    <a:gridCol w="1704242">
                      <a:extLst>
                        <a:ext uri="{9D8B030D-6E8A-4147-A177-3AD203B41FA5}">
                          <a16:colId xmlns:a16="http://schemas.microsoft.com/office/drawing/2014/main" val="3588812539"/>
                        </a:ext>
                      </a:extLst>
                    </a:gridCol>
                    <a:gridCol w="1704242">
                      <a:extLst>
                        <a:ext uri="{9D8B030D-6E8A-4147-A177-3AD203B41FA5}">
                          <a16:colId xmlns:a16="http://schemas.microsoft.com/office/drawing/2014/main" val="1897917014"/>
                        </a:ext>
                      </a:extLst>
                    </a:gridCol>
                  </a:tblGrid>
                  <a:tr h="429710">
                    <a:tc>
                      <a:txBody>
                        <a:bodyPr/>
                        <a:lstStyle/>
                        <a:p>
                          <a:pPr algn="ctr">
                            <a:lnSpc>
                              <a:spcPts val="1300"/>
                            </a:lnSpc>
                            <a:spcAft>
                              <a:spcPts val="600"/>
                            </a:spcAft>
                          </a:pPr>
                          <a:r>
                            <a:rPr lang="en-GB" sz="1400" dirty="0">
                              <a:effectLst/>
                            </a:rPr>
                            <a:t>Variable</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Mean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Standard deviation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extLst>
                      <a:ext uri="{0D108BD9-81ED-4DB2-BD59-A6C34878D82A}">
                        <a16:rowId xmlns:a16="http://schemas.microsoft.com/office/drawing/2014/main" val="2785557087"/>
                      </a:ext>
                    </a:extLst>
                  </a:tr>
                  <a:tr h="326253">
                    <a:tc>
                      <a:txBody>
                        <a:bodyPr/>
                        <a:lstStyle/>
                        <a:p>
                          <a:endParaRPr lang="en-US"/>
                        </a:p>
                      </a:txBody>
                      <a:tcPr marL="92725" marR="92725" marT="0" marB="0" anchor="ctr">
                        <a:blipFill>
                          <a:blip r:embed="rId2"/>
                          <a:stretch>
                            <a:fillRect l="-714" t="-135849" r="-201071" b="-515094"/>
                          </a:stretch>
                        </a:blipFill>
                      </a:tcPr>
                    </a:tc>
                    <a:tc>
                      <a:txBody>
                        <a:bodyPr/>
                        <a:lstStyle/>
                        <a:p>
                          <a:pPr algn="ctr">
                            <a:lnSpc>
                              <a:spcPts val="1300"/>
                            </a:lnSpc>
                            <a:spcAft>
                              <a:spcPts val="600"/>
                            </a:spcAft>
                          </a:pPr>
                          <a:r>
                            <a:rPr lang="en-GB" sz="1400">
                              <a:effectLst/>
                            </a:rPr>
                            <a:t>[-16, -12]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0.5</a:t>
                          </a:r>
                        </a:p>
                      </a:txBody>
                      <a:tcPr marL="68580" marR="68580" marT="0" marB="0" anchor="ctr"/>
                    </a:tc>
                    <a:extLst>
                      <a:ext uri="{0D108BD9-81ED-4DB2-BD59-A6C34878D82A}">
                        <a16:rowId xmlns:a16="http://schemas.microsoft.com/office/drawing/2014/main" val="3164092018"/>
                      </a:ext>
                    </a:extLst>
                  </a:tr>
                  <a:tr h="326253">
                    <a:tc>
                      <a:txBody>
                        <a:bodyPr/>
                        <a:lstStyle/>
                        <a:p>
                          <a:endParaRPr lang="en-US"/>
                        </a:p>
                      </a:txBody>
                      <a:tcPr marL="92725" marR="92725" marT="0" marB="0" anchor="ctr">
                        <a:blipFill>
                          <a:blip r:embed="rId2"/>
                          <a:stretch>
                            <a:fillRect l="-714" t="-231481" r="-201071" b="-405556"/>
                          </a:stretch>
                        </a:blipFill>
                      </a:tcPr>
                    </a:tc>
                    <a:tc>
                      <a:txBody>
                        <a:bodyPr/>
                        <a:lstStyle/>
                        <a:p>
                          <a:pPr algn="ctr">
                            <a:lnSpc>
                              <a:spcPts val="1300"/>
                            </a:lnSpc>
                            <a:spcAft>
                              <a:spcPts val="600"/>
                            </a:spcAft>
                          </a:pPr>
                          <a:r>
                            <a:rPr lang="en-GB" sz="1400">
                              <a:effectLst/>
                            </a:rPr>
                            <a:t>[50, 800]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0419195"/>
                      </a:ext>
                    </a:extLst>
                  </a:tr>
                  <a:tr h="326253">
                    <a:tc>
                      <a:txBody>
                        <a:bodyPr/>
                        <a:lstStyle/>
                        <a:p>
                          <a:endParaRPr lang="en-US"/>
                        </a:p>
                      </a:txBody>
                      <a:tcPr marL="92725" marR="92725" marT="0" marB="0" anchor="ctr">
                        <a:blipFill>
                          <a:blip r:embed="rId2"/>
                          <a:stretch>
                            <a:fillRect l="-714" t="-331481" r="-201071" b="-305556"/>
                          </a:stretch>
                        </a:blipFill>
                      </a:tcPr>
                    </a:tc>
                    <a:tc>
                      <a:txBody>
                        <a:bodyPr/>
                        <a:lstStyle/>
                        <a:p>
                          <a:pPr algn="ctr">
                            <a:lnSpc>
                              <a:spcPts val="1300"/>
                            </a:lnSpc>
                            <a:spcAft>
                              <a:spcPts val="600"/>
                            </a:spcAft>
                          </a:pPr>
                          <a:r>
                            <a:rPr lang="en-GB" sz="1400">
                              <a:effectLst/>
                            </a:rPr>
                            <a:t>[1, 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455986"/>
                      </a:ext>
                    </a:extLst>
                  </a:tr>
                  <a:tr h="326253">
                    <a:tc>
                      <a:txBody>
                        <a:bodyPr/>
                        <a:lstStyle/>
                        <a:p>
                          <a:endParaRPr lang="en-US"/>
                        </a:p>
                      </a:txBody>
                      <a:tcPr marL="92725" marR="92725" marT="0" marB="0" anchor="ctr">
                        <a:blipFill>
                          <a:blip r:embed="rId2"/>
                          <a:stretch>
                            <a:fillRect l="-714" t="-431481" r="-201071" b="-205556"/>
                          </a:stretch>
                        </a:blipFill>
                      </a:tcPr>
                    </a:tc>
                    <a:tc>
                      <a:txBody>
                        <a:bodyPr/>
                        <a:lstStyle/>
                        <a:p>
                          <a:pPr algn="ctr">
                            <a:lnSpc>
                              <a:spcPts val="1300"/>
                            </a:lnSpc>
                            <a:spcAft>
                              <a:spcPts val="600"/>
                            </a:spcAft>
                          </a:pPr>
                          <a:r>
                            <a:rPr lang="en-GB" sz="1400">
                              <a:effectLst/>
                            </a:rPr>
                            <a:t>[-0.1, -0.5]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0313343"/>
                      </a:ext>
                    </a:extLst>
                  </a:tr>
                  <a:tr h="326253">
                    <a:tc>
                      <a:txBody>
                        <a:bodyPr/>
                        <a:lstStyle/>
                        <a:p>
                          <a:endParaRPr lang="en-US"/>
                        </a:p>
                      </a:txBody>
                      <a:tcPr marL="92725" marR="92725" marT="0" marB="0" anchor="ctr">
                        <a:blipFill>
                          <a:blip r:embed="rId2"/>
                          <a:stretch>
                            <a:fillRect l="-714" t="-541509" r="-201071" b="-109434"/>
                          </a:stretch>
                        </a:blipFill>
                      </a:tcPr>
                    </a:tc>
                    <a:tc>
                      <a:txBody>
                        <a:bodyPr/>
                        <a:lstStyle/>
                        <a:p>
                          <a:pPr algn="ctr">
                            <a:lnSpc>
                              <a:spcPts val="1300"/>
                            </a:lnSpc>
                            <a:spcAft>
                              <a:spcPts val="600"/>
                            </a:spcAft>
                          </a:pPr>
                          <a:r>
                            <a:rPr lang="en-GB" sz="1400">
                              <a:effectLst/>
                            </a:rPr>
                            <a:t>[50, 400]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2910506"/>
                      </a:ext>
                    </a:extLst>
                  </a:tr>
                  <a:tr h="326253">
                    <a:tc>
                      <a:txBody>
                        <a:bodyPr/>
                        <a:lstStyle/>
                        <a:p>
                          <a:endParaRPr lang="en-US"/>
                        </a:p>
                      </a:txBody>
                      <a:tcPr marL="92725" marR="92725" marT="0" marB="0" anchor="ctr">
                        <a:blipFill>
                          <a:blip r:embed="rId2"/>
                          <a:stretch>
                            <a:fillRect l="-714" t="-629630" r="-201071" b="-7407"/>
                          </a:stretch>
                        </a:blipFill>
                      </a:tcPr>
                    </a:tc>
                    <a:tc>
                      <a:txBody>
                        <a:bodyPr/>
                        <a:lstStyle/>
                        <a:p>
                          <a:pPr algn="ctr">
                            <a:lnSpc>
                              <a:spcPts val="1300"/>
                            </a:lnSpc>
                            <a:spcAft>
                              <a:spcPts val="600"/>
                            </a:spcAft>
                          </a:pPr>
                          <a:r>
                            <a:rPr lang="en-GB" sz="1400" dirty="0">
                              <a:effectLst/>
                            </a:rPr>
                            <a:t>[50, 800]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2483816"/>
                      </a:ext>
                    </a:extLst>
                  </a:tr>
                </a:tbl>
              </a:graphicData>
            </a:graphic>
          </p:graphicFrame>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1768DD9-61D5-A0FA-FC80-90CA92CA8E37}"/>
                  </a:ext>
                </a:extLst>
              </p:cNvPr>
              <p:cNvSpPr/>
              <p:nvPr/>
            </p:nvSpPr>
            <p:spPr>
              <a:xfrm>
                <a:off x="8119214" y="2183354"/>
                <a:ext cx="2651367" cy="7798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𝜀</m:t>
                          </m:r>
                        </m:e>
                        <m:sub>
                          <m:r>
                            <m:rPr>
                              <m:sty m:val="p"/>
                            </m:rPr>
                            <a:rPr lang="en-GB">
                              <a:latin typeface="Cambria Math" panose="02040503050406030204" pitchFamily="18" charset="0"/>
                            </a:rPr>
                            <m:t>cr</m:t>
                          </m:r>
                        </m:sub>
                      </m:sSub>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𝐶</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𝑛</m:t>
                              </m:r>
                            </m:sup>
                          </m:sSup>
                          <m:r>
                            <a:rPr lang="en-GB" i="1">
                              <a:latin typeface="Cambria Math" panose="02040503050406030204" pitchFamily="18" charset="0"/>
                            </a:rPr>
                            <m:t>∙</m:t>
                          </m:r>
                          <m:sSup>
                            <m:sSupPr>
                              <m:ctrlPr>
                                <a:rPr lang="en-GB" i="1">
                                  <a:latin typeface="Cambria Math" panose="02040503050406030204" pitchFamily="18" charset="0"/>
                                </a:rPr>
                              </m:ctrlPr>
                            </m:sSupPr>
                            <m:e>
                              <m:acc>
                                <m:accPr>
                                  <m:chr m:val="̃"/>
                                  <m:ctrlPr>
                                    <a:rPr lang="en-GB" i="1">
                                      <a:latin typeface="Cambria Math" panose="02040503050406030204" pitchFamily="18" charset="0"/>
                                    </a:rPr>
                                  </m:ctrlPr>
                                </m:accPr>
                                <m:e>
                                  <m:r>
                                    <a:rPr lang="en-GB" i="1">
                                      <a:latin typeface="Cambria Math" panose="02040503050406030204" pitchFamily="18" charset="0"/>
                                    </a:rPr>
                                    <m:t>𝑡</m:t>
                                  </m:r>
                                </m:e>
                              </m:acc>
                            </m:e>
                            <m:sup>
                              <m:r>
                                <a:rPr lang="en-GB" i="1">
                                  <a:latin typeface="Cambria Math" panose="02040503050406030204" pitchFamily="18" charset="0"/>
                                </a:rPr>
                                <m:t>𝑚</m:t>
                              </m:r>
                              <m:r>
                                <a:rPr lang="en-GB" i="1">
                                  <a:latin typeface="Cambria Math" panose="02040503050406030204" pitchFamily="18" charset="0"/>
                                </a:rPr>
                                <m:t>+1</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f>
                                <m:fPr>
                                  <m:ctrlPr>
                                    <a:rPr lang="en-GB" i="1">
                                      <a:latin typeface="Cambria Math" panose="02040503050406030204" pitchFamily="18" charset="0"/>
                                    </a:rPr>
                                  </m:ctrlPr>
                                </m:fPr>
                                <m:num>
                                  <m:r>
                                    <a:rPr lang="en-GB" i="1">
                                      <a:latin typeface="Cambria Math" panose="02040503050406030204" pitchFamily="18" charset="0"/>
                                    </a:rPr>
                                    <m:t>−</m:t>
                                  </m:r>
                                  <m:r>
                                    <a:rPr lang="en-GB" i="1">
                                      <a:latin typeface="Cambria Math" panose="02040503050406030204" pitchFamily="18" charset="0"/>
                                    </a:rPr>
                                    <m:t>𝑄</m:t>
                                  </m:r>
                                </m:num>
                                <m:den>
                                  <m:r>
                                    <a:rPr lang="en-GB" i="1">
                                      <a:latin typeface="Cambria Math" panose="02040503050406030204" pitchFamily="18" charset="0"/>
                                    </a:rPr>
                                    <m:t>𝑅</m:t>
                                  </m:r>
                                  <m:r>
                                    <a:rPr lang="en-GB" i="1">
                                      <a:latin typeface="Cambria Math" panose="02040503050406030204" pitchFamily="18" charset="0"/>
                                    </a:rPr>
                                    <m:t>∙</m:t>
                                  </m:r>
                                  <m:r>
                                    <a:rPr lang="en-GB" i="1">
                                      <a:latin typeface="Cambria Math" panose="02040503050406030204" pitchFamily="18" charset="0"/>
                                    </a:rPr>
                                    <m:t>𝑇</m:t>
                                  </m:r>
                                </m:den>
                              </m:f>
                            </m:sup>
                          </m:sSup>
                        </m:num>
                        <m:den>
                          <m:r>
                            <a:rPr lang="en-GB" i="1">
                              <a:latin typeface="Cambria Math" panose="02040503050406030204" pitchFamily="18" charset="0"/>
                            </a:rPr>
                            <m:t>𝑚</m:t>
                          </m:r>
                          <m:r>
                            <a:rPr lang="en-GB" i="1">
                              <a:latin typeface="Cambria Math" panose="02040503050406030204" pitchFamily="18" charset="0"/>
                            </a:rPr>
                            <m:t>+1</m:t>
                          </m:r>
                        </m:den>
                      </m:f>
                    </m:oMath>
                  </m:oMathPara>
                </a14:m>
                <a:endParaRPr lang="en-GB" dirty="0"/>
              </a:p>
            </p:txBody>
          </p:sp>
        </mc:Choice>
        <mc:Fallback xmlns="">
          <p:sp>
            <p:nvSpPr>
              <p:cNvPr id="6" name="Rectangle 5">
                <a:extLst>
                  <a:ext uri="{FF2B5EF4-FFF2-40B4-BE49-F238E27FC236}">
                    <a16:creationId xmlns:a16="http://schemas.microsoft.com/office/drawing/2014/main" id="{51768DD9-61D5-A0FA-FC80-90CA92CA8E37}"/>
                  </a:ext>
                </a:extLst>
              </p:cNvPr>
              <p:cNvSpPr>
                <a:spLocks noRot="1" noChangeAspect="1" noMove="1" noResize="1" noEditPoints="1" noAdjustHandles="1" noChangeArrowheads="1" noChangeShapeType="1" noTextEdit="1"/>
              </p:cNvSpPr>
              <p:nvPr/>
            </p:nvSpPr>
            <p:spPr>
              <a:xfrm>
                <a:off x="8119214" y="2183354"/>
                <a:ext cx="2651367" cy="779829"/>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958624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357AD1-141C-A87A-CCB4-549A94065131}"/>
              </a:ext>
            </a:extLst>
          </p:cNvPr>
          <p:cNvSpPr>
            <a:spLocks noGrp="1"/>
          </p:cNvSpPr>
          <p:nvPr>
            <p:ph sz="quarter" idx="13"/>
          </p:nvPr>
        </p:nvSpPr>
        <p:spPr>
          <a:xfrm>
            <a:off x="376257" y="445784"/>
            <a:ext cx="8818543" cy="735315"/>
          </a:xfrm>
        </p:spPr>
        <p:txBody>
          <a:bodyPr/>
          <a:lstStyle/>
          <a:p>
            <a:r>
              <a:rPr lang="en-GB" dirty="0"/>
              <a:t>Testing robustness: changes to mean of stochastic variables</a:t>
            </a:r>
            <a:br>
              <a:rPr lang="en-GB" dirty="0"/>
            </a:br>
            <a:r>
              <a:rPr lang="en-GB" dirty="0"/>
              <a:t>(reference damage method)</a:t>
            </a:r>
          </a:p>
        </p:txBody>
      </p:sp>
      <p:pic>
        <p:nvPicPr>
          <p:cNvPr id="8" name="Content Placeholder 6">
            <a:extLst>
              <a:ext uri="{FF2B5EF4-FFF2-40B4-BE49-F238E27FC236}">
                <a16:creationId xmlns:a16="http://schemas.microsoft.com/office/drawing/2014/main" id="{13ABE719-9D85-0210-DE5A-47C56C2284A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501279" y="1516063"/>
            <a:ext cx="5774480" cy="4276725"/>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1768DD9-61D5-A0FA-FC80-90CA92CA8E37}"/>
                  </a:ext>
                </a:extLst>
              </p:cNvPr>
              <p:cNvSpPr/>
              <p:nvPr/>
            </p:nvSpPr>
            <p:spPr>
              <a:xfrm>
                <a:off x="8119214" y="2183354"/>
                <a:ext cx="2651367" cy="7798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𝜀</m:t>
                          </m:r>
                        </m:e>
                        <m:sub>
                          <m:r>
                            <m:rPr>
                              <m:sty m:val="p"/>
                            </m:rPr>
                            <a:rPr lang="en-GB">
                              <a:latin typeface="Cambria Math" panose="02040503050406030204" pitchFamily="18" charset="0"/>
                            </a:rPr>
                            <m:t>cr</m:t>
                          </m:r>
                        </m:sub>
                      </m:sSub>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𝐶</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𝑛</m:t>
                              </m:r>
                            </m:sup>
                          </m:sSup>
                          <m:r>
                            <a:rPr lang="en-GB" i="1">
                              <a:latin typeface="Cambria Math" panose="02040503050406030204" pitchFamily="18" charset="0"/>
                            </a:rPr>
                            <m:t>∙</m:t>
                          </m:r>
                          <m:sSup>
                            <m:sSupPr>
                              <m:ctrlPr>
                                <a:rPr lang="en-GB" i="1">
                                  <a:latin typeface="Cambria Math" panose="02040503050406030204" pitchFamily="18" charset="0"/>
                                </a:rPr>
                              </m:ctrlPr>
                            </m:sSupPr>
                            <m:e>
                              <m:acc>
                                <m:accPr>
                                  <m:chr m:val="̃"/>
                                  <m:ctrlPr>
                                    <a:rPr lang="en-GB" i="1">
                                      <a:latin typeface="Cambria Math" panose="02040503050406030204" pitchFamily="18" charset="0"/>
                                    </a:rPr>
                                  </m:ctrlPr>
                                </m:accPr>
                                <m:e>
                                  <m:r>
                                    <a:rPr lang="en-GB" i="1">
                                      <a:latin typeface="Cambria Math" panose="02040503050406030204" pitchFamily="18" charset="0"/>
                                    </a:rPr>
                                    <m:t>𝑡</m:t>
                                  </m:r>
                                </m:e>
                              </m:acc>
                            </m:e>
                            <m:sup>
                              <m:r>
                                <a:rPr lang="en-GB" i="1">
                                  <a:latin typeface="Cambria Math" panose="02040503050406030204" pitchFamily="18" charset="0"/>
                                </a:rPr>
                                <m:t>𝑚</m:t>
                              </m:r>
                              <m:r>
                                <a:rPr lang="en-GB" i="1">
                                  <a:latin typeface="Cambria Math" panose="02040503050406030204" pitchFamily="18" charset="0"/>
                                </a:rPr>
                                <m:t>+1</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f>
                                <m:fPr>
                                  <m:ctrlPr>
                                    <a:rPr lang="en-GB" i="1">
                                      <a:latin typeface="Cambria Math" panose="02040503050406030204" pitchFamily="18" charset="0"/>
                                    </a:rPr>
                                  </m:ctrlPr>
                                </m:fPr>
                                <m:num>
                                  <m:r>
                                    <a:rPr lang="en-GB" i="1">
                                      <a:latin typeface="Cambria Math" panose="02040503050406030204" pitchFamily="18" charset="0"/>
                                    </a:rPr>
                                    <m:t>−</m:t>
                                  </m:r>
                                  <m:r>
                                    <a:rPr lang="en-GB" i="1">
                                      <a:latin typeface="Cambria Math" panose="02040503050406030204" pitchFamily="18" charset="0"/>
                                    </a:rPr>
                                    <m:t>𝑄</m:t>
                                  </m:r>
                                </m:num>
                                <m:den>
                                  <m:r>
                                    <a:rPr lang="en-GB" i="1">
                                      <a:latin typeface="Cambria Math" panose="02040503050406030204" pitchFamily="18" charset="0"/>
                                    </a:rPr>
                                    <m:t>𝑅</m:t>
                                  </m:r>
                                  <m:r>
                                    <a:rPr lang="en-GB" i="1">
                                      <a:latin typeface="Cambria Math" panose="02040503050406030204" pitchFamily="18" charset="0"/>
                                    </a:rPr>
                                    <m:t>∙</m:t>
                                  </m:r>
                                  <m:r>
                                    <a:rPr lang="en-GB" i="1">
                                      <a:latin typeface="Cambria Math" panose="02040503050406030204" pitchFamily="18" charset="0"/>
                                    </a:rPr>
                                    <m:t>𝑇</m:t>
                                  </m:r>
                                </m:den>
                              </m:f>
                            </m:sup>
                          </m:sSup>
                        </m:num>
                        <m:den>
                          <m:r>
                            <a:rPr lang="en-GB" i="1">
                              <a:latin typeface="Cambria Math" panose="02040503050406030204" pitchFamily="18" charset="0"/>
                            </a:rPr>
                            <m:t>𝑚</m:t>
                          </m:r>
                          <m:r>
                            <a:rPr lang="en-GB" i="1">
                              <a:latin typeface="Cambria Math" panose="02040503050406030204" pitchFamily="18" charset="0"/>
                            </a:rPr>
                            <m:t>+1</m:t>
                          </m:r>
                        </m:den>
                      </m:f>
                    </m:oMath>
                  </m:oMathPara>
                </a14:m>
                <a:endParaRPr lang="en-GB" dirty="0"/>
              </a:p>
            </p:txBody>
          </p:sp>
        </mc:Choice>
        <mc:Fallback xmlns="">
          <p:sp>
            <p:nvSpPr>
              <p:cNvPr id="6" name="Rectangle 5">
                <a:extLst>
                  <a:ext uri="{FF2B5EF4-FFF2-40B4-BE49-F238E27FC236}">
                    <a16:creationId xmlns:a16="http://schemas.microsoft.com/office/drawing/2014/main" id="{51768DD9-61D5-A0FA-FC80-90CA92CA8E37}"/>
                  </a:ext>
                </a:extLst>
              </p:cNvPr>
              <p:cNvSpPr>
                <a:spLocks noRot="1" noChangeAspect="1" noMove="1" noResize="1" noEditPoints="1" noAdjustHandles="1" noChangeArrowheads="1" noChangeShapeType="1" noTextEdit="1"/>
              </p:cNvSpPr>
              <p:nvPr/>
            </p:nvSpPr>
            <p:spPr>
              <a:xfrm>
                <a:off x="8119214" y="2183354"/>
                <a:ext cx="2651367" cy="77982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7" name="Content Placeholder 11">
                <a:extLst>
                  <a:ext uri="{FF2B5EF4-FFF2-40B4-BE49-F238E27FC236}">
                    <a16:creationId xmlns:a16="http://schemas.microsoft.com/office/drawing/2014/main" id="{70A2BF88-F11D-C306-31CA-4D44CD59C44F}"/>
                  </a:ext>
                </a:extLst>
              </p:cNvPr>
              <p:cNvGraphicFramePr>
                <a:graphicFrameLocks/>
              </p:cNvGraphicFramePr>
              <p:nvPr>
                <p:extLst>
                  <p:ext uri="{D42A27DB-BD31-4B8C-83A1-F6EECF244321}">
                    <p14:modId xmlns:p14="http://schemas.microsoft.com/office/powerpoint/2010/main" val="2168905735"/>
                  </p:ext>
                </p:extLst>
              </p:nvPr>
            </p:nvGraphicFramePr>
            <p:xfrm>
              <a:off x="6888535" y="3429000"/>
              <a:ext cx="5112726" cy="2387228"/>
            </p:xfrm>
            <a:graphic>
              <a:graphicData uri="http://schemas.openxmlformats.org/drawingml/2006/table">
                <a:tbl>
                  <a:tblPr firstRow="1" firstCol="1" bandRow="1">
                    <a:tableStyleId>{5C22544A-7EE6-4342-B048-85BDC9FD1C3A}</a:tableStyleId>
                  </a:tblPr>
                  <a:tblGrid>
                    <a:gridCol w="1704242">
                      <a:extLst>
                        <a:ext uri="{9D8B030D-6E8A-4147-A177-3AD203B41FA5}">
                          <a16:colId xmlns:a16="http://schemas.microsoft.com/office/drawing/2014/main" val="3933156269"/>
                        </a:ext>
                      </a:extLst>
                    </a:gridCol>
                    <a:gridCol w="1704242">
                      <a:extLst>
                        <a:ext uri="{9D8B030D-6E8A-4147-A177-3AD203B41FA5}">
                          <a16:colId xmlns:a16="http://schemas.microsoft.com/office/drawing/2014/main" val="3588812539"/>
                        </a:ext>
                      </a:extLst>
                    </a:gridCol>
                    <a:gridCol w="1704242">
                      <a:extLst>
                        <a:ext uri="{9D8B030D-6E8A-4147-A177-3AD203B41FA5}">
                          <a16:colId xmlns:a16="http://schemas.microsoft.com/office/drawing/2014/main" val="1897917014"/>
                        </a:ext>
                      </a:extLst>
                    </a:gridCol>
                  </a:tblGrid>
                  <a:tr h="429710">
                    <a:tc>
                      <a:txBody>
                        <a:bodyPr/>
                        <a:lstStyle/>
                        <a:p>
                          <a:pPr algn="ctr">
                            <a:lnSpc>
                              <a:spcPts val="1300"/>
                            </a:lnSpc>
                            <a:spcAft>
                              <a:spcPts val="600"/>
                            </a:spcAft>
                          </a:pPr>
                          <a:r>
                            <a:rPr lang="en-GB" sz="1400" dirty="0">
                              <a:effectLst/>
                            </a:rPr>
                            <a:t>Variable</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Mean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Standard deviation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extLst>
                      <a:ext uri="{0D108BD9-81ED-4DB2-BD59-A6C34878D82A}">
                        <a16:rowId xmlns:a16="http://schemas.microsoft.com/office/drawing/2014/main" val="2785557087"/>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m:rPr>
                                    <m:sty m:val="p"/>
                                  </m:rPr>
                                  <a:rPr lang="en-GB" sz="1400">
                                    <a:effectLst/>
                                    <a:latin typeface="Cambria Math" panose="02040503050406030204" pitchFamily="18" charset="0"/>
                                  </a:rPr>
                                  <m:t>log</m:t>
                                </m:r>
                                <m:r>
                                  <a:rPr lang="en-GB" sz="1400">
                                    <a:effectLst/>
                                    <a:latin typeface="Cambria Math" panose="02040503050406030204" pitchFamily="18" charset="0"/>
                                  </a:rPr>
                                  <m:t>𝐶</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[-16, -12]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0.5</a:t>
                          </a:r>
                        </a:p>
                      </a:txBody>
                      <a:tcPr marL="68580" marR="68580" marT="0" marB="0" anchor="ctr"/>
                    </a:tc>
                    <a:extLst>
                      <a:ext uri="{0D108BD9-81ED-4DB2-BD59-A6C34878D82A}">
                        <a16:rowId xmlns:a16="http://schemas.microsoft.com/office/drawing/2014/main" val="3164092018"/>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𝜎</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[50, 800]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0419195"/>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𝑛</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[1, 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455986"/>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𝑚</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[-0.1, -0.5]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0313343"/>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𝑄</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[50, 400]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2910506"/>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𝑇</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[50, 800]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2483816"/>
                      </a:ext>
                    </a:extLst>
                  </a:tr>
                </a:tbl>
              </a:graphicData>
            </a:graphic>
          </p:graphicFrame>
        </mc:Choice>
        <mc:Fallback xmlns="">
          <p:graphicFrame>
            <p:nvGraphicFramePr>
              <p:cNvPr id="7" name="Content Placeholder 11">
                <a:extLst>
                  <a:ext uri="{FF2B5EF4-FFF2-40B4-BE49-F238E27FC236}">
                    <a16:creationId xmlns:a16="http://schemas.microsoft.com/office/drawing/2014/main" id="{70A2BF88-F11D-C306-31CA-4D44CD59C44F}"/>
                  </a:ext>
                </a:extLst>
              </p:cNvPr>
              <p:cNvGraphicFramePr>
                <a:graphicFrameLocks/>
              </p:cNvGraphicFramePr>
              <p:nvPr>
                <p:extLst>
                  <p:ext uri="{D42A27DB-BD31-4B8C-83A1-F6EECF244321}">
                    <p14:modId xmlns:p14="http://schemas.microsoft.com/office/powerpoint/2010/main" val="2168905735"/>
                  </p:ext>
                </p:extLst>
              </p:nvPr>
            </p:nvGraphicFramePr>
            <p:xfrm>
              <a:off x="6888535" y="3429000"/>
              <a:ext cx="5112726" cy="2387228"/>
            </p:xfrm>
            <a:graphic>
              <a:graphicData uri="http://schemas.openxmlformats.org/drawingml/2006/table">
                <a:tbl>
                  <a:tblPr firstRow="1" firstCol="1" bandRow="1">
                    <a:tableStyleId>{5C22544A-7EE6-4342-B048-85BDC9FD1C3A}</a:tableStyleId>
                  </a:tblPr>
                  <a:tblGrid>
                    <a:gridCol w="1704242">
                      <a:extLst>
                        <a:ext uri="{9D8B030D-6E8A-4147-A177-3AD203B41FA5}">
                          <a16:colId xmlns:a16="http://schemas.microsoft.com/office/drawing/2014/main" val="3933156269"/>
                        </a:ext>
                      </a:extLst>
                    </a:gridCol>
                    <a:gridCol w="1704242">
                      <a:extLst>
                        <a:ext uri="{9D8B030D-6E8A-4147-A177-3AD203B41FA5}">
                          <a16:colId xmlns:a16="http://schemas.microsoft.com/office/drawing/2014/main" val="3588812539"/>
                        </a:ext>
                      </a:extLst>
                    </a:gridCol>
                    <a:gridCol w="1704242">
                      <a:extLst>
                        <a:ext uri="{9D8B030D-6E8A-4147-A177-3AD203B41FA5}">
                          <a16:colId xmlns:a16="http://schemas.microsoft.com/office/drawing/2014/main" val="1897917014"/>
                        </a:ext>
                      </a:extLst>
                    </a:gridCol>
                  </a:tblGrid>
                  <a:tr h="429710">
                    <a:tc>
                      <a:txBody>
                        <a:bodyPr/>
                        <a:lstStyle/>
                        <a:p>
                          <a:pPr algn="ctr">
                            <a:lnSpc>
                              <a:spcPts val="1300"/>
                            </a:lnSpc>
                            <a:spcAft>
                              <a:spcPts val="600"/>
                            </a:spcAft>
                          </a:pPr>
                          <a:r>
                            <a:rPr lang="en-GB" sz="1400" dirty="0">
                              <a:effectLst/>
                            </a:rPr>
                            <a:t>Variable</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Mean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Standard deviation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extLst>
                      <a:ext uri="{0D108BD9-81ED-4DB2-BD59-A6C34878D82A}">
                        <a16:rowId xmlns:a16="http://schemas.microsoft.com/office/drawing/2014/main" val="2785557087"/>
                      </a:ext>
                    </a:extLst>
                  </a:tr>
                  <a:tr h="326253">
                    <a:tc>
                      <a:txBody>
                        <a:bodyPr/>
                        <a:lstStyle/>
                        <a:p>
                          <a:endParaRPr lang="en-US"/>
                        </a:p>
                      </a:txBody>
                      <a:tcPr marL="92725" marR="92725" marT="0" marB="0" anchor="ctr">
                        <a:blipFill>
                          <a:blip r:embed="rId4"/>
                          <a:stretch>
                            <a:fillRect l="-714" t="-135849" r="-201071" b="-515094"/>
                          </a:stretch>
                        </a:blipFill>
                      </a:tcPr>
                    </a:tc>
                    <a:tc>
                      <a:txBody>
                        <a:bodyPr/>
                        <a:lstStyle/>
                        <a:p>
                          <a:pPr algn="ctr">
                            <a:lnSpc>
                              <a:spcPts val="1300"/>
                            </a:lnSpc>
                            <a:spcAft>
                              <a:spcPts val="600"/>
                            </a:spcAft>
                          </a:pPr>
                          <a:r>
                            <a:rPr lang="en-GB" sz="1400">
                              <a:effectLst/>
                            </a:rPr>
                            <a:t>[-16, -12]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0.5</a:t>
                          </a:r>
                        </a:p>
                      </a:txBody>
                      <a:tcPr marL="68580" marR="68580" marT="0" marB="0" anchor="ctr"/>
                    </a:tc>
                    <a:extLst>
                      <a:ext uri="{0D108BD9-81ED-4DB2-BD59-A6C34878D82A}">
                        <a16:rowId xmlns:a16="http://schemas.microsoft.com/office/drawing/2014/main" val="3164092018"/>
                      </a:ext>
                    </a:extLst>
                  </a:tr>
                  <a:tr h="326253">
                    <a:tc>
                      <a:txBody>
                        <a:bodyPr/>
                        <a:lstStyle/>
                        <a:p>
                          <a:endParaRPr lang="en-US"/>
                        </a:p>
                      </a:txBody>
                      <a:tcPr marL="92725" marR="92725" marT="0" marB="0" anchor="ctr">
                        <a:blipFill>
                          <a:blip r:embed="rId4"/>
                          <a:stretch>
                            <a:fillRect l="-714" t="-231481" r="-201071" b="-405556"/>
                          </a:stretch>
                        </a:blipFill>
                      </a:tcPr>
                    </a:tc>
                    <a:tc>
                      <a:txBody>
                        <a:bodyPr/>
                        <a:lstStyle/>
                        <a:p>
                          <a:pPr algn="ctr">
                            <a:lnSpc>
                              <a:spcPts val="1300"/>
                            </a:lnSpc>
                            <a:spcAft>
                              <a:spcPts val="600"/>
                            </a:spcAft>
                          </a:pPr>
                          <a:r>
                            <a:rPr lang="en-GB" sz="1400">
                              <a:effectLst/>
                            </a:rPr>
                            <a:t>[50, 800]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0419195"/>
                      </a:ext>
                    </a:extLst>
                  </a:tr>
                  <a:tr h="326253">
                    <a:tc>
                      <a:txBody>
                        <a:bodyPr/>
                        <a:lstStyle/>
                        <a:p>
                          <a:endParaRPr lang="en-US"/>
                        </a:p>
                      </a:txBody>
                      <a:tcPr marL="92725" marR="92725" marT="0" marB="0" anchor="ctr">
                        <a:blipFill>
                          <a:blip r:embed="rId4"/>
                          <a:stretch>
                            <a:fillRect l="-714" t="-331481" r="-201071" b="-305556"/>
                          </a:stretch>
                        </a:blipFill>
                      </a:tcPr>
                    </a:tc>
                    <a:tc>
                      <a:txBody>
                        <a:bodyPr/>
                        <a:lstStyle/>
                        <a:p>
                          <a:pPr algn="ctr">
                            <a:lnSpc>
                              <a:spcPts val="1300"/>
                            </a:lnSpc>
                            <a:spcAft>
                              <a:spcPts val="600"/>
                            </a:spcAft>
                          </a:pPr>
                          <a:r>
                            <a:rPr lang="en-GB" sz="1400">
                              <a:effectLst/>
                            </a:rPr>
                            <a:t>[1, 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455986"/>
                      </a:ext>
                    </a:extLst>
                  </a:tr>
                  <a:tr h="326253">
                    <a:tc>
                      <a:txBody>
                        <a:bodyPr/>
                        <a:lstStyle/>
                        <a:p>
                          <a:endParaRPr lang="en-US"/>
                        </a:p>
                      </a:txBody>
                      <a:tcPr marL="92725" marR="92725" marT="0" marB="0" anchor="ctr">
                        <a:blipFill>
                          <a:blip r:embed="rId4"/>
                          <a:stretch>
                            <a:fillRect l="-714" t="-431481" r="-201071" b="-205556"/>
                          </a:stretch>
                        </a:blipFill>
                      </a:tcPr>
                    </a:tc>
                    <a:tc>
                      <a:txBody>
                        <a:bodyPr/>
                        <a:lstStyle/>
                        <a:p>
                          <a:pPr algn="ctr">
                            <a:lnSpc>
                              <a:spcPts val="1300"/>
                            </a:lnSpc>
                            <a:spcAft>
                              <a:spcPts val="600"/>
                            </a:spcAft>
                          </a:pPr>
                          <a:r>
                            <a:rPr lang="en-GB" sz="1400">
                              <a:effectLst/>
                            </a:rPr>
                            <a:t>[-0.1, -0.5]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0313343"/>
                      </a:ext>
                    </a:extLst>
                  </a:tr>
                  <a:tr h="326253">
                    <a:tc>
                      <a:txBody>
                        <a:bodyPr/>
                        <a:lstStyle/>
                        <a:p>
                          <a:endParaRPr lang="en-US"/>
                        </a:p>
                      </a:txBody>
                      <a:tcPr marL="92725" marR="92725" marT="0" marB="0" anchor="ctr">
                        <a:blipFill>
                          <a:blip r:embed="rId4"/>
                          <a:stretch>
                            <a:fillRect l="-714" t="-541509" r="-201071" b="-109434"/>
                          </a:stretch>
                        </a:blipFill>
                      </a:tcPr>
                    </a:tc>
                    <a:tc>
                      <a:txBody>
                        <a:bodyPr/>
                        <a:lstStyle/>
                        <a:p>
                          <a:pPr algn="ctr">
                            <a:lnSpc>
                              <a:spcPts val="1300"/>
                            </a:lnSpc>
                            <a:spcAft>
                              <a:spcPts val="600"/>
                            </a:spcAft>
                          </a:pPr>
                          <a:r>
                            <a:rPr lang="en-GB" sz="1400">
                              <a:effectLst/>
                            </a:rPr>
                            <a:t>[50, 400]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2910506"/>
                      </a:ext>
                    </a:extLst>
                  </a:tr>
                  <a:tr h="326253">
                    <a:tc>
                      <a:txBody>
                        <a:bodyPr/>
                        <a:lstStyle/>
                        <a:p>
                          <a:endParaRPr lang="en-US"/>
                        </a:p>
                      </a:txBody>
                      <a:tcPr marL="92725" marR="92725" marT="0" marB="0" anchor="ctr">
                        <a:blipFill>
                          <a:blip r:embed="rId4"/>
                          <a:stretch>
                            <a:fillRect l="-714" t="-629630" r="-201071" b="-7407"/>
                          </a:stretch>
                        </a:blipFill>
                      </a:tcPr>
                    </a:tc>
                    <a:tc>
                      <a:txBody>
                        <a:bodyPr/>
                        <a:lstStyle/>
                        <a:p>
                          <a:pPr algn="ctr">
                            <a:lnSpc>
                              <a:spcPts val="1300"/>
                            </a:lnSpc>
                            <a:spcAft>
                              <a:spcPts val="600"/>
                            </a:spcAft>
                          </a:pPr>
                          <a:r>
                            <a:rPr lang="en-GB" sz="1400" dirty="0">
                              <a:effectLst/>
                            </a:rPr>
                            <a:t>[50, 800]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2483816"/>
                      </a:ext>
                    </a:extLst>
                  </a:tr>
                </a:tbl>
              </a:graphicData>
            </a:graphic>
          </p:graphicFrame>
        </mc:Fallback>
      </mc:AlternateContent>
    </p:spTree>
    <p:extLst>
      <p:ext uri="{BB962C8B-B14F-4D97-AF65-F5344CB8AC3E}">
        <p14:creationId xmlns:p14="http://schemas.microsoft.com/office/powerpoint/2010/main" val="2444028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357AD1-141C-A87A-CCB4-549A94065131}"/>
              </a:ext>
            </a:extLst>
          </p:cNvPr>
          <p:cNvSpPr>
            <a:spLocks noGrp="1"/>
          </p:cNvSpPr>
          <p:nvPr>
            <p:ph sz="quarter" idx="13"/>
          </p:nvPr>
        </p:nvSpPr>
        <p:spPr>
          <a:xfrm>
            <a:off x="376257" y="445784"/>
            <a:ext cx="8818543" cy="735315"/>
          </a:xfrm>
        </p:spPr>
        <p:txBody>
          <a:bodyPr/>
          <a:lstStyle/>
          <a:p>
            <a:r>
              <a:rPr lang="en-GB" dirty="0"/>
              <a:t>Testing robustness: changes to variance of stochastic variables</a:t>
            </a:r>
            <a:br>
              <a:rPr lang="en-GB" dirty="0"/>
            </a:br>
            <a:r>
              <a:rPr lang="en-GB" dirty="0"/>
              <a:t>(reference damage method)</a:t>
            </a:r>
          </a:p>
        </p:txBody>
      </p:sp>
      <mc:AlternateContent xmlns:mc="http://schemas.openxmlformats.org/markup-compatibility/2006" xmlns:a14="http://schemas.microsoft.com/office/drawing/2010/main">
        <mc:Choice Requires="a14">
          <p:graphicFrame>
            <p:nvGraphicFramePr>
              <p:cNvPr id="5" name="Content Placeholder 11">
                <a:extLst>
                  <a:ext uri="{FF2B5EF4-FFF2-40B4-BE49-F238E27FC236}">
                    <a16:creationId xmlns:a16="http://schemas.microsoft.com/office/drawing/2014/main" id="{EE3E5869-4FEA-4440-40A7-D8D8BF4EA34E}"/>
                  </a:ext>
                </a:extLst>
              </p:cNvPr>
              <p:cNvGraphicFramePr>
                <a:graphicFrameLocks/>
              </p:cNvGraphicFramePr>
              <p:nvPr>
                <p:extLst>
                  <p:ext uri="{D42A27DB-BD31-4B8C-83A1-F6EECF244321}">
                    <p14:modId xmlns:p14="http://schemas.microsoft.com/office/powerpoint/2010/main" val="28799683"/>
                  </p:ext>
                </p:extLst>
              </p:nvPr>
            </p:nvGraphicFramePr>
            <p:xfrm>
              <a:off x="6888535" y="3429000"/>
              <a:ext cx="5112726" cy="2387228"/>
            </p:xfrm>
            <a:graphic>
              <a:graphicData uri="http://schemas.openxmlformats.org/drawingml/2006/table">
                <a:tbl>
                  <a:tblPr firstRow="1" firstCol="1" bandRow="1">
                    <a:tableStyleId>{5C22544A-7EE6-4342-B048-85BDC9FD1C3A}</a:tableStyleId>
                  </a:tblPr>
                  <a:tblGrid>
                    <a:gridCol w="1704242">
                      <a:extLst>
                        <a:ext uri="{9D8B030D-6E8A-4147-A177-3AD203B41FA5}">
                          <a16:colId xmlns:a16="http://schemas.microsoft.com/office/drawing/2014/main" val="3933156269"/>
                        </a:ext>
                      </a:extLst>
                    </a:gridCol>
                    <a:gridCol w="1704242">
                      <a:extLst>
                        <a:ext uri="{9D8B030D-6E8A-4147-A177-3AD203B41FA5}">
                          <a16:colId xmlns:a16="http://schemas.microsoft.com/office/drawing/2014/main" val="3588812539"/>
                        </a:ext>
                      </a:extLst>
                    </a:gridCol>
                    <a:gridCol w="1704242">
                      <a:extLst>
                        <a:ext uri="{9D8B030D-6E8A-4147-A177-3AD203B41FA5}">
                          <a16:colId xmlns:a16="http://schemas.microsoft.com/office/drawing/2014/main" val="1897917014"/>
                        </a:ext>
                      </a:extLst>
                    </a:gridCol>
                  </a:tblGrid>
                  <a:tr h="429710">
                    <a:tc>
                      <a:txBody>
                        <a:bodyPr/>
                        <a:lstStyle/>
                        <a:p>
                          <a:pPr algn="ctr">
                            <a:lnSpc>
                              <a:spcPts val="1300"/>
                            </a:lnSpc>
                            <a:spcAft>
                              <a:spcPts val="600"/>
                            </a:spcAft>
                          </a:pPr>
                          <a:r>
                            <a:rPr lang="en-GB" sz="1400" dirty="0">
                              <a:effectLst/>
                            </a:rPr>
                            <a:t>Variable</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Mean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Standard deviation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extLst>
                      <a:ext uri="{0D108BD9-81ED-4DB2-BD59-A6C34878D82A}">
                        <a16:rowId xmlns:a16="http://schemas.microsoft.com/office/drawing/2014/main" val="2785557087"/>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m:rPr>
                                    <m:sty m:val="p"/>
                                  </m:rPr>
                                  <a:rPr lang="en-GB" sz="1400">
                                    <a:effectLst/>
                                    <a:latin typeface="Cambria Math" panose="02040503050406030204" pitchFamily="18" charset="0"/>
                                  </a:rPr>
                                  <m:t>log</m:t>
                                </m:r>
                                <m:r>
                                  <a:rPr lang="en-GB" sz="1400">
                                    <a:effectLst/>
                                    <a:latin typeface="Cambria Math" panose="02040503050406030204" pitchFamily="18" charset="0"/>
                                  </a:rPr>
                                  <m:t>𝐶</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[-16, -12]</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a:effectLst/>
                            </a:rPr>
                            <a:t>[0.1, 1.0]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4092018"/>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𝜎</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425</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0419195"/>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𝑛</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1.5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455986"/>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𝑚</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-0.3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0313343"/>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𝑄</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225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2910506"/>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𝑇</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425</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2483816"/>
                      </a:ext>
                    </a:extLst>
                  </a:tr>
                </a:tbl>
              </a:graphicData>
            </a:graphic>
          </p:graphicFrame>
        </mc:Choice>
        <mc:Fallback xmlns="">
          <p:graphicFrame>
            <p:nvGraphicFramePr>
              <p:cNvPr id="5" name="Content Placeholder 11">
                <a:extLst>
                  <a:ext uri="{FF2B5EF4-FFF2-40B4-BE49-F238E27FC236}">
                    <a16:creationId xmlns:a16="http://schemas.microsoft.com/office/drawing/2014/main" id="{EE3E5869-4FEA-4440-40A7-D8D8BF4EA34E}"/>
                  </a:ext>
                </a:extLst>
              </p:cNvPr>
              <p:cNvGraphicFramePr>
                <a:graphicFrameLocks/>
              </p:cNvGraphicFramePr>
              <p:nvPr>
                <p:extLst>
                  <p:ext uri="{D42A27DB-BD31-4B8C-83A1-F6EECF244321}">
                    <p14:modId xmlns:p14="http://schemas.microsoft.com/office/powerpoint/2010/main" val="28799683"/>
                  </p:ext>
                </p:extLst>
              </p:nvPr>
            </p:nvGraphicFramePr>
            <p:xfrm>
              <a:off x="6888535" y="3429000"/>
              <a:ext cx="5112726" cy="2387228"/>
            </p:xfrm>
            <a:graphic>
              <a:graphicData uri="http://schemas.openxmlformats.org/drawingml/2006/table">
                <a:tbl>
                  <a:tblPr firstRow="1" firstCol="1" bandRow="1">
                    <a:tableStyleId>{5C22544A-7EE6-4342-B048-85BDC9FD1C3A}</a:tableStyleId>
                  </a:tblPr>
                  <a:tblGrid>
                    <a:gridCol w="1704242">
                      <a:extLst>
                        <a:ext uri="{9D8B030D-6E8A-4147-A177-3AD203B41FA5}">
                          <a16:colId xmlns:a16="http://schemas.microsoft.com/office/drawing/2014/main" val="3933156269"/>
                        </a:ext>
                      </a:extLst>
                    </a:gridCol>
                    <a:gridCol w="1704242">
                      <a:extLst>
                        <a:ext uri="{9D8B030D-6E8A-4147-A177-3AD203B41FA5}">
                          <a16:colId xmlns:a16="http://schemas.microsoft.com/office/drawing/2014/main" val="3588812539"/>
                        </a:ext>
                      </a:extLst>
                    </a:gridCol>
                    <a:gridCol w="1704242">
                      <a:extLst>
                        <a:ext uri="{9D8B030D-6E8A-4147-A177-3AD203B41FA5}">
                          <a16:colId xmlns:a16="http://schemas.microsoft.com/office/drawing/2014/main" val="1897917014"/>
                        </a:ext>
                      </a:extLst>
                    </a:gridCol>
                  </a:tblGrid>
                  <a:tr h="429710">
                    <a:tc>
                      <a:txBody>
                        <a:bodyPr/>
                        <a:lstStyle/>
                        <a:p>
                          <a:pPr algn="ctr">
                            <a:lnSpc>
                              <a:spcPts val="1300"/>
                            </a:lnSpc>
                            <a:spcAft>
                              <a:spcPts val="600"/>
                            </a:spcAft>
                          </a:pPr>
                          <a:r>
                            <a:rPr lang="en-GB" sz="1400" dirty="0">
                              <a:effectLst/>
                            </a:rPr>
                            <a:t>Variable</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Mean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Standard deviation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extLst>
                      <a:ext uri="{0D108BD9-81ED-4DB2-BD59-A6C34878D82A}">
                        <a16:rowId xmlns:a16="http://schemas.microsoft.com/office/drawing/2014/main" val="2785557087"/>
                      </a:ext>
                    </a:extLst>
                  </a:tr>
                  <a:tr h="326253">
                    <a:tc>
                      <a:txBody>
                        <a:bodyPr/>
                        <a:lstStyle/>
                        <a:p>
                          <a:endParaRPr lang="en-US"/>
                        </a:p>
                      </a:txBody>
                      <a:tcPr marL="92725" marR="92725" marT="0" marB="0" anchor="ctr">
                        <a:blipFill>
                          <a:blip r:embed="rId2"/>
                          <a:stretch>
                            <a:fillRect l="-714" t="-135849" r="-201071" b="-515094"/>
                          </a:stretch>
                        </a:blipFill>
                      </a:tcPr>
                    </a:tc>
                    <a:tc>
                      <a:txBody>
                        <a:bodyPr/>
                        <a:lstStyle/>
                        <a:p>
                          <a:pPr algn="ctr">
                            <a:lnSpc>
                              <a:spcPts val="1300"/>
                            </a:lnSpc>
                            <a:spcAft>
                              <a:spcPts val="600"/>
                            </a:spcAft>
                          </a:pPr>
                          <a:r>
                            <a:rPr lang="en-GB" sz="1400" dirty="0">
                              <a:effectLst/>
                            </a:rPr>
                            <a:t>[-16, -12]</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a:effectLst/>
                            </a:rPr>
                            <a:t>[0.1, 1.0]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4092018"/>
                      </a:ext>
                    </a:extLst>
                  </a:tr>
                  <a:tr h="326253">
                    <a:tc>
                      <a:txBody>
                        <a:bodyPr/>
                        <a:lstStyle/>
                        <a:p>
                          <a:endParaRPr lang="en-US"/>
                        </a:p>
                      </a:txBody>
                      <a:tcPr marL="92725" marR="92725" marT="0" marB="0" anchor="ctr">
                        <a:blipFill>
                          <a:blip r:embed="rId2"/>
                          <a:stretch>
                            <a:fillRect l="-714" t="-231481" r="-201071" b="-405556"/>
                          </a:stretch>
                        </a:blipFill>
                      </a:tcPr>
                    </a:tc>
                    <a:tc>
                      <a:txBody>
                        <a:bodyPr/>
                        <a:lstStyle/>
                        <a:p>
                          <a:pPr algn="ctr">
                            <a:lnSpc>
                              <a:spcPts val="1300"/>
                            </a:lnSpc>
                            <a:spcAft>
                              <a:spcPts val="600"/>
                            </a:spcAft>
                          </a:pPr>
                          <a:r>
                            <a:rPr lang="en-GB" sz="1400" dirty="0">
                              <a:effectLst/>
                            </a:rPr>
                            <a:t>425</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0419195"/>
                      </a:ext>
                    </a:extLst>
                  </a:tr>
                  <a:tr h="326253">
                    <a:tc>
                      <a:txBody>
                        <a:bodyPr/>
                        <a:lstStyle/>
                        <a:p>
                          <a:endParaRPr lang="en-US"/>
                        </a:p>
                      </a:txBody>
                      <a:tcPr marL="92725" marR="92725" marT="0" marB="0" anchor="ctr">
                        <a:blipFill>
                          <a:blip r:embed="rId2"/>
                          <a:stretch>
                            <a:fillRect l="-714" t="-331481" r="-201071" b="-305556"/>
                          </a:stretch>
                        </a:blipFill>
                      </a:tcPr>
                    </a:tc>
                    <a:tc>
                      <a:txBody>
                        <a:bodyPr/>
                        <a:lstStyle/>
                        <a:p>
                          <a:pPr algn="ctr">
                            <a:lnSpc>
                              <a:spcPts val="1300"/>
                            </a:lnSpc>
                            <a:spcAft>
                              <a:spcPts val="600"/>
                            </a:spcAft>
                          </a:pPr>
                          <a:r>
                            <a:rPr lang="en-GB" sz="1400">
                              <a:effectLst/>
                            </a:rPr>
                            <a:t>1.5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455986"/>
                      </a:ext>
                    </a:extLst>
                  </a:tr>
                  <a:tr h="326253">
                    <a:tc>
                      <a:txBody>
                        <a:bodyPr/>
                        <a:lstStyle/>
                        <a:p>
                          <a:endParaRPr lang="en-US"/>
                        </a:p>
                      </a:txBody>
                      <a:tcPr marL="92725" marR="92725" marT="0" marB="0" anchor="ctr">
                        <a:blipFill>
                          <a:blip r:embed="rId2"/>
                          <a:stretch>
                            <a:fillRect l="-714" t="-431481" r="-201071" b="-205556"/>
                          </a:stretch>
                        </a:blipFill>
                      </a:tcPr>
                    </a:tc>
                    <a:tc>
                      <a:txBody>
                        <a:bodyPr/>
                        <a:lstStyle/>
                        <a:p>
                          <a:pPr algn="ctr">
                            <a:lnSpc>
                              <a:spcPts val="1300"/>
                            </a:lnSpc>
                            <a:spcAft>
                              <a:spcPts val="600"/>
                            </a:spcAft>
                          </a:pPr>
                          <a:r>
                            <a:rPr lang="en-GB" sz="1400">
                              <a:effectLst/>
                            </a:rPr>
                            <a:t>-0.3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0313343"/>
                      </a:ext>
                    </a:extLst>
                  </a:tr>
                  <a:tr h="326253">
                    <a:tc>
                      <a:txBody>
                        <a:bodyPr/>
                        <a:lstStyle/>
                        <a:p>
                          <a:endParaRPr lang="en-US"/>
                        </a:p>
                      </a:txBody>
                      <a:tcPr marL="92725" marR="92725" marT="0" marB="0" anchor="ctr">
                        <a:blipFill>
                          <a:blip r:embed="rId2"/>
                          <a:stretch>
                            <a:fillRect l="-714" t="-541509" r="-201071" b="-109434"/>
                          </a:stretch>
                        </a:blipFill>
                      </a:tcPr>
                    </a:tc>
                    <a:tc>
                      <a:txBody>
                        <a:bodyPr/>
                        <a:lstStyle/>
                        <a:p>
                          <a:pPr algn="ctr">
                            <a:lnSpc>
                              <a:spcPts val="1300"/>
                            </a:lnSpc>
                            <a:spcAft>
                              <a:spcPts val="600"/>
                            </a:spcAft>
                          </a:pPr>
                          <a:r>
                            <a:rPr lang="en-GB" sz="1400">
                              <a:effectLst/>
                            </a:rPr>
                            <a:t>225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2910506"/>
                      </a:ext>
                    </a:extLst>
                  </a:tr>
                  <a:tr h="326253">
                    <a:tc>
                      <a:txBody>
                        <a:bodyPr/>
                        <a:lstStyle/>
                        <a:p>
                          <a:endParaRPr lang="en-US"/>
                        </a:p>
                      </a:txBody>
                      <a:tcPr marL="92725" marR="92725" marT="0" marB="0" anchor="ctr">
                        <a:blipFill>
                          <a:blip r:embed="rId2"/>
                          <a:stretch>
                            <a:fillRect l="-714" t="-629630" r="-201071" b="-7407"/>
                          </a:stretch>
                        </a:blipFill>
                      </a:tcPr>
                    </a:tc>
                    <a:tc>
                      <a:txBody>
                        <a:bodyPr/>
                        <a:lstStyle/>
                        <a:p>
                          <a:pPr algn="ctr">
                            <a:lnSpc>
                              <a:spcPts val="1300"/>
                            </a:lnSpc>
                            <a:spcAft>
                              <a:spcPts val="600"/>
                            </a:spcAft>
                          </a:pPr>
                          <a:r>
                            <a:rPr lang="en-GB" sz="1400" dirty="0">
                              <a:effectLst/>
                            </a:rPr>
                            <a:t>425</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2483816"/>
                      </a:ext>
                    </a:extLst>
                  </a:tr>
                </a:tbl>
              </a:graphicData>
            </a:graphic>
          </p:graphicFrame>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1768DD9-61D5-A0FA-FC80-90CA92CA8E37}"/>
                  </a:ext>
                </a:extLst>
              </p:cNvPr>
              <p:cNvSpPr/>
              <p:nvPr/>
            </p:nvSpPr>
            <p:spPr>
              <a:xfrm>
                <a:off x="8119214" y="2183354"/>
                <a:ext cx="2651367" cy="7798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𝜀</m:t>
                          </m:r>
                        </m:e>
                        <m:sub>
                          <m:r>
                            <m:rPr>
                              <m:sty m:val="p"/>
                            </m:rPr>
                            <a:rPr lang="en-GB">
                              <a:latin typeface="Cambria Math" panose="02040503050406030204" pitchFamily="18" charset="0"/>
                            </a:rPr>
                            <m:t>cr</m:t>
                          </m:r>
                        </m:sub>
                      </m:sSub>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𝐶</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𝑛</m:t>
                              </m:r>
                            </m:sup>
                          </m:sSup>
                          <m:r>
                            <a:rPr lang="en-GB" i="1">
                              <a:latin typeface="Cambria Math" panose="02040503050406030204" pitchFamily="18" charset="0"/>
                            </a:rPr>
                            <m:t>∙</m:t>
                          </m:r>
                          <m:sSup>
                            <m:sSupPr>
                              <m:ctrlPr>
                                <a:rPr lang="en-GB" i="1">
                                  <a:latin typeface="Cambria Math" panose="02040503050406030204" pitchFamily="18" charset="0"/>
                                </a:rPr>
                              </m:ctrlPr>
                            </m:sSupPr>
                            <m:e>
                              <m:acc>
                                <m:accPr>
                                  <m:chr m:val="̃"/>
                                  <m:ctrlPr>
                                    <a:rPr lang="en-GB" i="1">
                                      <a:latin typeface="Cambria Math" panose="02040503050406030204" pitchFamily="18" charset="0"/>
                                    </a:rPr>
                                  </m:ctrlPr>
                                </m:accPr>
                                <m:e>
                                  <m:r>
                                    <a:rPr lang="en-GB" i="1">
                                      <a:latin typeface="Cambria Math" panose="02040503050406030204" pitchFamily="18" charset="0"/>
                                    </a:rPr>
                                    <m:t>𝑡</m:t>
                                  </m:r>
                                </m:e>
                              </m:acc>
                            </m:e>
                            <m:sup>
                              <m:r>
                                <a:rPr lang="en-GB" i="1">
                                  <a:latin typeface="Cambria Math" panose="02040503050406030204" pitchFamily="18" charset="0"/>
                                </a:rPr>
                                <m:t>𝑚</m:t>
                              </m:r>
                              <m:r>
                                <a:rPr lang="en-GB" i="1">
                                  <a:latin typeface="Cambria Math" panose="02040503050406030204" pitchFamily="18" charset="0"/>
                                </a:rPr>
                                <m:t>+1</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f>
                                <m:fPr>
                                  <m:ctrlPr>
                                    <a:rPr lang="en-GB" i="1">
                                      <a:latin typeface="Cambria Math" panose="02040503050406030204" pitchFamily="18" charset="0"/>
                                    </a:rPr>
                                  </m:ctrlPr>
                                </m:fPr>
                                <m:num>
                                  <m:r>
                                    <a:rPr lang="en-GB" i="1">
                                      <a:latin typeface="Cambria Math" panose="02040503050406030204" pitchFamily="18" charset="0"/>
                                    </a:rPr>
                                    <m:t>−</m:t>
                                  </m:r>
                                  <m:r>
                                    <a:rPr lang="en-GB" i="1">
                                      <a:latin typeface="Cambria Math" panose="02040503050406030204" pitchFamily="18" charset="0"/>
                                    </a:rPr>
                                    <m:t>𝑄</m:t>
                                  </m:r>
                                </m:num>
                                <m:den>
                                  <m:r>
                                    <a:rPr lang="en-GB" i="1">
                                      <a:latin typeface="Cambria Math" panose="02040503050406030204" pitchFamily="18" charset="0"/>
                                    </a:rPr>
                                    <m:t>𝑅</m:t>
                                  </m:r>
                                  <m:r>
                                    <a:rPr lang="en-GB" i="1">
                                      <a:latin typeface="Cambria Math" panose="02040503050406030204" pitchFamily="18" charset="0"/>
                                    </a:rPr>
                                    <m:t>∙</m:t>
                                  </m:r>
                                  <m:r>
                                    <a:rPr lang="en-GB" i="1">
                                      <a:latin typeface="Cambria Math" panose="02040503050406030204" pitchFamily="18" charset="0"/>
                                    </a:rPr>
                                    <m:t>𝑇</m:t>
                                  </m:r>
                                </m:den>
                              </m:f>
                            </m:sup>
                          </m:sSup>
                        </m:num>
                        <m:den>
                          <m:r>
                            <a:rPr lang="en-GB" i="1">
                              <a:latin typeface="Cambria Math" panose="02040503050406030204" pitchFamily="18" charset="0"/>
                            </a:rPr>
                            <m:t>𝑚</m:t>
                          </m:r>
                          <m:r>
                            <a:rPr lang="en-GB" i="1">
                              <a:latin typeface="Cambria Math" panose="02040503050406030204" pitchFamily="18" charset="0"/>
                            </a:rPr>
                            <m:t>+1</m:t>
                          </m:r>
                        </m:den>
                      </m:f>
                    </m:oMath>
                  </m:oMathPara>
                </a14:m>
                <a:endParaRPr lang="en-GB" dirty="0"/>
              </a:p>
            </p:txBody>
          </p:sp>
        </mc:Choice>
        <mc:Fallback xmlns="">
          <p:sp>
            <p:nvSpPr>
              <p:cNvPr id="6" name="Rectangle 5">
                <a:extLst>
                  <a:ext uri="{FF2B5EF4-FFF2-40B4-BE49-F238E27FC236}">
                    <a16:creationId xmlns:a16="http://schemas.microsoft.com/office/drawing/2014/main" id="{51768DD9-61D5-A0FA-FC80-90CA92CA8E37}"/>
                  </a:ext>
                </a:extLst>
              </p:cNvPr>
              <p:cNvSpPr>
                <a:spLocks noRot="1" noChangeAspect="1" noMove="1" noResize="1" noEditPoints="1" noAdjustHandles="1" noChangeArrowheads="1" noChangeShapeType="1" noTextEdit="1"/>
              </p:cNvSpPr>
              <p:nvPr/>
            </p:nvSpPr>
            <p:spPr>
              <a:xfrm>
                <a:off x="8119214" y="2183354"/>
                <a:ext cx="2651367" cy="779829"/>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940785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357AD1-141C-A87A-CCB4-549A94065131}"/>
              </a:ext>
            </a:extLst>
          </p:cNvPr>
          <p:cNvSpPr>
            <a:spLocks noGrp="1"/>
          </p:cNvSpPr>
          <p:nvPr>
            <p:ph sz="quarter" idx="13"/>
          </p:nvPr>
        </p:nvSpPr>
        <p:spPr>
          <a:xfrm>
            <a:off x="376257" y="445784"/>
            <a:ext cx="8818543" cy="735315"/>
          </a:xfrm>
        </p:spPr>
        <p:txBody>
          <a:bodyPr/>
          <a:lstStyle/>
          <a:p>
            <a:r>
              <a:rPr lang="en-GB" dirty="0"/>
              <a:t>Testing robustness: changes to variance of stochastic variables</a:t>
            </a:r>
            <a:br>
              <a:rPr lang="en-GB" dirty="0"/>
            </a:br>
            <a:r>
              <a:rPr lang="en-GB" dirty="0"/>
              <a:t>(reference damage method)</a:t>
            </a:r>
          </a:p>
        </p:txBody>
      </p:sp>
      <mc:AlternateContent xmlns:mc="http://schemas.openxmlformats.org/markup-compatibility/2006" xmlns:a14="http://schemas.microsoft.com/office/drawing/2010/main">
        <mc:Choice Requires="a14">
          <p:graphicFrame>
            <p:nvGraphicFramePr>
              <p:cNvPr id="5" name="Content Placeholder 11">
                <a:extLst>
                  <a:ext uri="{FF2B5EF4-FFF2-40B4-BE49-F238E27FC236}">
                    <a16:creationId xmlns:a16="http://schemas.microsoft.com/office/drawing/2014/main" id="{EE3E5869-4FEA-4440-40A7-D8D8BF4EA34E}"/>
                  </a:ext>
                </a:extLst>
              </p:cNvPr>
              <p:cNvGraphicFramePr>
                <a:graphicFrameLocks/>
              </p:cNvGraphicFramePr>
              <p:nvPr/>
            </p:nvGraphicFramePr>
            <p:xfrm>
              <a:off x="6888535" y="3429000"/>
              <a:ext cx="5112726" cy="2387228"/>
            </p:xfrm>
            <a:graphic>
              <a:graphicData uri="http://schemas.openxmlformats.org/drawingml/2006/table">
                <a:tbl>
                  <a:tblPr firstRow="1" firstCol="1" bandRow="1">
                    <a:tableStyleId>{5C22544A-7EE6-4342-B048-85BDC9FD1C3A}</a:tableStyleId>
                  </a:tblPr>
                  <a:tblGrid>
                    <a:gridCol w="1704242">
                      <a:extLst>
                        <a:ext uri="{9D8B030D-6E8A-4147-A177-3AD203B41FA5}">
                          <a16:colId xmlns:a16="http://schemas.microsoft.com/office/drawing/2014/main" val="3933156269"/>
                        </a:ext>
                      </a:extLst>
                    </a:gridCol>
                    <a:gridCol w="1704242">
                      <a:extLst>
                        <a:ext uri="{9D8B030D-6E8A-4147-A177-3AD203B41FA5}">
                          <a16:colId xmlns:a16="http://schemas.microsoft.com/office/drawing/2014/main" val="3588812539"/>
                        </a:ext>
                      </a:extLst>
                    </a:gridCol>
                    <a:gridCol w="1704242">
                      <a:extLst>
                        <a:ext uri="{9D8B030D-6E8A-4147-A177-3AD203B41FA5}">
                          <a16:colId xmlns:a16="http://schemas.microsoft.com/office/drawing/2014/main" val="1897917014"/>
                        </a:ext>
                      </a:extLst>
                    </a:gridCol>
                  </a:tblGrid>
                  <a:tr h="429710">
                    <a:tc>
                      <a:txBody>
                        <a:bodyPr/>
                        <a:lstStyle/>
                        <a:p>
                          <a:pPr algn="ctr">
                            <a:lnSpc>
                              <a:spcPts val="1300"/>
                            </a:lnSpc>
                            <a:spcAft>
                              <a:spcPts val="600"/>
                            </a:spcAft>
                          </a:pPr>
                          <a:r>
                            <a:rPr lang="en-GB" sz="1400" dirty="0">
                              <a:effectLst/>
                            </a:rPr>
                            <a:t>Variable</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Mean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Standard deviation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extLst>
                      <a:ext uri="{0D108BD9-81ED-4DB2-BD59-A6C34878D82A}">
                        <a16:rowId xmlns:a16="http://schemas.microsoft.com/office/drawing/2014/main" val="2785557087"/>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m:rPr>
                                    <m:sty m:val="p"/>
                                  </m:rPr>
                                  <a:rPr lang="en-GB" sz="1400">
                                    <a:effectLst/>
                                    <a:latin typeface="Cambria Math" panose="02040503050406030204" pitchFamily="18" charset="0"/>
                                  </a:rPr>
                                  <m:t>log</m:t>
                                </m:r>
                                <m:r>
                                  <a:rPr lang="en-GB" sz="1400">
                                    <a:effectLst/>
                                    <a:latin typeface="Cambria Math" panose="02040503050406030204" pitchFamily="18" charset="0"/>
                                  </a:rPr>
                                  <m:t>𝐶</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[-16, -12]</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a:effectLst/>
                            </a:rPr>
                            <a:t>[0.1, 1.0]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4092018"/>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𝜎</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425</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0419195"/>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𝑛</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1.5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455986"/>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𝑚</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-0.3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0313343"/>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𝑄</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225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2910506"/>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𝑇</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425</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2483816"/>
                      </a:ext>
                    </a:extLst>
                  </a:tr>
                </a:tbl>
              </a:graphicData>
            </a:graphic>
          </p:graphicFrame>
        </mc:Choice>
        <mc:Fallback xmlns="">
          <p:graphicFrame>
            <p:nvGraphicFramePr>
              <p:cNvPr id="5" name="Content Placeholder 11">
                <a:extLst>
                  <a:ext uri="{FF2B5EF4-FFF2-40B4-BE49-F238E27FC236}">
                    <a16:creationId xmlns:a16="http://schemas.microsoft.com/office/drawing/2014/main" id="{EE3E5869-4FEA-4440-40A7-D8D8BF4EA34E}"/>
                  </a:ext>
                </a:extLst>
              </p:cNvPr>
              <p:cNvGraphicFramePr>
                <a:graphicFrameLocks/>
              </p:cNvGraphicFramePr>
              <p:nvPr/>
            </p:nvGraphicFramePr>
            <p:xfrm>
              <a:off x="6888535" y="3429000"/>
              <a:ext cx="5112726" cy="2387228"/>
            </p:xfrm>
            <a:graphic>
              <a:graphicData uri="http://schemas.openxmlformats.org/drawingml/2006/table">
                <a:tbl>
                  <a:tblPr firstRow="1" firstCol="1" bandRow="1">
                    <a:tableStyleId>{5C22544A-7EE6-4342-B048-85BDC9FD1C3A}</a:tableStyleId>
                  </a:tblPr>
                  <a:tblGrid>
                    <a:gridCol w="1704242">
                      <a:extLst>
                        <a:ext uri="{9D8B030D-6E8A-4147-A177-3AD203B41FA5}">
                          <a16:colId xmlns:a16="http://schemas.microsoft.com/office/drawing/2014/main" val="3933156269"/>
                        </a:ext>
                      </a:extLst>
                    </a:gridCol>
                    <a:gridCol w="1704242">
                      <a:extLst>
                        <a:ext uri="{9D8B030D-6E8A-4147-A177-3AD203B41FA5}">
                          <a16:colId xmlns:a16="http://schemas.microsoft.com/office/drawing/2014/main" val="3588812539"/>
                        </a:ext>
                      </a:extLst>
                    </a:gridCol>
                    <a:gridCol w="1704242">
                      <a:extLst>
                        <a:ext uri="{9D8B030D-6E8A-4147-A177-3AD203B41FA5}">
                          <a16:colId xmlns:a16="http://schemas.microsoft.com/office/drawing/2014/main" val="1897917014"/>
                        </a:ext>
                      </a:extLst>
                    </a:gridCol>
                  </a:tblGrid>
                  <a:tr h="429710">
                    <a:tc>
                      <a:txBody>
                        <a:bodyPr/>
                        <a:lstStyle/>
                        <a:p>
                          <a:pPr algn="ctr">
                            <a:lnSpc>
                              <a:spcPts val="1300"/>
                            </a:lnSpc>
                            <a:spcAft>
                              <a:spcPts val="600"/>
                            </a:spcAft>
                          </a:pPr>
                          <a:r>
                            <a:rPr lang="en-GB" sz="1400" dirty="0">
                              <a:effectLst/>
                            </a:rPr>
                            <a:t>Variable</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Mean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Standard deviation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extLst>
                      <a:ext uri="{0D108BD9-81ED-4DB2-BD59-A6C34878D82A}">
                        <a16:rowId xmlns:a16="http://schemas.microsoft.com/office/drawing/2014/main" val="2785557087"/>
                      </a:ext>
                    </a:extLst>
                  </a:tr>
                  <a:tr h="326253">
                    <a:tc>
                      <a:txBody>
                        <a:bodyPr/>
                        <a:lstStyle/>
                        <a:p>
                          <a:endParaRPr lang="en-US"/>
                        </a:p>
                      </a:txBody>
                      <a:tcPr marL="92725" marR="92725" marT="0" marB="0" anchor="ctr">
                        <a:blipFill>
                          <a:blip r:embed="rId2"/>
                          <a:stretch>
                            <a:fillRect l="-714" t="-135849" r="-201071" b="-515094"/>
                          </a:stretch>
                        </a:blipFill>
                      </a:tcPr>
                    </a:tc>
                    <a:tc>
                      <a:txBody>
                        <a:bodyPr/>
                        <a:lstStyle/>
                        <a:p>
                          <a:pPr algn="ctr">
                            <a:lnSpc>
                              <a:spcPts val="1300"/>
                            </a:lnSpc>
                            <a:spcAft>
                              <a:spcPts val="600"/>
                            </a:spcAft>
                          </a:pPr>
                          <a:r>
                            <a:rPr lang="en-GB" sz="1400" dirty="0">
                              <a:effectLst/>
                            </a:rPr>
                            <a:t>[-16, -12]</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a:effectLst/>
                            </a:rPr>
                            <a:t>[0.1, 1.0]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4092018"/>
                      </a:ext>
                    </a:extLst>
                  </a:tr>
                  <a:tr h="326253">
                    <a:tc>
                      <a:txBody>
                        <a:bodyPr/>
                        <a:lstStyle/>
                        <a:p>
                          <a:endParaRPr lang="en-US"/>
                        </a:p>
                      </a:txBody>
                      <a:tcPr marL="92725" marR="92725" marT="0" marB="0" anchor="ctr">
                        <a:blipFill>
                          <a:blip r:embed="rId2"/>
                          <a:stretch>
                            <a:fillRect l="-714" t="-231481" r="-201071" b="-405556"/>
                          </a:stretch>
                        </a:blipFill>
                      </a:tcPr>
                    </a:tc>
                    <a:tc>
                      <a:txBody>
                        <a:bodyPr/>
                        <a:lstStyle/>
                        <a:p>
                          <a:pPr algn="ctr">
                            <a:lnSpc>
                              <a:spcPts val="1300"/>
                            </a:lnSpc>
                            <a:spcAft>
                              <a:spcPts val="600"/>
                            </a:spcAft>
                          </a:pPr>
                          <a:r>
                            <a:rPr lang="en-GB" sz="1400" dirty="0">
                              <a:effectLst/>
                            </a:rPr>
                            <a:t>425</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0419195"/>
                      </a:ext>
                    </a:extLst>
                  </a:tr>
                  <a:tr h="326253">
                    <a:tc>
                      <a:txBody>
                        <a:bodyPr/>
                        <a:lstStyle/>
                        <a:p>
                          <a:endParaRPr lang="en-US"/>
                        </a:p>
                      </a:txBody>
                      <a:tcPr marL="92725" marR="92725" marT="0" marB="0" anchor="ctr">
                        <a:blipFill>
                          <a:blip r:embed="rId2"/>
                          <a:stretch>
                            <a:fillRect l="-714" t="-331481" r="-201071" b="-305556"/>
                          </a:stretch>
                        </a:blipFill>
                      </a:tcPr>
                    </a:tc>
                    <a:tc>
                      <a:txBody>
                        <a:bodyPr/>
                        <a:lstStyle/>
                        <a:p>
                          <a:pPr algn="ctr">
                            <a:lnSpc>
                              <a:spcPts val="1300"/>
                            </a:lnSpc>
                            <a:spcAft>
                              <a:spcPts val="600"/>
                            </a:spcAft>
                          </a:pPr>
                          <a:r>
                            <a:rPr lang="en-GB" sz="1400">
                              <a:effectLst/>
                            </a:rPr>
                            <a:t>1.5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455986"/>
                      </a:ext>
                    </a:extLst>
                  </a:tr>
                  <a:tr h="326253">
                    <a:tc>
                      <a:txBody>
                        <a:bodyPr/>
                        <a:lstStyle/>
                        <a:p>
                          <a:endParaRPr lang="en-US"/>
                        </a:p>
                      </a:txBody>
                      <a:tcPr marL="92725" marR="92725" marT="0" marB="0" anchor="ctr">
                        <a:blipFill>
                          <a:blip r:embed="rId2"/>
                          <a:stretch>
                            <a:fillRect l="-714" t="-431481" r="-201071" b="-205556"/>
                          </a:stretch>
                        </a:blipFill>
                      </a:tcPr>
                    </a:tc>
                    <a:tc>
                      <a:txBody>
                        <a:bodyPr/>
                        <a:lstStyle/>
                        <a:p>
                          <a:pPr algn="ctr">
                            <a:lnSpc>
                              <a:spcPts val="1300"/>
                            </a:lnSpc>
                            <a:spcAft>
                              <a:spcPts val="600"/>
                            </a:spcAft>
                          </a:pPr>
                          <a:r>
                            <a:rPr lang="en-GB" sz="1400">
                              <a:effectLst/>
                            </a:rPr>
                            <a:t>-0.3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0313343"/>
                      </a:ext>
                    </a:extLst>
                  </a:tr>
                  <a:tr h="326253">
                    <a:tc>
                      <a:txBody>
                        <a:bodyPr/>
                        <a:lstStyle/>
                        <a:p>
                          <a:endParaRPr lang="en-US"/>
                        </a:p>
                      </a:txBody>
                      <a:tcPr marL="92725" marR="92725" marT="0" marB="0" anchor="ctr">
                        <a:blipFill>
                          <a:blip r:embed="rId2"/>
                          <a:stretch>
                            <a:fillRect l="-714" t="-541509" r="-201071" b="-109434"/>
                          </a:stretch>
                        </a:blipFill>
                      </a:tcPr>
                    </a:tc>
                    <a:tc>
                      <a:txBody>
                        <a:bodyPr/>
                        <a:lstStyle/>
                        <a:p>
                          <a:pPr algn="ctr">
                            <a:lnSpc>
                              <a:spcPts val="1300"/>
                            </a:lnSpc>
                            <a:spcAft>
                              <a:spcPts val="600"/>
                            </a:spcAft>
                          </a:pPr>
                          <a:r>
                            <a:rPr lang="en-GB" sz="1400">
                              <a:effectLst/>
                            </a:rPr>
                            <a:t>225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2910506"/>
                      </a:ext>
                    </a:extLst>
                  </a:tr>
                  <a:tr h="326253">
                    <a:tc>
                      <a:txBody>
                        <a:bodyPr/>
                        <a:lstStyle/>
                        <a:p>
                          <a:endParaRPr lang="en-US"/>
                        </a:p>
                      </a:txBody>
                      <a:tcPr marL="92725" marR="92725" marT="0" marB="0" anchor="ctr">
                        <a:blipFill>
                          <a:blip r:embed="rId2"/>
                          <a:stretch>
                            <a:fillRect l="-714" t="-629630" r="-201071" b="-7407"/>
                          </a:stretch>
                        </a:blipFill>
                      </a:tcPr>
                    </a:tc>
                    <a:tc>
                      <a:txBody>
                        <a:bodyPr/>
                        <a:lstStyle/>
                        <a:p>
                          <a:pPr algn="ctr">
                            <a:lnSpc>
                              <a:spcPts val="1300"/>
                            </a:lnSpc>
                            <a:spcAft>
                              <a:spcPts val="600"/>
                            </a:spcAft>
                          </a:pPr>
                          <a:r>
                            <a:rPr lang="en-GB" sz="1400" dirty="0">
                              <a:effectLst/>
                            </a:rPr>
                            <a:t>425</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2483816"/>
                      </a:ext>
                    </a:extLst>
                  </a:tr>
                </a:tbl>
              </a:graphicData>
            </a:graphic>
          </p:graphicFrame>
        </mc:Fallback>
      </mc:AlternateContent>
      <p:pic>
        <p:nvPicPr>
          <p:cNvPr id="8" name="Content Placeholder 6">
            <a:extLst>
              <a:ext uri="{FF2B5EF4-FFF2-40B4-BE49-F238E27FC236}">
                <a16:creationId xmlns:a16="http://schemas.microsoft.com/office/drawing/2014/main" id="{13ABE719-9D85-0210-DE5A-47C56C2284A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01279" y="1516063"/>
            <a:ext cx="5774480" cy="4276725"/>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1768DD9-61D5-A0FA-FC80-90CA92CA8E37}"/>
                  </a:ext>
                </a:extLst>
              </p:cNvPr>
              <p:cNvSpPr/>
              <p:nvPr/>
            </p:nvSpPr>
            <p:spPr>
              <a:xfrm>
                <a:off x="8119214" y="2183354"/>
                <a:ext cx="2651367" cy="7798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𝜀</m:t>
                          </m:r>
                        </m:e>
                        <m:sub>
                          <m:r>
                            <m:rPr>
                              <m:sty m:val="p"/>
                            </m:rPr>
                            <a:rPr lang="en-GB">
                              <a:latin typeface="Cambria Math" panose="02040503050406030204" pitchFamily="18" charset="0"/>
                            </a:rPr>
                            <m:t>cr</m:t>
                          </m:r>
                        </m:sub>
                      </m:sSub>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𝐶</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𝑛</m:t>
                              </m:r>
                            </m:sup>
                          </m:sSup>
                          <m:r>
                            <a:rPr lang="en-GB" i="1">
                              <a:latin typeface="Cambria Math" panose="02040503050406030204" pitchFamily="18" charset="0"/>
                            </a:rPr>
                            <m:t>∙</m:t>
                          </m:r>
                          <m:sSup>
                            <m:sSupPr>
                              <m:ctrlPr>
                                <a:rPr lang="en-GB" i="1">
                                  <a:latin typeface="Cambria Math" panose="02040503050406030204" pitchFamily="18" charset="0"/>
                                </a:rPr>
                              </m:ctrlPr>
                            </m:sSupPr>
                            <m:e>
                              <m:acc>
                                <m:accPr>
                                  <m:chr m:val="̃"/>
                                  <m:ctrlPr>
                                    <a:rPr lang="en-GB" i="1">
                                      <a:latin typeface="Cambria Math" panose="02040503050406030204" pitchFamily="18" charset="0"/>
                                    </a:rPr>
                                  </m:ctrlPr>
                                </m:accPr>
                                <m:e>
                                  <m:r>
                                    <a:rPr lang="en-GB" i="1">
                                      <a:latin typeface="Cambria Math" panose="02040503050406030204" pitchFamily="18" charset="0"/>
                                    </a:rPr>
                                    <m:t>𝑡</m:t>
                                  </m:r>
                                </m:e>
                              </m:acc>
                            </m:e>
                            <m:sup>
                              <m:r>
                                <a:rPr lang="en-GB" i="1">
                                  <a:latin typeface="Cambria Math" panose="02040503050406030204" pitchFamily="18" charset="0"/>
                                </a:rPr>
                                <m:t>𝑚</m:t>
                              </m:r>
                              <m:r>
                                <a:rPr lang="en-GB" i="1">
                                  <a:latin typeface="Cambria Math" panose="02040503050406030204" pitchFamily="18" charset="0"/>
                                </a:rPr>
                                <m:t>+1</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f>
                                <m:fPr>
                                  <m:ctrlPr>
                                    <a:rPr lang="en-GB" i="1">
                                      <a:latin typeface="Cambria Math" panose="02040503050406030204" pitchFamily="18" charset="0"/>
                                    </a:rPr>
                                  </m:ctrlPr>
                                </m:fPr>
                                <m:num>
                                  <m:r>
                                    <a:rPr lang="en-GB" i="1">
                                      <a:latin typeface="Cambria Math" panose="02040503050406030204" pitchFamily="18" charset="0"/>
                                    </a:rPr>
                                    <m:t>−</m:t>
                                  </m:r>
                                  <m:r>
                                    <a:rPr lang="en-GB" i="1">
                                      <a:latin typeface="Cambria Math" panose="02040503050406030204" pitchFamily="18" charset="0"/>
                                    </a:rPr>
                                    <m:t>𝑄</m:t>
                                  </m:r>
                                </m:num>
                                <m:den>
                                  <m:r>
                                    <a:rPr lang="en-GB" i="1">
                                      <a:latin typeface="Cambria Math" panose="02040503050406030204" pitchFamily="18" charset="0"/>
                                    </a:rPr>
                                    <m:t>𝑅</m:t>
                                  </m:r>
                                  <m:r>
                                    <a:rPr lang="en-GB" i="1">
                                      <a:latin typeface="Cambria Math" panose="02040503050406030204" pitchFamily="18" charset="0"/>
                                    </a:rPr>
                                    <m:t>∙</m:t>
                                  </m:r>
                                  <m:r>
                                    <a:rPr lang="en-GB" i="1">
                                      <a:latin typeface="Cambria Math" panose="02040503050406030204" pitchFamily="18" charset="0"/>
                                    </a:rPr>
                                    <m:t>𝑇</m:t>
                                  </m:r>
                                </m:den>
                              </m:f>
                            </m:sup>
                          </m:sSup>
                        </m:num>
                        <m:den>
                          <m:r>
                            <a:rPr lang="en-GB" i="1">
                              <a:latin typeface="Cambria Math" panose="02040503050406030204" pitchFamily="18" charset="0"/>
                            </a:rPr>
                            <m:t>𝑚</m:t>
                          </m:r>
                          <m:r>
                            <a:rPr lang="en-GB" i="1">
                              <a:latin typeface="Cambria Math" panose="02040503050406030204" pitchFamily="18" charset="0"/>
                            </a:rPr>
                            <m:t>+1</m:t>
                          </m:r>
                        </m:den>
                      </m:f>
                    </m:oMath>
                  </m:oMathPara>
                </a14:m>
                <a:endParaRPr lang="en-GB" dirty="0"/>
              </a:p>
            </p:txBody>
          </p:sp>
        </mc:Choice>
        <mc:Fallback xmlns="">
          <p:sp>
            <p:nvSpPr>
              <p:cNvPr id="6" name="Rectangle 5">
                <a:extLst>
                  <a:ext uri="{FF2B5EF4-FFF2-40B4-BE49-F238E27FC236}">
                    <a16:creationId xmlns:a16="http://schemas.microsoft.com/office/drawing/2014/main" id="{51768DD9-61D5-A0FA-FC80-90CA92CA8E37}"/>
                  </a:ext>
                </a:extLst>
              </p:cNvPr>
              <p:cNvSpPr>
                <a:spLocks noRot="1" noChangeAspect="1" noMove="1" noResize="1" noEditPoints="1" noAdjustHandles="1" noChangeArrowheads="1" noChangeShapeType="1" noTextEdit="1"/>
              </p:cNvSpPr>
              <p:nvPr/>
            </p:nvSpPr>
            <p:spPr>
              <a:xfrm>
                <a:off x="8119214" y="2183354"/>
                <a:ext cx="2651367" cy="779829"/>
              </a:xfrm>
              <a:prstGeom prst="rect">
                <a:avLst/>
              </a:prstGeom>
              <a:blipFill>
                <a:blip r:embed="rId4"/>
                <a:stretch>
                  <a:fillRect/>
                </a:stretch>
              </a:blipFill>
            </p:spPr>
            <p:txBody>
              <a:bodyPr/>
              <a:lstStyle/>
              <a:p>
                <a:r>
                  <a:rPr lang="en-GB">
                    <a:noFill/>
                  </a:rPr>
                  <a:t> </a:t>
                </a:r>
              </a:p>
            </p:txBody>
          </p:sp>
        </mc:Fallback>
      </mc:AlternateContent>
      <p:pic>
        <p:nvPicPr>
          <p:cNvPr id="7" name="Content Placeholder 9">
            <a:extLst>
              <a:ext uri="{FF2B5EF4-FFF2-40B4-BE49-F238E27FC236}">
                <a16:creationId xmlns:a16="http://schemas.microsoft.com/office/drawing/2014/main" id="{64244882-5333-4005-CCB6-2C6F0E7439BA}"/>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01279" y="1516062"/>
            <a:ext cx="5774480" cy="4276725"/>
          </a:xfrm>
          <a:prstGeom prst="rect">
            <a:avLst/>
          </a:prstGeom>
        </p:spPr>
      </p:pic>
    </p:spTree>
    <p:extLst>
      <p:ext uri="{BB962C8B-B14F-4D97-AF65-F5344CB8AC3E}">
        <p14:creationId xmlns:p14="http://schemas.microsoft.com/office/powerpoint/2010/main" val="1345808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357AD1-141C-A87A-CCB4-549A94065131}"/>
              </a:ext>
            </a:extLst>
          </p:cNvPr>
          <p:cNvSpPr>
            <a:spLocks noGrp="1"/>
          </p:cNvSpPr>
          <p:nvPr>
            <p:ph sz="quarter" idx="13"/>
          </p:nvPr>
        </p:nvSpPr>
        <p:spPr>
          <a:xfrm>
            <a:off x="376257" y="445784"/>
            <a:ext cx="8818543" cy="735315"/>
          </a:xfrm>
        </p:spPr>
        <p:txBody>
          <a:bodyPr/>
          <a:lstStyle/>
          <a:p>
            <a:r>
              <a:rPr lang="en-GB" dirty="0"/>
              <a:t>Testing robustness: changes to variance of stochastic variables</a:t>
            </a:r>
            <a:br>
              <a:rPr lang="en-GB" dirty="0"/>
            </a:br>
            <a:r>
              <a:rPr lang="en-GB" dirty="0"/>
              <a:t>(reference damage method)</a:t>
            </a:r>
          </a:p>
        </p:txBody>
      </p:sp>
      <mc:AlternateContent xmlns:mc="http://schemas.openxmlformats.org/markup-compatibility/2006" xmlns:a14="http://schemas.microsoft.com/office/drawing/2010/main">
        <mc:Choice Requires="a14">
          <p:graphicFrame>
            <p:nvGraphicFramePr>
              <p:cNvPr id="5" name="Content Placeholder 11">
                <a:extLst>
                  <a:ext uri="{FF2B5EF4-FFF2-40B4-BE49-F238E27FC236}">
                    <a16:creationId xmlns:a16="http://schemas.microsoft.com/office/drawing/2014/main" id="{EE3E5869-4FEA-4440-40A7-D8D8BF4EA34E}"/>
                  </a:ext>
                </a:extLst>
              </p:cNvPr>
              <p:cNvGraphicFramePr>
                <a:graphicFrameLocks/>
              </p:cNvGraphicFramePr>
              <p:nvPr/>
            </p:nvGraphicFramePr>
            <p:xfrm>
              <a:off x="6888535" y="3429000"/>
              <a:ext cx="5112726" cy="2387228"/>
            </p:xfrm>
            <a:graphic>
              <a:graphicData uri="http://schemas.openxmlformats.org/drawingml/2006/table">
                <a:tbl>
                  <a:tblPr firstRow="1" firstCol="1" bandRow="1">
                    <a:tableStyleId>{5C22544A-7EE6-4342-B048-85BDC9FD1C3A}</a:tableStyleId>
                  </a:tblPr>
                  <a:tblGrid>
                    <a:gridCol w="1704242">
                      <a:extLst>
                        <a:ext uri="{9D8B030D-6E8A-4147-A177-3AD203B41FA5}">
                          <a16:colId xmlns:a16="http://schemas.microsoft.com/office/drawing/2014/main" val="3933156269"/>
                        </a:ext>
                      </a:extLst>
                    </a:gridCol>
                    <a:gridCol w="1704242">
                      <a:extLst>
                        <a:ext uri="{9D8B030D-6E8A-4147-A177-3AD203B41FA5}">
                          <a16:colId xmlns:a16="http://schemas.microsoft.com/office/drawing/2014/main" val="3588812539"/>
                        </a:ext>
                      </a:extLst>
                    </a:gridCol>
                    <a:gridCol w="1704242">
                      <a:extLst>
                        <a:ext uri="{9D8B030D-6E8A-4147-A177-3AD203B41FA5}">
                          <a16:colId xmlns:a16="http://schemas.microsoft.com/office/drawing/2014/main" val="1897917014"/>
                        </a:ext>
                      </a:extLst>
                    </a:gridCol>
                  </a:tblGrid>
                  <a:tr h="429710">
                    <a:tc>
                      <a:txBody>
                        <a:bodyPr/>
                        <a:lstStyle/>
                        <a:p>
                          <a:pPr algn="ctr">
                            <a:lnSpc>
                              <a:spcPts val="1300"/>
                            </a:lnSpc>
                            <a:spcAft>
                              <a:spcPts val="600"/>
                            </a:spcAft>
                          </a:pPr>
                          <a:r>
                            <a:rPr lang="en-GB" sz="1400" dirty="0">
                              <a:effectLst/>
                            </a:rPr>
                            <a:t>Variable</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Mean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Standard deviation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extLst>
                      <a:ext uri="{0D108BD9-81ED-4DB2-BD59-A6C34878D82A}">
                        <a16:rowId xmlns:a16="http://schemas.microsoft.com/office/drawing/2014/main" val="2785557087"/>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m:rPr>
                                    <m:sty m:val="p"/>
                                  </m:rPr>
                                  <a:rPr lang="en-GB" sz="1400">
                                    <a:effectLst/>
                                    <a:latin typeface="Cambria Math" panose="02040503050406030204" pitchFamily="18" charset="0"/>
                                  </a:rPr>
                                  <m:t>log</m:t>
                                </m:r>
                                <m:r>
                                  <a:rPr lang="en-GB" sz="1400">
                                    <a:effectLst/>
                                    <a:latin typeface="Cambria Math" panose="02040503050406030204" pitchFamily="18" charset="0"/>
                                  </a:rPr>
                                  <m:t>𝐶</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[-16, -12]</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a:effectLst/>
                            </a:rPr>
                            <a:t>[0.1, 1.0]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4092018"/>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𝜎</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425</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0419195"/>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𝑛</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1.5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455986"/>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𝑚</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-0.3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0313343"/>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𝑄</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225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2910506"/>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𝑇</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425</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2483816"/>
                      </a:ext>
                    </a:extLst>
                  </a:tr>
                </a:tbl>
              </a:graphicData>
            </a:graphic>
          </p:graphicFrame>
        </mc:Choice>
        <mc:Fallback xmlns="">
          <p:graphicFrame>
            <p:nvGraphicFramePr>
              <p:cNvPr id="5" name="Content Placeholder 11">
                <a:extLst>
                  <a:ext uri="{FF2B5EF4-FFF2-40B4-BE49-F238E27FC236}">
                    <a16:creationId xmlns:a16="http://schemas.microsoft.com/office/drawing/2014/main" id="{EE3E5869-4FEA-4440-40A7-D8D8BF4EA34E}"/>
                  </a:ext>
                </a:extLst>
              </p:cNvPr>
              <p:cNvGraphicFramePr>
                <a:graphicFrameLocks/>
              </p:cNvGraphicFramePr>
              <p:nvPr/>
            </p:nvGraphicFramePr>
            <p:xfrm>
              <a:off x="6888535" y="3429000"/>
              <a:ext cx="5112726" cy="2387228"/>
            </p:xfrm>
            <a:graphic>
              <a:graphicData uri="http://schemas.openxmlformats.org/drawingml/2006/table">
                <a:tbl>
                  <a:tblPr firstRow="1" firstCol="1" bandRow="1">
                    <a:tableStyleId>{5C22544A-7EE6-4342-B048-85BDC9FD1C3A}</a:tableStyleId>
                  </a:tblPr>
                  <a:tblGrid>
                    <a:gridCol w="1704242">
                      <a:extLst>
                        <a:ext uri="{9D8B030D-6E8A-4147-A177-3AD203B41FA5}">
                          <a16:colId xmlns:a16="http://schemas.microsoft.com/office/drawing/2014/main" val="3933156269"/>
                        </a:ext>
                      </a:extLst>
                    </a:gridCol>
                    <a:gridCol w="1704242">
                      <a:extLst>
                        <a:ext uri="{9D8B030D-6E8A-4147-A177-3AD203B41FA5}">
                          <a16:colId xmlns:a16="http://schemas.microsoft.com/office/drawing/2014/main" val="3588812539"/>
                        </a:ext>
                      </a:extLst>
                    </a:gridCol>
                    <a:gridCol w="1704242">
                      <a:extLst>
                        <a:ext uri="{9D8B030D-6E8A-4147-A177-3AD203B41FA5}">
                          <a16:colId xmlns:a16="http://schemas.microsoft.com/office/drawing/2014/main" val="1897917014"/>
                        </a:ext>
                      </a:extLst>
                    </a:gridCol>
                  </a:tblGrid>
                  <a:tr h="429710">
                    <a:tc>
                      <a:txBody>
                        <a:bodyPr/>
                        <a:lstStyle/>
                        <a:p>
                          <a:pPr algn="ctr">
                            <a:lnSpc>
                              <a:spcPts val="1300"/>
                            </a:lnSpc>
                            <a:spcAft>
                              <a:spcPts val="600"/>
                            </a:spcAft>
                          </a:pPr>
                          <a:r>
                            <a:rPr lang="en-GB" sz="1400" dirty="0">
                              <a:effectLst/>
                            </a:rPr>
                            <a:t>Variable</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Mean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Standard deviation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extLst>
                      <a:ext uri="{0D108BD9-81ED-4DB2-BD59-A6C34878D82A}">
                        <a16:rowId xmlns:a16="http://schemas.microsoft.com/office/drawing/2014/main" val="2785557087"/>
                      </a:ext>
                    </a:extLst>
                  </a:tr>
                  <a:tr h="326253">
                    <a:tc>
                      <a:txBody>
                        <a:bodyPr/>
                        <a:lstStyle/>
                        <a:p>
                          <a:endParaRPr lang="en-US"/>
                        </a:p>
                      </a:txBody>
                      <a:tcPr marL="92725" marR="92725" marT="0" marB="0" anchor="ctr">
                        <a:blipFill>
                          <a:blip r:embed="rId2"/>
                          <a:stretch>
                            <a:fillRect l="-714" t="-135849" r="-201071" b="-515094"/>
                          </a:stretch>
                        </a:blipFill>
                      </a:tcPr>
                    </a:tc>
                    <a:tc>
                      <a:txBody>
                        <a:bodyPr/>
                        <a:lstStyle/>
                        <a:p>
                          <a:pPr algn="ctr">
                            <a:lnSpc>
                              <a:spcPts val="1300"/>
                            </a:lnSpc>
                            <a:spcAft>
                              <a:spcPts val="600"/>
                            </a:spcAft>
                          </a:pPr>
                          <a:r>
                            <a:rPr lang="en-GB" sz="1400" dirty="0">
                              <a:effectLst/>
                            </a:rPr>
                            <a:t>[-16, -12]</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a:effectLst/>
                            </a:rPr>
                            <a:t>[0.1, 1.0]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4092018"/>
                      </a:ext>
                    </a:extLst>
                  </a:tr>
                  <a:tr h="326253">
                    <a:tc>
                      <a:txBody>
                        <a:bodyPr/>
                        <a:lstStyle/>
                        <a:p>
                          <a:endParaRPr lang="en-US"/>
                        </a:p>
                      </a:txBody>
                      <a:tcPr marL="92725" marR="92725" marT="0" marB="0" anchor="ctr">
                        <a:blipFill>
                          <a:blip r:embed="rId2"/>
                          <a:stretch>
                            <a:fillRect l="-714" t="-231481" r="-201071" b="-405556"/>
                          </a:stretch>
                        </a:blipFill>
                      </a:tcPr>
                    </a:tc>
                    <a:tc>
                      <a:txBody>
                        <a:bodyPr/>
                        <a:lstStyle/>
                        <a:p>
                          <a:pPr algn="ctr">
                            <a:lnSpc>
                              <a:spcPts val="1300"/>
                            </a:lnSpc>
                            <a:spcAft>
                              <a:spcPts val="600"/>
                            </a:spcAft>
                          </a:pPr>
                          <a:r>
                            <a:rPr lang="en-GB" sz="1400" dirty="0">
                              <a:effectLst/>
                            </a:rPr>
                            <a:t>425</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0419195"/>
                      </a:ext>
                    </a:extLst>
                  </a:tr>
                  <a:tr h="326253">
                    <a:tc>
                      <a:txBody>
                        <a:bodyPr/>
                        <a:lstStyle/>
                        <a:p>
                          <a:endParaRPr lang="en-US"/>
                        </a:p>
                      </a:txBody>
                      <a:tcPr marL="92725" marR="92725" marT="0" marB="0" anchor="ctr">
                        <a:blipFill>
                          <a:blip r:embed="rId2"/>
                          <a:stretch>
                            <a:fillRect l="-714" t="-331481" r="-201071" b="-305556"/>
                          </a:stretch>
                        </a:blipFill>
                      </a:tcPr>
                    </a:tc>
                    <a:tc>
                      <a:txBody>
                        <a:bodyPr/>
                        <a:lstStyle/>
                        <a:p>
                          <a:pPr algn="ctr">
                            <a:lnSpc>
                              <a:spcPts val="1300"/>
                            </a:lnSpc>
                            <a:spcAft>
                              <a:spcPts val="600"/>
                            </a:spcAft>
                          </a:pPr>
                          <a:r>
                            <a:rPr lang="en-GB" sz="1400">
                              <a:effectLst/>
                            </a:rPr>
                            <a:t>1.5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455986"/>
                      </a:ext>
                    </a:extLst>
                  </a:tr>
                  <a:tr h="326253">
                    <a:tc>
                      <a:txBody>
                        <a:bodyPr/>
                        <a:lstStyle/>
                        <a:p>
                          <a:endParaRPr lang="en-US"/>
                        </a:p>
                      </a:txBody>
                      <a:tcPr marL="92725" marR="92725" marT="0" marB="0" anchor="ctr">
                        <a:blipFill>
                          <a:blip r:embed="rId2"/>
                          <a:stretch>
                            <a:fillRect l="-714" t="-431481" r="-201071" b="-205556"/>
                          </a:stretch>
                        </a:blipFill>
                      </a:tcPr>
                    </a:tc>
                    <a:tc>
                      <a:txBody>
                        <a:bodyPr/>
                        <a:lstStyle/>
                        <a:p>
                          <a:pPr algn="ctr">
                            <a:lnSpc>
                              <a:spcPts val="1300"/>
                            </a:lnSpc>
                            <a:spcAft>
                              <a:spcPts val="600"/>
                            </a:spcAft>
                          </a:pPr>
                          <a:r>
                            <a:rPr lang="en-GB" sz="1400">
                              <a:effectLst/>
                            </a:rPr>
                            <a:t>-0.3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0313343"/>
                      </a:ext>
                    </a:extLst>
                  </a:tr>
                  <a:tr h="326253">
                    <a:tc>
                      <a:txBody>
                        <a:bodyPr/>
                        <a:lstStyle/>
                        <a:p>
                          <a:endParaRPr lang="en-US"/>
                        </a:p>
                      </a:txBody>
                      <a:tcPr marL="92725" marR="92725" marT="0" marB="0" anchor="ctr">
                        <a:blipFill>
                          <a:blip r:embed="rId2"/>
                          <a:stretch>
                            <a:fillRect l="-714" t="-541509" r="-201071" b="-109434"/>
                          </a:stretch>
                        </a:blipFill>
                      </a:tcPr>
                    </a:tc>
                    <a:tc>
                      <a:txBody>
                        <a:bodyPr/>
                        <a:lstStyle/>
                        <a:p>
                          <a:pPr algn="ctr">
                            <a:lnSpc>
                              <a:spcPts val="1300"/>
                            </a:lnSpc>
                            <a:spcAft>
                              <a:spcPts val="600"/>
                            </a:spcAft>
                          </a:pPr>
                          <a:r>
                            <a:rPr lang="en-GB" sz="1400">
                              <a:effectLst/>
                            </a:rPr>
                            <a:t>225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2910506"/>
                      </a:ext>
                    </a:extLst>
                  </a:tr>
                  <a:tr h="326253">
                    <a:tc>
                      <a:txBody>
                        <a:bodyPr/>
                        <a:lstStyle/>
                        <a:p>
                          <a:endParaRPr lang="en-US"/>
                        </a:p>
                      </a:txBody>
                      <a:tcPr marL="92725" marR="92725" marT="0" marB="0" anchor="ctr">
                        <a:blipFill>
                          <a:blip r:embed="rId2"/>
                          <a:stretch>
                            <a:fillRect l="-714" t="-629630" r="-201071" b="-7407"/>
                          </a:stretch>
                        </a:blipFill>
                      </a:tcPr>
                    </a:tc>
                    <a:tc>
                      <a:txBody>
                        <a:bodyPr/>
                        <a:lstStyle/>
                        <a:p>
                          <a:pPr algn="ctr">
                            <a:lnSpc>
                              <a:spcPts val="1300"/>
                            </a:lnSpc>
                            <a:spcAft>
                              <a:spcPts val="600"/>
                            </a:spcAft>
                          </a:pPr>
                          <a:r>
                            <a:rPr lang="en-GB" sz="1400" dirty="0">
                              <a:effectLst/>
                            </a:rPr>
                            <a:t>425</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2483816"/>
                      </a:ext>
                    </a:extLst>
                  </a:tr>
                </a:tbl>
              </a:graphicData>
            </a:graphic>
          </p:graphicFrame>
        </mc:Fallback>
      </mc:AlternateContent>
      <p:pic>
        <p:nvPicPr>
          <p:cNvPr id="8" name="Content Placeholder 6">
            <a:extLst>
              <a:ext uri="{FF2B5EF4-FFF2-40B4-BE49-F238E27FC236}">
                <a16:creationId xmlns:a16="http://schemas.microsoft.com/office/drawing/2014/main" id="{13ABE719-9D85-0210-DE5A-47C56C2284A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01279" y="1516063"/>
            <a:ext cx="5774480" cy="4276725"/>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1768DD9-61D5-A0FA-FC80-90CA92CA8E37}"/>
                  </a:ext>
                </a:extLst>
              </p:cNvPr>
              <p:cNvSpPr/>
              <p:nvPr/>
            </p:nvSpPr>
            <p:spPr>
              <a:xfrm>
                <a:off x="8119214" y="2183354"/>
                <a:ext cx="2651367" cy="7798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𝜀</m:t>
                          </m:r>
                        </m:e>
                        <m:sub>
                          <m:r>
                            <m:rPr>
                              <m:sty m:val="p"/>
                            </m:rPr>
                            <a:rPr lang="en-GB">
                              <a:latin typeface="Cambria Math" panose="02040503050406030204" pitchFamily="18" charset="0"/>
                            </a:rPr>
                            <m:t>cr</m:t>
                          </m:r>
                        </m:sub>
                      </m:sSub>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𝐶</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𝑛</m:t>
                              </m:r>
                            </m:sup>
                          </m:sSup>
                          <m:r>
                            <a:rPr lang="en-GB" i="1">
                              <a:latin typeface="Cambria Math" panose="02040503050406030204" pitchFamily="18" charset="0"/>
                            </a:rPr>
                            <m:t>∙</m:t>
                          </m:r>
                          <m:sSup>
                            <m:sSupPr>
                              <m:ctrlPr>
                                <a:rPr lang="en-GB" i="1">
                                  <a:latin typeface="Cambria Math" panose="02040503050406030204" pitchFamily="18" charset="0"/>
                                </a:rPr>
                              </m:ctrlPr>
                            </m:sSupPr>
                            <m:e>
                              <m:acc>
                                <m:accPr>
                                  <m:chr m:val="̃"/>
                                  <m:ctrlPr>
                                    <a:rPr lang="en-GB" i="1">
                                      <a:latin typeface="Cambria Math" panose="02040503050406030204" pitchFamily="18" charset="0"/>
                                    </a:rPr>
                                  </m:ctrlPr>
                                </m:accPr>
                                <m:e>
                                  <m:r>
                                    <a:rPr lang="en-GB" i="1">
                                      <a:latin typeface="Cambria Math" panose="02040503050406030204" pitchFamily="18" charset="0"/>
                                    </a:rPr>
                                    <m:t>𝑡</m:t>
                                  </m:r>
                                </m:e>
                              </m:acc>
                            </m:e>
                            <m:sup>
                              <m:r>
                                <a:rPr lang="en-GB" i="1">
                                  <a:latin typeface="Cambria Math" panose="02040503050406030204" pitchFamily="18" charset="0"/>
                                </a:rPr>
                                <m:t>𝑚</m:t>
                              </m:r>
                              <m:r>
                                <a:rPr lang="en-GB" i="1">
                                  <a:latin typeface="Cambria Math" panose="02040503050406030204" pitchFamily="18" charset="0"/>
                                </a:rPr>
                                <m:t>+1</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f>
                                <m:fPr>
                                  <m:ctrlPr>
                                    <a:rPr lang="en-GB" i="1">
                                      <a:latin typeface="Cambria Math" panose="02040503050406030204" pitchFamily="18" charset="0"/>
                                    </a:rPr>
                                  </m:ctrlPr>
                                </m:fPr>
                                <m:num>
                                  <m:r>
                                    <a:rPr lang="en-GB" i="1">
                                      <a:latin typeface="Cambria Math" panose="02040503050406030204" pitchFamily="18" charset="0"/>
                                    </a:rPr>
                                    <m:t>−</m:t>
                                  </m:r>
                                  <m:r>
                                    <a:rPr lang="en-GB" i="1">
                                      <a:latin typeface="Cambria Math" panose="02040503050406030204" pitchFamily="18" charset="0"/>
                                    </a:rPr>
                                    <m:t>𝑄</m:t>
                                  </m:r>
                                </m:num>
                                <m:den>
                                  <m:r>
                                    <a:rPr lang="en-GB" i="1">
                                      <a:latin typeface="Cambria Math" panose="02040503050406030204" pitchFamily="18" charset="0"/>
                                    </a:rPr>
                                    <m:t>𝑅</m:t>
                                  </m:r>
                                  <m:r>
                                    <a:rPr lang="en-GB" i="1">
                                      <a:latin typeface="Cambria Math" panose="02040503050406030204" pitchFamily="18" charset="0"/>
                                    </a:rPr>
                                    <m:t>∙</m:t>
                                  </m:r>
                                  <m:r>
                                    <a:rPr lang="en-GB" i="1">
                                      <a:latin typeface="Cambria Math" panose="02040503050406030204" pitchFamily="18" charset="0"/>
                                    </a:rPr>
                                    <m:t>𝑇</m:t>
                                  </m:r>
                                </m:den>
                              </m:f>
                            </m:sup>
                          </m:sSup>
                        </m:num>
                        <m:den>
                          <m:r>
                            <a:rPr lang="en-GB" i="1">
                              <a:latin typeface="Cambria Math" panose="02040503050406030204" pitchFamily="18" charset="0"/>
                            </a:rPr>
                            <m:t>𝑚</m:t>
                          </m:r>
                          <m:r>
                            <a:rPr lang="en-GB" i="1">
                              <a:latin typeface="Cambria Math" panose="02040503050406030204" pitchFamily="18" charset="0"/>
                            </a:rPr>
                            <m:t>+1</m:t>
                          </m:r>
                        </m:den>
                      </m:f>
                    </m:oMath>
                  </m:oMathPara>
                </a14:m>
                <a:endParaRPr lang="en-GB" dirty="0"/>
              </a:p>
            </p:txBody>
          </p:sp>
        </mc:Choice>
        <mc:Fallback xmlns="">
          <p:sp>
            <p:nvSpPr>
              <p:cNvPr id="6" name="Rectangle 5">
                <a:extLst>
                  <a:ext uri="{FF2B5EF4-FFF2-40B4-BE49-F238E27FC236}">
                    <a16:creationId xmlns:a16="http://schemas.microsoft.com/office/drawing/2014/main" id="{51768DD9-61D5-A0FA-FC80-90CA92CA8E37}"/>
                  </a:ext>
                </a:extLst>
              </p:cNvPr>
              <p:cNvSpPr>
                <a:spLocks noRot="1" noChangeAspect="1" noMove="1" noResize="1" noEditPoints="1" noAdjustHandles="1" noChangeArrowheads="1" noChangeShapeType="1" noTextEdit="1"/>
              </p:cNvSpPr>
              <p:nvPr/>
            </p:nvSpPr>
            <p:spPr>
              <a:xfrm>
                <a:off x="8119214" y="2183354"/>
                <a:ext cx="2651367" cy="779829"/>
              </a:xfrm>
              <a:prstGeom prst="rect">
                <a:avLst/>
              </a:prstGeom>
              <a:blipFill>
                <a:blip r:embed="rId4"/>
                <a:stretch>
                  <a:fillRect/>
                </a:stretch>
              </a:blipFill>
            </p:spPr>
            <p:txBody>
              <a:bodyPr/>
              <a:lstStyle/>
              <a:p>
                <a:r>
                  <a:rPr lang="en-GB">
                    <a:noFill/>
                  </a:rPr>
                  <a:t> </a:t>
                </a:r>
              </a:p>
            </p:txBody>
          </p:sp>
        </mc:Fallback>
      </mc:AlternateContent>
      <p:pic>
        <p:nvPicPr>
          <p:cNvPr id="7" name="Content Placeholder 9">
            <a:extLst>
              <a:ext uri="{FF2B5EF4-FFF2-40B4-BE49-F238E27FC236}">
                <a16:creationId xmlns:a16="http://schemas.microsoft.com/office/drawing/2014/main" id="{64244882-5333-4005-CCB6-2C6F0E7439BA}"/>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01279" y="1516062"/>
            <a:ext cx="5774480" cy="4276725"/>
          </a:xfrm>
          <a:prstGeom prst="rect">
            <a:avLst/>
          </a:prstGeom>
        </p:spPr>
      </p:pic>
      <p:graphicFrame>
        <p:nvGraphicFramePr>
          <p:cNvPr id="10" name="Table 6">
            <a:extLst>
              <a:ext uri="{FF2B5EF4-FFF2-40B4-BE49-F238E27FC236}">
                <a16:creationId xmlns:a16="http://schemas.microsoft.com/office/drawing/2014/main" id="{64489C58-E206-1DB5-A190-C2E7B1898C81}"/>
              </a:ext>
            </a:extLst>
          </p:cNvPr>
          <p:cNvGraphicFramePr>
            <a:graphicFrameLocks noGrp="1"/>
          </p:cNvGraphicFramePr>
          <p:nvPr/>
        </p:nvGraphicFramePr>
        <p:xfrm>
          <a:off x="4056506" y="2817436"/>
          <a:ext cx="1458044" cy="148808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952154">
                  <a:extLst>
                    <a:ext uri="{9D8B030D-6E8A-4147-A177-3AD203B41FA5}">
                      <a16:colId xmlns:a16="http://schemas.microsoft.com/office/drawing/2014/main" val="1266995801"/>
                    </a:ext>
                  </a:extLst>
                </a:gridCol>
                <a:gridCol w="505890">
                  <a:extLst>
                    <a:ext uri="{9D8B030D-6E8A-4147-A177-3AD203B41FA5}">
                      <a16:colId xmlns:a16="http://schemas.microsoft.com/office/drawing/2014/main" val="3160108013"/>
                    </a:ext>
                  </a:extLst>
                </a:gridCol>
              </a:tblGrid>
              <a:tr h="374268">
                <a:tc>
                  <a:txBody>
                    <a:bodyPr/>
                    <a:lstStyle/>
                    <a:p>
                      <a:pPr algn="ctr"/>
                      <a:r>
                        <a:rPr lang="en-GB" sz="1000" dirty="0"/>
                        <a:t>Requirement</a:t>
                      </a:r>
                    </a:p>
                  </a:txBody>
                  <a:tcPr marL="54928" marR="54928" marT="27464" marB="27464" anchor="b"/>
                </a:tc>
                <a:tc>
                  <a:txBody>
                    <a:bodyPr/>
                    <a:lstStyle/>
                    <a:p>
                      <a:pPr algn="ctr"/>
                      <a:r>
                        <a:rPr lang="en-GB" sz="1000" dirty="0"/>
                        <a:t>RAG rating</a:t>
                      </a:r>
                    </a:p>
                  </a:txBody>
                  <a:tcPr marL="54928" marR="54928" marT="27464" marB="27464" anchor="b"/>
                </a:tc>
                <a:extLst>
                  <a:ext uri="{0D108BD9-81ED-4DB2-BD59-A6C34878D82A}">
                    <a16:rowId xmlns:a16="http://schemas.microsoft.com/office/drawing/2014/main" val="916602238"/>
                  </a:ext>
                </a:extLst>
              </a:tr>
              <a:tr h="222764">
                <a:tc>
                  <a:txBody>
                    <a:bodyPr/>
                    <a:lstStyle/>
                    <a:p>
                      <a:pPr algn="ctr"/>
                      <a:r>
                        <a:rPr lang="en-GB" sz="1000" dirty="0"/>
                        <a:t>Robustness</a:t>
                      </a:r>
                    </a:p>
                  </a:txBody>
                  <a:tcPr marL="54928" marR="54928" marT="27464" marB="27464"/>
                </a:tc>
                <a:tc>
                  <a:txBody>
                    <a:bodyPr/>
                    <a:lstStyle/>
                    <a:p>
                      <a:pPr algn="ctr"/>
                      <a:r>
                        <a:rPr lang="en-GB" sz="1000" dirty="0">
                          <a:solidFill>
                            <a:schemeClr val="bg1"/>
                          </a:solidFill>
                        </a:rPr>
                        <a:t>R</a:t>
                      </a:r>
                    </a:p>
                  </a:txBody>
                  <a:tcPr marL="54928" marR="54928" marT="27464" marB="27464">
                    <a:solidFill>
                      <a:srgbClr val="C00000"/>
                    </a:solidFill>
                  </a:tcPr>
                </a:tc>
                <a:extLst>
                  <a:ext uri="{0D108BD9-81ED-4DB2-BD59-A6C34878D82A}">
                    <a16:rowId xmlns:a16="http://schemas.microsoft.com/office/drawing/2014/main" val="166050207"/>
                  </a:ext>
                </a:extLst>
              </a:tr>
              <a:tr h="222764">
                <a:tc>
                  <a:txBody>
                    <a:bodyPr/>
                    <a:lstStyle/>
                    <a:p>
                      <a:pPr algn="ctr"/>
                      <a:r>
                        <a:rPr lang="en-GB" sz="1000" dirty="0"/>
                        <a:t>Accuracy</a:t>
                      </a:r>
                    </a:p>
                  </a:txBody>
                  <a:tcPr marL="54928" marR="54928" marT="27464" marB="27464"/>
                </a:tc>
                <a:tc>
                  <a:txBody>
                    <a:bodyPr/>
                    <a:lstStyle/>
                    <a:p>
                      <a:pPr algn="ctr"/>
                      <a:endParaRPr lang="en-GB" sz="1000" dirty="0"/>
                    </a:p>
                  </a:txBody>
                  <a:tcPr marL="54928" marR="54928" marT="27464" marB="27464">
                    <a:solidFill>
                      <a:schemeClr val="bg1"/>
                    </a:solidFill>
                  </a:tcPr>
                </a:tc>
                <a:extLst>
                  <a:ext uri="{0D108BD9-81ED-4DB2-BD59-A6C34878D82A}">
                    <a16:rowId xmlns:a16="http://schemas.microsoft.com/office/drawing/2014/main" val="2806721277"/>
                  </a:ext>
                </a:extLst>
              </a:tr>
              <a:tr h="222764">
                <a:tc>
                  <a:txBody>
                    <a:bodyPr/>
                    <a:lstStyle/>
                    <a:p>
                      <a:pPr algn="ctr"/>
                      <a:r>
                        <a:rPr lang="en-GB" sz="1000" dirty="0"/>
                        <a:t>Precision</a:t>
                      </a:r>
                    </a:p>
                  </a:txBody>
                  <a:tcPr marL="54928" marR="54928" marT="27464" marB="27464"/>
                </a:tc>
                <a:tc>
                  <a:txBody>
                    <a:bodyPr/>
                    <a:lstStyle/>
                    <a:p>
                      <a:pPr algn="ctr"/>
                      <a:endParaRPr lang="en-GB" sz="1000" dirty="0"/>
                    </a:p>
                  </a:txBody>
                  <a:tcPr marL="54928" marR="54928" marT="27464" marB="27464">
                    <a:solidFill>
                      <a:schemeClr val="bg1"/>
                    </a:solidFill>
                  </a:tcPr>
                </a:tc>
                <a:extLst>
                  <a:ext uri="{0D108BD9-81ED-4DB2-BD59-A6C34878D82A}">
                    <a16:rowId xmlns:a16="http://schemas.microsoft.com/office/drawing/2014/main" val="2184605377"/>
                  </a:ext>
                </a:extLst>
              </a:tr>
              <a:tr h="222764">
                <a:tc>
                  <a:txBody>
                    <a:bodyPr/>
                    <a:lstStyle/>
                    <a:p>
                      <a:pPr algn="ctr"/>
                      <a:r>
                        <a:rPr lang="en-GB" sz="1000" dirty="0"/>
                        <a:t>Efficiency</a:t>
                      </a:r>
                    </a:p>
                  </a:txBody>
                  <a:tcPr marL="54928" marR="54928" marT="27464" marB="27464"/>
                </a:tc>
                <a:tc>
                  <a:txBody>
                    <a:bodyPr/>
                    <a:lstStyle/>
                    <a:p>
                      <a:pPr algn="ctr"/>
                      <a:endParaRPr lang="en-GB" sz="1000" dirty="0"/>
                    </a:p>
                  </a:txBody>
                  <a:tcPr marL="54928" marR="54928" marT="27464" marB="27464">
                    <a:solidFill>
                      <a:schemeClr val="bg1"/>
                    </a:solidFill>
                  </a:tcPr>
                </a:tc>
                <a:extLst>
                  <a:ext uri="{0D108BD9-81ED-4DB2-BD59-A6C34878D82A}">
                    <a16:rowId xmlns:a16="http://schemas.microsoft.com/office/drawing/2014/main" val="4039729219"/>
                  </a:ext>
                </a:extLst>
              </a:tr>
              <a:tr h="222764">
                <a:tc>
                  <a:txBody>
                    <a:bodyPr/>
                    <a:lstStyle/>
                    <a:p>
                      <a:pPr algn="ctr"/>
                      <a:r>
                        <a:rPr lang="en-GB" sz="1000" dirty="0"/>
                        <a:t>Ease of use</a:t>
                      </a:r>
                    </a:p>
                  </a:txBody>
                  <a:tcPr marL="54928" marR="54928" marT="27464" marB="27464"/>
                </a:tc>
                <a:tc>
                  <a:txBody>
                    <a:bodyPr/>
                    <a:lstStyle/>
                    <a:p>
                      <a:pPr algn="ctr"/>
                      <a:endParaRPr lang="en-GB" sz="1000" dirty="0"/>
                    </a:p>
                  </a:txBody>
                  <a:tcPr marL="54928" marR="54928" marT="27464" marB="27464">
                    <a:solidFill>
                      <a:schemeClr val="bg1"/>
                    </a:solidFill>
                  </a:tcPr>
                </a:tc>
                <a:extLst>
                  <a:ext uri="{0D108BD9-81ED-4DB2-BD59-A6C34878D82A}">
                    <a16:rowId xmlns:a16="http://schemas.microsoft.com/office/drawing/2014/main" val="469776193"/>
                  </a:ext>
                </a:extLst>
              </a:tr>
            </a:tbl>
          </a:graphicData>
        </a:graphic>
      </p:graphicFrame>
    </p:spTree>
    <p:extLst>
      <p:ext uri="{BB962C8B-B14F-4D97-AF65-F5344CB8AC3E}">
        <p14:creationId xmlns:p14="http://schemas.microsoft.com/office/powerpoint/2010/main" val="4047154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357AD1-141C-A87A-CCB4-549A94065131}"/>
              </a:ext>
            </a:extLst>
          </p:cNvPr>
          <p:cNvSpPr>
            <a:spLocks noGrp="1"/>
          </p:cNvSpPr>
          <p:nvPr>
            <p:ph sz="quarter" idx="13"/>
          </p:nvPr>
        </p:nvSpPr>
        <p:spPr>
          <a:xfrm>
            <a:off x="376257" y="445784"/>
            <a:ext cx="7612043" cy="543227"/>
          </a:xfrm>
        </p:spPr>
        <p:txBody>
          <a:bodyPr/>
          <a:lstStyle/>
          <a:p>
            <a:r>
              <a:rPr lang="en-GB" dirty="0"/>
              <a:t>Pseudo stochastic method 2: damage margin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3C8579E-24AD-310D-A3D1-27F2C6A5F6A5}"/>
                  </a:ext>
                </a:extLst>
              </p:cNvPr>
              <p:cNvSpPr>
                <a:spLocks noGrp="1"/>
              </p:cNvSpPr>
              <p:nvPr>
                <p:ph sz="quarter" idx="14"/>
              </p:nvPr>
            </p:nvSpPr>
            <p:spPr>
              <a:xfrm>
                <a:off x="395750" y="1076326"/>
                <a:ext cx="11377149" cy="4792662"/>
              </a:xfrm>
            </p:spPr>
            <p:txBody>
              <a:bodyPr/>
              <a:lstStyle/>
              <a:p>
                <a:pPr marL="342900" indent="-342900">
                  <a:buFont typeface="+mj-lt"/>
                  <a:buAutoNum type="arabicPeriod"/>
                </a:pPr>
                <a:r>
                  <a:rPr lang="en-GB" sz="2000" dirty="0"/>
                  <a:t>Calculate the best estimate damage</a:t>
                </a:r>
              </a:p>
              <a:p>
                <a:pPr marL="400050" lvl="1" indent="0">
                  <a:buNone/>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𝐷</m:t>
                          </m:r>
                        </m:e>
                        <m:sub>
                          <m:r>
                            <m:rPr>
                              <m:sty m:val="p"/>
                            </m:rPr>
                            <a:rPr lang="en-GB" sz="2000">
                              <a:latin typeface="Cambria Math" panose="02040503050406030204" pitchFamily="18" charset="0"/>
                            </a:rPr>
                            <m:t>BE</m:t>
                          </m:r>
                        </m:sub>
                      </m:sSub>
                      <m:r>
                        <a:rPr lang="en-GB" sz="2000" i="1">
                          <a:latin typeface="Cambria Math" panose="02040503050406030204" pitchFamily="18" charset="0"/>
                        </a:rPr>
                        <m:t>=</m:t>
                      </m:r>
                      <m:f>
                        <m:fPr>
                          <m:ctrlPr>
                            <a:rPr lang="en-GB" sz="2000" i="1">
                              <a:latin typeface="Cambria Math" panose="02040503050406030204" pitchFamily="18" charset="0"/>
                            </a:rPr>
                          </m:ctrlPr>
                        </m:fPr>
                        <m:num>
                          <m:sSub>
                            <m:sSubPr>
                              <m:ctrlPr>
                                <a:rPr lang="en-GB" sz="2000" i="1">
                                  <a:latin typeface="Cambria Math" panose="02040503050406030204" pitchFamily="18" charset="0"/>
                                </a:rPr>
                              </m:ctrlPr>
                            </m:sSubPr>
                            <m:e>
                              <m:r>
                                <a:rPr lang="en-GB" sz="2000" i="1">
                                  <a:latin typeface="Cambria Math" panose="02040503050406030204" pitchFamily="18" charset="0"/>
                                </a:rPr>
                                <m:t>𝜇</m:t>
                              </m:r>
                            </m:e>
                            <m:sub>
                              <m:r>
                                <m:rPr>
                                  <m:sty m:val="p"/>
                                </m:rPr>
                                <a:rPr lang="en-GB" sz="2000">
                                  <a:latin typeface="Cambria Math" panose="02040503050406030204" pitchFamily="18" charset="0"/>
                                </a:rPr>
                                <m:t>logC</m:t>
                              </m:r>
                            </m:sub>
                          </m:sSub>
                          <m:r>
                            <a:rPr lang="en-GB" sz="2000" i="1">
                              <a:latin typeface="Cambria Math" panose="02040503050406030204" pitchFamily="18" charset="0"/>
                            </a:rPr>
                            <m:t>∙</m:t>
                          </m:r>
                          <m:sSup>
                            <m:sSupPr>
                              <m:ctrlPr>
                                <a:rPr lang="en-GB" sz="2000" i="1">
                                  <a:latin typeface="Cambria Math" panose="02040503050406030204" pitchFamily="18" charset="0"/>
                                </a:rPr>
                              </m:ctrlPr>
                            </m:sSupPr>
                            <m:e>
                              <m:sSub>
                                <m:sSubPr>
                                  <m:ctrlPr>
                                    <a:rPr lang="en-GB" sz="2000" i="1">
                                      <a:latin typeface="Cambria Math" panose="02040503050406030204" pitchFamily="18" charset="0"/>
                                    </a:rPr>
                                  </m:ctrlPr>
                                </m:sSubPr>
                                <m:e>
                                  <m:r>
                                    <a:rPr lang="en-GB" sz="2000" i="1">
                                      <a:latin typeface="Cambria Math" panose="02040503050406030204" pitchFamily="18" charset="0"/>
                                    </a:rPr>
                                    <m:t>𝜇</m:t>
                                  </m:r>
                                </m:e>
                                <m:sub>
                                  <m:r>
                                    <m:rPr>
                                      <m:sty m:val="p"/>
                                    </m:rPr>
                                    <a:rPr lang="en-GB" sz="2000">
                                      <a:latin typeface="Cambria Math" panose="02040503050406030204" pitchFamily="18" charset="0"/>
                                    </a:rPr>
                                    <m:t>σ</m:t>
                                  </m:r>
                                </m:sub>
                              </m:sSub>
                            </m:e>
                            <m:sup>
                              <m:sSub>
                                <m:sSubPr>
                                  <m:ctrlPr>
                                    <a:rPr lang="en-GB" sz="2000" i="1">
                                      <a:latin typeface="Cambria Math" panose="02040503050406030204" pitchFamily="18" charset="0"/>
                                    </a:rPr>
                                  </m:ctrlPr>
                                </m:sSubPr>
                                <m:e>
                                  <m:r>
                                    <a:rPr lang="en-GB" sz="2000" i="1">
                                      <a:latin typeface="Cambria Math" panose="02040503050406030204" pitchFamily="18" charset="0"/>
                                    </a:rPr>
                                    <m:t>𝜇</m:t>
                                  </m:r>
                                </m:e>
                                <m:sub>
                                  <m:r>
                                    <m:rPr>
                                      <m:sty m:val="p"/>
                                    </m:rPr>
                                    <a:rPr lang="en-GB" sz="2000">
                                      <a:latin typeface="Cambria Math" panose="02040503050406030204" pitchFamily="18" charset="0"/>
                                    </a:rPr>
                                    <m:t>n</m:t>
                                  </m:r>
                                </m:sub>
                              </m:sSub>
                            </m:sup>
                          </m:sSup>
                          <m:r>
                            <a:rPr lang="en-GB" sz="2000" i="1">
                              <a:latin typeface="Cambria Math" panose="02040503050406030204" pitchFamily="18" charset="0"/>
                            </a:rPr>
                            <m:t>∙</m:t>
                          </m:r>
                          <m:sSup>
                            <m:sSupPr>
                              <m:ctrlPr>
                                <a:rPr lang="en-GB" sz="2000" i="1">
                                  <a:latin typeface="Cambria Math" panose="02040503050406030204" pitchFamily="18" charset="0"/>
                                </a:rPr>
                              </m:ctrlPr>
                            </m:sSupPr>
                            <m:e>
                              <m:acc>
                                <m:accPr>
                                  <m:chr m:val="̃"/>
                                  <m:ctrlPr>
                                    <a:rPr lang="en-GB" sz="2000" i="1">
                                      <a:latin typeface="Cambria Math" panose="02040503050406030204" pitchFamily="18" charset="0"/>
                                    </a:rPr>
                                  </m:ctrlPr>
                                </m:accPr>
                                <m:e>
                                  <m:r>
                                    <a:rPr lang="en-GB" sz="2000" i="1">
                                      <a:latin typeface="Cambria Math" panose="02040503050406030204" pitchFamily="18" charset="0"/>
                                    </a:rPr>
                                    <m:t>𝑡</m:t>
                                  </m:r>
                                </m:e>
                              </m:acc>
                            </m:e>
                            <m:sup>
                              <m:sSub>
                                <m:sSubPr>
                                  <m:ctrlPr>
                                    <a:rPr lang="en-GB" sz="2000" i="1">
                                      <a:latin typeface="Cambria Math" panose="02040503050406030204" pitchFamily="18" charset="0"/>
                                    </a:rPr>
                                  </m:ctrlPr>
                                </m:sSubPr>
                                <m:e>
                                  <m:r>
                                    <a:rPr lang="en-GB" sz="2000" i="1">
                                      <a:latin typeface="Cambria Math" panose="02040503050406030204" pitchFamily="18" charset="0"/>
                                    </a:rPr>
                                    <m:t>𝜇</m:t>
                                  </m:r>
                                </m:e>
                                <m:sub>
                                  <m:r>
                                    <m:rPr>
                                      <m:sty m:val="p"/>
                                    </m:rPr>
                                    <a:rPr lang="en-GB" sz="2000">
                                      <a:latin typeface="Cambria Math" panose="02040503050406030204" pitchFamily="18" charset="0"/>
                                    </a:rPr>
                                    <m:t>m</m:t>
                                  </m:r>
                                </m:sub>
                              </m:sSub>
                              <m:r>
                                <a:rPr lang="en-GB" sz="2000" i="1">
                                  <a:latin typeface="Cambria Math" panose="02040503050406030204" pitchFamily="18" charset="0"/>
                                </a:rPr>
                                <m:t>+1</m:t>
                              </m:r>
                            </m:sup>
                          </m:sSup>
                          <m:r>
                            <a:rPr lang="en-GB" sz="2000" i="1">
                              <a:latin typeface="Cambria Math" panose="02040503050406030204" pitchFamily="18" charset="0"/>
                            </a:rPr>
                            <m:t>∙</m:t>
                          </m:r>
                          <m:sSup>
                            <m:sSupPr>
                              <m:ctrlPr>
                                <a:rPr lang="en-GB" sz="2000" i="1">
                                  <a:latin typeface="Cambria Math" panose="02040503050406030204" pitchFamily="18" charset="0"/>
                                </a:rPr>
                              </m:ctrlPr>
                            </m:sSupPr>
                            <m:e>
                              <m:r>
                                <a:rPr lang="en-GB" sz="2000" i="1">
                                  <a:latin typeface="Cambria Math" panose="02040503050406030204" pitchFamily="18" charset="0"/>
                                </a:rPr>
                                <m:t>𝑒</m:t>
                              </m:r>
                            </m:e>
                            <m:sup>
                              <m:f>
                                <m:fPr>
                                  <m:ctrlPr>
                                    <a:rPr lang="en-GB" sz="2000" i="1">
                                      <a:latin typeface="Cambria Math" panose="02040503050406030204" pitchFamily="18" charset="0"/>
                                    </a:rPr>
                                  </m:ctrlPr>
                                </m:fPr>
                                <m:num>
                                  <m:r>
                                    <a:rPr lang="en-GB" sz="2000" i="1">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𝜇</m:t>
                                      </m:r>
                                    </m:e>
                                    <m:sub>
                                      <m:r>
                                        <m:rPr>
                                          <m:sty m:val="p"/>
                                        </m:rPr>
                                        <a:rPr lang="en-GB" sz="2000">
                                          <a:latin typeface="Cambria Math" panose="02040503050406030204" pitchFamily="18" charset="0"/>
                                        </a:rPr>
                                        <m:t>Q</m:t>
                                      </m:r>
                                    </m:sub>
                                  </m:sSub>
                                </m:num>
                                <m:den>
                                  <m:r>
                                    <a:rPr lang="en-GB" sz="2000" i="1">
                                      <a:latin typeface="Cambria Math" panose="02040503050406030204" pitchFamily="18" charset="0"/>
                                    </a:rPr>
                                    <m:t>𝑅</m:t>
                                  </m:r>
                                  <m:r>
                                    <a:rPr lang="en-GB" sz="2000" i="1">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𝜇</m:t>
                                      </m:r>
                                    </m:e>
                                    <m:sub>
                                      <m:r>
                                        <m:rPr>
                                          <m:sty m:val="p"/>
                                        </m:rPr>
                                        <a:rPr lang="en-GB" sz="2000">
                                          <a:latin typeface="Cambria Math" panose="02040503050406030204" pitchFamily="18" charset="0"/>
                                        </a:rPr>
                                        <m:t>T</m:t>
                                      </m:r>
                                    </m:sub>
                                  </m:sSub>
                                </m:den>
                              </m:f>
                            </m:sup>
                          </m:sSup>
                        </m:num>
                        <m:den>
                          <m:r>
                            <a:rPr lang="en-GB" sz="2000" i="1">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𝜇</m:t>
                              </m:r>
                            </m:e>
                            <m:sub>
                              <m:r>
                                <m:rPr>
                                  <m:sty m:val="p"/>
                                </m:rPr>
                                <a:rPr lang="en-GB" sz="2000">
                                  <a:latin typeface="Cambria Math" panose="02040503050406030204" pitchFamily="18" charset="0"/>
                                </a:rPr>
                                <m:t>m</m:t>
                              </m:r>
                            </m:sub>
                          </m:sSub>
                          <m:r>
                            <a:rPr lang="en-GB" sz="2000" i="1">
                              <a:latin typeface="Cambria Math" panose="02040503050406030204" pitchFamily="18" charset="0"/>
                            </a:rPr>
                            <m:t>+1)∙</m:t>
                          </m:r>
                          <m:acc>
                            <m:accPr>
                              <m:chr m:val="̃"/>
                              <m:ctrlPr>
                                <a:rPr lang="en-GB" sz="2000" i="1">
                                  <a:latin typeface="Cambria Math" panose="02040503050406030204" pitchFamily="18" charset="0"/>
                                </a:rPr>
                              </m:ctrlPr>
                            </m:accPr>
                            <m:e>
                              <m:sSub>
                                <m:sSubPr>
                                  <m:ctrlPr>
                                    <a:rPr lang="en-GB" sz="2000" i="1">
                                      <a:latin typeface="Cambria Math" panose="02040503050406030204" pitchFamily="18" charset="0"/>
                                    </a:rPr>
                                  </m:ctrlPr>
                                </m:sSubPr>
                                <m:e>
                                  <m:r>
                                    <a:rPr lang="en-GB" sz="2000" i="1">
                                      <a:latin typeface="Cambria Math" panose="02040503050406030204" pitchFamily="18" charset="0"/>
                                    </a:rPr>
                                    <m:t>𝜀</m:t>
                                  </m:r>
                                </m:e>
                                <m:sub>
                                  <m:r>
                                    <m:rPr>
                                      <m:sty m:val="p"/>
                                    </m:rPr>
                                    <a:rPr lang="en-GB" sz="2000">
                                      <a:latin typeface="Cambria Math" panose="02040503050406030204" pitchFamily="18" charset="0"/>
                                    </a:rPr>
                                    <m:t>cr</m:t>
                                  </m:r>
                                </m:sub>
                              </m:sSub>
                            </m:e>
                          </m:acc>
                        </m:den>
                      </m:f>
                    </m:oMath>
                  </m:oMathPara>
                </a14:m>
                <a:endParaRPr lang="en-GB" dirty="0"/>
              </a:p>
              <a:p>
                <a:pPr marL="400050" lvl="1" indent="0">
                  <a:buNone/>
                </a:pPr>
                <a:endParaRPr lang="en-GB" dirty="0"/>
              </a:p>
              <a:p>
                <a:pPr marL="342900" indent="-342900">
                  <a:buFont typeface="+mj-lt"/>
                  <a:buAutoNum type="arabicPeriod"/>
                </a:pPr>
                <a:r>
                  <a:rPr lang="en-GB" sz="2000" dirty="0"/>
                  <a:t>For each stochastic variable, calculate </a:t>
                </a:r>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𝐷</m:t>
                        </m:r>
                      </m:e>
                      <m:sub>
                        <m:r>
                          <a:rPr lang="en-GB" sz="2000" i="1">
                            <a:latin typeface="Cambria Math" panose="02040503050406030204" pitchFamily="18" charset="0"/>
                          </a:rPr>
                          <m:t>𝑖</m:t>
                        </m:r>
                      </m:sub>
                    </m:sSub>
                  </m:oMath>
                </a14:m>
                <a:r>
                  <a:rPr lang="en-GB" sz="2000" dirty="0"/>
                  <a:t>, i.e. the damage where the stochastic variable is set to </a:t>
                </a:r>
                <a:endParaRPr lang="en-GB" sz="18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GB" sz="1800" i="1">
                              <a:latin typeface="Cambria Math" panose="02040503050406030204" pitchFamily="18" charset="0"/>
                            </a:rPr>
                          </m:ctrlPr>
                        </m:sSubPr>
                        <m:e>
                          <m:r>
                            <a:rPr lang="en-GB" sz="1800" i="1">
                              <a:latin typeface="Cambria Math" panose="02040503050406030204" pitchFamily="18" charset="0"/>
                            </a:rPr>
                            <m:t>𝜇</m:t>
                          </m:r>
                        </m:e>
                        <m:sub>
                          <m:r>
                            <m:rPr>
                              <m:sty m:val="p"/>
                            </m:rPr>
                            <a:rPr lang="en-GB" sz="1800">
                              <a:latin typeface="Cambria Math" panose="02040503050406030204" pitchFamily="18" charset="0"/>
                            </a:rPr>
                            <m:t>i</m:t>
                          </m:r>
                        </m:sub>
                      </m:sSub>
                      <m:r>
                        <a:rPr lang="en-GB" sz="1800" i="1">
                          <a:latin typeface="Cambria Math" panose="02040503050406030204" pitchFamily="18" charset="0"/>
                        </a:rPr>
                        <m:t>±1.65∙</m:t>
                      </m:r>
                      <m:sSub>
                        <m:sSubPr>
                          <m:ctrlPr>
                            <a:rPr lang="en-GB" sz="1800" i="1">
                              <a:latin typeface="Cambria Math" panose="02040503050406030204" pitchFamily="18" charset="0"/>
                            </a:rPr>
                          </m:ctrlPr>
                        </m:sSubPr>
                        <m:e>
                          <m:r>
                            <a:rPr lang="en-GB" sz="1800" i="1">
                              <a:latin typeface="Cambria Math" panose="02040503050406030204" pitchFamily="18" charset="0"/>
                            </a:rPr>
                            <m:t>𝜎</m:t>
                          </m:r>
                        </m:e>
                        <m:sub>
                          <m:r>
                            <m:rPr>
                              <m:sty m:val="p"/>
                            </m:rPr>
                            <a:rPr lang="en-GB" sz="1800">
                              <a:latin typeface="Cambria Math" panose="02040503050406030204" pitchFamily="18" charset="0"/>
                            </a:rPr>
                            <m:t>i</m:t>
                          </m:r>
                        </m:sub>
                      </m:sSub>
                    </m:oMath>
                  </m:oMathPara>
                </a14:m>
                <a:endParaRPr lang="en-GB" sz="1800" dirty="0"/>
              </a:p>
              <a:p>
                <a:pPr marL="400050" lvl="1" indent="0">
                  <a:buNone/>
                </a:pPr>
                <a:endParaRPr lang="en-GB" dirty="0"/>
              </a:p>
              <a:p>
                <a:pPr marL="342900" indent="-342900">
                  <a:buFont typeface="+mj-lt"/>
                  <a:buAutoNum type="arabicPeriod" startAt="3"/>
                </a:pPr>
                <a:r>
                  <a:rPr lang="en-GB" sz="2000" dirty="0"/>
                  <a:t>Calculate the damage margin as the logarithm of the  difference in damage between the fully-damaged and expected damaged state, scaled by the root sum square of the logarithm of the additional stochastic damage</a:t>
                </a:r>
              </a:p>
              <a:p>
                <a:pPr marL="400050" lvl="1" indent="0">
                  <a:buNone/>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𝐷</m:t>
                          </m:r>
                        </m:e>
                        <m:sub>
                          <m:r>
                            <m:rPr>
                              <m:sty m:val="p"/>
                            </m:rPr>
                            <a:rPr lang="en-GB" sz="2000">
                              <a:latin typeface="Cambria Math" panose="02040503050406030204" pitchFamily="18" charset="0"/>
                            </a:rPr>
                            <m:t>LNDM</m:t>
                          </m:r>
                        </m:sub>
                      </m:sSub>
                      <m:r>
                        <a:rPr lang="en-GB" sz="2000" i="1">
                          <a:latin typeface="Cambria Math" panose="02040503050406030204" pitchFamily="18" charset="0"/>
                        </a:rPr>
                        <m:t>=</m:t>
                      </m:r>
                      <m:f>
                        <m:fPr>
                          <m:ctrlPr>
                            <a:rPr lang="en-GB" sz="2000" i="1">
                              <a:latin typeface="Cambria Math" panose="02040503050406030204" pitchFamily="18" charset="0"/>
                            </a:rPr>
                          </m:ctrlPr>
                        </m:fPr>
                        <m:num>
                          <m:r>
                            <a:rPr lang="en-GB" sz="2000" i="1">
                              <a:latin typeface="Cambria Math" panose="02040503050406030204" pitchFamily="18" charset="0"/>
                            </a:rPr>
                            <m:t>−</m:t>
                          </m:r>
                          <m:func>
                            <m:funcPr>
                              <m:ctrlPr>
                                <a:rPr lang="en-GB" sz="2000" i="1">
                                  <a:latin typeface="Cambria Math" panose="02040503050406030204" pitchFamily="18" charset="0"/>
                                </a:rPr>
                              </m:ctrlPr>
                            </m:funcPr>
                            <m:fName>
                              <m:sSub>
                                <m:sSubPr>
                                  <m:ctrlPr>
                                    <a:rPr lang="en-GB" sz="2000" i="1">
                                      <a:latin typeface="Cambria Math" panose="02040503050406030204" pitchFamily="18" charset="0"/>
                                    </a:rPr>
                                  </m:ctrlPr>
                                </m:sSubPr>
                                <m:e>
                                  <m:r>
                                    <m:rPr>
                                      <m:sty m:val="p"/>
                                    </m:rPr>
                                    <a:rPr lang="en-GB" sz="2000">
                                      <a:latin typeface="Cambria Math" panose="02040503050406030204" pitchFamily="18" charset="0"/>
                                    </a:rPr>
                                    <m:t>log</m:t>
                                  </m:r>
                                </m:e>
                                <m:sub>
                                  <m:r>
                                    <a:rPr lang="en-GB" sz="2000" i="1">
                                      <a:latin typeface="Cambria Math" panose="02040503050406030204" pitchFamily="18" charset="0"/>
                                    </a:rPr>
                                    <m:t>10</m:t>
                                  </m:r>
                                </m:sub>
                              </m:sSub>
                            </m:fName>
                            <m:e>
                              <m:r>
                                <a:rPr lang="en-GB" sz="2000" i="1">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𝐷</m:t>
                                  </m:r>
                                </m:e>
                                <m:sub>
                                  <m:r>
                                    <m:rPr>
                                      <m:sty m:val="p"/>
                                    </m:rPr>
                                    <a:rPr lang="en-GB" sz="2000">
                                      <a:latin typeface="Cambria Math" panose="02040503050406030204" pitchFamily="18" charset="0"/>
                                    </a:rPr>
                                    <m:t>BE</m:t>
                                  </m:r>
                                </m:sub>
                              </m:sSub>
                              <m:r>
                                <a:rPr lang="en-GB" sz="2000" i="1">
                                  <a:latin typeface="Cambria Math" panose="02040503050406030204" pitchFamily="18" charset="0"/>
                                </a:rPr>
                                <m:t>)</m:t>
                              </m:r>
                            </m:e>
                          </m:func>
                        </m:num>
                        <m:den>
                          <m:rad>
                            <m:radPr>
                              <m:degHide m:val="on"/>
                              <m:ctrlPr>
                                <a:rPr lang="en-GB" sz="2000" i="1">
                                  <a:latin typeface="Cambria Math" panose="02040503050406030204" pitchFamily="18" charset="0"/>
                                </a:rPr>
                              </m:ctrlPr>
                            </m:radPr>
                            <m:deg/>
                            <m:e>
                              <m:nary>
                                <m:naryPr>
                                  <m:chr m:val="∑"/>
                                  <m:limLoc m:val="undOvr"/>
                                  <m:ctrlPr>
                                    <a:rPr lang="en-GB" sz="2000" i="1">
                                      <a:latin typeface="Cambria Math" panose="02040503050406030204" pitchFamily="18" charset="0"/>
                                    </a:rPr>
                                  </m:ctrlPr>
                                </m:naryPr>
                                <m:sub>
                                  <m:r>
                                    <a:rPr lang="en-GB" sz="2000" i="1">
                                      <a:latin typeface="Cambria Math" panose="02040503050406030204" pitchFamily="18" charset="0"/>
                                    </a:rPr>
                                    <m:t>𝑖</m:t>
                                  </m:r>
                                  <m:r>
                                    <a:rPr lang="en-GB" sz="2000" i="1">
                                      <a:latin typeface="Cambria Math" panose="02040503050406030204" pitchFamily="18" charset="0"/>
                                    </a:rPr>
                                    <m:t>=1</m:t>
                                  </m:r>
                                </m:sub>
                                <m:sup>
                                  <m:sSub>
                                    <m:sSubPr>
                                      <m:ctrlPr>
                                        <a:rPr lang="en-GB" sz="2000" i="1">
                                          <a:latin typeface="Cambria Math" panose="02040503050406030204" pitchFamily="18" charset="0"/>
                                        </a:rPr>
                                      </m:ctrlPr>
                                    </m:sSubPr>
                                    <m:e>
                                      <m:r>
                                        <a:rPr lang="en-GB" sz="2000" i="1">
                                          <a:latin typeface="Cambria Math" panose="02040503050406030204" pitchFamily="18" charset="0"/>
                                        </a:rPr>
                                        <m:t>𝑁</m:t>
                                      </m:r>
                                    </m:e>
                                    <m:sub>
                                      <m:r>
                                        <a:rPr lang="en-GB" sz="2000" i="1">
                                          <a:latin typeface="Cambria Math" panose="02040503050406030204" pitchFamily="18" charset="0"/>
                                        </a:rPr>
                                        <m:t>𝑐</m:t>
                                      </m:r>
                                    </m:sub>
                                  </m:sSub>
                                </m:sup>
                                <m:e>
                                  <m:sSup>
                                    <m:sSupPr>
                                      <m:ctrlPr>
                                        <a:rPr lang="en-GB" sz="2000" i="1">
                                          <a:latin typeface="Cambria Math" panose="02040503050406030204" pitchFamily="18" charset="0"/>
                                        </a:rPr>
                                      </m:ctrlPr>
                                    </m:sSupPr>
                                    <m:e>
                                      <m:d>
                                        <m:dPr>
                                          <m:ctrlPr>
                                            <a:rPr lang="en-GB" sz="2000" i="1">
                                              <a:latin typeface="Cambria Math" panose="02040503050406030204" pitchFamily="18" charset="0"/>
                                            </a:rPr>
                                          </m:ctrlPr>
                                        </m:dPr>
                                        <m:e>
                                          <m:func>
                                            <m:funcPr>
                                              <m:ctrlPr>
                                                <a:rPr lang="en-GB" sz="2000" i="1">
                                                  <a:latin typeface="Cambria Math" panose="02040503050406030204" pitchFamily="18" charset="0"/>
                                                </a:rPr>
                                              </m:ctrlPr>
                                            </m:funcPr>
                                            <m:fName>
                                              <m:sSub>
                                                <m:sSubPr>
                                                  <m:ctrlPr>
                                                    <a:rPr lang="en-GB" sz="2000" i="1">
                                                      <a:latin typeface="Cambria Math" panose="02040503050406030204" pitchFamily="18" charset="0"/>
                                                    </a:rPr>
                                                  </m:ctrlPr>
                                                </m:sSubPr>
                                                <m:e>
                                                  <m:r>
                                                    <m:rPr>
                                                      <m:sty m:val="p"/>
                                                    </m:rPr>
                                                    <a:rPr lang="en-GB" sz="2000">
                                                      <a:latin typeface="Cambria Math" panose="02040503050406030204" pitchFamily="18" charset="0"/>
                                                    </a:rPr>
                                                    <m:t>log</m:t>
                                                  </m:r>
                                                </m:e>
                                                <m:sub>
                                                  <m:r>
                                                    <a:rPr lang="en-GB" sz="2000" i="1">
                                                      <a:latin typeface="Cambria Math" panose="02040503050406030204" pitchFamily="18" charset="0"/>
                                                    </a:rPr>
                                                    <m:t>10</m:t>
                                                  </m:r>
                                                </m:sub>
                                              </m:sSub>
                                            </m:fName>
                                            <m:e>
                                              <m:r>
                                                <a:rPr lang="en-GB" sz="2000" i="1">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𝐷</m:t>
                                                  </m:r>
                                                </m:e>
                                                <m:sub>
                                                  <m:r>
                                                    <a:rPr lang="en-GB" sz="2000" i="1">
                                                      <a:latin typeface="Cambria Math" panose="02040503050406030204" pitchFamily="18" charset="0"/>
                                                    </a:rPr>
                                                    <m:t>𝑖</m:t>
                                                  </m:r>
                                                </m:sub>
                                              </m:sSub>
                                              <m:r>
                                                <a:rPr lang="en-GB" sz="2000" i="1">
                                                  <a:latin typeface="Cambria Math" panose="02040503050406030204" pitchFamily="18" charset="0"/>
                                                </a:rPr>
                                                <m:t>)</m:t>
                                              </m:r>
                                            </m:e>
                                          </m:func>
                                          <m:r>
                                            <a:rPr lang="en-GB" sz="2000" i="1">
                                              <a:latin typeface="Cambria Math" panose="02040503050406030204" pitchFamily="18" charset="0"/>
                                            </a:rPr>
                                            <m:t>−</m:t>
                                          </m:r>
                                          <m:func>
                                            <m:funcPr>
                                              <m:ctrlPr>
                                                <a:rPr lang="en-GB" sz="2000" i="1">
                                                  <a:latin typeface="Cambria Math" panose="02040503050406030204" pitchFamily="18" charset="0"/>
                                                </a:rPr>
                                              </m:ctrlPr>
                                            </m:funcPr>
                                            <m:fName>
                                              <m:sSub>
                                                <m:sSubPr>
                                                  <m:ctrlPr>
                                                    <a:rPr lang="en-GB" sz="2000" i="1">
                                                      <a:latin typeface="Cambria Math" panose="02040503050406030204" pitchFamily="18" charset="0"/>
                                                    </a:rPr>
                                                  </m:ctrlPr>
                                                </m:sSubPr>
                                                <m:e>
                                                  <m:r>
                                                    <m:rPr>
                                                      <m:sty m:val="p"/>
                                                    </m:rPr>
                                                    <a:rPr lang="en-GB" sz="2000">
                                                      <a:latin typeface="Cambria Math" panose="02040503050406030204" pitchFamily="18" charset="0"/>
                                                    </a:rPr>
                                                    <m:t>log</m:t>
                                                  </m:r>
                                                </m:e>
                                                <m:sub>
                                                  <m:r>
                                                    <a:rPr lang="en-GB" sz="2000" i="1">
                                                      <a:latin typeface="Cambria Math" panose="02040503050406030204" pitchFamily="18" charset="0"/>
                                                    </a:rPr>
                                                    <m:t>10</m:t>
                                                  </m:r>
                                                </m:sub>
                                              </m:sSub>
                                            </m:fName>
                                            <m:e>
                                              <m:r>
                                                <a:rPr lang="en-GB" sz="2000" i="1">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𝐷</m:t>
                                                  </m:r>
                                                </m:e>
                                                <m:sub>
                                                  <m:r>
                                                    <m:rPr>
                                                      <m:sty m:val="p"/>
                                                    </m:rPr>
                                                    <a:rPr lang="en-GB" sz="2000">
                                                      <a:latin typeface="Cambria Math" panose="02040503050406030204" pitchFamily="18" charset="0"/>
                                                    </a:rPr>
                                                    <m:t>BE</m:t>
                                                  </m:r>
                                                </m:sub>
                                              </m:sSub>
                                              <m:r>
                                                <a:rPr lang="en-GB" sz="2000" i="1">
                                                  <a:latin typeface="Cambria Math" panose="02040503050406030204" pitchFamily="18" charset="0"/>
                                                </a:rPr>
                                                <m:t>)</m:t>
                                              </m:r>
                                            </m:e>
                                          </m:func>
                                        </m:e>
                                      </m:d>
                                    </m:e>
                                    <m:sup>
                                      <m:r>
                                        <a:rPr lang="en-GB" sz="2000" i="1">
                                          <a:latin typeface="Cambria Math" panose="02040503050406030204" pitchFamily="18" charset="0"/>
                                        </a:rPr>
                                        <m:t>2</m:t>
                                      </m:r>
                                    </m:sup>
                                  </m:sSup>
                                </m:e>
                              </m:nary>
                            </m:e>
                          </m:rad>
                        </m:den>
                      </m:f>
                    </m:oMath>
                  </m:oMathPara>
                </a14:m>
                <a:endParaRPr lang="en-GB" sz="2000" dirty="0"/>
              </a:p>
            </p:txBody>
          </p:sp>
        </mc:Choice>
        <mc:Fallback xmlns="">
          <p:sp>
            <p:nvSpPr>
              <p:cNvPr id="3" name="Content Placeholder 2">
                <a:extLst>
                  <a:ext uri="{FF2B5EF4-FFF2-40B4-BE49-F238E27FC236}">
                    <a16:creationId xmlns:a16="http://schemas.microsoft.com/office/drawing/2014/main" id="{13C8579E-24AD-310D-A3D1-27F2C6A5F6A5}"/>
                  </a:ext>
                </a:extLst>
              </p:cNvPr>
              <p:cNvSpPr>
                <a:spLocks noGrp="1" noRot="1" noChangeAspect="1" noMove="1" noResize="1" noEditPoints="1" noAdjustHandles="1" noChangeArrowheads="1" noChangeShapeType="1" noTextEdit="1"/>
              </p:cNvSpPr>
              <p:nvPr>
                <p:ph sz="quarter" idx="14"/>
              </p:nvPr>
            </p:nvSpPr>
            <p:spPr>
              <a:xfrm>
                <a:off x="395750" y="1076326"/>
                <a:ext cx="11377149" cy="4792662"/>
              </a:xfrm>
              <a:blipFill>
                <a:blip r:embed="rId2"/>
                <a:stretch>
                  <a:fillRect l="-589" t="-1527" r="-375"/>
                </a:stretch>
              </a:blipFill>
            </p:spPr>
            <p:txBody>
              <a:bodyPr/>
              <a:lstStyle/>
              <a:p>
                <a:r>
                  <a:rPr lang="en-GB">
                    <a:noFill/>
                  </a:rPr>
                  <a:t> </a:t>
                </a:r>
              </a:p>
            </p:txBody>
          </p:sp>
        </mc:Fallback>
      </mc:AlternateContent>
    </p:spTree>
    <p:extLst>
      <p:ext uri="{BB962C8B-B14F-4D97-AF65-F5344CB8AC3E}">
        <p14:creationId xmlns:p14="http://schemas.microsoft.com/office/powerpoint/2010/main" val="4002796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357AD1-141C-A87A-CCB4-549A94065131}"/>
              </a:ext>
            </a:extLst>
          </p:cNvPr>
          <p:cNvSpPr>
            <a:spLocks noGrp="1"/>
          </p:cNvSpPr>
          <p:nvPr>
            <p:ph sz="quarter" idx="13"/>
          </p:nvPr>
        </p:nvSpPr>
        <p:spPr>
          <a:xfrm>
            <a:off x="376257" y="445784"/>
            <a:ext cx="8818543" cy="735315"/>
          </a:xfrm>
        </p:spPr>
        <p:txBody>
          <a:bodyPr/>
          <a:lstStyle/>
          <a:p>
            <a:r>
              <a:rPr lang="en-GB" dirty="0"/>
              <a:t>Testing robustness: changes to variance of stochastic variables</a:t>
            </a:r>
            <a:br>
              <a:rPr lang="en-GB" dirty="0"/>
            </a:br>
            <a:r>
              <a:rPr lang="en-GB" dirty="0"/>
              <a:t>(damage margin method)</a:t>
            </a:r>
          </a:p>
        </p:txBody>
      </p:sp>
      <mc:AlternateContent xmlns:mc="http://schemas.openxmlformats.org/markup-compatibility/2006" xmlns:a14="http://schemas.microsoft.com/office/drawing/2010/main">
        <mc:Choice Requires="a14">
          <p:graphicFrame>
            <p:nvGraphicFramePr>
              <p:cNvPr id="5" name="Content Placeholder 11">
                <a:extLst>
                  <a:ext uri="{FF2B5EF4-FFF2-40B4-BE49-F238E27FC236}">
                    <a16:creationId xmlns:a16="http://schemas.microsoft.com/office/drawing/2014/main" id="{EE3E5869-4FEA-4440-40A7-D8D8BF4EA34E}"/>
                  </a:ext>
                </a:extLst>
              </p:cNvPr>
              <p:cNvGraphicFramePr>
                <a:graphicFrameLocks/>
              </p:cNvGraphicFramePr>
              <p:nvPr/>
            </p:nvGraphicFramePr>
            <p:xfrm>
              <a:off x="6888535" y="3429000"/>
              <a:ext cx="5112726" cy="2387228"/>
            </p:xfrm>
            <a:graphic>
              <a:graphicData uri="http://schemas.openxmlformats.org/drawingml/2006/table">
                <a:tbl>
                  <a:tblPr firstRow="1" firstCol="1" bandRow="1">
                    <a:tableStyleId>{5C22544A-7EE6-4342-B048-85BDC9FD1C3A}</a:tableStyleId>
                  </a:tblPr>
                  <a:tblGrid>
                    <a:gridCol w="1704242">
                      <a:extLst>
                        <a:ext uri="{9D8B030D-6E8A-4147-A177-3AD203B41FA5}">
                          <a16:colId xmlns:a16="http://schemas.microsoft.com/office/drawing/2014/main" val="3933156269"/>
                        </a:ext>
                      </a:extLst>
                    </a:gridCol>
                    <a:gridCol w="1704242">
                      <a:extLst>
                        <a:ext uri="{9D8B030D-6E8A-4147-A177-3AD203B41FA5}">
                          <a16:colId xmlns:a16="http://schemas.microsoft.com/office/drawing/2014/main" val="3588812539"/>
                        </a:ext>
                      </a:extLst>
                    </a:gridCol>
                    <a:gridCol w="1704242">
                      <a:extLst>
                        <a:ext uri="{9D8B030D-6E8A-4147-A177-3AD203B41FA5}">
                          <a16:colId xmlns:a16="http://schemas.microsoft.com/office/drawing/2014/main" val="1897917014"/>
                        </a:ext>
                      </a:extLst>
                    </a:gridCol>
                  </a:tblGrid>
                  <a:tr h="429710">
                    <a:tc>
                      <a:txBody>
                        <a:bodyPr/>
                        <a:lstStyle/>
                        <a:p>
                          <a:pPr algn="ctr">
                            <a:lnSpc>
                              <a:spcPts val="1300"/>
                            </a:lnSpc>
                            <a:spcAft>
                              <a:spcPts val="600"/>
                            </a:spcAft>
                          </a:pPr>
                          <a:r>
                            <a:rPr lang="en-GB" sz="1400" dirty="0">
                              <a:effectLst/>
                            </a:rPr>
                            <a:t>Variable</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Mean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Standard deviation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extLst>
                      <a:ext uri="{0D108BD9-81ED-4DB2-BD59-A6C34878D82A}">
                        <a16:rowId xmlns:a16="http://schemas.microsoft.com/office/drawing/2014/main" val="2785557087"/>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m:rPr>
                                    <m:sty m:val="p"/>
                                  </m:rPr>
                                  <a:rPr lang="en-GB" sz="1400">
                                    <a:effectLst/>
                                    <a:latin typeface="Cambria Math" panose="02040503050406030204" pitchFamily="18" charset="0"/>
                                  </a:rPr>
                                  <m:t>log</m:t>
                                </m:r>
                                <m:r>
                                  <a:rPr lang="en-GB" sz="1400">
                                    <a:effectLst/>
                                    <a:latin typeface="Cambria Math" panose="02040503050406030204" pitchFamily="18" charset="0"/>
                                  </a:rPr>
                                  <m:t>𝐶</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[-16, -12]</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a:effectLst/>
                            </a:rPr>
                            <a:t>[0.1, 1.0]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4092018"/>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𝜎</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425</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0419195"/>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𝑛</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1.5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455986"/>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𝑚</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-0.3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0313343"/>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𝑄</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225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2910506"/>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𝑇</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425</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2483816"/>
                      </a:ext>
                    </a:extLst>
                  </a:tr>
                </a:tbl>
              </a:graphicData>
            </a:graphic>
          </p:graphicFrame>
        </mc:Choice>
        <mc:Fallback xmlns="">
          <p:graphicFrame>
            <p:nvGraphicFramePr>
              <p:cNvPr id="5" name="Content Placeholder 11">
                <a:extLst>
                  <a:ext uri="{FF2B5EF4-FFF2-40B4-BE49-F238E27FC236}">
                    <a16:creationId xmlns:a16="http://schemas.microsoft.com/office/drawing/2014/main" id="{EE3E5869-4FEA-4440-40A7-D8D8BF4EA34E}"/>
                  </a:ext>
                </a:extLst>
              </p:cNvPr>
              <p:cNvGraphicFramePr>
                <a:graphicFrameLocks/>
              </p:cNvGraphicFramePr>
              <p:nvPr/>
            </p:nvGraphicFramePr>
            <p:xfrm>
              <a:off x="6888535" y="3429000"/>
              <a:ext cx="5112726" cy="2387228"/>
            </p:xfrm>
            <a:graphic>
              <a:graphicData uri="http://schemas.openxmlformats.org/drawingml/2006/table">
                <a:tbl>
                  <a:tblPr firstRow="1" firstCol="1" bandRow="1">
                    <a:tableStyleId>{5C22544A-7EE6-4342-B048-85BDC9FD1C3A}</a:tableStyleId>
                  </a:tblPr>
                  <a:tblGrid>
                    <a:gridCol w="1704242">
                      <a:extLst>
                        <a:ext uri="{9D8B030D-6E8A-4147-A177-3AD203B41FA5}">
                          <a16:colId xmlns:a16="http://schemas.microsoft.com/office/drawing/2014/main" val="3933156269"/>
                        </a:ext>
                      </a:extLst>
                    </a:gridCol>
                    <a:gridCol w="1704242">
                      <a:extLst>
                        <a:ext uri="{9D8B030D-6E8A-4147-A177-3AD203B41FA5}">
                          <a16:colId xmlns:a16="http://schemas.microsoft.com/office/drawing/2014/main" val="3588812539"/>
                        </a:ext>
                      </a:extLst>
                    </a:gridCol>
                    <a:gridCol w="1704242">
                      <a:extLst>
                        <a:ext uri="{9D8B030D-6E8A-4147-A177-3AD203B41FA5}">
                          <a16:colId xmlns:a16="http://schemas.microsoft.com/office/drawing/2014/main" val="1897917014"/>
                        </a:ext>
                      </a:extLst>
                    </a:gridCol>
                  </a:tblGrid>
                  <a:tr h="429710">
                    <a:tc>
                      <a:txBody>
                        <a:bodyPr/>
                        <a:lstStyle/>
                        <a:p>
                          <a:pPr algn="ctr">
                            <a:lnSpc>
                              <a:spcPts val="1300"/>
                            </a:lnSpc>
                            <a:spcAft>
                              <a:spcPts val="600"/>
                            </a:spcAft>
                          </a:pPr>
                          <a:r>
                            <a:rPr lang="en-GB" sz="1400" dirty="0">
                              <a:effectLst/>
                            </a:rPr>
                            <a:t>Variable</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Mean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Standard deviation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extLst>
                      <a:ext uri="{0D108BD9-81ED-4DB2-BD59-A6C34878D82A}">
                        <a16:rowId xmlns:a16="http://schemas.microsoft.com/office/drawing/2014/main" val="2785557087"/>
                      </a:ext>
                    </a:extLst>
                  </a:tr>
                  <a:tr h="326253">
                    <a:tc>
                      <a:txBody>
                        <a:bodyPr/>
                        <a:lstStyle/>
                        <a:p>
                          <a:endParaRPr lang="en-US"/>
                        </a:p>
                      </a:txBody>
                      <a:tcPr marL="92725" marR="92725" marT="0" marB="0" anchor="ctr">
                        <a:blipFill>
                          <a:blip r:embed="rId2"/>
                          <a:stretch>
                            <a:fillRect l="-714" t="-135849" r="-201071" b="-515094"/>
                          </a:stretch>
                        </a:blipFill>
                      </a:tcPr>
                    </a:tc>
                    <a:tc>
                      <a:txBody>
                        <a:bodyPr/>
                        <a:lstStyle/>
                        <a:p>
                          <a:pPr algn="ctr">
                            <a:lnSpc>
                              <a:spcPts val="1300"/>
                            </a:lnSpc>
                            <a:spcAft>
                              <a:spcPts val="600"/>
                            </a:spcAft>
                          </a:pPr>
                          <a:r>
                            <a:rPr lang="en-GB" sz="1400" dirty="0">
                              <a:effectLst/>
                            </a:rPr>
                            <a:t>[-16, -12]</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a:effectLst/>
                            </a:rPr>
                            <a:t>[0.1, 1.0]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4092018"/>
                      </a:ext>
                    </a:extLst>
                  </a:tr>
                  <a:tr h="326253">
                    <a:tc>
                      <a:txBody>
                        <a:bodyPr/>
                        <a:lstStyle/>
                        <a:p>
                          <a:endParaRPr lang="en-US"/>
                        </a:p>
                      </a:txBody>
                      <a:tcPr marL="92725" marR="92725" marT="0" marB="0" anchor="ctr">
                        <a:blipFill>
                          <a:blip r:embed="rId2"/>
                          <a:stretch>
                            <a:fillRect l="-714" t="-231481" r="-201071" b="-405556"/>
                          </a:stretch>
                        </a:blipFill>
                      </a:tcPr>
                    </a:tc>
                    <a:tc>
                      <a:txBody>
                        <a:bodyPr/>
                        <a:lstStyle/>
                        <a:p>
                          <a:pPr algn="ctr">
                            <a:lnSpc>
                              <a:spcPts val="1300"/>
                            </a:lnSpc>
                            <a:spcAft>
                              <a:spcPts val="600"/>
                            </a:spcAft>
                          </a:pPr>
                          <a:r>
                            <a:rPr lang="en-GB" sz="1400" dirty="0">
                              <a:effectLst/>
                            </a:rPr>
                            <a:t>425</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0419195"/>
                      </a:ext>
                    </a:extLst>
                  </a:tr>
                  <a:tr h="326253">
                    <a:tc>
                      <a:txBody>
                        <a:bodyPr/>
                        <a:lstStyle/>
                        <a:p>
                          <a:endParaRPr lang="en-US"/>
                        </a:p>
                      </a:txBody>
                      <a:tcPr marL="92725" marR="92725" marT="0" marB="0" anchor="ctr">
                        <a:blipFill>
                          <a:blip r:embed="rId2"/>
                          <a:stretch>
                            <a:fillRect l="-714" t="-331481" r="-201071" b="-305556"/>
                          </a:stretch>
                        </a:blipFill>
                      </a:tcPr>
                    </a:tc>
                    <a:tc>
                      <a:txBody>
                        <a:bodyPr/>
                        <a:lstStyle/>
                        <a:p>
                          <a:pPr algn="ctr">
                            <a:lnSpc>
                              <a:spcPts val="1300"/>
                            </a:lnSpc>
                            <a:spcAft>
                              <a:spcPts val="600"/>
                            </a:spcAft>
                          </a:pPr>
                          <a:r>
                            <a:rPr lang="en-GB" sz="1400">
                              <a:effectLst/>
                            </a:rPr>
                            <a:t>1.5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455986"/>
                      </a:ext>
                    </a:extLst>
                  </a:tr>
                  <a:tr h="326253">
                    <a:tc>
                      <a:txBody>
                        <a:bodyPr/>
                        <a:lstStyle/>
                        <a:p>
                          <a:endParaRPr lang="en-US"/>
                        </a:p>
                      </a:txBody>
                      <a:tcPr marL="92725" marR="92725" marT="0" marB="0" anchor="ctr">
                        <a:blipFill>
                          <a:blip r:embed="rId2"/>
                          <a:stretch>
                            <a:fillRect l="-714" t="-431481" r="-201071" b="-205556"/>
                          </a:stretch>
                        </a:blipFill>
                      </a:tcPr>
                    </a:tc>
                    <a:tc>
                      <a:txBody>
                        <a:bodyPr/>
                        <a:lstStyle/>
                        <a:p>
                          <a:pPr algn="ctr">
                            <a:lnSpc>
                              <a:spcPts val="1300"/>
                            </a:lnSpc>
                            <a:spcAft>
                              <a:spcPts val="600"/>
                            </a:spcAft>
                          </a:pPr>
                          <a:r>
                            <a:rPr lang="en-GB" sz="1400">
                              <a:effectLst/>
                            </a:rPr>
                            <a:t>-0.3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0313343"/>
                      </a:ext>
                    </a:extLst>
                  </a:tr>
                  <a:tr h="326253">
                    <a:tc>
                      <a:txBody>
                        <a:bodyPr/>
                        <a:lstStyle/>
                        <a:p>
                          <a:endParaRPr lang="en-US"/>
                        </a:p>
                      </a:txBody>
                      <a:tcPr marL="92725" marR="92725" marT="0" marB="0" anchor="ctr">
                        <a:blipFill>
                          <a:blip r:embed="rId2"/>
                          <a:stretch>
                            <a:fillRect l="-714" t="-541509" r="-201071" b="-109434"/>
                          </a:stretch>
                        </a:blipFill>
                      </a:tcPr>
                    </a:tc>
                    <a:tc>
                      <a:txBody>
                        <a:bodyPr/>
                        <a:lstStyle/>
                        <a:p>
                          <a:pPr algn="ctr">
                            <a:lnSpc>
                              <a:spcPts val="1300"/>
                            </a:lnSpc>
                            <a:spcAft>
                              <a:spcPts val="600"/>
                            </a:spcAft>
                          </a:pPr>
                          <a:r>
                            <a:rPr lang="en-GB" sz="1400">
                              <a:effectLst/>
                            </a:rPr>
                            <a:t>225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2910506"/>
                      </a:ext>
                    </a:extLst>
                  </a:tr>
                  <a:tr h="326253">
                    <a:tc>
                      <a:txBody>
                        <a:bodyPr/>
                        <a:lstStyle/>
                        <a:p>
                          <a:endParaRPr lang="en-US"/>
                        </a:p>
                      </a:txBody>
                      <a:tcPr marL="92725" marR="92725" marT="0" marB="0" anchor="ctr">
                        <a:blipFill>
                          <a:blip r:embed="rId2"/>
                          <a:stretch>
                            <a:fillRect l="-714" t="-629630" r="-201071" b="-7407"/>
                          </a:stretch>
                        </a:blipFill>
                      </a:tcPr>
                    </a:tc>
                    <a:tc>
                      <a:txBody>
                        <a:bodyPr/>
                        <a:lstStyle/>
                        <a:p>
                          <a:pPr algn="ctr">
                            <a:lnSpc>
                              <a:spcPts val="1300"/>
                            </a:lnSpc>
                            <a:spcAft>
                              <a:spcPts val="600"/>
                            </a:spcAft>
                          </a:pPr>
                          <a:r>
                            <a:rPr lang="en-GB" sz="1400" dirty="0">
                              <a:effectLst/>
                            </a:rPr>
                            <a:t>425</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2483816"/>
                      </a:ext>
                    </a:extLst>
                  </a:tr>
                </a:tbl>
              </a:graphicData>
            </a:graphic>
          </p:graphicFrame>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1768DD9-61D5-A0FA-FC80-90CA92CA8E37}"/>
                  </a:ext>
                </a:extLst>
              </p:cNvPr>
              <p:cNvSpPr/>
              <p:nvPr/>
            </p:nvSpPr>
            <p:spPr>
              <a:xfrm>
                <a:off x="8119214" y="2183354"/>
                <a:ext cx="2651367" cy="7798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𝜀</m:t>
                          </m:r>
                        </m:e>
                        <m:sub>
                          <m:r>
                            <m:rPr>
                              <m:sty m:val="p"/>
                            </m:rPr>
                            <a:rPr lang="en-GB">
                              <a:latin typeface="Cambria Math" panose="02040503050406030204" pitchFamily="18" charset="0"/>
                            </a:rPr>
                            <m:t>cr</m:t>
                          </m:r>
                        </m:sub>
                      </m:sSub>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𝐶</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𝑛</m:t>
                              </m:r>
                            </m:sup>
                          </m:sSup>
                          <m:r>
                            <a:rPr lang="en-GB" i="1">
                              <a:latin typeface="Cambria Math" panose="02040503050406030204" pitchFamily="18" charset="0"/>
                            </a:rPr>
                            <m:t>∙</m:t>
                          </m:r>
                          <m:sSup>
                            <m:sSupPr>
                              <m:ctrlPr>
                                <a:rPr lang="en-GB" i="1">
                                  <a:latin typeface="Cambria Math" panose="02040503050406030204" pitchFamily="18" charset="0"/>
                                </a:rPr>
                              </m:ctrlPr>
                            </m:sSupPr>
                            <m:e>
                              <m:acc>
                                <m:accPr>
                                  <m:chr m:val="̃"/>
                                  <m:ctrlPr>
                                    <a:rPr lang="en-GB" i="1">
                                      <a:latin typeface="Cambria Math" panose="02040503050406030204" pitchFamily="18" charset="0"/>
                                    </a:rPr>
                                  </m:ctrlPr>
                                </m:accPr>
                                <m:e>
                                  <m:r>
                                    <a:rPr lang="en-GB" i="1">
                                      <a:latin typeface="Cambria Math" panose="02040503050406030204" pitchFamily="18" charset="0"/>
                                    </a:rPr>
                                    <m:t>𝑡</m:t>
                                  </m:r>
                                </m:e>
                              </m:acc>
                            </m:e>
                            <m:sup>
                              <m:r>
                                <a:rPr lang="en-GB" i="1">
                                  <a:latin typeface="Cambria Math" panose="02040503050406030204" pitchFamily="18" charset="0"/>
                                </a:rPr>
                                <m:t>𝑚</m:t>
                              </m:r>
                              <m:r>
                                <a:rPr lang="en-GB" i="1">
                                  <a:latin typeface="Cambria Math" panose="02040503050406030204" pitchFamily="18" charset="0"/>
                                </a:rPr>
                                <m:t>+1</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f>
                                <m:fPr>
                                  <m:ctrlPr>
                                    <a:rPr lang="en-GB" i="1">
                                      <a:latin typeface="Cambria Math" panose="02040503050406030204" pitchFamily="18" charset="0"/>
                                    </a:rPr>
                                  </m:ctrlPr>
                                </m:fPr>
                                <m:num>
                                  <m:r>
                                    <a:rPr lang="en-GB" i="1">
                                      <a:latin typeface="Cambria Math" panose="02040503050406030204" pitchFamily="18" charset="0"/>
                                    </a:rPr>
                                    <m:t>−</m:t>
                                  </m:r>
                                  <m:r>
                                    <a:rPr lang="en-GB" i="1">
                                      <a:latin typeface="Cambria Math" panose="02040503050406030204" pitchFamily="18" charset="0"/>
                                    </a:rPr>
                                    <m:t>𝑄</m:t>
                                  </m:r>
                                </m:num>
                                <m:den>
                                  <m:r>
                                    <a:rPr lang="en-GB" i="1">
                                      <a:latin typeface="Cambria Math" panose="02040503050406030204" pitchFamily="18" charset="0"/>
                                    </a:rPr>
                                    <m:t>𝑅</m:t>
                                  </m:r>
                                  <m:r>
                                    <a:rPr lang="en-GB" i="1">
                                      <a:latin typeface="Cambria Math" panose="02040503050406030204" pitchFamily="18" charset="0"/>
                                    </a:rPr>
                                    <m:t>∙</m:t>
                                  </m:r>
                                  <m:r>
                                    <a:rPr lang="en-GB" i="1">
                                      <a:latin typeface="Cambria Math" panose="02040503050406030204" pitchFamily="18" charset="0"/>
                                    </a:rPr>
                                    <m:t>𝑇</m:t>
                                  </m:r>
                                </m:den>
                              </m:f>
                            </m:sup>
                          </m:sSup>
                        </m:num>
                        <m:den>
                          <m:r>
                            <a:rPr lang="en-GB" i="1">
                              <a:latin typeface="Cambria Math" panose="02040503050406030204" pitchFamily="18" charset="0"/>
                            </a:rPr>
                            <m:t>𝑚</m:t>
                          </m:r>
                          <m:r>
                            <a:rPr lang="en-GB" i="1">
                              <a:latin typeface="Cambria Math" panose="02040503050406030204" pitchFamily="18" charset="0"/>
                            </a:rPr>
                            <m:t>+1</m:t>
                          </m:r>
                        </m:den>
                      </m:f>
                    </m:oMath>
                  </m:oMathPara>
                </a14:m>
                <a:endParaRPr lang="en-GB" dirty="0"/>
              </a:p>
            </p:txBody>
          </p:sp>
        </mc:Choice>
        <mc:Fallback xmlns="">
          <p:sp>
            <p:nvSpPr>
              <p:cNvPr id="6" name="Rectangle 5">
                <a:extLst>
                  <a:ext uri="{FF2B5EF4-FFF2-40B4-BE49-F238E27FC236}">
                    <a16:creationId xmlns:a16="http://schemas.microsoft.com/office/drawing/2014/main" id="{51768DD9-61D5-A0FA-FC80-90CA92CA8E37}"/>
                  </a:ext>
                </a:extLst>
              </p:cNvPr>
              <p:cNvSpPr>
                <a:spLocks noRot="1" noChangeAspect="1" noMove="1" noResize="1" noEditPoints="1" noAdjustHandles="1" noChangeArrowheads="1" noChangeShapeType="1" noTextEdit="1"/>
              </p:cNvSpPr>
              <p:nvPr/>
            </p:nvSpPr>
            <p:spPr>
              <a:xfrm>
                <a:off x="8119214" y="2183354"/>
                <a:ext cx="2651367" cy="779829"/>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252922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10">
            <a:extLst>
              <a:ext uri="{FF2B5EF4-FFF2-40B4-BE49-F238E27FC236}">
                <a16:creationId xmlns:a16="http://schemas.microsoft.com/office/drawing/2014/main" id="{091EC649-CF49-AEEF-272A-9B4146A033A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501279" y="1516062"/>
            <a:ext cx="5774480" cy="4276725"/>
          </a:xfrm>
          <a:prstGeom prst="rect">
            <a:avLst/>
          </a:prstGeom>
        </p:spPr>
      </p:pic>
      <p:sp>
        <p:nvSpPr>
          <p:cNvPr id="2" name="Content Placeholder 1">
            <a:extLst>
              <a:ext uri="{FF2B5EF4-FFF2-40B4-BE49-F238E27FC236}">
                <a16:creationId xmlns:a16="http://schemas.microsoft.com/office/drawing/2014/main" id="{F2357AD1-141C-A87A-CCB4-549A94065131}"/>
              </a:ext>
            </a:extLst>
          </p:cNvPr>
          <p:cNvSpPr>
            <a:spLocks noGrp="1"/>
          </p:cNvSpPr>
          <p:nvPr>
            <p:ph sz="quarter" idx="13"/>
          </p:nvPr>
        </p:nvSpPr>
        <p:spPr>
          <a:xfrm>
            <a:off x="376257" y="445784"/>
            <a:ext cx="8818543" cy="735315"/>
          </a:xfrm>
        </p:spPr>
        <p:txBody>
          <a:bodyPr/>
          <a:lstStyle/>
          <a:p>
            <a:r>
              <a:rPr lang="en-GB" dirty="0"/>
              <a:t>Testing robustness: changes to variance of stochastic variables</a:t>
            </a:r>
            <a:br>
              <a:rPr lang="en-GB" dirty="0"/>
            </a:br>
            <a:r>
              <a:rPr lang="en-GB" dirty="0"/>
              <a:t>(damage margin method)</a:t>
            </a:r>
          </a:p>
        </p:txBody>
      </p:sp>
      <mc:AlternateContent xmlns:mc="http://schemas.openxmlformats.org/markup-compatibility/2006" xmlns:a14="http://schemas.microsoft.com/office/drawing/2010/main">
        <mc:Choice Requires="a14">
          <p:graphicFrame>
            <p:nvGraphicFramePr>
              <p:cNvPr id="5" name="Content Placeholder 11">
                <a:extLst>
                  <a:ext uri="{FF2B5EF4-FFF2-40B4-BE49-F238E27FC236}">
                    <a16:creationId xmlns:a16="http://schemas.microsoft.com/office/drawing/2014/main" id="{EE3E5869-4FEA-4440-40A7-D8D8BF4EA34E}"/>
                  </a:ext>
                </a:extLst>
              </p:cNvPr>
              <p:cNvGraphicFramePr>
                <a:graphicFrameLocks/>
              </p:cNvGraphicFramePr>
              <p:nvPr/>
            </p:nvGraphicFramePr>
            <p:xfrm>
              <a:off x="6888535" y="3429000"/>
              <a:ext cx="5112726" cy="2387228"/>
            </p:xfrm>
            <a:graphic>
              <a:graphicData uri="http://schemas.openxmlformats.org/drawingml/2006/table">
                <a:tbl>
                  <a:tblPr firstRow="1" firstCol="1" bandRow="1">
                    <a:tableStyleId>{5C22544A-7EE6-4342-B048-85BDC9FD1C3A}</a:tableStyleId>
                  </a:tblPr>
                  <a:tblGrid>
                    <a:gridCol w="1704242">
                      <a:extLst>
                        <a:ext uri="{9D8B030D-6E8A-4147-A177-3AD203B41FA5}">
                          <a16:colId xmlns:a16="http://schemas.microsoft.com/office/drawing/2014/main" val="3933156269"/>
                        </a:ext>
                      </a:extLst>
                    </a:gridCol>
                    <a:gridCol w="1704242">
                      <a:extLst>
                        <a:ext uri="{9D8B030D-6E8A-4147-A177-3AD203B41FA5}">
                          <a16:colId xmlns:a16="http://schemas.microsoft.com/office/drawing/2014/main" val="3588812539"/>
                        </a:ext>
                      </a:extLst>
                    </a:gridCol>
                    <a:gridCol w="1704242">
                      <a:extLst>
                        <a:ext uri="{9D8B030D-6E8A-4147-A177-3AD203B41FA5}">
                          <a16:colId xmlns:a16="http://schemas.microsoft.com/office/drawing/2014/main" val="1897917014"/>
                        </a:ext>
                      </a:extLst>
                    </a:gridCol>
                  </a:tblGrid>
                  <a:tr h="429710">
                    <a:tc>
                      <a:txBody>
                        <a:bodyPr/>
                        <a:lstStyle/>
                        <a:p>
                          <a:pPr algn="ctr">
                            <a:lnSpc>
                              <a:spcPts val="1300"/>
                            </a:lnSpc>
                            <a:spcAft>
                              <a:spcPts val="600"/>
                            </a:spcAft>
                          </a:pPr>
                          <a:r>
                            <a:rPr lang="en-GB" sz="1400" dirty="0">
                              <a:effectLst/>
                            </a:rPr>
                            <a:t>Variable</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Mean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Standard deviation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extLst>
                      <a:ext uri="{0D108BD9-81ED-4DB2-BD59-A6C34878D82A}">
                        <a16:rowId xmlns:a16="http://schemas.microsoft.com/office/drawing/2014/main" val="2785557087"/>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m:rPr>
                                    <m:sty m:val="p"/>
                                  </m:rPr>
                                  <a:rPr lang="en-GB" sz="1400">
                                    <a:effectLst/>
                                    <a:latin typeface="Cambria Math" panose="02040503050406030204" pitchFamily="18" charset="0"/>
                                  </a:rPr>
                                  <m:t>log</m:t>
                                </m:r>
                                <m:r>
                                  <a:rPr lang="en-GB" sz="1400">
                                    <a:effectLst/>
                                    <a:latin typeface="Cambria Math" panose="02040503050406030204" pitchFamily="18" charset="0"/>
                                  </a:rPr>
                                  <m:t>𝐶</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[-16, -12]</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a:effectLst/>
                            </a:rPr>
                            <a:t>[0.1, 1.0]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4092018"/>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𝜎</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425</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0419195"/>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𝑛</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1.5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455986"/>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𝑚</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-0.3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0313343"/>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𝑄</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225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2910506"/>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𝑇</m:t>
                                </m:r>
                              </m:oMath>
                            </m:oMathPara>
                          </a14:m>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dirty="0">
                              <a:effectLst/>
                            </a:rPr>
                            <a:t>425</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2483816"/>
                      </a:ext>
                    </a:extLst>
                  </a:tr>
                </a:tbl>
              </a:graphicData>
            </a:graphic>
          </p:graphicFrame>
        </mc:Choice>
        <mc:Fallback xmlns="">
          <p:graphicFrame>
            <p:nvGraphicFramePr>
              <p:cNvPr id="5" name="Content Placeholder 11">
                <a:extLst>
                  <a:ext uri="{FF2B5EF4-FFF2-40B4-BE49-F238E27FC236}">
                    <a16:creationId xmlns:a16="http://schemas.microsoft.com/office/drawing/2014/main" id="{EE3E5869-4FEA-4440-40A7-D8D8BF4EA34E}"/>
                  </a:ext>
                </a:extLst>
              </p:cNvPr>
              <p:cNvGraphicFramePr>
                <a:graphicFrameLocks/>
              </p:cNvGraphicFramePr>
              <p:nvPr/>
            </p:nvGraphicFramePr>
            <p:xfrm>
              <a:off x="6888535" y="3429000"/>
              <a:ext cx="5112726" cy="2387228"/>
            </p:xfrm>
            <a:graphic>
              <a:graphicData uri="http://schemas.openxmlformats.org/drawingml/2006/table">
                <a:tbl>
                  <a:tblPr firstRow="1" firstCol="1" bandRow="1">
                    <a:tableStyleId>{5C22544A-7EE6-4342-B048-85BDC9FD1C3A}</a:tableStyleId>
                  </a:tblPr>
                  <a:tblGrid>
                    <a:gridCol w="1704242">
                      <a:extLst>
                        <a:ext uri="{9D8B030D-6E8A-4147-A177-3AD203B41FA5}">
                          <a16:colId xmlns:a16="http://schemas.microsoft.com/office/drawing/2014/main" val="3933156269"/>
                        </a:ext>
                      </a:extLst>
                    </a:gridCol>
                    <a:gridCol w="1704242">
                      <a:extLst>
                        <a:ext uri="{9D8B030D-6E8A-4147-A177-3AD203B41FA5}">
                          <a16:colId xmlns:a16="http://schemas.microsoft.com/office/drawing/2014/main" val="3588812539"/>
                        </a:ext>
                      </a:extLst>
                    </a:gridCol>
                    <a:gridCol w="1704242">
                      <a:extLst>
                        <a:ext uri="{9D8B030D-6E8A-4147-A177-3AD203B41FA5}">
                          <a16:colId xmlns:a16="http://schemas.microsoft.com/office/drawing/2014/main" val="1897917014"/>
                        </a:ext>
                      </a:extLst>
                    </a:gridCol>
                  </a:tblGrid>
                  <a:tr h="429710">
                    <a:tc>
                      <a:txBody>
                        <a:bodyPr/>
                        <a:lstStyle/>
                        <a:p>
                          <a:pPr algn="ctr">
                            <a:lnSpc>
                              <a:spcPts val="1300"/>
                            </a:lnSpc>
                            <a:spcAft>
                              <a:spcPts val="600"/>
                            </a:spcAft>
                          </a:pPr>
                          <a:r>
                            <a:rPr lang="en-GB" sz="1400" dirty="0">
                              <a:effectLst/>
                            </a:rPr>
                            <a:t>Variable</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Mean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tc>
                      <a:txBody>
                        <a:bodyPr/>
                        <a:lstStyle/>
                        <a:p>
                          <a:pPr algn="ctr">
                            <a:lnSpc>
                              <a:spcPts val="1300"/>
                            </a:lnSpc>
                            <a:spcAft>
                              <a:spcPts val="600"/>
                            </a:spcAft>
                          </a:pPr>
                          <a:r>
                            <a:rPr lang="en-GB" sz="1400">
                              <a:effectLst/>
                            </a:rPr>
                            <a:t>Standard deviation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92725" marR="92725" marT="0" marB="0" anchor="ctr"/>
                    </a:tc>
                    <a:extLst>
                      <a:ext uri="{0D108BD9-81ED-4DB2-BD59-A6C34878D82A}">
                        <a16:rowId xmlns:a16="http://schemas.microsoft.com/office/drawing/2014/main" val="2785557087"/>
                      </a:ext>
                    </a:extLst>
                  </a:tr>
                  <a:tr h="326253">
                    <a:tc>
                      <a:txBody>
                        <a:bodyPr/>
                        <a:lstStyle/>
                        <a:p>
                          <a:endParaRPr lang="en-US"/>
                        </a:p>
                      </a:txBody>
                      <a:tcPr marL="92725" marR="92725" marT="0" marB="0" anchor="ctr">
                        <a:blipFill>
                          <a:blip r:embed="rId3"/>
                          <a:stretch>
                            <a:fillRect l="-714" t="-135849" r="-201071" b="-515094"/>
                          </a:stretch>
                        </a:blipFill>
                      </a:tcPr>
                    </a:tc>
                    <a:tc>
                      <a:txBody>
                        <a:bodyPr/>
                        <a:lstStyle/>
                        <a:p>
                          <a:pPr algn="ctr">
                            <a:lnSpc>
                              <a:spcPts val="1300"/>
                            </a:lnSpc>
                            <a:spcAft>
                              <a:spcPts val="600"/>
                            </a:spcAft>
                          </a:pPr>
                          <a:r>
                            <a:rPr lang="en-GB" sz="1400" dirty="0">
                              <a:effectLst/>
                            </a:rPr>
                            <a:t>[-16, -12]</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a:effectLst/>
                            </a:rPr>
                            <a:t>[0.1, 1.0]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4092018"/>
                      </a:ext>
                    </a:extLst>
                  </a:tr>
                  <a:tr h="326253">
                    <a:tc>
                      <a:txBody>
                        <a:bodyPr/>
                        <a:lstStyle/>
                        <a:p>
                          <a:endParaRPr lang="en-US"/>
                        </a:p>
                      </a:txBody>
                      <a:tcPr marL="92725" marR="92725" marT="0" marB="0" anchor="ctr">
                        <a:blipFill>
                          <a:blip r:embed="rId3"/>
                          <a:stretch>
                            <a:fillRect l="-714" t="-231481" r="-201071" b="-405556"/>
                          </a:stretch>
                        </a:blipFill>
                      </a:tcPr>
                    </a:tc>
                    <a:tc>
                      <a:txBody>
                        <a:bodyPr/>
                        <a:lstStyle/>
                        <a:p>
                          <a:pPr algn="ctr">
                            <a:lnSpc>
                              <a:spcPts val="1300"/>
                            </a:lnSpc>
                            <a:spcAft>
                              <a:spcPts val="600"/>
                            </a:spcAft>
                          </a:pPr>
                          <a:r>
                            <a:rPr lang="en-GB" sz="1400" dirty="0">
                              <a:effectLst/>
                            </a:rPr>
                            <a:t>425</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0419195"/>
                      </a:ext>
                    </a:extLst>
                  </a:tr>
                  <a:tr h="326253">
                    <a:tc>
                      <a:txBody>
                        <a:bodyPr/>
                        <a:lstStyle/>
                        <a:p>
                          <a:endParaRPr lang="en-US"/>
                        </a:p>
                      </a:txBody>
                      <a:tcPr marL="92725" marR="92725" marT="0" marB="0" anchor="ctr">
                        <a:blipFill>
                          <a:blip r:embed="rId3"/>
                          <a:stretch>
                            <a:fillRect l="-714" t="-331481" r="-201071" b="-305556"/>
                          </a:stretch>
                        </a:blipFill>
                      </a:tcPr>
                    </a:tc>
                    <a:tc>
                      <a:txBody>
                        <a:bodyPr/>
                        <a:lstStyle/>
                        <a:p>
                          <a:pPr algn="ctr">
                            <a:lnSpc>
                              <a:spcPts val="1300"/>
                            </a:lnSpc>
                            <a:spcAft>
                              <a:spcPts val="600"/>
                            </a:spcAft>
                          </a:pPr>
                          <a:r>
                            <a:rPr lang="en-GB" sz="1400">
                              <a:effectLst/>
                            </a:rPr>
                            <a:t>1.5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455986"/>
                      </a:ext>
                    </a:extLst>
                  </a:tr>
                  <a:tr h="326253">
                    <a:tc>
                      <a:txBody>
                        <a:bodyPr/>
                        <a:lstStyle/>
                        <a:p>
                          <a:endParaRPr lang="en-US"/>
                        </a:p>
                      </a:txBody>
                      <a:tcPr marL="92725" marR="92725" marT="0" marB="0" anchor="ctr">
                        <a:blipFill>
                          <a:blip r:embed="rId3"/>
                          <a:stretch>
                            <a:fillRect l="-714" t="-431481" r="-201071" b="-205556"/>
                          </a:stretch>
                        </a:blipFill>
                      </a:tcPr>
                    </a:tc>
                    <a:tc>
                      <a:txBody>
                        <a:bodyPr/>
                        <a:lstStyle/>
                        <a:p>
                          <a:pPr algn="ctr">
                            <a:lnSpc>
                              <a:spcPts val="1300"/>
                            </a:lnSpc>
                            <a:spcAft>
                              <a:spcPts val="600"/>
                            </a:spcAft>
                          </a:pPr>
                          <a:r>
                            <a:rPr lang="en-GB" sz="1400">
                              <a:effectLst/>
                            </a:rPr>
                            <a:t>-0.3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0313343"/>
                      </a:ext>
                    </a:extLst>
                  </a:tr>
                  <a:tr h="326253">
                    <a:tc>
                      <a:txBody>
                        <a:bodyPr/>
                        <a:lstStyle/>
                        <a:p>
                          <a:endParaRPr lang="en-US"/>
                        </a:p>
                      </a:txBody>
                      <a:tcPr marL="92725" marR="92725" marT="0" marB="0" anchor="ctr">
                        <a:blipFill>
                          <a:blip r:embed="rId3"/>
                          <a:stretch>
                            <a:fillRect l="-714" t="-541509" r="-201071" b="-109434"/>
                          </a:stretch>
                        </a:blipFill>
                      </a:tcPr>
                    </a:tc>
                    <a:tc>
                      <a:txBody>
                        <a:bodyPr/>
                        <a:lstStyle/>
                        <a:p>
                          <a:pPr algn="ctr">
                            <a:lnSpc>
                              <a:spcPts val="1300"/>
                            </a:lnSpc>
                            <a:spcAft>
                              <a:spcPts val="600"/>
                            </a:spcAft>
                          </a:pPr>
                          <a:r>
                            <a:rPr lang="en-GB" sz="1400">
                              <a:effectLst/>
                            </a:rPr>
                            <a:t>225</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2910506"/>
                      </a:ext>
                    </a:extLst>
                  </a:tr>
                  <a:tr h="326253">
                    <a:tc>
                      <a:txBody>
                        <a:bodyPr/>
                        <a:lstStyle/>
                        <a:p>
                          <a:endParaRPr lang="en-US"/>
                        </a:p>
                      </a:txBody>
                      <a:tcPr marL="92725" marR="92725" marT="0" marB="0" anchor="ctr">
                        <a:blipFill>
                          <a:blip r:embed="rId3"/>
                          <a:stretch>
                            <a:fillRect l="-714" t="-629630" r="-201071" b="-7407"/>
                          </a:stretch>
                        </a:blipFill>
                      </a:tcPr>
                    </a:tc>
                    <a:tc>
                      <a:txBody>
                        <a:bodyPr/>
                        <a:lstStyle/>
                        <a:p>
                          <a:pPr algn="ctr">
                            <a:lnSpc>
                              <a:spcPts val="1300"/>
                            </a:lnSpc>
                            <a:spcAft>
                              <a:spcPts val="600"/>
                            </a:spcAft>
                          </a:pPr>
                          <a:r>
                            <a:rPr lang="en-GB" sz="1400" dirty="0">
                              <a:effectLst/>
                            </a:rPr>
                            <a:t>425</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2483816"/>
                      </a:ext>
                    </a:extLst>
                  </a:tr>
                </a:tbl>
              </a:graphicData>
            </a:graphic>
          </p:graphicFrame>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1768DD9-61D5-A0FA-FC80-90CA92CA8E37}"/>
                  </a:ext>
                </a:extLst>
              </p:cNvPr>
              <p:cNvSpPr/>
              <p:nvPr/>
            </p:nvSpPr>
            <p:spPr>
              <a:xfrm>
                <a:off x="8119214" y="2183354"/>
                <a:ext cx="2651367" cy="7798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𝜀</m:t>
                          </m:r>
                        </m:e>
                        <m:sub>
                          <m:r>
                            <m:rPr>
                              <m:sty m:val="p"/>
                            </m:rPr>
                            <a:rPr lang="en-GB">
                              <a:latin typeface="Cambria Math" panose="02040503050406030204" pitchFamily="18" charset="0"/>
                            </a:rPr>
                            <m:t>cr</m:t>
                          </m:r>
                        </m:sub>
                      </m:sSub>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𝐶</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𝑛</m:t>
                              </m:r>
                            </m:sup>
                          </m:sSup>
                          <m:r>
                            <a:rPr lang="en-GB" i="1">
                              <a:latin typeface="Cambria Math" panose="02040503050406030204" pitchFamily="18" charset="0"/>
                            </a:rPr>
                            <m:t>∙</m:t>
                          </m:r>
                          <m:sSup>
                            <m:sSupPr>
                              <m:ctrlPr>
                                <a:rPr lang="en-GB" i="1">
                                  <a:latin typeface="Cambria Math" panose="02040503050406030204" pitchFamily="18" charset="0"/>
                                </a:rPr>
                              </m:ctrlPr>
                            </m:sSupPr>
                            <m:e>
                              <m:acc>
                                <m:accPr>
                                  <m:chr m:val="̃"/>
                                  <m:ctrlPr>
                                    <a:rPr lang="en-GB" i="1">
                                      <a:latin typeface="Cambria Math" panose="02040503050406030204" pitchFamily="18" charset="0"/>
                                    </a:rPr>
                                  </m:ctrlPr>
                                </m:accPr>
                                <m:e>
                                  <m:r>
                                    <a:rPr lang="en-GB" i="1">
                                      <a:latin typeface="Cambria Math" panose="02040503050406030204" pitchFamily="18" charset="0"/>
                                    </a:rPr>
                                    <m:t>𝑡</m:t>
                                  </m:r>
                                </m:e>
                              </m:acc>
                            </m:e>
                            <m:sup>
                              <m:r>
                                <a:rPr lang="en-GB" i="1">
                                  <a:latin typeface="Cambria Math" panose="02040503050406030204" pitchFamily="18" charset="0"/>
                                </a:rPr>
                                <m:t>𝑚</m:t>
                              </m:r>
                              <m:r>
                                <a:rPr lang="en-GB" i="1">
                                  <a:latin typeface="Cambria Math" panose="02040503050406030204" pitchFamily="18" charset="0"/>
                                </a:rPr>
                                <m:t>+1</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f>
                                <m:fPr>
                                  <m:ctrlPr>
                                    <a:rPr lang="en-GB" i="1">
                                      <a:latin typeface="Cambria Math" panose="02040503050406030204" pitchFamily="18" charset="0"/>
                                    </a:rPr>
                                  </m:ctrlPr>
                                </m:fPr>
                                <m:num>
                                  <m:r>
                                    <a:rPr lang="en-GB" i="1">
                                      <a:latin typeface="Cambria Math" panose="02040503050406030204" pitchFamily="18" charset="0"/>
                                    </a:rPr>
                                    <m:t>−</m:t>
                                  </m:r>
                                  <m:r>
                                    <a:rPr lang="en-GB" i="1">
                                      <a:latin typeface="Cambria Math" panose="02040503050406030204" pitchFamily="18" charset="0"/>
                                    </a:rPr>
                                    <m:t>𝑄</m:t>
                                  </m:r>
                                </m:num>
                                <m:den>
                                  <m:r>
                                    <a:rPr lang="en-GB" i="1">
                                      <a:latin typeface="Cambria Math" panose="02040503050406030204" pitchFamily="18" charset="0"/>
                                    </a:rPr>
                                    <m:t>𝑅</m:t>
                                  </m:r>
                                  <m:r>
                                    <a:rPr lang="en-GB" i="1">
                                      <a:latin typeface="Cambria Math" panose="02040503050406030204" pitchFamily="18" charset="0"/>
                                    </a:rPr>
                                    <m:t>∙</m:t>
                                  </m:r>
                                  <m:r>
                                    <a:rPr lang="en-GB" i="1">
                                      <a:latin typeface="Cambria Math" panose="02040503050406030204" pitchFamily="18" charset="0"/>
                                    </a:rPr>
                                    <m:t>𝑇</m:t>
                                  </m:r>
                                </m:den>
                              </m:f>
                            </m:sup>
                          </m:sSup>
                        </m:num>
                        <m:den>
                          <m:r>
                            <a:rPr lang="en-GB" i="1">
                              <a:latin typeface="Cambria Math" panose="02040503050406030204" pitchFamily="18" charset="0"/>
                            </a:rPr>
                            <m:t>𝑚</m:t>
                          </m:r>
                          <m:r>
                            <a:rPr lang="en-GB" i="1">
                              <a:latin typeface="Cambria Math" panose="02040503050406030204" pitchFamily="18" charset="0"/>
                            </a:rPr>
                            <m:t>+1</m:t>
                          </m:r>
                        </m:den>
                      </m:f>
                    </m:oMath>
                  </m:oMathPara>
                </a14:m>
                <a:endParaRPr lang="en-GB" dirty="0"/>
              </a:p>
            </p:txBody>
          </p:sp>
        </mc:Choice>
        <mc:Fallback xmlns="">
          <p:sp>
            <p:nvSpPr>
              <p:cNvPr id="6" name="Rectangle 5">
                <a:extLst>
                  <a:ext uri="{FF2B5EF4-FFF2-40B4-BE49-F238E27FC236}">
                    <a16:creationId xmlns:a16="http://schemas.microsoft.com/office/drawing/2014/main" id="{51768DD9-61D5-A0FA-FC80-90CA92CA8E37}"/>
                  </a:ext>
                </a:extLst>
              </p:cNvPr>
              <p:cNvSpPr>
                <a:spLocks noRot="1" noChangeAspect="1" noMove="1" noResize="1" noEditPoints="1" noAdjustHandles="1" noChangeArrowheads="1" noChangeShapeType="1" noTextEdit="1"/>
              </p:cNvSpPr>
              <p:nvPr/>
            </p:nvSpPr>
            <p:spPr>
              <a:xfrm>
                <a:off x="8119214" y="2183354"/>
                <a:ext cx="2651367" cy="779829"/>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658121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357AD1-141C-A87A-CCB4-549A94065131}"/>
              </a:ext>
            </a:extLst>
          </p:cNvPr>
          <p:cNvSpPr>
            <a:spLocks noGrp="1"/>
          </p:cNvSpPr>
          <p:nvPr>
            <p:ph sz="quarter" idx="13"/>
          </p:nvPr>
        </p:nvSpPr>
        <p:spPr/>
        <p:txBody>
          <a:bodyPr/>
          <a:lstStyle/>
          <a:p>
            <a:r>
              <a:rPr lang="en-GB" dirty="0"/>
              <a:t>Testing with a more advanced creep law</a:t>
            </a:r>
          </a:p>
        </p:txBody>
      </p:sp>
      <p:sp>
        <p:nvSpPr>
          <p:cNvPr id="3" name="Content Placeholder 2">
            <a:extLst>
              <a:ext uri="{FF2B5EF4-FFF2-40B4-BE49-F238E27FC236}">
                <a16:creationId xmlns:a16="http://schemas.microsoft.com/office/drawing/2014/main" id="{13C8579E-24AD-310D-A3D1-27F2C6A5F6A5}"/>
              </a:ext>
            </a:extLst>
          </p:cNvPr>
          <p:cNvSpPr>
            <a:spLocks noGrp="1"/>
          </p:cNvSpPr>
          <p:nvPr>
            <p:ph sz="quarter" idx="14"/>
          </p:nvPr>
        </p:nvSpPr>
        <p:spPr>
          <a:xfrm>
            <a:off x="395751" y="1076326"/>
            <a:ext cx="5878050" cy="4792662"/>
          </a:xfrm>
        </p:spPr>
        <p:txBody>
          <a:bodyPr/>
          <a:lstStyle/>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en-GB" sz="2000" dirty="0"/>
              <a:t>The same tests were repeated for the High Temperature Behaviour of Austenitic Stainless Steels (HTBASS) creep law</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en-GB" sz="2000" dirty="0"/>
              <a:t>Much more complex creep law, with high levels of non-linearity and interactions between variables</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en-GB" sz="2000" dirty="0"/>
              <a:t>Creep ductility is strain rate, stress, and temperature dependent</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41557F83-129B-1422-78E8-F457801F9231}"/>
                  </a:ext>
                </a:extLst>
              </p:cNvPr>
              <p:cNvGraphicFramePr>
                <a:graphicFrameLocks noGrp="1"/>
              </p:cNvGraphicFramePr>
              <p:nvPr>
                <p:extLst>
                  <p:ext uri="{D42A27DB-BD31-4B8C-83A1-F6EECF244321}">
                    <p14:modId xmlns:p14="http://schemas.microsoft.com/office/powerpoint/2010/main" val="2188167136"/>
                  </p:ext>
                </p:extLst>
              </p:nvPr>
            </p:nvGraphicFramePr>
            <p:xfrm>
              <a:off x="6719386" y="2689411"/>
              <a:ext cx="5112726" cy="1734722"/>
            </p:xfrm>
            <a:graphic>
              <a:graphicData uri="http://schemas.openxmlformats.org/drawingml/2006/table">
                <a:tbl>
                  <a:tblPr firstRow="1" firstCol="1" bandRow="1">
                    <a:tableStyleId>{5C22544A-7EE6-4342-B048-85BDC9FD1C3A}</a:tableStyleId>
                  </a:tblPr>
                  <a:tblGrid>
                    <a:gridCol w="1704242">
                      <a:extLst>
                        <a:ext uri="{9D8B030D-6E8A-4147-A177-3AD203B41FA5}">
                          <a16:colId xmlns:a16="http://schemas.microsoft.com/office/drawing/2014/main" val="2237372981"/>
                        </a:ext>
                      </a:extLst>
                    </a:gridCol>
                    <a:gridCol w="1704242">
                      <a:extLst>
                        <a:ext uri="{9D8B030D-6E8A-4147-A177-3AD203B41FA5}">
                          <a16:colId xmlns:a16="http://schemas.microsoft.com/office/drawing/2014/main" val="390764983"/>
                        </a:ext>
                      </a:extLst>
                    </a:gridCol>
                    <a:gridCol w="1704242">
                      <a:extLst>
                        <a:ext uri="{9D8B030D-6E8A-4147-A177-3AD203B41FA5}">
                          <a16:colId xmlns:a16="http://schemas.microsoft.com/office/drawing/2014/main" val="3005510481"/>
                        </a:ext>
                      </a:extLst>
                    </a:gridCol>
                  </a:tblGrid>
                  <a:tr h="429710">
                    <a:tc>
                      <a:txBody>
                        <a:bodyPr/>
                        <a:lstStyle/>
                        <a:p>
                          <a:pPr algn="ctr">
                            <a:lnSpc>
                              <a:spcPts val="1300"/>
                            </a:lnSpc>
                            <a:spcAft>
                              <a:spcPts val="600"/>
                            </a:spcAft>
                          </a:pPr>
                          <a:r>
                            <a:rPr lang="en-GB" sz="1400">
                              <a:effectLst/>
                            </a:rPr>
                            <a:t>Variable</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a:effectLst/>
                            </a:rPr>
                            <a:t>Mean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a:effectLst/>
                            </a:rPr>
                            <a:t>Standard deviation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2654726"/>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𝜎</m:t>
                                </m:r>
                              </m:oMath>
                            </m:oMathPara>
                          </a14:m>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[600, 800]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latin typeface="+mn-lt"/>
                              <a:ea typeface="+mn-ea"/>
                              <a:cs typeface="+mn-cs"/>
                            </a:rPr>
                            <a:t>[2,</a:t>
                          </a:r>
                          <a:r>
                            <a:rPr lang="en-GB" sz="1400" baseline="0" dirty="0">
                              <a:effectLst/>
                              <a:latin typeface="+mn-lt"/>
                              <a:ea typeface="+mn-ea"/>
                              <a:cs typeface="+mn-cs"/>
                            </a:rPr>
                            <a:t> 20]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1432060"/>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b="0" i="1" smtClean="0">
                                    <a:effectLst/>
                                    <a:latin typeface="Cambria Math" panose="02040503050406030204" pitchFamily="18" charset="0"/>
                                    <a:ea typeface="Times New Roman" panose="02020603050405020304" pitchFamily="18" charset="0"/>
                                    <a:cs typeface="Times New Roman" panose="02020603050405020304" pitchFamily="18" charset="0"/>
                                  </a:rPr>
                                  <m:t>𝑇</m:t>
                                </m:r>
                              </m:oMath>
                            </m:oMathPara>
                          </a14:m>
                          <a:endParaRPr lang="en-GB" sz="1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[400, 700]</a:t>
                          </a:r>
                        </a:p>
                      </a:txBody>
                      <a:tcPr marL="68580" marR="68580" marT="0" marB="0" anchor="ctr"/>
                    </a:tc>
                    <a:tc>
                      <a:txBody>
                        <a:bodyPr/>
                        <a:lstStyle/>
                        <a:p>
                          <a:pPr algn="ctr">
                            <a:lnSpc>
                              <a:spcPts val="1300"/>
                            </a:lnSpc>
                            <a:spcAft>
                              <a:spcPts val="600"/>
                            </a:spcAft>
                          </a:pPr>
                          <a:r>
                            <a:rPr lang="en-GB" sz="1400" dirty="0">
                              <a:effectLst/>
                              <a:latin typeface="+mn-lt"/>
                              <a:ea typeface="+mn-ea"/>
                              <a:cs typeface="+mn-cs"/>
                            </a:rPr>
                            <a:t>[2,</a:t>
                          </a:r>
                          <a:r>
                            <a:rPr lang="en-GB" sz="1400" baseline="0" dirty="0">
                              <a:effectLst/>
                              <a:latin typeface="+mn-lt"/>
                              <a:ea typeface="+mn-ea"/>
                              <a:cs typeface="+mn-cs"/>
                            </a:rPr>
                            <a:t> 20]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41723079"/>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b="0" i="1" smtClean="0">
                                    <a:effectLst/>
                                    <a:latin typeface="Cambria Math" panose="02040503050406030204" pitchFamily="18" charset="0"/>
                                    <a:ea typeface="Times New Roman" panose="02020603050405020304" pitchFamily="18" charset="0"/>
                                    <a:cs typeface="Times New Roman" panose="02020603050405020304" pitchFamily="18" charset="0"/>
                                  </a:rPr>
                                  <m:t>𝑍</m:t>
                                </m:r>
                              </m:oMath>
                            </m:oMathPara>
                          </a14:m>
                          <a:endParaRPr lang="en-GB" sz="1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latin typeface="+mn-lt"/>
                              <a:ea typeface="+mn-ea"/>
                              <a:cs typeface="+mn-cs"/>
                            </a:rPr>
                            <a:t>[2.7,</a:t>
                          </a:r>
                          <a:r>
                            <a:rPr lang="en-GB" sz="1400" baseline="0" dirty="0">
                              <a:effectLst/>
                              <a:latin typeface="+mn-lt"/>
                              <a:ea typeface="+mn-ea"/>
                              <a:cs typeface="+mn-cs"/>
                            </a:rPr>
                            <a:t> 3]</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latin typeface="+mn-lt"/>
                              <a:ea typeface="+mn-ea"/>
                              <a:cs typeface="+mn-cs"/>
                            </a:rPr>
                            <a:t>[0.03,</a:t>
                          </a:r>
                          <a:r>
                            <a:rPr lang="en-GB" sz="1400" baseline="0" dirty="0">
                              <a:effectLst/>
                              <a:latin typeface="+mn-lt"/>
                              <a:ea typeface="+mn-ea"/>
                              <a:cs typeface="+mn-cs"/>
                            </a:rPr>
                            <a:t> 0.1]</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2910115"/>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b="0" i="1" smtClean="0">
                                    <a:effectLst/>
                                    <a:latin typeface="Cambria Math" panose="02040503050406030204" pitchFamily="18" charset="0"/>
                                    <a:ea typeface="Times New Roman" panose="02020603050405020304" pitchFamily="18" charset="0"/>
                                    <a:cs typeface="Times New Roman" panose="02020603050405020304" pitchFamily="18" charset="0"/>
                                  </a:rPr>
                                  <m:t>𝐸</m:t>
                                </m:r>
                              </m:oMath>
                            </m:oMathPara>
                          </a14:m>
                          <a:endParaRPr lang="en-GB" sz="1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[1.7</a:t>
                          </a:r>
                          <a:r>
                            <a:rPr lang="en-GB" sz="1400" baseline="0" dirty="0">
                              <a:effectLst/>
                            </a:rPr>
                            <a:t> E+5, 1.9E+5]</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latin typeface="+mn-lt"/>
                              <a:ea typeface="+mn-ea"/>
                              <a:cs typeface="+mn-cs"/>
                            </a:rPr>
                            <a:t>[1.5E+3,</a:t>
                          </a:r>
                          <a:r>
                            <a:rPr lang="en-GB" sz="1400" baseline="0" dirty="0">
                              <a:effectLst/>
                              <a:latin typeface="+mn-lt"/>
                              <a:ea typeface="+mn-ea"/>
                              <a:cs typeface="+mn-cs"/>
                            </a:rPr>
                            <a:t> 1.0E+4]</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1145257"/>
                      </a:ext>
                    </a:extLst>
                  </a:tr>
                </a:tbl>
              </a:graphicData>
            </a:graphic>
          </p:graphicFrame>
        </mc:Choice>
        <mc:Fallback xmlns="">
          <p:graphicFrame>
            <p:nvGraphicFramePr>
              <p:cNvPr id="5" name="Table 4">
                <a:extLst>
                  <a:ext uri="{FF2B5EF4-FFF2-40B4-BE49-F238E27FC236}">
                    <a16:creationId xmlns:a16="http://schemas.microsoft.com/office/drawing/2014/main" id="{41557F83-129B-1422-78E8-F457801F9231}"/>
                  </a:ext>
                </a:extLst>
              </p:cNvPr>
              <p:cNvGraphicFramePr>
                <a:graphicFrameLocks noGrp="1"/>
              </p:cNvGraphicFramePr>
              <p:nvPr>
                <p:extLst>
                  <p:ext uri="{D42A27DB-BD31-4B8C-83A1-F6EECF244321}">
                    <p14:modId xmlns:p14="http://schemas.microsoft.com/office/powerpoint/2010/main" val="2188167136"/>
                  </p:ext>
                </p:extLst>
              </p:nvPr>
            </p:nvGraphicFramePr>
            <p:xfrm>
              <a:off x="6719386" y="2689411"/>
              <a:ext cx="5112726" cy="1734722"/>
            </p:xfrm>
            <a:graphic>
              <a:graphicData uri="http://schemas.openxmlformats.org/drawingml/2006/table">
                <a:tbl>
                  <a:tblPr firstRow="1" firstCol="1" bandRow="1">
                    <a:tableStyleId>{5C22544A-7EE6-4342-B048-85BDC9FD1C3A}</a:tableStyleId>
                  </a:tblPr>
                  <a:tblGrid>
                    <a:gridCol w="1704242">
                      <a:extLst>
                        <a:ext uri="{9D8B030D-6E8A-4147-A177-3AD203B41FA5}">
                          <a16:colId xmlns:a16="http://schemas.microsoft.com/office/drawing/2014/main" val="2237372981"/>
                        </a:ext>
                      </a:extLst>
                    </a:gridCol>
                    <a:gridCol w="1704242">
                      <a:extLst>
                        <a:ext uri="{9D8B030D-6E8A-4147-A177-3AD203B41FA5}">
                          <a16:colId xmlns:a16="http://schemas.microsoft.com/office/drawing/2014/main" val="390764983"/>
                        </a:ext>
                      </a:extLst>
                    </a:gridCol>
                    <a:gridCol w="1704242">
                      <a:extLst>
                        <a:ext uri="{9D8B030D-6E8A-4147-A177-3AD203B41FA5}">
                          <a16:colId xmlns:a16="http://schemas.microsoft.com/office/drawing/2014/main" val="3005510481"/>
                        </a:ext>
                      </a:extLst>
                    </a:gridCol>
                  </a:tblGrid>
                  <a:tr h="429710">
                    <a:tc>
                      <a:txBody>
                        <a:bodyPr/>
                        <a:lstStyle/>
                        <a:p>
                          <a:pPr algn="ctr">
                            <a:lnSpc>
                              <a:spcPts val="1300"/>
                            </a:lnSpc>
                            <a:spcAft>
                              <a:spcPts val="600"/>
                            </a:spcAft>
                          </a:pPr>
                          <a:r>
                            <a:rPr lang="en-GB" sz="1400">
                              <a:effectLst/>
                            </a:rPr>
                            <a:t>Variable</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a:effectLst/>
                            </a:rPr>
                            <a:t>Mean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a:effectLst/>
                            </a:rPr>
                            <a:t>Standard deviation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2654726"/>
                      </a:ext>
                    </a:extLst>
                  </a:tr>
                  <a:tr h="326253">
                    <a:tc>
                      <a:txBody>
                        <a:bodyPr/>
                        <a:lstStyle/>
                        <a:p>
                          <a:endParaRPr lang="en-US"/>
                        </a:p>
                      </a:txBody>
                      <a:tcPr marL="68580" marR="68580" marT="0" marB="0" anchor="ctr">
                        <a:blipFill>
                          <a:blip r:embed="rId2"/>
                          <a:stretch>
                            <a:fillRect l="-357" t="-135849" r="-201429" b="-313208"/>
                          </a:stretch>
                        </a:blipFill>
                      </a:tcPr>
                    </a:tc>
                    <a:tc>
                      <a:txBody>
                        <a:bodyPr/>
                        <a:lstStyle/>
                        <a:p>
                          <a:pPr algn="ctr">
                            <a:lnSpc>
                              <a:spcPts val="1300"/>
                            </a:lnSpc>
                            <a:spcAft>
                              <a:spcPts val="600"/>
                            </a:spcAft>
                          </a:pPr>
                          <a:r>
                            <a:rPr lang="en-GB" sz="1400" dirty="0">
                              <a:effectLst/>
                            </a:rPr>
                            <a:t>[600, 800]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latin typeface="+mn-lt"/>
                              <a:ea typeface="+mn-ea"/>
                              <a:cs typeface="+mn-cs"/>
                            </a:rPr>
                            <a:t>[2,</a:t>
                          </a:r>
                          <a:r>
                            <a:rPr lang="en-GB" sz="1400" baseline="0" dirty="0">
                              <a:effectLst/>
                              <a:latin typeface="+mn-lt"/>
                              <a:ea typeface="+mn-ea"/>
                              <a:cs typeface="+mn-cs"/>
                            </a:rPr>
                            <a:t> 20]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1432060"/>
                      </a:ext>
                    </a:extLst>
                  </a:tr>
                  <a:tr h="326253">
                    <a:tc>
                      <a:txBody>
                        <a:bodyPr/>
                        <a:lstStyle/>
                        <a:p>
                          <a:endParaRPr lang="en-US"/>
                        </a:p>
                      </a:txBody>
                      <a:tcPr marL="68580" marR="68580" marT="0" marB="0" anchor="ctr">
                        <a:blipFill>
                          <a:blip r:embed="rId2"/>
                          <a:stretch>
                            <a:fillRect l="-357" t="-231481" r="-201429" b="-207407"/>
                          </a:stretch>
                        </a:blipFill>
                      </a:tcPr>
                    </a:tc>
                    <a:tc>
                      <a:txBody>
                        <a:bodyPr/>
                        <a:lstStyle/>
                        <a:p>
                          <a:pPr algn="ctr">
                            <a:lnSpc>
                              <a:spcPts val="1300"/>
                            </a:lnSpc>
                            <a:spcAft>
                              <a:spcPts val="60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[400, 700]</a:t>
                          </a:r>
                        </a:p>
                      </a:txBody>
                      <a:tcPr marL="68580" marR="68580" marT="0" marB="0" anchor="ctr"/>
                    </a:tc>
                    <a:tc>
                      <a:txBody>
                        <a:bodyPr/>
                        <a:lstStyle/>
                        <a:p>
                          <a:pPr algn="ctr">
                            <a:lnSpc>
                              <a:spcPts val="1300"/>
                            </a:lnSpc>
                            <a:spcAft>
                              <a:spcPts val="600"/>
                            </a:spcAft>
                          </a:pPr>
                          <a:r>
                            <a:rPr lang="en-GB" sz="1400" dirty="0">
                              <a:effectLst/>
                              <a:latin typeface="+mn-lt"/>
                              <a:ea typeface="+mn-ea"/>
                              <a:cs typeface="+mn-cs"/>
                            </a:rPr>
                            <a:t>[2,</a:t>
                          </a:r>
                          <a:r>
                            <a:rPr lang="en-GB" sz="1400" baseline="0" dirty="0">
                              <a:effectLst/>
                              <a:latin typeface="+mn-lt"/>
                              <a:ea typeface="+mn-ea"/>
                              <a:cs typeface="+mn-cs"/>
                            </a:rPr>
                            <a:t> 20]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41723079"/>
                      </a:ext>
                    </a:extLst>
                  </a:tr>
                  <a:tr h="326253">
                    <a:tc>
                      <a:txBody>
                        <a:bodyPr/>
                        <a:lstStyle/>
                        <a:p>
                          <a:endParaRPr lang="en-US"/>
                        </a:p>
                      </a:txBody>
                      <a:tcPr marL="68580" marR="68580" marT="0" marB="0" anchor="ctr">
                        <a:blipFill>
                          <a:blip r:embed="rId2"/>
                          <a:stretch>
                            <a:fillRect l="-357" t="-337736" r="-201429" b="-111321"/>
                          </a:stretch>
                        </a:blipFill>
                      </a:tcPr>
                    </a:tc>
                    <a:tc>
                      <a:txBody>
                        <a:bodyPr/>
                        <a:lstStyle/>
                        <a:p>
                          <a:pPr algn="ctr">
                            <a:lnSpc>
                              <a:spcPts val="1300"/>
                            </a:lnSpc>
                            <a:spcAft>
                              <a:spcPts val="600"/>
                            </a:spcAft>
                          </a:pPr>
                          <a:r>
                            <a:rPr lang="en-GB" sz="1400" dirty="0">
                              <a:effectLst/>
                              <a:latin typeface="+mn-lt"/>
                              <a:ea typeface="+mn-ea"/>
                              <a:cs typeface="+mn-cs"/>
                            </a:rPr>
                            <a:t>[2.7,</a:t>
                          </a:r>
                          <a:r>
                            <a:rPr lang="en-GB" sz="1400" baseline="0" dirty="0">
                              <a:effectLst/>
                              <a:latin typeface="+mn-lt"/>
                              <a:ea typeface="+mn-ea"/>
                              <a:cs typeface="+mn-cs"/>
                            </a:rPr>
                            <a:t> 3]</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latin typeface="+mn-lt"/>
                              <a:ea typeface="+mn-ea"/>
                              <a:cs typeface="+mn-cs"/>
                            </a:rPr>
                            <a:t>[0.03,</a:t>
                          </a:r>
                          <a:r>
                            <a:rPr lang="en-GB" sz="1400" baseline="0" dirty="0">
                              <a:effectLst/>
                              <a:latin typeface="+mn-lt"/>
                              <a:ea typeface="+mn-ea"/>
                              <a:cs typeface="+mn-cs"/>
                            </a:rPr>
                            <a:t> 0.1]</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2910115"/>
                      </a:ext>
                    </a:extLst>
                  </a:tr>
                  <a:tr h="326253">
                    <a:tc>
                      <a:txBody>
                        <a:bodyPr/>
                        <a:lstStyle/>
                        <a:p>
                          <a:endParaRPr lang="en-US"/>
                        </a:p>
                      </a:txBody>
                      <a:tcPr marL="68580" marR="68580" marT="0" marB="0" anchor="ctr">
                        <a:blipFill>
                          <a:blip r:embed="rId2"/>
                          <a:stretch>
                            <a:fillRect l="-357" t="-429630" r="-201429" b="-9259"/>
                          </a:stretch>
                        </a:blipFill>
                      </a:tcPr>
                    </a:tc>
                    <a:tc>
                      <a:txBody>
                        <a:bodyPr/>
                        <a:lstStyle/>
                        <a:p>
                          <a:pPr algn="ctr">
                            <a:lnSpc>
                              <a:spcPts val="1300"/>
                            </a:lnSpc>
                            <a:spcAft>
                              <a:spcPts val="600"/>
                            </a:spcAft>
                          </a:pPr>
                          <a:r>
                            <a:rPr lang="en-GB" sz="1400" dirty="0">
                              <a:effectLst/>
                            </a:rPr>
                            <a:t>[1.7</a:t>
                          </a:r>
                          <a:r>
                            <a:rPr lang="en-GB" sz="1400" baseline="0" dirty="0">
                              <a:effectLst/>
                            </a:rPr>
                            <a:t> E+5, 1.9E+5]</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latin typeface="+mn-lt"/>
                              <a:ea typeface="+mn-ea"/>
                              <a:cs typeface="+mn-cs"/>
                            </a:rPr>
                            <a:t>[1.5E+3,</a:t>
                          </a:r>
                          <a:r>
                            <a:rPr lang="en-GB" sz="1400" baseline="0" dirty="0">
                              <a:effectLst/>
                              <a:latin typeface="+mn-lt"/>
                              <a:ea typeface="+mn-ea"/>
                              <a:cs typeface="+mn-cs"/>
                            </a:rPr>
                            <a:t> 1.0E+4]</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1145257"/>
                      </a:ext>
                    </a:extLst>
                  </a:tr>
                </a:tbl>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456CE34-21AF-00C4-040D-4BD629D2AEC6}"/>
                  </a:ext>
                </a:extLst>
              </p:cNvPr>
              <p:cNvSpPr txBox="1"/>
              <p:nvPr/>
            </p:nvSpPr>
            <p:spPr>
              <a:xfrm>
                <a:off x="1706272" y="5176798"/>
                <a:ext cx="8806443" cy="8445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effectLst/>
                              <a:latin typeface="Cambria Math" panose="02040503050406030204" pitchFamily="18" charset="0"/>
                            </a:rPr>
                          </m:ctrlPr>
                        </m:sSubPr>
                        <m:e>
                          <m:acc>
                            <m:accPr>
                              <m:chr m:val="̇"/>
                              <m:ctrlPr>
                                <a:rPr lang="en-GB" i="1">
                                  <a:effectLst/>
                                  <a:latin typeface="Cambria Math" panose="02040503050406030204" pitchFamily="18" charset="0"/>
                                </a:rPr>
                              </m:ctrlPr>
                            </m:acc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𝜀</m:t>
                              </m:r>
                            </m:e>
                          </m:acc>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𝑐</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GB" i="1">
                              <a:effectLst/>
                              <a:latin typeface="Cambria Math" panose="02040503050406030204" pitchFamily="18" charset="0"/>
                            </a:rPr>
                          </m:ctrlPr>
                        </m:funcPr>
                        <m:fNa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𝑒𝑥𝑝</m:t>
                          </m:r>
                        </m:fName>
                        <m:e>
                          <m:d>
                            <m:dPr>
                              <m:ctrlPr>
                                <a:rPr lang="en-GB" i="1">
                                  <a:effectLst/>
                                  <a:latin typeface="Cambria Math" panose="02040503050406030204" pitchFamily="18" charset="0"/>
                                </a:rPr>
                              </m:ctrlPr>
                            </m:dPr>
                            <m:e>
                              <m:r>
                                <a:rPr lang="en-GB" sz="1800" i="1">
                                  <a:effectLst/>
                                  <a:latin typeface="Cambria Math" panose="02040503050406030204" pitchFamily="18" charset="0"/>
                                  <a:ea typeface="Times New Roman" panose="02020603050405020304" pitchFamily="18" charset="0"/>
                                </a:rPr>
                                <m:t>−</m:t>
                              </m:r>
                              <m:f>
                                <m:fPr>
                                  <m:ctrlPr>
                                    <a:rPr lang="en-GB" i="1">
                                      <a:effectLst/>
                                      <a:latin typeface="Cambria Math" panose="02040503050406030204" pitchFamily="18" charset="0"/>
                                    </a:rPr>
                                  </m:ctrlPr>
                                </m:fPr>
                                <m:num>
                                  <m:sSub>
                                    <m:sSubPr>
                                      <m:ctrlPr>
                                        <a:rPr lang="en-GB" i="1">
                                          <a:effectLst/>
                                          <a:latin typeface="Cambria Math" panose="020405030504060302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𝑝</m:t>
                                      </m:r>
                                    </m:sub>
                                  </m:sSub>
                                </m:num>
                                <m:den>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𝑅𝑇</m:t>
                                  </m:r>
                                </m:den>
                              </m:f>
                            </m:e>
                          </m:d>
                        </m:e>
                      </m:func>
                      <m:sSup>
                        <m:sSupPr>
                          <m:ctrlPr>
                            <a:rPr lang="en-GB" i="1">
                              <a:effectLst/>
                              <a:latin typeface="Cambria Math" panose="02040503050406030204" pitchFamily="18" charset="0"/>
                            </a:rPr>
                          </m:ctrlPr>
                        </m:sSupPr>
                        <m:e>
                          <m:d>
                            <m:dPr>
                              <m:ctrlPr>
                                <a:rPr lang="en-GB" i="1">
                                  <a:effectLst/>
                                  <a:latin typeface="Cambria Math" panose="02040503050406030204" pitchFamily="18" charset="0"/>
                                </a:rPr>
                              </m:ctrlPr>
                            </m:d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GB" i="1">
                                      <a:effectLst/>
                                      <a:latin typeface="Cambria Math" panose="020405030504060302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𝑐</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𝐷</m:t>
                              </m:r>
                              <m:sSub>
                                <m:sSubPr>
                                  <m:ctrlPr>
                                    <a:rPr lang="en-GB" i="1">
                                      <a:effectLst/>
                                      <a:latin typeface="Cambria Math" panose="020405030504060302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𝜀</m:t>
                                  </m:r>
                                </m:e>
                                <m:sub>
                                  <m:r>
                                    <m:rPr>
                                      <m:nor/>
                                    </m:rPr>
                                    <a:rPr lang="en-GB" sz="1800">
                                      <a:effectLst/>
                                      <a:latin typeface="Cambria Math" panose="02040503050406030204" pitchFamily="18" charset="0"/>
                                      <a:ea typeface="Times New Roman" panose="02020603050405020304" pitchFamily="18" charset="0"/>
                                      <a:cs typeface="Times New Roman" panose="02020603050405020304" pitchFamily="18" charset="0"/>
                                    </a:rPr>
                                    <m:t>pl</m:t>
                                  </m:r>
                                </m:sub>
                              </m:sSub>
                            </m:e>
                          </m:d>
                        </m:e>
                        <m:sup>
                          <m:d>
                            <m:dPr>
                              <m:ctrlPr>
                                <a:rPr lang="en-GB" i="1">
                                  <a:effectLst/>
                                  <a:latin typeface="Cambria Math" panose="02040503050406030204" pitchFamily="18" charset="0"/>
                                </a:rPr>
                              </m:ctrlPr>
                            </m:dPr>
                            <m:e>
                              <m:sSub>
                                <m:sSubPr>
                                  <m:ctrlPr>
                                    <a:rPr lang="en-GB" i="1">
                                      <a:effectLst/>
                                      <a:latin typeface="Cambria Math" panose="020405030504060302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GB" i="1">
                                      <a:effectLst/>
                                      <a:latin typeface="Cambria Math" panose="020405030504060302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𝑇</m:t>
                              </m:r>
                            </m:e>
                          </m:d>
                        </m:sup>
                      </m:sSup>
                      <m:sSup>
                        <m:sSupPr>
                          <m:ctrlPr>
                            <a:rPr lang="en-GB" i="1">
                              <a:effectLst/>
                              <a:latin typeface="Cambria Math" panose="02040503050406030204" pitchFamily="18" charset="0"/>
                            </a:rPr>
                          </m:ctrlPr>
                        </m:sSupPr>
                        <m:e>
                          <m:acc>
                            <m:accPr>
                              <m:chr m:val="̅"/>
                              <m:ctrlPr>
                                <a:rPr lang="en-GB" i="1">
                                  <a:effectLst/>
                                  <a:latin typeface="Cambria Math" panose="02040503050406030204" pitchFamily="18" charset="0"/>
                                </a:rPr>
                              </m:ctrlPr>
                            </m:acc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𝜎</m:t>
                              </m:r>
                            </m:e>
                          </m:acc>
                        </m:e>
                        <m:sup>
                          <m:sSup>
                            <m:sSupPr>
                              <m:ctrlPr>
                                <a:rPr lang="en-GB" i="1">
                                  <a:effectLst/>
                                  <a:latin typeface="Cambria Math" panose="02040503050406030204" pitchFamily="18" charset="0"/>
                                </a:rPr>
                              </m:ctrlPr>
                            </m:sSup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𝑇</m:t>
                              </m:r>
                            </m:e>
                            <m: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𝛽</m:t>
                              </m:r>
                            </m:sup>
                          </m:sSup>
                        </m:sup>
                      </m:s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GB" i="1">
                              <a:effectLst/>
                              <a:latin typeface="Cambria Math" panose="020405030504060302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func>
                        <m:funcPr>
                          <m:ctrlPr>
                            <a:rPr lang="en-GB" i="1">
                              <a:effectLst/>
                              <a:latin typeface="Cambria Math" panose="02040503050406030204" pitchFamily="18" charset="0"/>
                            </a:rPr>
                          </m:ctrlPr>
                        </m:funcPr>
                        <m:fNa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𝑒𝑥𝑝</m:t>
                          </m:r>
                        </m:fName>
                        <m:e>
                          <m:d>
                            <m:dPr>
                              <m:ctrlPr>
                                <a:rPr lang="en-GB" i="1">
                                  <a:effectLst/>
                                  <a:latin typeface="Cambria Math" panose="02040503050406030204" pitchFamily="18" charset="0"/>
                                </a:rPr>
                              </m:ctrlPr>
                            </m:dPr>
                            <m:e>
                              <m:r>
                                <a:rPr lang="en-GB" sz="1800" i="1">
                                  <a:effectLst/>
                                  <a:latin typeface="Cambria Math" panose="02040503050406030204" pitchFamily="18" charset="0"/>
                                  <a:ea typeface="Times New Roman" panose="02020603050405020304" pitchFamily="18" charset="0"/>
                                </a:rPr>
                                <m:t>−</m:t>
                              </m:r>
                              <m:f>
                                <m:fPr>
                                  <m:ctrlPr>
                                    <a:rPr lang="en-GB" i="1">
                                      <a:effectLst/>
                                      <a:latin typeface="Cambria Math" panose="02040503050406030204" pitchFamily="18" charset="0"/>
                                    </a:rPr>
                                  </m:ctrlPr>
                                </m:fPr>
                                <m:num>
                                  <m:sSub>
                                    <m:sSubPr>
                                      <m:ctrlPr>
                                        <a:rPr lang="en-GB" i="1">
                                          <a:effectLst/>
                                          <a:latin typeface="Cambria Math" panose="020405030504060302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𝑠</m:t>
                                      </m:r>
                                    </m:sub>
                                  </m:sSub>
                                </m:num>
                                <m:den>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𝑅𝑇</m:t>
                                  </m:r>
                                </m:den>
                              </m:f>
                            </m:e>
                          </m:d>
                        </m:e>
                      </m:func>
                      <m:sSup>
                        <m:sSupPr>
                          <m:ctrlPr>
                            <a:rPr lang="en-GB" i="1">
                              <a:effectLst/>
                              <a:latin typeface="Cambria Math" panose="02040503050406030204" pitchFamily="18" charset="0"/>
                            </a:rPr>
                          </m:ctrlPr>
                        </m:sSupPr>
                        <m:e>
                          <m:acc>
                            <m:accPr>
                              <m:chr m:val="̅"/>
                              <m:ctrlPr>
                                <a:rPr lang="en-GB" i="1">
                                  <a:effectLst/>
                                  <a:latin typeface="Cambria Math" panose="02040503050406030204" pitchFamily="18" charset="0"/>
                                </a:rPr>
                              </m:ctrlPr>
                            </m:acc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𝜎</m:t>
                              </m:r>
                            </m:e>
                          </m:acc>
                        </m:e>
                        <m:sup>
                          <m:sSup>
                            <m:sSupPr>
                              <m:ctrlPr>
                                <a:rPr lang="en-GB" i="1">
                                  <a:effectLst/>
                                  <a:latin typeface="Cambria Math" panose="02040503050406030204" pitchFamily="18" charset="0"/>
                                </a:rPr>
                              </m:ctrlPr>
                            </m:sSupPr>
                            <m:e>
                              <m:d>
                                <m:dPr>
                                  <m:ctrlPr>
                                    <a:rPr lang="en-GB" i="1">
                                      <a:effectLst/>
                                      <a:latin typeface="Cambria Math" panose="02040503050406030204" pitchFamily="18" charset="0"/>
                                    </a:rPr>
                                  </m:ctrlPr>
                                </m:dPr>
                                <m:e>
                                  <m:f>
                                    <m:fPr>
                                      <m:ctrlPr>
                                        <a:rPr lang="en-GB" i="1">
                                          <a:effectLst/>
                                          <a:latin typeface="Cambria Math" panose="02040503050406030204" pitchFamily="18" charset="0"/>
                                        </a:rPr>
                                      </m:ctrlPr>
                                    </m:fPr>
                                    <m:num>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𝑇</m:t>
                                      </m:r>
                                    </m:num>
                                    <m:den>
                                      <m:sSubSup>
                                        <m:sSubSupPr>
                                          <m:ctrlPr>
                                            <a:rPr lang="en-GB" i="1">
                                              <a:effectLst/>
                                              <a:latin typeface="Cambria Math" panose="02040503050406030204" pitchFamily="18" charset="0"/>
                                            </a:rPr>
                                          </m:ctrlPr>
                                        </m:sSubSup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𝑛</m:t>
                                          </m:r>
                                        </m:sub>
                                        <m:sup>
                                          <m:r>
                                            <a:rPr lang="en-GB" sz="1800" i="1">
                                              <a:effectLst/>
                                              <a:latin typeface="Cambria Math" panose="02040503050406030204" pitchFamily="18" charset="0"/>
                                              <a:ea typeface="Times New Roman" panose="02020603050405020304" pitchFamily="18" charset="0"/>
                                            </a:rPr>
                                            <m:t>′</m:t>
                                          </m:r>
                                        </m:sup>
                                      </m:sSubSup>
                                    </m:den>
                                  </m:f>
                                </m:e>
                              </m:d>
                            </m:e>
                            <m: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𝛾</m:t>
                              </m:r>
                            </m:sup>
                          </m:sSup>
                        </m:sup>
                      </m:sSup>
                    </m:oMath>
                  </m:oMathPara>
                </a14:m>
                <a:endParaRPr lang="en-GB" dirty="0"/>
              </a:p>
            </p:txBody>
          </p:sp>
        </mc:Choice>
        <mc:Fallback xmlns="">
          <p:sp>
            <p:nvSpPr>
              <p:cNvPr id="6" name="TextBox 5">
                <a:extLst>
                  <a:ext uri="{FF2B5EF4-FFF2-40B4-BE49-F238E27FC236}">
                    <a16:creationId xmlns:a16="http://schemas.microsoft.com/office/drawing/2014/main" id="{5456CE34-21AF-00C4-040D-4BD629D2AEC6}"/>
                  </a:ext>
                </a:extLst>
              </p:cNvPr>
              <p:cNvSpPr txBox="1">
                <a:spLocks noRot="1" noChangeAspect="1" noMove="1" noResize="1" noEditPoints="1" noAdjustHandles="1" noChangeArrowheads="1" noChangeShapeType="1" noTextEdit="1"/>
              </p:cNvSpPr>
              <p:nvPr/>
            </p:nvSpPr>
            <p:spPr>
              <a:xfrm>
                <a:off x="1706272" y="5176798"/>
                <a:ext cx="8806443" cy="844590"/>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094660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357AD1-141C-A87A-CCB4-549A94065131}"/>
              </a:ext>
            </a:extLst>
          </p:cNvPr>
          <p:cNvSpPr>
            <a:spLocks noGrp="1"/>
          </p:cNvSpPr>
          <p:nvPr>
            <p:ph sz="quarter" idx="13"/>
          </p:nvPr>
        </p:nvSpPr>
        <p:spPr/>
        <p:txBody>
          <a:bodyPr/>
          <a:lstStyle/>
          <a:p>
            <a:r>
              <a:rPr lang="en-GB" dirty="0"/>
              <a:t>Testing with a more advanced creep law</a:t>
            </a:r>
          </a:p>
        </p:txBody>
      </p:sp>
      <p:sp>
        <p:nvSpPr>
          <p:cNvPr id="3" name="Content Placeholder 2">
            <a:extLst>
              <a:ext uri="{FF2B5EF4-FFF2-40B4-BE49-F238E27FC236}">
                <a16:creationId xmlns:a16="http://schemas.microsoft.com/office/drawing/2014/main" id="{13C8579E-24AD-310D-A3D1-27F2C6A5F6A5}"/>
              </a:ext>
            </a:extLst>
          </p:cNvPr>
          <p:cNvSpPr>
            <a:spLocks noGrp="1"/>
          </p:cNvSpPr>
          <p:nvPr>
            <p:ph sz="quarter" idx="14"/>
          </p:nvPr>
        </p:nvSpPr>
        <p:spPr>
          <a:xfrm>
            <a:off x="395751" y="1076326"/>
            <a:ext cx="5878050" cy="4792662"/>
          </a:xfrm>
        </p:spPr>
        <p:txBody>
          <a:bodyPr/>
          <a:lstStyle/>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en-GB" sz="2000" dirty="0"/>
              <a:t>The same tests were repeated for the High Temperature Behaviour of Austenitic Stainless Steels (HTBASS) creep law</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en-GB" sz="2000" dirty="0"/>
              <a:t>Much more complex creep law, with high levels of non-linearity and interactions between variables</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en-GB" sz="2000" dirty="0"/>
              <a:t>Creep ductility is strain rate, stress, and temperature dependent</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41557F83-129B-1422-78E8-F457801F9231}"/>
                  </a:ext>
                </a:extLst>
              </p:cNvPr>
              <p:cNvGraphicFramePr>
                <a:graphicFrameLocks noGrp="1"/>
              </p:cNvGraphicFramePr>
              <p:nvPr/>
            </p:nvGraphicFramePr>
            <p:xfrm>
              <a:off x="6719386" y="2689411"/>
              <a:ext cx="5112726" cy="1734722"/>
            </p:xfrm>
            <a:graphic>
              <a:graphicData uri="http://schemas.openxmlformats.org/drawingml/2006/table">
                <a:tbl>
                  <a:tblPr firstRow="1" firstCol="1" bandRow="1">
                    <a:tableStyleId>{5C22544A-7EE6-4342-B048-85BDC9FD1C3A}</a:tableStyleId>
                  </a:tblPr>
                  <a:tblGrid>
                    <a:gridCol w="1704242">
                      <a:extLst>
                        <a:ext uri="{9D8B030D-6E8A-4147-A177-3AD203B41FA5}">
                          <a16:colId xmlns:a16="http://schemas.microsoft.com/office/drawing/2014/main" val="2237372981"/>
                        </a:ext>
                      </a:extLst>
                    </a:gridCol>
                    <a:gridCol w="1704242">
                      <a:extLst>
                        <a:ext uri="{9D8B030D-6E8A-4147-A177-3AD203B41FA5}">
                          <a16:colId xmlns:a16="http://schemas.microsoft.com/office/drawing/2014/main" val="390764983"/>
                        </a:ext>
                      </a:extLst>
                    </a:gridCol>
                    <a:gridCol w="1704242">
                      <a:extLst>
                        <a:ext uri="{9D8B030D-6E8A-4147-A177-3AD203B41FA5}">
                          <a16:colId xmlns:a16="http://schemas.microsoft.com/office/drawing/2014/main" val="3005510481"/>
                        </a:ext>
                      </a:extLst>
                    </a:gridCol>
                  </a:tblGrid>
                  <a:tr h="429710">
                    <a:tc>
                      <a:txBody>
                        <a:bodyPr/>
                        <a:lstStyle/>
                        <a:p>
                          <a:pPr algn="ctr">
                            <a:lnSpc>
                              <a:spcPts val="1300"/>
                            </a:lnSpc>
                            <a:spcAft>
                              <a:spcPts val="600"/>
                            </a:spcAft>
                          </a:pPr>
                          <a:r>
                            <a:rPr lang="en-GB" sz="1400">
                              <a:effectLst/>
                            </a:rPr>
                            <a:t>Variable</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a:effectLst/>
                            </a:rPr>
                            <a:t>Mean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a:effectLst/>
                            </a:rPr>
                            <a:t>Standard deviation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2654726"/>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𝜎</m:t>
                                </m:r>
                              </m:oMath>
                            </m:oMathPara>
                          </a14:m>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[600, 800]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latin typeface="+mn-lt"/>
                              <a:ea typeface="+mn-ea"/>
                              <a:cs typeface="+mn-cs"/>
                            </a:rPr>
                            <a:t>[2,</a:t>
                          </a:r>
                          <a:r>
                            <a:rPr lang="en-GB" sz="1400" baseline="0" dirty="0">
                              <a:effectLst/>
                              <a:latin typeface="+mn-lt"/>
                              <a:ea typeface="+mn-ea"/>
                              <a:cs typeface="+mn-cs"/>
                            </a:rPr>
                            <a:t> 20]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1432060"/>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b="0" i="1" smtClean="0">
                                    <a:effectLst/>
                                    <a:latin typeface="Cambria Math" panose="02040503050406030204" pitchFamily="18" charset="0"/>
                                    <a:ea typeface="Times New Roman" panose="02020603050405020304" pitchFamily="18" charset="0"/>
                                    <a:cs typeface="Times New Roman" panose="02020603050405020304" pitchFamily="18" charset="0"/>
                                  </a:rPr>
                                  <m:t>𝑇</m:t>
                                </m:r>
                              </m:oMath>
                            </m:oMathPara>
                          </a14:m>
                          <a:endParaRPr lang="en-GB" sz="1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[400, 700]</a:t>
                          </a:r>
                        </a:p>
                      </a:txBody>
                      <a:tcPr marL="68580" marR="68580" marT="0" marB="0" anchor="ctr"/>
                    </a:tc>
                    <a:tc>
                      <a:txBody>
                        <a:bodyPr/>
                        <a:lstStyle/>
                        <a:p>
                          <a:pPr algn="ctr">
                            <a:lnSpc>
                              <a:spcPts val="1300"/>
                            </a:lnSpc>
                            <a:spcAft>
                              <a:spcPts val="600"/>
                            </a:spcAft>
                          </a:pPr>
                          <a:r>
                            <a:rPr lang="en-GB" sz="1400" dirty="0">
                              <a:effectLst/>
                              <a:latin typeface="+mn-lt"/>
                              <a:ea typeface="+mn-ea"/>
                              <a:cs typeface="+mn-cs"/>
                            </a:rPr>
                            <a:t>[2,</a:t>
                          </a:r>
                          <a:r>
                            <a:rPr lang="en-GB" sz="1400" baseline="0" dirty="0">
                              <a:effectLst/>
                              <a:latin typeface="+mn-lt"/>
                              <a:ea typeface="+mn-ea"/>
                              <a:cs typeface="+mn-cs"/>
                            </a:rPr>
                            <a:t> 20]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41723079"/>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b="0" i="1" smtClean="0">
                                    <a:effectLst/>
                                    <a:latin typeface="Cambria Math" panose="02040503050406030204" pitchFamily="18" charset="0"/>
                                    <a:ea typeface="Times New Roman" panose="02020603050405020304" pitchFamily="18" charset="0"/>
                                    <a:cs typeface="Times New Roman" panose="02020603050405020304" pitchFamily="18" charset="0"/>
                                  </a:rPr>
                                  <m:t>𝑍</m:t>
                                </m:r>
                              </m:oMath>
                            </m:oMathPara>
                          </a14:m>
                          <a:endParaRPr lang="en-GB" sz="1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latin typeface="+mn-lt"/>
                              <a:ea typeface="+mn-ea"/>
                              <a:cs typeface="+mn-cs"/>
                            </a:rPr>
                            <a:t>[2.7,</a:t>
                          </a:r>
                          <a:r>
                            <a:rPr lang="en-GB" sz="1400" baseline="0" dirty="0">
                              <a:effectLst/>
                              <a:latin typeface="+mn-lt"/>
                              <a:ea typeface="+mn-ea"/>
                              <a:cs typeface="+mn-cs"/>
                            </a:rPr>
                            <a:t> 3]</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latin typeface="+mn-lt"/>
                              <a:ea typeface="+mn-ea"/>
                              <a:cs typeface="+mn-cs"/>
                            </a:rPr>
                            <a:t>[0.03,</a:t>
                          </a:r>
                          <a:r>
                            <a:rPr lang="en-GB" sz="1400" baseline="0" dirty="0">
                              <a:effectLst/>
                              <a:latin typeface="+mn-lt"/>
                              <a:ea typeface="+mn-ea"/>
                              <a:cs typeface="+mn-cs"/>
                            </a:rPr>
                            <a:t> 0.1]</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2910115"/>
                      </a:ext>
                    </a:extLst>
                  </a:tr>
                  <a:tr h="326253">
                    <a:tc>
                      <a:txBody>
                        <a:bodyPr/>
                        <a:lstStyle/>
                        <a:p>
                          <a:pPr algn="ctr">
                            <a:lnSpc>
                              <a:spcPts val="1300"/>
                            </a:lnSpc>
                            <a:spcAft>
                              <a:spcPts val="600"/>
                            </a:spcAft>
                          </a:pPr>
                          <a14:m>
                            <m:oMathPara xmlns:m="http://schemas.openxmlformats.org/officeDocument/2006/math">
                              <m:oMathParaPr>
                                <m:jc m:val="centerGroup"/>
                              </m:oMathParaPr>
                              <m:oMath xmlns:m="http://schemas.openxmlformats.org/officeDocument/2006/math">
                                <m:r>
                                  <a:rPr lang="en-GB" sz="1400" b="0" i="1" smtClean="0">
                                    <a:effectLst/>
                                    <a:latin typeface="Cambria Math" panose="02040503050406030204" pitchFamily="18" charset="0"/>
                                    <a:ea typeface="Times New Roman" panose="02020603050405020304" pitchFamily="18" charset="0"/>
                                    <a:cs typeface="Times New Roman" panose="02020603050405020304" pitchFamily="18" charset="0"/>
                                  </a:rPr>
                                  <m:t>𝐸</m:t>
                                </m:r>
                              </m:oMath>
                            </m:oMathPara>
                          </a14:m>
                          <a:endParaRPr lang="en-GB" sz="1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rPr>
                            <a:t>[1.7</a:t>
                          </a:r>
                          <a:r>
                            <a:rPr lang="en-GB" sz="1400" baseline="0" dirty="0">
                              <a:effectLst/>
                            </a:rPr>
                            <a:t> E+5, 1.9E+5]</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latin typeface="+mn-lt"/>
                              <a:ea typeface="+mn-ea"/>
                              <a:cs typeface="+mn-cs"/>
                            </a:rPr>
                            <a:t>[1.5E+3,</a:t>
                          </a:r>
                          <a:r>
                            <a:rPr lang="en-GB" sz="1400" baseline="0" dirty="0">
                              <a:effectLst/>
                              <a:latin typeface="+mn-lt"/>
                              <a:ea typeface="+mn-ea"/>
                              <a:cs typeface="+mn-cs"/>
                            </a:rPr>
                            <a:t> 1.0E+4]</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1145257"/>
                      </a:ext>
                    </a:extLst>
                  </a:tr>
                </a:tbl>
              </a:graphicData>
            </a:graphic>
          </p:graphicFrame>
        </mc:Choice>
        <mc:Fallback xmlns="">
          <p:graphicFrame>
            <p:nvGraphicFramePr>
              <p:cNvPr id="5" name="Table 4">
                <a:extLst>
                  <a:ext uri="{FF2B5EF4-FFF2-40B4-BE49-F238E27FC236}">
                    <a16:creationId xmlns:a16="http://schemas.microsoft.com/office/drawing/2014/main" id="{41557F83-129B-1422-78E8-F457801F9231}"/>
                  </a:ext>
                </a:extLst>
              </p:cNvPr>
              <p:cNvGraphicFramePr>
                <a:graphicFrameLocks noGrp="1"/>
              </p:cNvGraphicFramePr>
              <p:nvPr/>
            </p:nvGraphicFramePr>
            <p:xfrm>
              <a:off x="6719386" y="2689411"/>
              <a:ext cx="5112726" cy="1734722"/>
            </p:xfrm>
            <a:graphic>
              <a:graphicData uri="http://schemas.openxmlformats.org/drawingml/2006/table">
                <a:tbl>
                  <a:tblPr firstRow="1" firstCol="1" bandRow="1">
                    <a:tableStyleId>{5C22544A-7EE6-4342-B048-85BDC9FD1C3A}</a:tableStyleId>
                  </a:tblPr>
                  <a:tblGrid>
                    <a:gridCol w="1704242">
                      <a:extLst>
                        <a:ext uri="{9D8B030D-6E8A-4147-A177-3AD203B41FA5}">
                          <a16:colId xmlns:a16="http://schemas.microsoft.com/office/drawing/2014/main" val="2237372981"/>
                        </a:ext>
                      </a:extLst>
                    </a:gridCol>
                    <a:gridCol w="1704242">
                      <a:extLst>
                        <a:ext uri="{9D8B030D-6E8A-4147-A177-3AD203B41FA5}">
                          <a16:colId xmlns:a16="http://schemas.microsoft.com/office/drawing/2014/main" val="390764983"/>
                        </a:ext>
                      </a:extLst>
                    </a:gridCol>
                    <a:gridCol w="1704242">
                      <a:extLst>
                        <a:ext uri="{9D8B030D-6E8A-4147-A177-3AD203B41FA5}">
                          <a16:colId xmlns:a16="http://schemas.microsoft.com/office/drawing/2014/main" val="3005510481"/>
                        </a:ext>
                      </a:extLst>
                    </a:gridCol>
                  </a:tblGrid>
                  <a:tr h="429710">
                    <a:tc>
                      <a:txBody>
                        <a:bodyPr/>
                        <a:lstStyle/>
                        <a:p>
                          <a:pPr algn="ctr">
                            <a:lnSpc>
                              <a:spcPts val="1300"/>
                            </a:lnSpc>
                            <a:spcAft>
                              <a:spcPts val="600"/>
                            </a:spcAft>
                          </a:pPr>
                          <a:r>
                            <a:rPr lang="en-GB" sz="1400">
                              <a:effectLst/>
                            </a:rPr>
                            <a:t>Variable</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a:effectLst/>
                            </a:rPr>
                            <a:t>Mean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a:effectLst/>
                            </a:rPr>
                            <a:t>Standard deviation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2654726"/>
                      </a:ext>
                    </a:extLst>
                  </a:tr>
                  <a:tr h="326253">
                    <a:tc>
                      <a:txBody>
                        <a:bodyPr/>
                        <a:lstStyle/>
                        <a:p>
                          <a:endParaRPr lang="en-US"/>
                        </a:p>
                      </a:txBody>
                      <a:tcPr marL="68580" marR="68580" marT="0" marB="0" anchor="ctr">
                        <a:blipFill>
                          <a:blip r:embed="rId2"/>
                          <a:stretch>
                            <a:fillRect l="-357" t="-135849" r="-201429" b="-313208"/>
                          </a:stretch>
                        </a:blipFill>
                      </a:tcPr>
                    </a:tc>
                    <a:tc>
                      <a:txBody>
                        <a:bodyPr/>
                        <a:lstStyle/>
                        <a:p>
                          <a:pPr algn="ctr">
                            <a:lnSpc>
                              <a:spcPts val="1300"/>
                            </a:lnSpc>
                            <a:spcAft>
                              <a:spcPts val="600"/>
                            </a:spcAft>
                          </a:pPr>
                          <a:r>
                            <a:rPr lang="en-GB" sz="1400" dirty="0">
                              <a:effectLst/>
                            </a:rPr>
                            <a:t>[600, 800]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latin typeface="+mn-lt"/>
                              <a:ea typeface="+mn-ea"/>
                              <a:cs typeface="+mn-cs"/>
                            </a:rPr>
                            <a:t>[2,</a:t>
                          </a:r>
                          <a:r>
                            <a:rPr lang="en-GB" sz="1400" baseline="0" dirty="0">
                              <a:effectLst/>
                              <a:latin typeface="+mn-lt"/>
                              <a:ea typeface="+mn-ea"/>
                              <a:cs typeface="+mn-cs"/>
                            </a:rPr>
                            <a:t> 20]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1432060"/>
                      </a:ext>
                    </a:extLst>
                  </a:tr>
                  <a:tr h="326253">
                    <a:tc>
                      <a:txBody>
                        <a:bodyPr/>
                        <a:lstStyle/>
                        <a:p>
                          <a:endParaRPr lang="en-US"/>
                        </a:p>
                      </a:txBody>
                      <a:tcPr marL="68580" marR="68580" marT="0" marB="0" anchor="ctr">
                        <a:blipFill>
                          <a:blip r:embed="rId2"/>
                          <a:stretch>
                            <a:fillRect l="-357" t="-231481" r="-201429" b="-207407"/>
                          </a:stretch>
                        </a:blipFill>
                      </a:tcPr>
                    </a:tc>
                    <a:tc>
                      <a:txBody>
                        <a:bodyPr/>
                        <a:lstStyle/>
                        <a:p>
                          <a:pPr algn="ctr">
                            <a:lnSpc>
                              <a:spcPts val="1300"/>
                            </a:lnSpc>
                            <a:spcAft>
                              <a:spcPts val="60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[400, 700]</a:t>
                          </a:r>
                        </a:p>
                      </a:txBody>
                      <a:tcPr marL="68580" marR="68580" marT="0" marB="0" anchor="ctr"/>
                    </a:tc>
                    <a:tc>
                      <a:txBody>
                        <a:bodyPr/>
                        <a:lstStyle/>
                        <a:p>
                          <a:pPr algn="ctr">
                            <a:lnSpc>
                              <a:spcPts val="1300"/>
                            </a:lnSpc>
                            <a:spcAft>
                              <a:spcPts val="600"/>
                            </a:spcAft>
                          </a:pPr>
                          <a:r>
                            <a:rPr lang="en-GB" sz="1400" dirty="0">
                              <a:effectLst/>
                              <a:latin typeface="+mn-lt"/>
                              <a:ea typeface="+mn-ea"/>
                              <a:cs typeface="+mn-cs"/>
                            </a:rPr>
                            <a:t>[2,</a:t>
                          </a:r>
                          <a:r>
                            <a:rPr lang="en-GB" sz="1400" baseline="0" dirty="0">
                              <a:effectLst/>
                              <a:latin typeface="+mn-lt"/>
                              <a:ea typeface="+mn-ea"/>
                              <a:cs typeface="+mn-cs"/>
                            </a:rPr>
                            <a:t> 20]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41723079"/>
                      </a:ext>
                    </a:extLst>
                  </a:tr>
                  <a:tr h="326253">
                    <a:tc>
                      <a:txBody>
                        <a:bodyPr/>
                        <a:lstStyle/>
                        <a:p>
                          <a:endParaRPr lang="en-US"/>
                        </a:p>
                      </a:txBody>
                      <a:tcPr marL="68580" marR="68580" marT="0" marB="0" anchor="ctr">
                        <a:blipFill>
                          <a:blip r:embed="rId2"/>
                          <a:stretch>
                            <a:fillRect l="-357" t="-337736" r="-201429" b="-111321"/>
                          </a:stretch>
                        </a:blipFill>
                      </a:tcPr>
                    </a:tc>
                    <a:tc>
                      <a:txBody>
                        <a:bodyPr/>
                        <a:lstStyle/>
                        <a:p>
                          <a:pPr algn="ctr">
                            <a:lnSpc>
                              <a:spcPts val="1300"/>
                            </a:lnSpc>
                            <a:spcAft>
                              <a:spcPts val="600"/>
                            </a:spcAft>
                          </a:pPr>
                          <a:r>
                            <a:rPr lang="en-GB" sz="1400" dirty="0">
                              <a:effectLst/>
                              <a:latin typeface="+mn-lt"/>
                              <a:ea typeface="+mn-ea"/>
                              <a:cs typeface="+mn-cs"/>
                            </a:rPr>
                            <a:t>[2.7,</a:t>
                          </a:r>
                          <a:r>
                            <a:rPr lang="en-GB" sz="1400" baseline="0" dirty="0">
                              <a:effectLst/>
                              <a:latin typeface="+mn-lt"/>
                              <a:ea typeface="+mn-ea"/>
                              <a:cs typeface="+mn-cs"/>
                            </a:rPr>
                            <a:t> 3]</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latin typeface="+mn-lt"/>
                              <a:ea typeface="+mn-ea"/>
                              <a:cs typeface="+mn-cs"/>
                            </a:rPr>
                            <a:t>[0.03,</a:t>
                          </a:r>
                          <a:r>
                            <a:rPr lang="en-GB" sz="1400" baseline="0" dirty="0">
                              <a:effectLst/>
                              <a:latin typeface="+mn-lt"/>
                              <a:ea typeface="+mn-ea"/>
                              <a:cs typeface="+mn-cs"/>
                            </a:rPr>
                            <a:t> 0.1]</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2910115"/>
                      </a:ext>
                    </a:extLst>
                  </a:tr>
                  <a:tr h="326253">
                    <a:tc>
                      <a:txBody>
                        <a:bodyPr/>
                        <a:lstStyle/>
                        <a:p>
                          <a:endParaRPr lang="en-US"/>
                        </a:p>
                      </a:txBody>
                      <a:tcPr marL="68580" marR="68580" marT="0" marB="0" anchor="ctr">
                        <a:blipFill>
                          <a:blip r:embed="rId2"/>
                          <a:stretch>
                            <a:fillRect l="-357" t="-429630" r="-201429" b="-9259"/>
                          </a:stretch>
                        </a:blipFill>
                      </a:tcPr>
                    </a:tc>
                    <a:tc>
                      <a:txBody>
                        <a:bodyPr/>
                        <a:lstStyle/>
                        <a:p>
                          <a:pPr algn="ctr">
                            <a:lnSpc>
                              <a:spcPts val="1300"/>
                            </a:lnSpc>
                            <a:spcAft>
                              <a:spcPts val="600"/>
                            </a:spcAft>
                          </a:pPr>
                          <a:r>
                            <a:rPr lang="en-GB" sz="1400" dirty="0">
                              <a:effectLst/>
                            </a:rPr>
                            <a:t>[1.7</a:t>
                          </a:r>
                          <a:r>
                            <a:rPr lang="en-GB" sz="1400" baseline="0" dirty="0">
                              <a:effectLst/>
                            </a:rPr>
                            <a:t> E+5, 1.9E+5]</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Aft>
                              <a:spcPts val="600"/>
                            </a:spcAft>
                          </a:pPr>
                          <a:r>
                            <a:rPr lang="en-GB" sz="1400" dirty="0">
                              <a:effectLst/>
                              <a:latin typeface="+mn-lt"/>
                              <a:ea typeface="+mn-ea"/>
                              <a:cs typeface="+mn-cs"/>
                            </a:rPr>
                            <a:t>[1.5E+3,</a:t>
                          </a:r>
                          <a:r>
                            <a:rPr lang="en-GB" sz="1400" baseline="0" dirty="0">
                              <a:effectLst/>
                              <a:latin typeface="+mn-lt"/>
                              <a:ea typeface="+mn-ea"/>
                              <a:cs typeface="+mn-cs"/>
                            </a:rPr>
                            <a:t> 1.0E+4]</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1145257"/>
                      </a:ext>
                    </a:extLst>
                  </a:tr>
                </a:tbl>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456CE34-21AF-00C4-040D-4BD629D2AEC6}"/>
                  </a:ext>
                </a:extLst>
              </p:cNvPr>
              <p:cNvSpPr txBox="1"/>
              <p:nvPr/>
            </p:nvSpPr>
            <p:spPr>
              <a:xfrm>
                <a:off x="1706272" y="5176798"/>
                <a:ext cx="8806443" cy="8445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effectLst/>
                              <a:latin typeface="Cambria Math" panose="02040503050406030204" pitchFamily="18" charset="0"/>
                            </a:rPr>
                          </m:ctrlPr>
                        </m:sSubPr>
                        <m:e>
                          <m:acc>
                            <m:accPr>
                              <m:chr m:val="̇"/>
                              <m:ctrlPr>
                                <a:rPr lang="en-GB" i="1">
                                  <a:effectLst/>
                                  <a:latin typeface="Cambria Math" panose="02040503050406030204" pitchFamily="18" charset="0"/>
                                </a:rPr>
                              </m:ctrlPr>
                            </m:acc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𝜀</m:t>
                              </m:r>
                            </m:e>
                          </m:acc>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𝑐</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GB" i="1">
                              <a:effectLst/>
                              <a:latin typeface="Cambria Math" panose="02040503050406030204" pitchFamily="18" charset="0"/>
                            </a:rPr>
                          </m:ctrlPr>
                        </m:funcPr>
                        <m:fNa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𝑒𝑥𝑝</m:t>
                          </m:r>
                        </m:fName>
                        <m:e>
                          <m:d>
                            <m:dPr>
                              <m:ctrlPr>
                                <a:rPr lang="en-GB" i="1">
                                  <a:effectLst/>
                                  <a:latin typeface="Cambria Math" panose="02040503050406030204" pitchFamily="18" charset="0"/>
                                </a:rPr>
                              </m:ctrlPr>
                            </m:dPr>
                            <m:e>
                              <m:r>
                                <a:rPr lang="en-GB" sz="1800" i="1">
                                  <a:effectLst/>
                                  <a:latin typeface="Cambria Math" panose="02040503050406030204" pitchFamily="18" charset="0"/>
                                  <a:ea typeface="Times New Roman" panose="02020603050405020304" pitchFamily="18" charset="0"/>
                                </a:rPr>
                                <m:t>−</m:t>
                              </m:r>
                              <m:f>
                                <m:fPr>
                                  <m:ctrlPr>
                                    <a:rPr lang="en-GB" i="1">
                                      <a:effectLst/>
                                      <a:latin typeface="Cambria Math" panose="02040503050406030204" pitchFamily="18" charset="0"/>
                                    </a:rPr>
                                  </m:ctrlPr>
                                </m:fPr>
                                <m:num>
                                  <m:sSub>
                                    <m:sSubPr>
                                      <m:ctrlPr>
                                        <a:rPr lang="en-GB" i="1">
                                          <a:effectLst/>
                                          <a:latin typeface="Cambria Math" panose="020405030504060302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𝑝</m:t>
                                      </m:r>
                                    </m:sub>
                                  </m:sSub>
                                </m:num>
                                <m:den>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𝑅𝑇</m:t>
                                  </m:r>
                                </m:den>
                              </m:f>
                            </m:e>
                          </m:d>
                        </m:e>
                      </m:func>
                      <m:sSup>
                        <m:sSupPr>
                          <m:ctrlPr>
                            <a:rPr lang="en-GB" i="1">
                              <a:effectLst/>
                              <a:latin typeface="Cambria Math" panose="02040503050406030204" pitchFamily="18" charset="0"/>
                            </a:rPr>
                          </m:ctrlPr>
                        </m:sSupPr>
                        <m:e>
                          <m:d>
                            <m:dPr>
                              <m:ctrlPr>
                                <a:rPr lang="en-GB" i="1">
                                  <a:effectLst/>
                                  <a:latin typeface="Cambria Math" panose="02040503050406030204" pitchFamily="18" charset="0"/>
                                </a:rPr>
                              </m:ctrlPr>
                            </m:d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GB" i="1">
                                      <a:effectLst/>
                                      <a:latin typeface="Cambria Math" panose="020405030504060302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𝑐</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𝐷</m:t>
                              </m:r>
                              <m:sSub>
                                <m:sSubPr>
                                  <m:ctrlPr>
                                    <a:rPr lang="en-GB" i="1">
                                      <a:effectLst/>
                                      <a:latin typeface="Cambria Math" panose="020405030504060302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𝜀</m:t>
                                  </m:r>
                                </m:e>
                                <m:sub>
                                  <m:r>
                                    <m:rPr>
                                      <m:nor/>
                                    </m:rPr>
                                    <a:rPr lang="en-GB" sz="1800">
                                      <a:effectLst/>
                                      <a:latin typeface="Cambria Math" panose="02040503050406030204" pitchFamily="18" charset="0"/>
                                      <a:ea typeface="Times New Roman" panose="02020603050405020304" pitchFamily="18" charset="0"/>
                                      <a:cs typeface="Times New Roman" panose="02020603050405020304" pitchFamily="18" charset="0"/>
                                    </a:rPr>
                                    <m:t>pl</m:t>
                                  </m:r>
                                </m:sub>
                              </m:sSub>
                            </m:e>
                          </m:d>
                        </m:e>
                        <m:sup>
                          <m:d>
                            <m:dPr>
                              <m:ctrlPr>
                                <a:rPr lang="en-GB" i="1">
                                  <a:effectLst/>
                                  <a:latin typeface="Cambria Math" panose="02040503050406030204" pitchFamily="18" charset="0"/>
                                </a:rPr>
                              </m:ctrlPr>
                            </m:dPr>
                            <m:e>
                              <m:sSub>
                                <m:sSubPr>
                                  <m:ctrlPr>
                                    <a:rPr lang="en-GB" i="1">
                                      <a:effectLst/>
                                      <a:latin typeface="Cambria Math" panose="020405030504060302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GB" i="1">
                                      <a:effectLst/>
                                      <a:latin typeface="Cambria Math" panose="020405030504060302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𝑇</m:t>
                              </m:r>
                            </m:e>
                          </m:d>
                        </m:sup>
                      </m:sSup>
                      <m:sSup>
                        <m:sSupPr>
                          <m:ctrlPr>
                            <a:rPr lang="en-GB" i="1">
                              <a:effectLst/>
                              <a:latin typeface="Cambria Math" panose="02040503050406030204" pitchFamily="18" charset="0"/>
                            </a:rPr>
                          </m:ctrlPr>
                        </m:sSupPr>
                        <m:e>
                          <m:acc>
                            <m:accPr>
                              <m:chr m:val="̅"/>
                              <m:ctrlPr>
                                <a:rPr lang="en-GB" i="1">
                                  <a:effectLst/>
                                  <a:latin typeface="Cambria Math" panose="02040503050406030204" pitchFamily="18" charset="0"/>
                                </a:rPr>
                              </m:ctrlPr>
                            </m:acc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𝜎</m:t>
                              </m:r>
                            </m:e>
                          </m:acc>
                        </m:e>
                        <m:sup>
                          <m:sSup>
                            <m:sSupPr>
                              <m:ctrlPr>
                                <a:rPr lang="en-GB" i="1">
                                  <a:effectLst/>
                                  <a:latin typeface="Cambria Math" panose="02040503050406030204" pitchFamily="18" charset="0"/>
                                </a:rPr>
                              </m:ctrlPr>
                            </m:sSup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𝑇</m:t>
                              </m:r>
                            </m:e>
                            <m: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𝛽</m:t>
                              </m:r>
                            </m:sup>
                          </m:sSup>
                        </m:sup>
                      </m:s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GB" i="1">
                              <a:effectLst/>
                              <a:latin typeface="Cambria Math" panose="020405030504060302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func>
                        <m:funcPr>
                          <m:ctrlPr>
                            <a:rPr lang="en-GB" i="1">
                              <a:effectLst/>
                              <a:latin typeface="Cambria Math" panose="02040503050406030204" pitchFamily="18" charset="0"/>
                            </a:rPr>
                          </m:ctrlPr>
                        </m:funcPr>
                        <m:fNa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𝑒𝑥𝑝</m:t>
                          </m:r>
                        </m:fName>
                        <m:e>
                          <m:d>
                            <m:dPr>
                              <m:ctrlPr>
                                <a:rPr lang="en-GB" i="1">
                                  <a:effectLst/>
                                  <a:latin typeface="Cambria Math" panose="02040503050406030204" pitchFamily="18" charset="0"/>
                                </a:rPr>
                              </m:ctrlPr>
                            </m:dPr>
                            <m:e>
                              <m:r>
                                <a:rPr lang="en-GB" sz="1800" i="1">
                                  <a:effectLst/>
                                  <a:latin typeface="Cambria Math" panose="02040503050406030204" pitchFamily="18" charset="0"/>
                                  <a:ea typeface="Times New Roman" panose="02020603050405020304" pitchFamily="18" charset="0"/>
                                </a:rPr>
                                <m:t>−</m:t>
                              </m:r>
                              <m:f>
                                <m:fPr>
                                  <m:ctrlPr>
                                    <a:rPr lang="en-GB" i="1">
                                      <a:effectLst/>
                                      <a:latin typeface="Cambria Math" panose="02040503050406030204" pitchFamily="18" charset="0"/>
                                    </a:rPr>
                                  </m:ctrlPr>
                                </m:fPr>
                                <m:num>
                                  <m:sSub>
                                    <m:sSubPr>
                                      <m:ctrlPr>
                                        <a:rPr lang="en-GB" i="1">
                                          <a:effectLst/>
                                          <a:latin typeface="Cambria Math" panose="020405030504060302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𝑠</m:t>
                                      </m:r>
                                    </m:sub>
                                  </m:sSub>
                                </m:num>
                                <m:den>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𝑅𝑇</m:t>
                                  </m:r>
                                </m:den>
                              </m:f>
                            </m:e>
                          </m:d>
                        </m:e>
                      </m:func>
                      <m:sSup>
                        <m:sSupPr>
                          <m:ctrlPr>
                            <a:rPr lang="en-GB" i="1">
                              <a:effectLst/>
                              <a:latin typeface="Cambria Math" panose="02040503050406030204" pitchFamily="18" charset="0"/>
                            </a:rPr>
                          </m:ctrlPr>
                        </m:sSupPr>
                        <m:e>
                          <m:acc>
                            <m:accPr>
                              <m:chr m:val="̅"/>
                              <m:ctrlPr>
                                <a:rPr lang="en-GB" i="1">
                                  <a:effectLst/>
                                  <a:latin typeface="Cambria Math" panose="02040503050406030204" pitchFamily="18" charset="0"/>
                                </a:rPr>
                              </m:ctrlPr>
                            </m:acc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𝜎</m:t>
                              </m:r>
                            </m:e>
                          </m:acc>
                        </m:e>
                        <m:sup>
                          <m:sSup>
                            <m:sSupPr>
                              <m:ctrlPr>
                                <a:rPr lang="en-GB" i="1">
                                  <a:effectLst/>
                                  <a:latin typeface="Cambria Math" panose="02040503050406030204" pitchFamily="18" charset="0"/>
                                </a:rPr>
                              </m:ctrlPr>
                            </m:sSupPr>
                            <m:e>
                              <m:d>
                                <m:dPr>
                                  <m:ctrlPr>
                                    <a:rPr lang="en-GB" i="1">
                                      <a:effectLst/>
                                      <a:latin typeface="Cambria Math" panose="02040503050406030204" pitchFamily="18" charset="0"/>
                                    </a:rPr>
                                  </m:ctrlPr>
                                </m:dPr>
                                <m:e>
                                  <m:f>
                                    <m:fPr>
                                      <m:ctrlPr>
                                        <a:rPr lang="en-GB" i="1">
                                          <a:effectLst/>
                                          <a:latin typeface="Cambria Math" panose="02040503050406030204" pitchFamily="18" charset="0"/>
                                        </a:rPr>
                                      </m:ctrlPr>
                                    </m:fPr>
                                    <m:num>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𝑇</m:t>
                                      </m:r>
                                    </m:num>
                                    <m:den>
                                      <m:sSubSup>
                                        <m:sSubSupPr>
                                          <m:ctrlPr>
                                            <a:rPr lang="en-GB" i="1">
                                              <a:effectLst/>
                                              <a:latin typeface="Cambria Math" panose="02040503050406030204" pitchFamily="18" charset="0"/>
                                            </a:rPr>
                                          </m:ctrlPr>
                                        </m:sSubSup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𝑛</m:t>
                                          </m:r>
                                        </m:sub>
                                        <m:sup>
                                          <m:r>
                                            <a:rPr lang="en-GB" sz="1800" i="1">
                                              <a:effectLst/>
                                              <a:latin typeface="Cambria Math" panose="02040503050406030204" pitchFamily="18" charset="0"/>
                                              <a:ea typeface="Times New Roman" panose="02020603050405020304" pitchFamily="18" charset="0"/>
                                            </a:rPr>
                                            <m:t>′</m:t>
                                          </m:r>
                                        </m:sup>
                                      </m:sSubSup>
                                    </m:den>
                                  </m:f>
                                </m:e>
                              </m:d>
                            </m:e>
                            <m: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𝛾</m:t>
                              </m:r>
                            </m:sup>
                          </m:sSup>
                        </m:sup>
                      </m:sSup>
                    </m:oMath>
                  </m:oMathPara>
                </a14:m>
                <a:endParaRPr lang="en-GB" dirty="0"/>
              </a:p>
            </p:txBody>
          </p:sp>
        </mc:Choice>
        <mc:Fallback xmlns="">
          <p:sp>
            <p:nvSpPr>
              <p:cNvPr id="6" name="TextBox 5">
                <a:extLst>
                  <a:ext uri="{FF2B5EF4-FFF2-40B4-BE49-F238E27FC236}">
                    <a16:creationId xmlns:a16="http://schemas.microsoft.com/office/drawing/2014/main" id="{5456CE34-21AF-00C4-040D-4BD629D2AEC6}"/>
                  </a:ext>
                </a:extLst>
              </p:cNvPr>
              <p:cNvSpPr txBox="1">
                <a:spLocks noRot="1" noChangeAspect="1" noMove="1" noResize="1" noEditPoints="1" noAdjustHandles="1" noChangeArrowheads="1" noChangeShapeType="1" noTextEdit="1"/>
              </p:cNvSpPr>
              <p:nvPr/>
            </p:nvSpPr>
            <p:spPr>
              <a:xfrm>
                <a:off x="1706272" y="5176798"/>
                <a:ext cx="8806443" cy="844590"/>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169346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E8CCE1-17A7-4F74-B955-68AEBFF19BE2}"/>
              </a:ext>
            </a:extLst>
          </p:cNvPr>
          <p:cNvSpPr>
            <a:spLocks noGrp="1"/>
          </p:cNvSpPr>
          <p:nvPr>
            <p:ph sz="quarter" idx="13"/>
          </p:nvPr>
        </p:nvSpPr>
        <p:spPr>
          <a:xfrm>
            <a:off x="376257" y="445785"/>
            <a:ext cx="7924288" cy="388938"/>
          </a:xfrm>
        </p:spPr>
        <p:txBody>
          <a:bodyPr/>
          <a:lstStyle/>
          <a:p>
            <a:r>
              <a:rPr lang="en-GB" dirty="0"/>
              <a:t>Why probabilistic lifing analysis? </a:t>
            </a:r>
          </a:p>
        </p:txBody>
      </p:sp>
      <p:sp>
        <p:nvSpPr>
          <p:cNvPr id="3" name="Content Placeholder 2">
            <a:extLst>
              <a:ext uri="{FF2B5EF4-FFF2-40B4-BE49-F238E27FC236}">
                <a16:creationId xmlns:a16="http://schemas.microsoft.com/office/drawing/2014/main" id="{1B87C274-82BF-4EE2-6BDA-EB2AE2CBC5B3}"/>
              </a:ext>
            </a:extLst>
          </p:cNvPr>
          <p:cNvSpPr>
            <a:spLocks noGrp="1"/>
          </p:cNvSpPr>
          <p:nvPr>
            <p:ph sz="quarter" idx="14"/>
          </p:nvPr>
        </p:nvSpPr>
        <p:spPr>
          <a:xfrm>
            <a:off x="395751" y="1076326"/>
            <a:ext cx="5539692" cy="4792662"/>
          </a:xfrm>
        </p:spPr>
        <p:txBody>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Next generation nuclear reactor designs will likely need to be designed to operate at very high temperatures.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Current lifing methods are deterministic, with knock-downs to account for uncertainty.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Deterministic methods often lead to design conservatism, but also unclear whether optimistic in some cases.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Probabilistic methods can directly account for uncertainty, giving a more accurate solution.</a:t>
            </a:r>
          </a:p>
          <a:p>
            <a:endParaRPr lang="en-GB" dirty="0"/>
          </a:p>
        </p:txBody>
      </p:sp>
      <p:pic>
        <p:nvPicPr>
          <p:cNvPr id="11" name="Picture 10">
            <a:extLst>
              <a:ext uri="{FF2B5EF4-FFF2-40B4-BE49-F238E27FC236}">
                <a16:creationId xmlns:a16="http://schemas.microsoft.com/office/drawing/2014/main" id="{A32BA5AB-FA86-1029-9926-709D8B9FEBAC}"/>
              </a:ext>
            </a:extLst>
          </p:cNvPr>
          <p:cNvPicPr>
            <a:picLocks noChangeAspect="1"/>
          </p:cNvPicPr>
          <p:nvPr/>
        </p:nvPicPr>
        <p:blipFill>
          <a:blip r:embed="rId2"/>
          <a:stretch>
            <a:fillRect/>
          </a:stretch>
        </p:blipFill>
        <p:spPr>
          <a:xfrm>
            <a:off x="5935442" y="2171418"/>
            <a:ext cx="6081140" cy="3423213"/>
          </a:xfrm>
          <a:prstGeom prst="rect">
            <a:avLst/>
          </a:prstGeom>
        </p:spPr>
      </p:pic>
    </p:spTree>
    <p:extLst>
      <p:ext uri="{BB962C8B-B14F-4D97-AF65-F5344CB8AC3E}">
        <p14:creationId xmlns:p14="http://schemas.microsoft.com/office/powerpoint/2010/main" val="1248538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357AD1-141C-A87A-CCB4-549A94065131}"/>
              </a:ext>
            </a:extLst>
          </p:cNvPr>
          <p:cNvSpPr>
            <a:spLocks noGrp="1"/>
          </p:cNvSpPr>
          <p:nvPr>
            <p:ph sz="quarter" idx="13"/>
          </p:nvPr>
        </p:nvSpPr>
        <p:spPr/>
        <p:txBody>
          <a:bodyPr/>
          <a:lstStyle/>
          <a:p>
            <a:r>
              <a:rPr lang="en-GB" dirty="0"/>
              <a:t>Testing with a more advanced creep law</a:t>
            </a:r>
          </a:p>
        </p:txBody>
      </p:sp>
      <p:pic>
        <p:nvPicPr>
          <p:cNvPr id="8" name="Content Placeholder 15">
            <a:extLst>
              <a:ext uri="{FF2B5EF4-FFF2-40B4-BE49-F238E27FC236}">
                <a16:creationId xmlns:a16="http://schemas.microsoft.com/office/drawing/2014/main" id="{A8EAD13E-2BA2-2F8B-A264-2C7B63902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596" y="922351"/>
            <a:ext cx="6684396" cy="5013297"/>
          </a:xfrm>
          <a:prstGeom prst="rect">
            <a:avLst/>
          </a:prstGeom>
        </p:spPr>
      </p:pic>
    </p:spTree>
    <p:extLst>
      <p:ext uri="{BB962C8B-B14F-4D97-AF65-F5344CB8AC3E}">
        <p14:creationId xmlns:p14="http://schemas.microsoft.com/office/powerpoint/2010/main" val="1496563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357AD1-141C-A87A-CCB4-549A94065131}"/>
              </a:ext>
            </a:extLst>
          </p:cNvPr>
          <p:cNvSpPr>
            <a:spLocks noGrp="1"/>
          </p:cNvSpPr>
          <p:nvPr>
            <p:ph sz="quarter" idx="13"/>
          </p:nvPr>
        </p:nvSpPr>
        <p:spPr/>
        <p:txBody>
          <a:bodyPr/>
          <a:lstStyle/>
          <a:p>
            <a:r>
              <a:rPr lang="en-GB" dirty="0"/>
              <a:t>Testing with a more advanced creep law</a:t>
            </a:r>
          </a:p>
        </p:txBody>
      </p:sp>
      <p:pic>
        <p:nvPicPr>
          <p:cNvPr id="8" name="Content Placeholder 15">
            <a:extLst>
              <a:ext uri="{FF2B5EF4-FFF2-40B4-BE49-F238E27FC236}">
                <a16:creationId xmlns:a16="http://schemas.microsoft.com/office/drawing/2014/main" id="{A8EAD13E-2BA2-2F8B-A264-2C7B63902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596" y="922351"/>
            <a:ext cx="6684396" cy="5013297"/>
          </a:xfrm>
          <a:prstGeom prst="rect">
            <a:avLst/>
          </a:prstGeom>
        </p:spPr>
      </p:pic>
      <p:graphicFrame>
        <p:nvGraphicFramePr>
          <p:cNvPr id="10" name="Table 6">
            <a:extLst>
              <a:ext uri="{FF2B5EF4-FFF2-40B4-BE49-F238E27FC236}">
                <a16:creationId xmlns:a16="http://schemas.microsoft.com/office/drawing/2014/main" id="{7A46A6E3-5A1E-9C34-5557-98E0051625C7}"/>
              </a:ext>
            </a:extLst>
          </p:cNvPr>
          <p:cNvGraphicFramePr>
            <a:graphicFrameLocks noGrp="1"/>
          </p:cNvGraphicFramePr>
          <p:nvPr/>
        </p:nvGraphicFramePr>
        <p:xfrm>
          <a:off x="8577036" y="2628900"/>
          <a:ext cx="2304706" cy="235219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505054">
                  <a:extLst>
                    <a:ext uri="{9D8B030D-6E8A-4147-A177-3AD203B41FA5}">
                      <a16:colId xmlns:a16="http://schemas.microsoft.com/office/drawing/2014/main" val="1266995801"/>
                    </a:ext>
                  </a:extLst>
                </a:gridCol>
                <a:gridCol w="799652">
                  <a:extLst>
                    <a:ext uri="{9D8B030D-6E8A-4147-A177-3AD203B41FA5}">
                      <a16:colId xmlns:a16="http://schemas.microsoft.com/office/drawing/2014/main" val="3160108013"/>
                    </a:ext>
                  </a:extLst>
                </a:gridCol>
              </a:tblGrid>
              <a:tr h="591599">
                <a:tc>
                  <a:txBody>
                    <a:bodyPr/>
                    <a:lstStyle/>
                    <a:p>
                      <a:pPr algn="ctr"/>
                      <a:r>
                        <a:rPr lang="en-GB" sz="1600" dirty="0"/>
                        <a:t>Requirement</a:t>
                      </a:r>
                    </a:p>
                  </a:txBody>
                  <a:tcPr marL="86824" marR="86824" marT="43412" marB="43412" anchor="b"/>
                </a:tc>
                <a:tc>
                  <a:txBody>
                    <a:bodyPr/>
                    <a:lstStyle/>
                    <a:p>
                      <a:pPr algn="ctr"/>
                      <a:r>
                        <a:rPr lang="en-GB" sz="1600" dirty="0"/>
                        <a:t>RAG rating</a:t>
                      </a:r>
                    </a:p>
                  </a:txBody>
                  <a:tcPr marL="86824" marR="86824" marT="43412" marB="43412" anchor="b"/>
                </a:tc>
                <a:extLst>
                  <a:ext uri="{0D108BD9-81ED-4DB2-BD59-A6C34878D82A}">
                    <a16:rowId xmlns:a16="http://schemas.microsoft.com/office/drawing/2014/main" val="916602238"/>
                  </a:ext>
                </a:extLst>
              </a:tr>
              <a:tr h="352119">
                <a:tc>
                  <a:txBody>
                    <a:bodyPr/>
                    <a:lstStyle/>
                    <a:p>
                      <a:pPr algn="ctr"/>
                      <a:r>
                        <a:rPr lang="en-GB" sz="1600" dirty="0"/>
                        <a:t>Robustness</a:t>
                      </a:r>
                    </a:p>
                  </a:txBody>
                  <a:tcPr marL="86824" marR="86824" marT="43412" marB="43412"/>
                </a:tc>
                <a:tc>
                  <a:txBody>
                    <a:bodyPr/>
                    <a:lstStyle/>
                    <a:p>
                      <a:pPr algn="ctr"/>
                      <a:r>
                        <a:rPr lang="en-GB" sz="1600" dirty="0"/>
                        <a:t>A</a:t>
                      </a:r>
                    </a:p>
                  </a:txBody>
                  <a:tcPr marL="86824" marR="86824" marT="43412" marB="43412">
                    <a:solidFill>
                      <a:srgbClr val="FFC000"/>
                    </a:solidFill>
                  </a:tcPr>
                </a:tc>
                <a:extLst>
                  <a:ext uri="{0D108BD9-81ED-4DB2-BD59-A6C34878D82A}">
                    <a16:rowId xmlns:a16="http://schemas.microsoft.com/office/drawing/2014/main" val="166050207"/>
                  </a:ext>
                </a:extLst>
              </a:tr>
              <a:tr h="352119">
                <a:tc>
                  <a:txBody>
                    <a:bodyPr/>
                    <a:lstStyle/>
                    <a:p>
                      <a:pPr algn="ctr"/>
                      <a:r>
                        <a:rPr lang="en-GB" sz="1600" dirty="0"/>
                        <a:t>Accuracy</a:t>
                      </a:r>
                    </a:p>
                  </a:txBody>
                  <a:tcPr marL="86824" marR="86824" marT="43412" marB="43412"/>
                </a:tc>
                <a:tc>
                  <a:txBody>
                    <a:bodyPr/>
                    <a:lstStyle/>
                    <a:p>
                      <a:pPr algn="ctr"/>
                      <a:endParaRPr lang="en-GB" sz="1600" dirty="0"/>
                    </a:p>
                  </a:txBody>
                  <a:tcPr marL="86824" marR="86824" marT="43412" marB="43412">
                    <a:solidFill>
                      <a:schemeClr val="bg1"/>
                    </a:solidFill>
                  </a:tcPr>
                </a:tc>
                <a:extLst>
                  <a:ext uri="{0D108BD9-81ED-4DB2-BD59-A6C34878D82A}">
                    <a16:rowId xmlns:a16="http://schemas.microsoft.com/office/drawing/2014/main" val="2806721277"/>
                  </a:ext>
                </a:extLst>
              </a:tr>
              <a:tr h="352119">
                <a:tc>
                  <a:txBody>
                    <a:bodyPr/>
                    <a:lstStyle/>
                    <a:p>
                      <a:pPr algn="ctr"/>
                      <a:r>
                        <a:rPr lang="en-GB" sz="1600" dirty="0"/>
                        <a:t>Precision</a:t>
                      </a:r>
                    </a:p>
                  </a:txBody>
                  <a:tcPr marL="86824" marR="86824" marT="43412" marB="43412"/>
                </a:tc>
                <a:tc>
                  <a:txBody>
                    <a:bodyPr/>
                    <a:lstStyle/>
                    <a:p>
                      <a:pPr algn="ctr"/>
                      <a:endParaRPr lang="en-GB" sz="1600" dirty="0"/>
                    </a:p>
                  </a:txBody>
                  <a:tcPr marL="86824" marR="86824" marT="43412" marB="43412">
                    <a:solidFill>
                      <a:schemeClr val="bg1"/>
                    </a:solidFill>
                  </a:tcPr>
                </a:tc>
                <a:extLst>
                  <a:ext uri="{0D108BD9-81ED-4DB2-BD59-A6C34878D82A}">
                    <a16:rowId xmlns:a16="http://schemas.microsoft.com/office/drawing/2014/main" val="2184605377"/>
                  </a:ext>
                </a:extLst>
              </a:tr>
              <a:tr h="352119">
                <a:tc>
                  <a:txBody>
                    <a:bodyPr/>
                    <a:lstStyle/>
                    <a:p>
                      <a:pPr algn="ctr"/>
                      <a:r>
                        <a:rPr lang="en-GB" sz="1600" dirty="0"/>
                        <a:t>Efficiency</a:t>
                      </a:r>
                    </a:p>
                  </a:txBody>
                  <a:tcPr marL="86824" marR="86824" marT="43412" marB="43412"/>
                </a:tc>
                <a:tc>
                  <a:txBody>
                    <a:bodyPr/>
                    <a:lstStyle/>
                    <a:p>
                      <a:pPr algn="ctr"/>
                      <a:endParaRPr lang="en-GB" sz="1600" dirty="0"/>
                    </a:p>
                  </a:txBody>
                  <a:tcPr marL="86824" marR="86824" marT="43412" marB="43412">
                    <a:solidFill>
                      <a:schemeClr val="bg1"/>
                    </a:solidFill>
                  </a:tcPr>
                </a:tc>
                <a:extLst>
                  <a:ext uri="{0D108BD9-81ED-4DB2-BD59-A6C34878D82A}">
                    <a16:rowId xmlns:a16="http://schemas.microsoft.com/office/drawing/2014/main" val="4039729219"/>
                  </a:ext>
                </a:extLst>
              </a:tr>
              <a:tr h="352119">
                <a:tc>
                  <a:txBody>
                    <a:bodyPr/>
                    <a:lstStyle/>
                    <a:p>
                      <a:pPr algn="ctr"/>
                      <a:r>
                        <a:rPr lang="en-GB" sz="1600" dirty="0"/>
                        <a:t>Ease of use</a:t>
                      </a:r>
                    </a:p>
                  </a:txBody>
                  <a:tcPr marL="86824" marR="86824" marT="43412" marB="43412"/>
                </a:tc>
                <a:tc>
                  <a:txBody>
                    <a:bodyPr/>
                    <a:lstStyle/>
                    <a:p>
                      <a:pPr algn="ctr"/>
                      <a:endParaRPr lang="en-GB" sz="1600" dirty="0"/>
                    </a:p>
                  </a:txBody>
                  <a:tcPr marL="86824" marR="86824" marT="43412" marB="43412">
                    <a:solidFill>
                      <a:schemeClr val="bg1"/>
                    </a:solidFill>
                  </a:tcPr>
                </a:tc>
                <a:extLst>
                  <a:ext uri="{0D108BD9-81ED-4DB2-BD59-A6C34878D82A}">
                    <a16:rowId xmlns:a16="http://schemas.microsoft.com/office/drawing/2014/main" val="469776193"/>
                  </a:ext>
                </a:extLst>
              </a:tr>
            </a:tbl>
          </a:graphicData>
        </a:graphic>
      </p:graphicFrame>
    </p:spTree>
    <p:extLst>
      <p:ext uri="{BB962C8B-B14F-4D97-AF65-F5344CB8AC3E}">
        <p14:creationId xmlns:p14="http://schemas.microsoft.com/office/powerpoint/2010/main" val="2888665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357AD1-141C-A87A-CCB4-549A94065131}"/>
              </a:ext>
            </a:extLst>
          </p:cNvPr>
          <p:cNvSpPr>
            <a:spLocks noGrp="1"/>
          </p:cNvSpPr>
          <p:nvPr>
            <p:ph sz="quarter" idx="13"/>
          </p:nvPr>
        </p:nvSpPr>
        <p:spPr/>
        <p:txBody>
          <a:bodyPr/>
          <a:lstStyle/>
          <a:p>
            <a:r>
              <a:rPr lang="en-GB" dirty="0"/>
              <a:t>Testing with a more advanced creep law</a:t>
            </a:r>
          </a:p>
        </p:txBody>
      </p:sp>
      <p:pic>
        <p:nvPicPr>
          <p:cNvPr id="8" name="Content Placeholder 15">
            <a:extLst>
              <a:ext uri="{FF2B5EF4-FFF2-40B4-BE49-F238E27FC236}">
                <a16:creationId xmlns:a16="http://schemas.microsoft.com/office/drawing/2014/main" id="{A8EAD13E-2BA2-2F8B-A264-2C7B63902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596" y="922351"/>
            <a:ext cx="6684396" cy="5013297"/>
          </a:xfrm>
          <a:prstGeom prst="rect">
            <a:avLst/>
          </a:prstGeom>
        </p:spPr>
      </p:pic>
      <p:graphicFrame>
        <p:nvGraphicFramePr>
          <p:cNvPr id="9" name="Table 6">
            <a:extLst>
              <a:ext uri="{FF2B5EF4-FFF2-40B4-BE49-F238E27FC236}">
                <a16:creationId xmlns:a16="http://schemas.microsoft.com/office/drawing/2014/main" id="{0DBB16A2-8DF5-A226-0B59-BBD9262DC461}"/>
              </a:ext>
            </a:extLst>
          </p:cNvPr>
          <p:cNvGraphicFramePr>
            <a:graphicFrameLocks noGrp="1"/>
          </p:cNvGraphicFramePr>
          <p:nvPr>
            <p:extLst>
              <p:ext uri="{D42A27DB-BD31-4B8C-83A1-F6EECF244321}">
                <p14:modId xmlns:p14="http://schemas.microsoft.com/office/powerpoint/2010/main" val="1800846601"/>
              </p:ext>
            </p:extLst>
          </p:nvPr>
        </p:nvGraphicFramePr>
        <p:xfrm>
          <a:off x="8577036" y="2628900"/>
          <a:ext cx="2304706" cy="235219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505054">
                  <a:extLst>
                    <a:ext uri="{9D8B030D-6E8A-4147-A177-3AD203B41FA5}">
                      <a16:colId xmlns:a16="http://schemas.microsoft.com/office/drawing/2014/main" val="1266995801"/>
                    </a:ext>
                  </a:extLst>
                </a:gridCol>
                <a:gridCol w="799652">
                  <a:extLst>
                    <a:ext uri="{9D8B030D-6E8A-4147-A177-3AD203B41FA5}">
                      <a16:colId xmlns:a16="http://schemas.microsoft.com/office/drawing/2014/main" val="3160108013"/>
                    </a:ext>
                  </a:extLst>
                </a:gridCol>
              </a:tblGrid>
              <a:tr h="591599">
                <a:tc>
                  <a:txBody>
                    <a:bodyPr/>
                    <a:lstStyle/>
                    <a:p>
                      <a:pPr algn="ctr"/>
                      <a:r>
                        <a:rPr lang="en-GB" sz="1600" dirty="0"/>
                        <a:t>Requirement</a:t>
                      </a:r>
                    </a:p>
                  </a:txBody>
                  <a:tcPr marL="86824" marR="86824" marT="43412" marB="43412" anchor="b"/>
                </a:tc>
                <a:tc>
                  <a:txBody>
                    <a:bodyPr/>
                    <a:lstStyle/>
                    <a:p>
                      <a:pPr algn="ctr"/>
                      <a:r>
                        <a:rPr lang="en-GB" sz="1600" dirty="0"/>
                        <a:t>RAG rating</a:t>
                      </a:r>
                    </a:p>
                  </a:txBody>
                  <a:tcPr marL="86824" marR="86824" marT="43412" marB="43412" anchor="b"/>
                </a:tc>
                <a:extLst>
                  <a:ext uri="{0D108BD9-81ED-4DB2-BD59-A6C34878D82A}">
                    <a16:rowId xmlns:a16="http://schemas.microsoft.com/office/drawing/2014/main" val="916602238"/>
                  </a:ext>
                </a:extLst>
              </a:tr>
              <a:tr h="352119">
                <a:tc>
                  <a:txBody>
                    <a:bodyPr/>
                    <a:lstStyle/>
                    <a:p>
                      <a:pPr algn="ctr"/>
                      <a:r>
                        <a:rPr lang="en-GB" sz="1600" dirty="0"/>
                        <a:t>Robustness</a:t>
                      </a:r>
                    </a:p>
                  </a:txBody>
                  <a:tcPr marL="86824" marR="86824" marT="43412" marB="43412"/>
                </a:tc>
                <a:tc>
                  <a:txBody>
                    <a:bodyPr/>
                    <a:lstStyle/>
                    <a:p>
                      <a:pPr algn="ctr"/>
                      <a:r>
                        <a:rPr lang="en-GB" sz="1600" dirty="0"/>
                        <a:t>A</a:t>
                      </a:r>
                    </a:p>
                  </a:txBody>
                  <a:tcPr marL="86824" marR="86824" marT="43412" marB="43412">
                    <a:solidFill>
                      <a:srgbClr val="FFC000"/>
                    </a:solidFill>
                  </a:tcPr>
                </a:tc>
                <a:extLst>
                  <a:ext uri="{0D108BD9-81ED-4DB2-BD59-A6C34878D82A}">
                    <a16:rowId xmlns:a16="http://schemas.microsoft.com/office/drawing/2014/main" val="166050207"/>
                  </a:ext>
                </a:extLst>
              </a:tr>
              <a:tr h="352119">
                <a:tc>
                  <a:txBody>
                    <a:bodyPr/>
                    <a:lstStyle/>
                    <a:p>
                      <a:pPr algn="ctr"/>
                      <a:r>
                        <a:rPr lang="en-GB" sz="1600" dirty="0"/>
                        <a:t>Accuracy</a:t>
                      </a:r>
                    </a:p>
                  </a:txBody>
                  <a:tcPr marL="86824" marR="86824" marT="43412" marB="43412"/>
                </a:tc>
                <a:tc>
                  <a:txBody>
                    <a:bodyPr/>
                    <a:lstStyle/>
                    <a:p>
                      <a:pPr algn="ctr"/>
                      <a:r>
                        <a:rPr lang="en-GB" sz="1600" dirty="0"/>
                        <a:t>A</a:t>
                      </a:r>
                    </a:p>
                  </a:txBody>
                  <a:tcPr marL="86824" marR="86824" marT="43412" marB="43412">
                    <a:solidFill>
                      <a:srgbClr val="FFC000"/>
                    </a:solidFill>
                  </a:tcPr>
                </a:tc>
                <a:extLst>
                  <a:ext uri="{0D108BD9-81ED-4DB2-BD59-A6C34878D82A}">
                    <a16:rowId xmlns:a16="http://schemas.microsoft.com/office/drawing/2014/main" val="2806721277"/>
                  </a:ext>
                </a:extLst>
              </a:tr>
              <a:tr h="352119">
                <a:tc>
                  <a:txBody>
                    <a:bodyPr/>
                    <a:lstStyle/>
                    <a:p>
                      <a:pPr algn="ctr"/>
                      <a:r>
                        <a:rPr lang="en-GB" sz="1600" dirty="0"/>
                        <a:t>Precision</a:t>
                      </a:r>
                    </a:p>
                  </a:txBody>
                  <a:tcPr marL="86824" marR="86824" marT="43412" marB="43412"/>
                </a:tc>
                <a:tc>
                  <a:txBody>
                    <a:bodyPr/>
                    <a:lstStyle/>
                    <a:p>
                      <a:pPr algn="ctr"/>
                      <a:r>
                        <a:rPr lang="en-GB" sz="1600" dirty="0"/>
                        <a:t>A</a:t>
                      </a:r>
                    </a:p>
                  </a:txBody>
                  <a:tcPr marL="86824" marR="86824" marT="43412" marB="43412">
                    <a:solidFill>
                      <a:srgbClr val="FFC000"/>
                    </a:solidFill>
                  </a:tcPr>
                </a:tc>
                <a:extLst>
                  <a:ext uri="{0D108BD9-81ED-4DB2-BD59-A6C34878D82A}">
                    <a16:rowId xmlns:a16="http://schemas.microsoft.com/office/drawing/2014/main" val="2184605377"/>
                  </a:ext>
                </a:extLst>
              </a:tr>
              <a:tr h="352119">
                <a:tc>
                  <a:txBody>
                    <a:bodyPr/>
                    <a:lstStyle/>
                    <a:p>
                      <a:pPr algn="ctr"/>
                      <a:r>
                        <a:rPr lang="en-GB" sz="1600" dirty="0"/>
                        <a:t>Efficiency</a:t>
                      </a:r>
                    </a:p>
                  </a:txBody>
                  <a:tcPr marL="86824" marR="86824" marT="43412" marB="43412"/>
                </a:tc>
                <a:tc>
                  <a:txBody>
                    <a:bodyPr/>
                    <a:lstStyle/>
                    <a:p>
                      <a:pPr algn="ctr"/>
                      <a:r>
                        <a:rPr lang="en-GB" sz="1600" dirty="0"/>
                        <a:t>G</a:t>
                      </a:r>
                    </a:p>
                  </a:txBody>
                  <a:tcPr marL="86824" marR="86824" marT="43412" marB="43412">
                    <a:solidFill>
                      <a:srgbClr val="92D050"/>
                    </a:solidFill>
                  </a:tcPr>
                </a:tc>
                <a:extLst>
                  <a:ext uri="{0D108BD9-81ED-4DB2-BD59-A6C34878D82A}">
                    <a16:rowId xmlns:a16="http://schemas.microsoft.com/office/drawing/2014/main" val="4039729219"/>
                  </a:ext>
                </a:extLst>
              </a:tr>
              <a:tr h="352119">
                <a:tc>
                  <a:txBody>
                    <a:bodyPr/>
                    <a:lstStyle/>
                    <a:p>
                      <a:pPr algn="ctr"/>
                      <a:r>
                        <a:rPr lang="en-GB" sz="1600" dirty="0"/>
                        <a:t>Ease of use</a:t>
                      </a:r>
                    </a:p>
                  </a:txBody>
                  <a:tcPr marL="86824" marR="86824" marT="43412" marB="43412"/>
                </a:tc>
                <a:tc>
                  <a:txBody>
                    <a:bodyPr/>
                    <a:lstStyle/>
                    <a:p>
                      <a:pPr algn="ctr"/>
                      <a:r>
                        <a:rPr lang="en-GB" sz="1600" dirty="0"/>
                        <a:t>G</a:t>
                      </a:r>
                    </a:p>
                  </a:txBody>
                  <a:tcPr marL="86824" marR="86824" marT="43412" marB="43412">
                    <a:solidFill>
                      <a:srgbClr val="92D050"/>
                    </a:solidFill>
                  </a:tcPr>
                </a:tc>
                <a:extLst>
                  <a:ext uri="{0D108BD9-81ED-4DB2-BD59-A6C34878D82A}">
                    <a16:rowId xmlns:a16="http://schemas.microsoft.com/office/drawing/2014/main" val="469776193"/>
                  </a:ext>
                </a:extLst>
              </a:tr>
            </a:tbl>
          </a:graphicData>
        </a:graphic>
      </p:graphicFrame>
    </p:spTree>
    <p:extLst>
      <p:ext uri="{BB962C8B-B14F-4D97-AF65-F5344CB8AC3E}">
        <p14:creationId xmlns:p14="http://schemas.microsoft.com/office/powerpoint/2010/main" val="486715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91335E-D947-B96A-A7AC-5F8C2B736DCA}"/>
              </a:ext>
            </a:extLst>
          </p:cNvPr>
          <p:cNvSpPr>
            <a:spLocks noGrp="1"/>
          </p:cNvSpPr>
          <p:nvPr>
            <p:ph sz="quarter" idx="13"/>
          </p:nvPr>
        </p:nvSpPr>
        <p:spPr>
          <a:xfrm>
            <a:off x="376257" y="445784"/>
            <a:ext cx="8183543" cy="405115"/>
          </a:xfrm>
        </p:spPr>
        <p:txBody>
          <a:bodyPr/>
          <a:lstStyle/>
          <a:p>
            <a:r>
              <a:rPr lang="en-GB" dirty="0"/>
              <a:t>Summary: pseudo-stochastic probabilistic integrity analysis</a:t>
            </a:r>
          </a:p>
        </p:txBody>
      </p:sp>
      <p:sp>
        <p:nvSpPr>
          <p:cNvPr id="3" name="Content Placeholder 2">
            <a:extLst>
              <a:ext uri="{FF2B5EF4-FFF2-40B4-BE49-F238E27FC236}">
                <a16:creationId xmlns:a16="http://schemas.microsoft.com/office/drawing/2014/main" id="{09FEA632-689A-0B29-467B-6A23D65FF0E1}"/>
              </a:ext>
            </a:extLst>
          </p:cNvPr>
          <p:cNvSpPr>
            <a:spLocks noGrp="1"/>
          </p:cNvSpPr>
          <p:nvPr>
            <p:ph sz="quarter" idx="14"/>
          </p:nvPr>
        </p:nvSpPr>
        <p:spPr>
          <a:xfrm>
            <a:off x="395751" y="1076326"/>
            <a:ext cx="5700250" cy="4792662"/>
          </a:xfrm>
        </p:spPr>
        <p:txBody>
          <a:bodyPr/>
          <a:lstStyle/>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Aimed to create a “lookup curve” for easy calculation of failure probabilities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p:txBody>
      </p:sp>
      <p:pic>
        <p:nvPicPr>
          <p:cNvPr id="5" name="Content Placeholder 15">
            <a:extLst>
              <a:ext uri="{FF2B5EF4-FFF2-40B4-BE49-F238E27FC236}">
                <a16:creationId xmlns:a16="http://schemas.microsoft.com/office/drawing/2014/main" id="{B3946957-BCC9-AAF7-E045-5B6B880B7710}"/>
              </a:ext>
            </a:extLst>
          </p:cNvPr>
          <p:cNvPicPr>
            <a:picLocks noChangeAspect="1"/>
          </p:cNvPicPr>
          <p:nvPr/>
        </p:nvPicPr>
        <p:blipFill rotWithShape="1">
          <a:blip r:embed="rId2">
            <a:extLst>
              <a:ext uri="{28A0092B-C50C-407E-A947-70E740481C1C}">
                <a14:useLocalDpi xmlns:a14="http://schemas.microsoft.com/office/drawing/2010/main" val="0"/>
              </a:ext>
            </a:extLst>
          </a:blip>
          <a:srcRect t="7609" r="6899"/>
          <a:stretch/>
        </p:blipFill>
        <p:spPr>
          <a:xfrm>
            <a:off x="6108369" y="2032000"/>
            <a:ext cx="5308931" cy="3951288"/>
          </a:xfrm>
          <a:prstGeom prst="rect">
            <a:avLst/>
          </a:prstGeom>
        </p:spPr>
      </p:pic>
      <p:pic>
        <p:nvPicPr>
          <p:cNvPr id="7" name="Content Placeholder 10">
            <a:extLst>
              <a:ext uri="{FF2B5EF4-FFF2-40B4-BE49-F238E27FC236}">
                <a16:creationId xmlns:a16="http://schemas.microsoft.com/office/drawing/2014/main" id="{2CCB64B8-115F-E9ED-04F2-975DC690C1D1}"/>
              </a:ext>
            </a:extLst>
          </p:cNvPr>
          <p:cNvPicPr>
            <a:picLocks/>
          </p:cNvPicPr>
          <p:nvPr/>
        </p:nvPicPr>
        <p:blipFill rotWithShape="1">
          <a:blip r:embed="rId3">
            <a:extLst>
              <a:ext uri="{28A0092B-C50C-407E-A947-70E740481C1C}">
                <a14:useLocalDpi xmlns:a14="http://schemas.microsoft.com/office/drawing/2010/main" val="0"/>
              </a:ext>
            </a:extLst>
          </a:blip>
          <a:srcRect t="6689" r="7373"/>
          <a:stretch/>
        </p:blipFill>
        <p:spPr>
          <a:xfrm>
            <a:off x="6108369" y="1995352"/>
            <a:ext cx="5345112" cy="3987936"/>
          </a:xfrm>
          <a:prstGeom prst="rect">
            <a:avLst/>
          </a:prstGeom>
        </p:spPr>
      </p:pic>
      <p:pic>
        <p:nvPicPr>
          <p:cNvPr id="8" name="Content Placeholder 9">
            <a:extLst>
              <a:ext uri="{FF2B5EF4-FFF2-40B4-BE49-F238E27FC236}">
                <a16:creationId xmlns:a16="http://schemas.microsoft.com/office/drawing/2014/main" id="{5D481CD9-AB8B-A763-3E45-B7ED70B7F435}"/>
              </a:ext>
            </a:extLst>
          </p:cNvPr>
          <p:cNvPicPr>
            <a:picLocks/>
          </p:cNvPicPr>
          <p:nvPr/>
        </p:nvPicPr>
        <p:blipFill rotWithShape="1">
          <a:blip r:embed="rId4">
            <a:extLst>
              <a:ext uri="{28A0092B-C50C-407E-A947-70E740481C1C}">
                <a14:useLocalDpi xmlns:a14="http://schemas.microsoft.com/office/drawing/2010/main" val="0"/>
              </a:ext>
            </a:extLst>
          </a:blip>
          <a:srcRect t="6689" r="7158"/>
          <a:stretch/>
        </p:blipFill>
        <p:spPr>
          <a:xfrm>
            <a:off x="6108369" y="1995352"/>
            <a:ext cx="5357480" cy="3987936"/>
          </a:xfrm>
          <a:prstGeom prst="rect">
            <a:avLst/>
          </a:prstGeom>
        </p:spPr>
      </p:pic>
      <p:pic>
        <p:nvPicPr>
          <p:cNvPr id="10" name="Content Placeholder 6">
            <a:extLst>
              <a:ext uri="{FF2B5EF4-FFF2-40B4-BE49-F238E27FC236}">
                <a16:creationId xmlns:a16="http://schemas.microsoft.com/office/drawing/2014/main" id="{3C914C2C-61FB-A05E-6D49-BE5096EB643A}"/>
              </a:ext>
            </a:extLst>
          </p:cNvPr>
          <p:cNvPicPr>
            <a:picLocks/>
          </p:cNvPicPr>
          <p:nvPr/>
        </p:nvPicPr>
        <p:blipFill rotWithShape="1">
          <a:blip r:embed="rId5">
            <a:extLst>
              <a:ext uri="{28A0092B-C50C-407E-A947-70E740481C1C}">
                <a14:useLocalDpi xmlns:a14="http://schemas.microsoft.com/office/drawing/2010/main" val="0"/>
              </a:ext>
            </a:extLst>
          </a:blip>
          <a:srcRect t="7546" r="7158"/>
          <a:stretch/>
        </p:blipFill>
        <p:spPr>
          <a:xfrm>
            <a:off x="6108369" y="2032000"/>
            <a:ext cx="5357480" cy="3951288"/>
          </a:xfrm>
          <a:prstGeom prst="rect">
            <a:avLst/>
          </a:prstGeom>
        </p:spPr>
      </p:pic>
    </p:spTree>
    <p:extLst>
      <p:ext uri="{BB962C8B-B14F-4D97-AF65-F5344CB8AC3E}">
        <p14:creationId xmlns:p14="http://schemas.microsoft.com/office/powerpoint/2010/main" val="923349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91335E-D947-B96A-A7AC-5F8C2B736DCA}"/>
              </a:ext>
            </a:extLst>
          </p:cNvPr>
          <p:cNvSpPr>
            <a:spLocks noGrp="1"/>
          </p:cNvSpPr>
          <p:nvPr>
            <p:ph sz="quarter" idx="13"/>
          </p:nvPr>
        </p:nvSpPr>
        <p:spPr>
          <a:xfrm>
            <a:off x="376257" y="445784"/>
            <a:ext cx="8183543" cy="405115"/>
          </a:xfrm>
        </p:spPr>
        <p:txBody>
          <a:bodyPr/>
          <a:lstStyle/>
          <a:p>
            <a:r>
              <a:rPr lang="en-GB" dirty="0"/>
              <a:t>Summary: pseudo-stochastic probabilistic integrity analysis</a:t>
            </a:r>
          </a:p>
        </p:txBody>
      </p:sp>
      <p:sp>
        <p:nvSpPr>
          <p:cNvPr id="3" name="Content Placeholder 2">
            <a:extLst>
              <a:ext uri="{FF2B5EF4-FFF2-40B4-BE49-F238E27FC236}">
                <a16:creationId xmlns:a16="http://schemas.microsoft.com/office/drawing/2014/main" id="{09FEA632-689A-0B29-467B-6A23D65FF0E1}"/>
              </a:ext>
            </a:extLst>
          </p:cNvPr>
          <p:cNvSpPr>
            <a:spLocks noGrp="1"/>
          </p:cNvSpPr>
          <p:nvPr>
            <p:ph sz="quarter" idx="14"/>
          </p:nvPr>
        </p:nvSpPr>
        <p:spPr>
          <a:xfrm>
            <a:off x="395751" y="1076326"/>
            <a:ext cx="5700250" cy="4792662"/>
          </a:xfrm>
        </p:spPr>
        <p:txBody>
          <a:bodyPr/>
          <a:lstStyle/>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Aimed to create a “lookup curve” for easy calculation of failure probabilities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Aiming to avoid pseudo-stochastic methods that do not create a single, robust look-up curve.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p:txBody>
      </p:sp>
      <p:pic>
        <p:nvPicPr>
          <p:cNvPr id="5" name="Content Placeholder 15">
            <a:extLst>
              <a:ext uri="{FF2B5EF4-FFF2-40B4-BE49-F238E27FC236}">
                <a16:creationId xmlns:a16="http://schemas.microsoft.com/office/drawing/2014/main" id="{B3946957-BCC9-AAF7-E045-5B6B880B7710}"/>
              </a:ext>
            </a:extLst>
          </p:cNvPr>
          <p:cNvPicPr>
            <a:picLocks noChangeAspect="1"/>
          </p:cNvPicPr>
          <p:nvPr/>
        </p:nvPicPr>
        <p:blipFill rotWithShape="1">
          <a:blip r:embed="rId2">
            <a:extLst>
              <a:ext uri="{28A0092B-C50C-407E-A947-70E740481C1C}">
                <a14:useLocalDpi xmlns:a14="http://schemas.microsoft.com/office/drawing/2010/main" val="0"/>
              </a:ext>
            </a:extLst>
          </a:blip>
          <a:srcRect t="7609" r="6899"/>
          <a:stretch/>
        </p:blipFill>
        <p:spPr>
          <a:xfrm>
            <a:off x="6108369" y="2032000"/>
            <a:ext cx="5308931" cy="3951288"/>
          </a:xfrm>
          <a:prstGeom prst="rect">
            <a:avLst/>
          </a:prstGeom>
        </p:spPr>
      </p:pic>
      <p:pic>
        <p:nvPicPr>
          <p:cNvPr id="7" name="Content Placeholder 10">
            <a:extLst>
              <a:ext uri="{FF2B5EF4-FFF2-40B4-BE49-F238E27FC236}">
                <a16:creationId xmlns:a16="http://schemas.microsoft.com/office/drawing/2014/main" id="{2CCB64B8-115F-E9ED-04F2-975DC690C1D1}"/>
              </a:ext>
            </a:extLst>
          </p:cNvPr>
          <p:cNvPicPr>
            <a:picLocks/>
          </p:cNvPicPr>
          <p:nvPr/>
        </p:nvPicPr>
        <p:blipFill rotWithShape="1">
          <a:blip r:embed="rId3">
            <a:extLst>
              <a:ext uri="{28A0092B-C50C-407E-A947-70E740481C1C}">
                <a14:useLocalDpi xmlns:a14="http://schemas.microsoft.com/office/drawing/2010/main" val="0"/>
              </a:ext>
            </a:extLst>
          </a:blip>
          <a:srcRect t="6689" r="7373"/>
          <a:stretch/>
        </p:blipFill>
        <p:spPr>
          <a:xfrm>
            <a:off x="6108369" y="1995352"/>
            <a:ext cx="5345112" cy="3987936"/>
          </a:xfrm>
          <a:prstGeom prst="rect">
            <a:avLst/>
          </a:prstGeom>
        </p:spPr>
      </p:pic>
      <p:pic>
        <p:nvPicPr>
          <p:cNvPr id="8" name="Content Placeholder 9">
            <a:extLst>
              <a:ext uri="{FF2B5EF4-FFF2-40B4-BE49-F238E27FC236}">
                <a16:creationId xmlns:a16="http://schemas.microsoft.com/office/drawing/2014/main" id="{5D481CD9-AB8B-A763-3E45-B7ED70B7F435}"/>
              </a:ext>
            </a:extLst>
          </p:cNvPr>
          <p:cNvPicPr>
            <a:picLocks/>
          </p:cNvPicPr>
          <p:nvPr/>
        </p:nvPicPr>
        <p:blipFill rotWithShape="1">
          <a:blip r:embed="rId4">
            <a:extLst>
              <a:ext uri="{28A0092B-C50C-407E-A947-70E740481C1C}">
                <a14:useLocalDpi xmlns:a14="http://schemas.microsoft.com/office/drawing/2010/main" val="0"/>
              </a:ext>
            </a:extLst>
          </a:blip>
          <a:srcRect t="6689" r="7158"/>
          <a:stretch/>
        </p:blipFill>
        <p:spPr>
          <a:xfrm>
            <a:off x="6108369" y="1995352"/>
            <a:ext cx="5357480" cy="3987936"/>
          </a:xfrm>
          <a:prstGeom prst="rect">
            <a:avLst/>
          </a:prstGeom>
        </p:spPr>
      </p:pic>
      <p:graphicFrame>
        <p:nvGraphicFramePr>
          <p:cNvPr id="9" name="Table 6">
            <a:extLst>
              <a:ext uri="{FF2B5EF4-FFF2-40B4-BE49-F238E27FC236}">
                <a16:creationId xmlns:a16="http://schemas.microsoft.com/office/drawing/2014/main" id="{BE54601B-7B3B-392B-2676-DEAF6788F45C}"/>
              </a:ext>
            </a:extLst>
          </p:cNvPr>
          <p:cNvGraphicFramePr>
            <a:graphicFrameLocks noGrp="1"/>
          </p:cNvGraphicFramePr>
          <p:nvPr/>
        </p:nvGraphicFramePr>
        <p:xfrm>
          <a:off x="9689687" y="3011603"/>
          <a:ext cx="1458044" cy="148808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952154">
                  <a:extLst>
                    <a:ext uri="{9D8B030D-6E8A-4147-A177-3AD203B41FA5}">
                      <a16:colId xmlns:a16="http://schemas.microsoft.com/office/drawing/2014/main" val="1266995801"/>
                    </a:ext>
                  </a:extLst>
                </a:gridCol>
                <a:gridCol w="505890">
                  <a:extLst>
                    <a:ext uri="{9D8B030D-6E8A-4147-A177-3AD203B41FA5}">
                      <a16:colId xmlns:a16="http://schemas.microsoft.com/office/drawing/2014/main" val="3160108013"/>
                    </a:ext>
                  </a:extLst>
                </a:gridCol>
              </a:tblGrid>
              <a:tr h="374268">
                <a:tc>
                  <a:txBody>
                    <a:bodyPr/>
                    <a:lstStyle/>
                    <a:p>
                      <a:pPr algn="ctr"/>
                      <a:r>
                        <a:rPr lang="en-GB" sz="1000" dirty="0"/>
                        <a:t>Requirement</a:t>
                      </a:r>
                    </a:p>
                  </a:txBody>
                  <a:tcPr marL="54928" marR="54928" marT="27464" marB="27464" anchor="b"/>
                </a:tc>
                <a:tc>
                  <a:txBody>
                    <a:bodyPr/>
                    <a:lstStyle/>
                    <a:p>
                      <a:pPr algn="ctr"/>
                      <a:r>
                        <a:rPr lang="en-GB" sz="1000" dirty="0"/>
                        <a:t>RAG rating</a:t>
                      </a:r>
                    </a:p>
                  </a:txBody>
                  <a:tcPr marL="54928" marR="54928" marT="27464" marB="27464" anchor="b"/>
                </a:tc>
                <a:extLst>
                  <a:ext uri="{0D108BD9-81ED-4DB2-BD59-A6C34878D82A}">
                    <a16:rowId xmlns:a16="http://schemas.microsoft.com/office/drawing/2014/main" val="916602238"/>
                  </a:ext>
                </a:extLst>
              </a:tr>
              <a:tr h="222764">
                <a:tc>
                  <a:txBody>
                    <a:bodyPr/>
                    <a:lstStyle/>
                    <a:p>
                      <a:pPr algn="ctr"/>
                      <a:r>
                        <a:rPr lang="en-GB" sz="1000" dirty="0"/>
                        <a:t>Robustness</a:t>
                      </a:r>
                    </a:p>
                  </a:txBody>
                  <a:tcPr marL="54928" marR="54928" marT="27464" marB="27464"/>
                </a:tc>
                <a:tc>
                  <a:txBody>
                    <a:bodyPr/>
                    <a:lstStyle/>
                    <a:p>
                      <a:pPr algn="ctr"/>
                      <a:r>
                        <a:rPr lang="en-GB" sz="1000" dirty="0">
                          <a:solidFill>
                            <a:schemeClr val="bg1"/>
                          </a:solidFill>
                        </a:rPr>
                        <a:t>R</a:t>
                      </a:r>
                    </a:p>
                  </a:txBody>
                  <a:tcPr marL="54928" marR="54928" marT="27464" marB="27464">
                    <a:solidFill>
                      <a:srgbClr val="C00000"/>
                    </a:solidFill>
                  </a:tcPr>
                </a:tc>
                <a:extLst>
                  <a:ext uri="{0D108BD9-81ED-4DB2-BD59-A6C34878D82A}">
                    <a16:rowId xmlns:a16="http://schemas.microsoft.com/office/drawing/2014/main" val="166050207"/>
                  </a:ext>
                </a:extLst>
              </a:tr>
              <a:tr h="222764">
                <a:tc>
                  <a:txBody>
                    <a:bodyPr/>
                    <a:lstStyle/>
                    <a:p>
                      <a:pPr algn="ctr"/>
                      <a:r>
                        <a:rPr lang="en-GB" sz="1000" dirty="0"/>
                        <a:t>Accuracy</a:t>
                      </a:r>
                    </a:p>
                  </a:txBody>
                  <a:tcPr marL="54928" marR="54928" marT="27464" marB="27464"/>
                </a:tc>
                <a:tc>
                  <a:txBody>
                    <a:bodyPr/>
                    <a:lstStyle/>
                    <a:p>
                      <a:pPr algn="ctr"/>
                      <a:endParaRPr lang="en-GB" sz="1000" dirty="0"/>
                    </a:p>
                  </a:txBody>
                  <a:tcPr marL="54928" marR="54928" marT="27464" marB="27464">
                    <a:solidFill>
                      <a:schemeClr val="bg1"/>
                    </a:solidFill>
                  </a:tcPr>
                </a:tc>
                <a:extLst>
                  <a:ext uri="{0D108BD9-81ED-4DB2-BD59-A6C34878D82A}">
                    <a16:rowId xmlns:a16="http://schemas.microsoft.com/office/drawing/2014/main" val="2806721277"/>
                  </a:ext>
                </a:extLst>
              </a:tr>
              <a:tr h="222764">
                <a:tc>
                  <a:txBody>
                    <a:bodyPr/>
                    <a:lstStyle/>
                    <a:p>
                      <a:pPr algn="ctr"/>
                      <a:r>
                        <a:rPr lang="en-GB" sz="1000" dirty="0"/>
                        <a:t>Precision</a:t>
                      </a:r>
                    </a:p>
                  </a:txBody>
                  <a:tcPr marL="54928" marR="54928" marT="27464" marB="27464"/>
                </a:tc>
                <a:tc>
                  <a:txBody>
                    <a:bodyPr/>
                    <a:lstStyle/>
                    <a:p>
                      <a:pPr algn="ctr"/>
                      <a:endParaRPr lang="en-GB" sz="1000" dirty="0"/>
                    </a:p>
                  </a:txBody>
                  <a:tcPr marL="54928" marR="54928" marT="27464" marB="27464">
                    <a:solidFill>
                      <a:schemeClr val="bg1"/>
                    </a:solidFill>
                  </a:tcPr>
                </a:tc>
                <a:extLst>
                  <a:ext uri="{0D108BD9-81ED-4DB2-BD59-A6C34878D82A}">
                    <a16:rowId xmlns:a16="http://schemas.microsoft.com/office/drawing/2014/main" val="2184605377"/>
                  </a:ext>
                </a:extLst>
              </a:tr>
              <a:tr h="222764">
                <a:tc>
                  <a:txBody>
                    <a:bodyPr/>
                    <a:lstStyle/>
                    <a:p>
                      <a:pPr algn="ctr"/>
                      <a:r>
                        <a:rPr lang="en-GB" sz="1000" dirty="0"/>
                        <a:t>Efficiency</a:t>
                      </a:r>
                    </a:p>
                  </a:txBody>
                  <a:tcPr marL="54928" marR="54928" marT="27464" marB="27464"/>
                </a:tc>
                <a:tc>
                  <a:txBody>
                    <a:bodyPr/>
                    <a:lstStyle/>
                    <a:p>
                      <a:pPr algn="ctr"/>
                      <a:endParaRPr lang="en-GB" sz="1000" dirty="0"/>
                    </a:p>
                  </a:txBody>
                  <a:tcPr marL="54928" marR="54928" marT="27464" marB="27464">
                    <a:solidFill>
                      <a:schemeClr val="bg1"/>
                    </a:solidFill>
                  </a:tcPr>
                </a:tc>
                <a:extLst>
                  <a:ext uri="{0D108BD9-81ED-4DB2-BD59-A6C34878D82A}">
                    <a16:rowId xmlns:a16="http://schemas.microsoft.com/office/drawing/2014/main" val="4039729219"/>
                  </a:ext>
                </a:extLst>
              </a:tr>
              <a:tr h="222764">
                <a:tc>
                  <a:txBody>
                    <a:bodyPr/>
                    <a:lstStyle/>
                    <a:p>
                      <a:pPr algn="ctr"/>
                      <a:r>
                        <a:rPr lang="en-GB" sz="1000" dirty="0"/>
                        <a:t>Ease of use</a:t>
                      </a:r>
                    </a:p>
                  </a:txBody>
                  <a:tcPr marL="54928" marR="54928" marT="27464" marB="27464"/>
                </a:tc>
                <a:tc>
                  <a:txBody>
                    <a:bodyPr/>
                    <a:lstStyle/>
                    <a:p>
                      <a:pPr algn="ctr"/>
                      <a:endParaRPr lang="en-GB" sz="1000" dirty="0"/>
                    </a:p>
                  </a:txBody>
                  <a:tcPr marL="54928" marR="54928" marT="27464" marB="27464">
                    <a:solidFill>
                      <a:schemeClr val="bg1"/>
                    </a:solidFill>
                  </a:tcPr>
                </a:tc>
                <a:extLst>
                  <a:ext uri="{0D108BD9-81ED-4DB2-BD59-A6C34878D82A}">
                    <a16:rowId xmlns:a16="http://schemas.microsoft.com/office/drawing/2014/main" val="469776193"/>
                  </a:ext>
                </a:extLst>
              </a:tr>
            </a:tbl>
          </a:graphicData>
        </a:graphic>
      </p:graphicFrame>
    </p:spTree>
    <p:extLst>
      <p:ext uri="{BB962C8B-B14F-4D97-AF65-F5344CB8AC3E}">
        <p14:creationId xmlns:p14="http://schemas.microsoft.com/office/powerpoint/2010/main" val="124439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91335E-D947-B96A-A7AC-5F8C2B736DCA}"/>
              </a:ext>
            </a:extLst>
          </p:cNvPr>
          <p:cNvSpPr>
            <a:spLocks noGrp="1"/>
          </p:cNvSpPr>
          <p:nvPr>
            <p:ph sz="quarter" idx="13"/>
          </p:nvPr>
        </p:nvSpPr>
        <p:spPr>
          <a:xfrm>
            <a:off x="376257" y="445784"/>
            <a:ext cx="8183543" cy="405115"/>
          </a:xfrm>
        </p:spPr>
        <p:txBody>
          <a:bodyPr/>
          <a:lstStyle/>
          <a:p>
            <a:r>
              <a:rPr lang="en-GB" dirty="0"/>
              <a:t>Summary: pseudo-stochastic probabilistic integrity analysis</a:t>
            </a:r>
          </a:p>
        </p:txBody>
      </p:sp>
      <p:sp>
        <p:nvSpPr>
          <p:cNvPr id="3" name="Content Placeholder 2">
            <a:extLst>
              <a:ext uri="{FF2B5EF4-FFF2-40B4-BE49-F238E27FC236}">
                <a16:creationId xmlns:a16="http://schemas.microsoft.com/office/drawing/2014/main" id="{09FEA632-689A-0B29-467B-6A23D65FF0E1}"/>
              </a:ext>
            </a:extLst>
          </p:cNvPr>
          <p:cNvSpPr>
            <a:spLocks noGrp="1"/>
          </p:cNvSpPr>
          <p:nvPr>
            <p:ph sz="quarter" idx="14"/>
          </p:nvPr>
        </p:nvSpPr>
        <p:spPr>
          <a:xfrm>
            <a:off x="395751" y="1076326"/>
            <a:ext cx="5700250" cy="4792662"/>
          </a:xfrm>
        </p:spPr>
        <p:txBody>
          <a:bodyPr/>
          <a:lstStyle/>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Aimed to create a “lookup curve” for easy calculation of failure probabilities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Aiming to avoid pseudo-stochastic methods that do not create a single, robust look-up curve.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The log-normalised damage margin method is both sensitive and robust to changes in mean values and variance of the stochastic variables</a:t>
            </a:r>
          </a:p>
          <a:p>
            <a:pPr marL="342900" indent="-342900">
              <a:buFont typeface="Arial" panose="020B0604020202020204" pitchFamily="34" charset="0"/>
              <a:buChar char="•"/>
            </a:pPr>
            <a:endParaRPr lang="en-GB" sz="2000" dirty="0"/>
          </a:p>
        </p:txBody>
      </p:sp>
      <p:pic>
        <p:nvPicPr>
          <p:cNvPr id="5" name="Content Placeholder 15">
            <a:extLst>
              <a:ext uri="{FF2B5EF4-FFF2-40B4-BE49-F238E27FC236}">
                <a16:creationId xmlns:a16="http://schemas.microsoft.com/office/drawing/2014/main" id="{B3946957-BCC9-AAF7-E045-5B6B880B7710}"/>
              </a:ext>
            </a:extLst>
          </p:cNvPr>
          <p:cNvPicPr>
            <a:picLocks noChangeAspect="1"/>
          </p:cNvPicPr>
          <p:nvPr/>
        </p:nvPicPr>
        <p:blipFill rotWithShape="1">
          <a:blip r:embed="rId2">
            <a:extLst>
              <a:ext uri="{28A0092B-C50C-407E-A947-70E740481C1C}">
                <a14:useLocalDpi xmlns:a14="http://schemas.microsoft.com/office/drawing/2010/main" val="0"/>
              </a:ext>
            </a:extLst>
          </a:blip>
          <a:srcRect t="7609" r="6899"/>
          <a:stretch/>
        </p:blipFill>
        <p:spPr>
          <a:xfrm>
            <a:off x="6108369" y="2032000"/>
            <a:ext cx="5308931" cy="3951288"/>
          </a:xfrm>
          <a:prstGeom prst="rect">
            <a:avLst/>
          </a:prstGeom>
        </p:spPr>
      </p:pic>
      <p:pic>
        <p:nvPicPr>
          <p:cNvPr id="7" name="Content Placeholder 10">
            <a:extLst>
              <a:ext uri="{FF2B5EF4-FFF2-40B4-BE49-F238E27FC236}">
                <a16:creationId xmlns:a16="http://schemas.microsoft.com/office/drawing/2014/main" id="{2CCB64B8-115F-E9ED-04F2-975DC690C1D1}"/>
              </a:ext>
            </a:extLst>
          </p:cNvPr>
          <p:cNvPicPr>
            <a:picLocks/>
          </p:cNvPicPr>
          <p:nvPr/>
        </p:nvPicPr>
        <p:blipFill rotWithShape="1">
          <a:blip r:embed="rId3">
            <a:extLst>
              <a:ext uri="{28A0092B-C50C-407E-A947-70E740481C1C}">
                <a14:useLocalDpi xmlns:a14="http://schemas.microsoft.com/office/drawing/2010/main" val="0"/>
              </a:ext>
            </a:extLst>
          </a:blip>
          <a:srcRect t="6689" r="7373"/>
          <a:stretch/>
        </p:blipFill>
        <p:spPr>
          <a:xfrm>
            <a:off x="6108369" y="1995352"/>
            <a:ext cx="5345112" cy="3987936"/>
          </a:xfrm>
          <a:prstGeom prst="rect">
            <a:avLst/>
          </a:prstGeom>
        </p:spPr>
      </p:pic>
    </p:spTree>
    <p:extLst>
      <p:ext uri="{BB962C8B-B14F-4D97-AF65-F5344CB8AC3E}">
        <p14:creationId xmlns:p14="http://schemas.microsoft.com/office/powerpoint/2010/main" val="1300254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91335E-D947-B96A-A7AC-5F8C2B736DCA}"/>
              </a:ext>
            </a:extLst>
          </p:cNvPr>
          <p:cNvSpPr>
            <a:spLocks noGrp="1"/>
          </p:cNvSpPr>
          <p:nvPr>
            <p:ph sz="quarter" idx="13"/>
          </p:nvPr>
        </p:nvSpPr>
        <p:spPr>
          <a:xfrm>
            <a:off x="376257" y="445784"/>
            <a:ext cx="8183543" cy="405115"/>
          </a:xfrm>
        </p:spPr>
        <p:txBody>
          <a:bodyPr/>
          <a:lstStyle/>
          <a:p>
            <a:r>
              <a:rPr lang="en-GB" dirty="0"/>
              <a:t>Summary: pseudo-stochastic probabilistic integrity analysis</a:t>
            </a:r>
          </a:p>
        </p:txBody>
      </p:sp>
      <p:sp>
        <p:nvSpPr>
          <p:cNvPr id="3" name="Content Placeholder 2">
            <a:extLst>
              <a:ext uri="{FF2B5EF4-FFF2-40B4-BE49-F238E27FC236}">
                <a16:creationId xmlns:a16="http://schemas.microsoft.com/office/drawing/2014/main" id="{09FEA632-689A-0B29-467B-6A23D65FF0E1}"/>
              </a:ext>
            </a:extLst>
          </p:cNvPr>
          <p:cNvSpPr>
            <a:spLocks noGrp="1"/>
          </p:cNvSpPr>
          <p:nvPr>
            <p:ph sz="quarter" idx="14"/>
          </p:nvPr>
        </p:nvSpPr>
        <p:spPr>
          <a:xfrm>
            <a:off x="395751" y="1076326"/>
            <a:ext cx="5700250" cy="4792662"/>
          </a:xfrm>
        </p:spPr>
        <p:txBody>
          <a:bodyPr/>
          <a:lstStyle/>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Aimed to create a “lookup curve” for easy calculation of failure probabilities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Aiming to avoid pseudo-stochastic methods that do not create a single, robust look-up curve.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The log-normalised damage margin method is both sensitive and robust to changes in mean values and variance of the stochastic variables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This behaviour persists when applied to more complex creep laws (such as HTBASS)</a:t>
            </a:r>
          </a:p>
        </p:txBody>
      </p:sp>
      <p:pic>
        <p:nvPicPr>
          <p:cNvPr id="5" name="Content Placeholder 15">
            <a:extLst>
              <a:ext uri="{FF2B5EF4-FFF2-40B4-BE49-F238E27FC236}">
                <a16:creationId xmlns:a16="http://schemas.microsoft.com/office/drawing/2014/main" id="{B3946957-BCC9-AAF7-E045-5B6B880B7710}"/>
              </a:ext>
            </a:extLst>
          </p:cNvPr>
          <p:cNvPicPr>
            <a:picLocks noChangeAspect="1"/>
          </p:cNvPicPr>
          <p:nvPr/>
        </p:nvPicPr>
        <p:blipFill rotWithShape="1">
          <a:blip r:embed="rId2">
            <a:extLst>
              <a:ext uri="{28A0092B-C50C-407E-A947-70E740481C1C}">
                <a14:useLocalDpi xmlns:a14="http://schemas.microsoft.com/office/drawing/2010/main" val="0"/>
              </a:ext>
            </a:extLst>
          </a:blip>
          <a:srcRect t="7609" r="6899"/>
          <a:stretch/>
        </p:blipFill>
        <p:spPr>
          <a:xfrm>
            <a:off x="6108369" y="2032000"/>
            <a:ext cx="5308931" cy="3951288"/>
          </a:xfrm>
          <a:prstGeom prst="rect">
            <a:avLst/>
          </a:prstGeom>
        </p:spPr>
      </p:pic>
      <p:graphicFrame>
        <p:nvGraphicFramePr>
          <p:cNvPr id="6" name="Table 6">
            <a:extLst>
              <a:ext uri="{FF2B5EF4-FFF2-40B4-BE49-F238E27FC236}">
                <a16:creationId xmlns:a16="http://schemas.microsoft.com/office/drawing/2014/main" id="{77D327AA-AC8F-7DEC-57AC-7F67704AA2A0}"/>
              </a:ext>
            </a:extLst>
          </p:cNvPr>
          <p:cNvGraphicFramePr>
            <a:graphicFrameLocks noGrp="1"/>
          </p:cNvGraphicFramePr>
          <p:nvPr/>
        </p:nvGraphicFramePr>
        <p:xfrm>
          <a:off x="7053366" y="2684956"/>
          <a:ext cx="1458044" cy="148808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952154">
                  <a:extLst>
                    <a:ext uri="{9D8B030D-6E8A-4147-A177-3AD203B41FA5}">
                      <a16:colId xmlns:a16="http://schemas.microsoft.com/office/drawing/2014/main" val="1266995801"/>
                    </a:ext>
                  </a:extLst>
                </a:gridCol>
                <a:gridCol w="505890">
                  <a:extLst>
                    <a:ext uri="{9D8B030D-6E8A-4147-A177-3AD203B41FA5}">
                      <a16:colId xmlns:a16="http://schemas.microsoft.com/office/drawing/2014/main" val="3160108013"/>
                    </a:ext>
                  </a:extLst>
                </a:gridCol>
              </a:tblGrid>
              <a:tr h="374268">
                <a:tc>
                  <a:txBody>
                    <a:bodyPr/>
                    <a:lstStyle/>
                    <a:p>
                      <a:pPr algn="ctr"/>
                      <a:r>
                        <a:rPr lang="en-GB" sz="1000" dirty="0"/>
                        <a:t>Requirement</a:t>
                      </a:r>
                    </a:p>
                  </a:txBody>
                  <a:tcPr marL="54928" marR="54928" marT="27464" marB="27464" anchor="b"/>
                </a:tc>
                <a:tc>
                  <a:txBody>
                    <a:bodyPr/>
                    <a:lstStyle/>
                    <a:p>
                      <a:pPr algn="ctr"/>
                      <a:r>
                        <a:rPr lang="en-GB" sz="1000" dirty="0"/>
                        <a:t>RAG rating</a:t>
                      </a:r>
                    </a:p>
                  </a:txBody>
                  <a:tcPr marL="54928" marR="54928" marT="27464" marB="27464" anchor="b"/>
                </a:tc>
                <a:extLst>
                  <a:ext uri="{0D108BD9-81ED-4DB2-BD59-A6C34878D82A}">
                    <a16:rowId xmlns:a16="http://schemas.microsoft.com/office/drawing/2014/main" val="916602238"/>
                  </a:ext>
                </a:extLst>
              </a:tr>
              <a:tr h="222764">
                <a:tc>
                  <a:txBody>
                    <a:bodyPr/>
                    <a:lstStyle/>
                    <a:p>
                      <a:pPr algn="ctr"/>
                      <a:r>
                        <a:rPr lang="en-GB" sz="1000" dirty="0"/>
                        <a:t>Robustness</a:t>
                      </a:r>
                    </a:p>
                  </a:txBody>
                  <a:tcPr marL="54928" marR="54928" marT="27464" marB="27464"/>
                </a:tc>
                <a:tc>
                  <a:txBody>
                    <a:bodyPr/>
                    <a:lstStyle/>
                    <a:p>
                      <a:pPr algn="ctr"/>
                      <a:r>
                        <a:rPr lang="en-GB" sz="1000" dirty="0"/>
                        <a:t>A</a:t>
                      </a:r>
                    </a:p>
                  </a:txBody>
                  <a:tcPr marL="54928" marR="54928" marT="27464" marB="27464">
                    <a:solidFill>
                      <a:srgbClr val="FFC000"/>
                    </a:solidFill>
                  </a:tcPr>
                </a:tc>
                <a:extLst>
                  <a:ext uri="{0D108BD9-81ED-4DB2-BD59-A6C34878D82A}">
                    <a16:rowId xmlns:a16="http://schemas.microsoft.com/office/drawing/2014/main" val="166050207"/>
                  </a:ext>
                </a:extLst>
              </a:tr>
              <a:tr h="222764">
                <a:tc>
                  <a:txBody>
                    <a:bodyPr/>
                    <a:lstStyle/>
                    <a:p>
                      <a:pPr algn="ctr"/>
                      <a:r>
                        <a:rPr lang="en-GB" sz="1000" dirty="0"/>
                        <a:t>Accuracy</a:t>
                      </a:r>
                    </a:p>
                  </a:txBody>
                  <a:tcPr marL="54928" marR="54928" marT="27464" marB="27464"/>
                </a:tc>
                <a:tc>
                  <a:txBody>
                    <a:bodyPr/>
                    <a:lstStyle/>
                    <a:p>
                      <a:pPr algn="ctr"/>
                      <a:r>
                        <a:rPr lang="en-GB" sz="1000" dirty="0"/>
                        <a:t>A</a:t>
                      </a:r>
                    </a:p>
                  </a:txBody>
                  <a:tcPr marL="54928" marR="54928" marT="27464" marB="27464">
                    <a:solidFill>
                      <a:srgbClr val="FFC000"/>
                    </a:solidFill>
                  </a:tcPr>
                </a:tc>
                <a:extLst>
                  <a:ext uri="{0D108BD9-81ED-4DB2-BD59-A6C34878D82A}">
                    <a16:rowId xmlns:a16="http://schemas.microsoft.com/office/drawing/2014/main" val="2806721277"/>
                  </a:ext>
                </a:extLst>
              </a:tr>
              <a:tr h="222764">
                <a:tc>
                  <a:txBody>
                    <a:bodyPr/>
                    <a:lstStyle/>
                    <a:p>
                      <a:pPr algn="ctr"/>
                      <a:r>
                        <a:rPr lang="en-GB" sz="1000" dirty="0"/>
                        <a:t>Precision</a:t>
                      </a:r>
                    </a:p>
                  </a:txBody>
                  <a:tcPr marL="54928" marR="54928" marT="27464" marB="27464"/>
                </a:tc>
                <a:tc>
                  <a:txBody>
                    <a:bodyPr/>
                    <a:lstStyle/>
                    <a:p>
                      <a:pPr algn="ctr"/>
                      <a:r>
                        <a:rPr lang="en-GB" sz="1000" dirty="0"/>
                        <a:t>A</a:t>
                      </a:r>
                    </a:p>
                  </a:txBody>
                  <a:tcPr marL="54928" marR="54928" marT="27464" marB="27464">
                    <a:solidFill>
                      <a:srgbClr val="FFC000"/>
                    </a:solidFill>
                  </a:tcPr>
                </a:tc>
                <a:extLst>
                  <a:ext uri="{0D108BD9-81ED-4DB2-BD59-A6C34878D82A}">
                    <a16:rowId xmlns:a16="http://schemas.microsoft.com/office/drawing/2014/main" val="2184605377"/>
                  </a:ext>
                </a:extLst>
              </a:tr>
              <a:tr h="222764">
                <a:tc>
                  <a:txBody>
                    <a:bodyPr/>
                    <a:lstStyle/>
                    <a:p>
                      <a:pPr algn="ctr"/>
                      <a:r>
                        <a:rPr lang="en-GB" sz="1000" dirty="0"/>
                        <a:t>Efficiency</a:t>
                      </a:r>
                    </a:p>
                  </a:txBody>
                  <a:tcPr marL="54928" marR="54928" marT="27464" marB="27464"/>
                </a:tc>
                <a:tc>
                  <a:txBody>
                    <a:bodyPr/>
                    <a:lstStyle/>
                    <a:p>
                      <a:pPr algn="ctr"/>
                      <a:r>
                        <a:rPr lang="en-GB" sz="1000" dirty="0"/>
                        <a:t>G</a:t>
                      </a:r>
                    </a:p>
                  </a:txBody>
                  <a:tcPr marL="54928" marR="54928" marT="27464" marB="27464">
                    <a:solidFill>
                      <a:srgbClr val="92D050"/>
                    </a:solidFill>
                  </a:tcPr>
                </a:tc>
                <a:extLst>
                  <a:ext uri="{0D108BD9-81ED-4DB2-BD59-A6C34878D82A}">
                    <a16:rowId xmlns:a16="http://schemas.microsoft.com/office/drawing/2014/main" val="4039729219"/>
                  </a:ext>
                </a:extLst>
              </a:tr>
              <a:tr h="222764">
                <a:tc>
                  <a:txBody>
                    <a:bodyPr/>
                    <a:lstStyle/>
                    <a:p>
                      <a:pPr algn="ctr"/>
                      <a:r>
                        <a:rPr lang="en-GB" sz="1000" dirty="0"/>
                        <a:t>Ease of use</a:t>
                      </a:r>
                    </a:p>
                  </a:txBody>
                  <a:tcPr marL="54928" marR="54928" marT="27464" marB="27464"/>
                </a:tc>
                <a:tc>
                  <a:txBody>
                    <a:bodyPr/>
                    <a:lstStyle/>
                    <a:p>
                      <a:pPr algn="ctr"/>
                      <a:r>
                        <a:rPr lang="en-GB" sz="1000" dirty="0"/>
                        <a:t>G</a:t>
                      </a:r>
                    </a:p>
                  </a:txBody>
                  <a:tcPr marL="54928" marR="54928" marT="27464" marB="27464">
                    <a:solidFill>
                      <a:srgbClr val="92D050"/>
                    </a:solidFill>
                  </a:tcPr>
                </a:tc>
                <a:extLst>
                  <a:ext uri="{0D108BD9-81ED-4DB2-BD59-A6C34878D82A}">
                    <a16:rowId xmlns:a16="http://schemas.microsoft.com/office/drawing/2014/main" val="469776193"/>
                  </a:ext>
                </a:extLst>
              </a:tr>
            </a:tbl>
          </a:graphicData>
        </a:graphic>
      </p:graphicFrame>
    </p:spTree>
    <p:extLst>
      <p:ext uri="{BB962C8B-B14F-4D97-AF65-F5344CB8AC3E}">
        <p14:creationId xmlns:p14="http://schemas.microsoft.com/office/powerpoint/2010/main" val="3137250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C26235-B42E-46FC-FF56-8696D32FBFAE}"/>
              </a:ext>
            </a:extLst>
          </p:cNvPr>
          <p:cNvSpPr>
            <a:spLocks noGrp="1"/>
          </p:cNvSpPr>
          <p:nvPr>
            <p:ph sz="quarter" idx="13"/>
          </p:nvPr>
        </p:nvSpPr>
        <p:spPr/>
        <p:txBody>
          <a:bodyPr/>
          <a:lstStyle/>
          <a:p>
            <a:r>
              <a:rPr lang="en-GB" dirty="0"/>
              <a:t>Contents</a:t>
            </a:r>
          </a:p>
        </p:txBody>
      </p:sp>
      <p:sp>
        <p:nvSpPr>
          <p:cNvPr id="3" name="Content Placeholder 2">
            <a:extLst>
              <a:ext uri="{FF2B5EF4-FFF2-40B4-BE49-F238E27FC236}">
                <a16:creationId xmlns:a16="http://schemas.microsoft.com/office/drawing/2014/main" id="{3E97F86A-1497-DB43-CBE8-7331BBB0FAF1}"/>
              </a:ext>
            </a:extLst>
          </p:cNvPr>
          <p:cNvSpPr>
            <a:spLocks noGrp="1"/>
          </p:cNvSpPr>
          <p:nvPr>
            <p:ph sz="quarter" idx="14"/>
          </p:nvPr>
        </p:nvSpPr>
        <p:spPr>
          <a:xfrm>
            <a:off x="375168" y="1077744"/>
            <a:ext cx="5400000" cy="1980000"/>
          </a:xfrm>
        </p:spPr>
        <p:txBody>
          <a:bodyPr/>
          <a:lstStyle/>
          <a:p>
            <a:pPr algn="ctr"/>
            <a:r>
              <a:rPr lang="en-GB" b="1" dirty="0"/>
              <a:t>Pseudo-stochastic simulation</a:t>
            </a:r>
          </a:p>
        </p:txBody>
      </p:sp>
      <p:sp>
        <p:nvSpPr>
          <p:cNvPr id="5" name="Content Placeholder 2">
            <a:extLst>
              <a:ext uri="{FF2B5EF4-FFF2-40B4-BE49-F238E27FC236}">
                <a16:creationId xmlns:a16="http://schemas.microsoft.com/office/drawing/2014/main" id="{6BEB4DF0-7078-A343-4DAB-CA140F4BBB92}"/>
              </a:ext>
            </a:extLst>
          </p:cNvPr>
          <p:cNvSpPr txBox="1">
            <a:spLocks/>
          </p:cNvSpPr>
          <p:nvPr/>
        </p:nvSpPr>
        <p:spPr>
          <a:xfrm>
            <a:off x="375168" y="3506619"/>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6" name="Content Placeholder 2">
            <a:extLst>
              <a:ext uri="{FF2B5EF4-FFF2-40B4-BE49-F238E27FC236}">
                <a16:creationId xmlns:a16="http://schemas.microsoft.com/office/drawing/2014/main" id="{9D22278E-44DD-E38E-BAB7-3E201DB3C832}"/>
              </a:ext>
            </a:extLst>
          </p:cNvPr>
          <p:cNvSpPr txBox="1">
            <a:spLocks/>
          </p:cNvSpPr>
          <p:nvPr/>
        </p:nvSpPr>
        <p:spPr>
          <a:xfrm>
            <a:off x="6416832" y="3506619"/>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7" name="Content Placeholder 2">
            <a:extLst>
              <a:ext uri="{FF2B5EF4-FFF2-40B4-BE49-F238E27FC236}">
                <a16:creationId xmlns:a16="http://schemas.microsoft.com/office/drawing/2014/main" id="{70DEBC06-0FEB-2331-21A3-ACF402DB8DCB}"/>
              </a:ext>
            </a:extLst>
          </p:cNvPr>
          <p:cNvSpPr txBox="1">
            <a:spLocks/>
          </p:cNvSpPr>
          <p:nvPr/>
        </p:nvSpPr>
        <p:spPr>
          <a:xfrm>
            <a:off x="6416832" y="982494"/>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8" name="Content Placeholder 2">
            <a:extLst>
              <a:ext uri="{FF2B5EF4-FFF2-40B4-BE49-F238E27FC236}">
                <a16:creationId xmlns:a16="http://schemas.microsoft.com/office/drawing/2014/main" id="{6A7A4B91-93A8-F1AD-60D0-ACCD874BAA5A}"/>
              </a:ext>
            </a:extLst>
          </p:cNvPr>
          <p:cNvSpPr txBox="1">
            <a:spLocks/>
          </p:cNvSpPr>
          <p:nvPr/>
        </p:nvSpPr>
        <p:spPr>
          <a:xfrm>
            <a:off x="6416832" y="1077744"/>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t>Monte Carlo and surrogate Monte Carlo simulation</a:t>
            </a:r>
          </a:p>
        </p:txBody>
      </p:sp>
      <p:cxnSp>
        <p:nvCxnSpPr>
          <p:cNvPr id="11" name="Straight Connector 10">
            <a:extLst>
              <a:ext uri="{FF2B5EF4-FFF2-40B4-BE49-F238E27FC236}">
                <a16:creationId xmlns:a16="http://schemas.microsoft.com/office/drawing/2014/main" id="{803F3BFB-224E-1B2B-0527-3E097E868DBA}"/>
              </a:ext>
            </a:extLst>
          </p:cNvPr>
          <p:cNvCxnSpPr>
            <a:cxnSpLocks/>
          </p:cNvCxnSpPr>
          <p:nvPr/>
        </p:nvCxnSpPr>
        <p:spPr>
          <a:xfrm flipV="1">
            <a:off x="6194268" y="1242781"/>
            <a:ext cx="0" cy="424383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4CAF42A-3FD4-5981-5897-8EBB2A1B09C3}"/>
              </a:ext>
            </a:extLst>
          </p:cNvPr>
          <p:cNvCxnSpPr>
            <a:cxnSpLocks/>
          </p:cNvCxnSpPr>
          <p:nvPr/>
        </p:nvCxnSpPr>
        <p:spPr>
          <a:xfrm>
            <a:off x="-285750" y="945964"/>
            <a:ext cx="127825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9" name="Content Placeholder 10">
            <a:extLst>
              <a:ext uri="{FF2B5EF4-FFF2-40B4-BE49-F238E27FC236}">
                <a16:creationId xmlns:a16="http://schemas.microsoft.com/office/drawing/2014/main" id="{C52C4A48-5399-1A2E-D1F5-76E801848DB4}"/>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392143" y="1476827"/>
            <a:ext cx="5481293" cy="405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descr="Prior (kernel:  1**2 * RBF(length_scale=1)), Posterior (kernel: 0.594**2 * RBF(length_scale=0.279))  Log-Likelihood: -0.067">
            <a:extLst>
              <a:ext uri="{FF2B5EF4-FFF2-40B4-BE49-F238E27FC236}">
                <a16:creationId xmlns:a16="http://schemas.microsoft.com/office/drawing/2014/main" id="{6ECD60B1-9F67-6DCA-F48D-1CE5AFF293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3979" b="1992"/>
          <a:stretch/>
        </p:blipFill>
        <p:spPr bwMode="auto">
          <a:xfrm>
            <a:off x="6414779" y="2268128"/>
            <a:ext cx="5625846" cy="2476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a:extLst>
              <a:ext uri="{FF2B5EF4-FFF2-40B4-BE49-F238E27FC236}">
                <a16:creationId xmlns:a16="http://schemas.microsoft.com/office/drawing/2014/main" id="{56B9F8CD-DA20-7497-57A6-6247644AC422}"/>
              </a:ext>
            </a:extLst>
          </p:cNvPr>
          <p:cNvSpPr/>
          <p:nvPr/>
        </p:nvSpPr>
        <p:spPr>
          <a:xfrm>
            <a:off x="-61511" y="945965"/>
            <a:ext cx="6273357" cy="488508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6969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8C3AD1-4A5F-0ECD-A04F-BBDFD5F7DF19}"/>
              </a:ext>
            </a:extLst>
          </p:cNvPr>
          <p:cNvSpPr>
            <a:spLocks noGrp="1"/>
          </p:cNvSpPr>
          <p:nvPr>
            <p:ph sz="quarter" idx="13"/>
          </p:nvPr>
        </p:nvSpPr>
        <p:spPr/>
        <p:txBody>
          <a:bodyPr/>
          <a:lstStyle/>
          <a:p>
            <a:r>
              <a:rPr lang="en-GB" dirty="0"/>
              <a:t>Classical Monte Carlo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2DDAB4-33D8-4406-1C0B-D0118E560EB6}"/>
                  </a:ext>
                </a:extLst>
              </p:cNvPr>
              <p:cNvSpPr>
                <a:spLocks noGrp="1"/>
              </p:cNvSpPr>
              <p:nvPr>
                <p:ph sz="quarter" idx="14"/>
              </p:nvPr>
            </p:nvSpPr>
            <p:spPr/>
            <p:txBody>
              <a:bodyPr/>
              <a:lstStyle/>
              <a:p>
                <a:pPr marL="0" indent="0">
                  <a:buNone/>
                </a:pPr>
                <a:endParaRPr lang="en-GB" sz="2000" dirty="0"/>
              </a:p>
              <a:p>
                <a:pPr marL="0" indent="0">
                  <a:buNone/>
                </a:pPr>
                <a:endParaRPr lang="en-GB" sz="2000" dirty="0"/>
              </a:p>
              <a:p>
                <a:pPr marL="0" indent="0">
                  <a:buNone/>
                </a:pPr>
                <a:r>
                  <a:rPr lang="en-GB" sz="2000" dirty="0"/>
                  <a:t>Monte Carlo analysis generally follows these steps:</a:t>
                </a:r>
              </a:p>
              <a:p>
                <a:pPr marL="457200" indent="-457200">
                  <a:buFont typeface="+mj-lt"/>
                  <a:buAutoNum type="arabicPeriod"/>
                </a:pPr>
                <a:r>
                  <a:rPr lang="en-GB" sz="2000" dirty="0"/>
                  <a:t>Take </a:t>
                </a:r>
                <a14:m>
                  <m:oMath xmlns:m="http://schemas.openxmlformats.org/officeDocument/2006/math">
                    <m:r>
                      <a:rPr lang="en-GB" sz="2000" b="0" i="1" smtClean="0">
                        <a:latin typeface="Cambria Math" panose="02040503050406030204" pitchFamily="18" charset="0"/>
                      </a:rPr>
                      <m:t>𝑛</m:t>
                    </m:r>
                  </m:oMath>
                </a14:m>
                <a:r>
                  <a:rPr lang="en-GB" sz="2000" dirty="0"/>
                  <a:t> samples from the input distribution(s).</a:t>
                </a:r>
              </a:p>
              <a:p>
                <a:pPr marL="457200" indent="-457200">
                  <a:buFont typeface="+mj-lt"/>
                  <a:buAutoNum type="arabicPeriod"/>
                </a:pPr>
                <a:endParaRPr lang="en-GB" sz="2000" dirty="0"/>
              </a:p>
              <a:p>
                <a:pPr marL="457200" indent="-457200">
                  <a:buFont typeface="+mj-lt"/>
                  <a:buAutoNum type="arabicPeriod"/>
                </a:pPr>
                <a:r>
                  <a:rPr lang="en-GB" sz="2000" dirty="0"/>
                  <a:t>Calculate the damage </a:t>
                </a:r>
                <a14:m>
                  <m:oMath xmlns:m="http://schemas.openxmlformats.org/officeDocument/2006/math">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𝐷</m:t>
                        </m:r>
                      </m:e>
                      <m:sub>
                        <m:r>
                          <a:rPr lang="en-GB" sz="2000" b="0" i="1" smtClean="0">
                            <a:latin typeface="Cambria Math" panose="02040503050406030204" pitchFamily="18" charset="0"/>
                          </a:rPr>
                          <m:t>𝑖</m:t>
                        </m:r>
                      </m:sub>
                    </m:sSub>
                  </m:oMath>
                </a14:m>
                <a:r>
                  <a:rPr lang="en-GB" sz="2000" dirty="0"/>
                  <a:t> for each sampled set of inputs.</a:t>
                </a:r>
              </a:p>
              <a:p>
                <a:pPr marL="457200" indent="-457200">
                  <a:buFont typeface="+mj-lt"/>
                  <a:buAutoNum type="arabicPeriod"/>
                </a:pPr>
                <a:endParaRPr lang="en-GB" sz="2000" dirty="0"/>
              </a:p>
              <a:p>
                <a:pPr marL="457200" indent="-457200">
                  <a:buFont typeface="+mj-lt"/>
                  <a:buAutoNum type="arabicPeriod"/>
                </a:pPr>
                <a:r>
                  <a:rPr lang="en-GB" sz="2000" dirty="0"/>
                  <a:t>Approximate the probability of failure via</a:t>
                </a:r>
                <a:br>
                  <a:rPr lang="en-GB" sz="2000" dirty="0"/>
                </a:br>
                <a14:m>
                  <m:oMath xmlns:m="http://schemas.openxmlformats.org/officeDocument/2006/math">
                    <m:sSub>
                      <m:sSubPr>
                        <m:ctrlPr>
                          <a:rPr lang="en-GB" sz="2000" i="1" smtClean="0">
                            <a:effectLst/>
                            <a:latin typeface="Cambria Math" panose="02040503050406030204" pitchFamily="18" charset="0"/>
                          </a:rPr>
                        </m:ctrlPr>
                      </m:sSub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𝑃</m:t>
                        </m:r>
                      </m:e>
                      <m:sub>
                        <m:r>
                          <m:rPr>
                            <m:sty m:val="p"/>
                          </m:rPr>
                          <a:rPr lang="en-GB">
                            <a:effectLst/>
                            <a:latin typeface="Cambria Math" panose="02040503050406030204" pitchFamily="18" charset="0"/>
                            <a:ea typeface="Times New Roman" panose="02020603050405020304" pitchFamily="18" charset="0"/>
                            <a:cs typeface="Times New Roman" panose="02020603050405020304" pitchFamily="18" charset="0"/>
                          </a:rPr>
                          <m:t>fail</m:t>
                        </m:r>
                      </m:sub>
                    </m:sSub>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GB" sz="2000" i="1">
                            <a:effectLst/>
                            <a:latin typeface="Cambria Math" panose="02040503050406030204" pitchFamily="18" charset="0"/>
                          </a:rPr>
                        </m:ctrlPr>
                      </m:fPr>
                      <m:num>
                        <m:nary>
                          <m:naryPr>
                            <m:chr m:val="∑"/>
                            <m:limLoc m:val="subSup"/>
                            <m:ctrlPr>
                              <a:rPr lang="en-GB" sz="2000" i="1">
                                <a:effectLst/>
                                <a:latin typeface="Cambria Math" panose="02040503050406030204" pitchFamily="18" charset="0"/>
                              </a:rPr>
                            </m:ctrlPr>
                          </m:naryPr>
                          <m:sub>
                            <m:r>
                              <a:rPr lang="en-GB" i="1">
                                <a:effectLst/>
                                <a:latin typeface="Cambria Math" panose="02040503050406030204" pitchFamily="18" charset="0"/>
                                <a:ea typeface="Times New Roman" panose="02020603050405020304" pitchFamily="18" charset="0"/>
                                <a:cs typeface="Times New Roman" panose="02020603050405020304" pitchFamily="18" charset="0"/>
                              </a:rPr>
                              <m:t>𝑖</m:t>
                            </m:r>
                            <m:r>
                              <a:rPr lang="en-GB"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GB" sz="2000" i="1" smtClean="0">
                                <a:effectLst/>
                                <a:latin typeface="Cambria Math" panose="02040503050406030204" pitchFamily="18" charset="0"/>
                              </a:rPr>
                              <m:t>𝑛</m:t>
                            </m:r>
                          </m:sup>
                          <m:e>
                            <m:sSub>
                              <m:sSubPr>
                                <m:ctrlPr>
                                  <a:rPr lang="en-GB" sz="2000" i="1">
                                    <a:effectLst/>
                                    <a:latin typeface="Cambria Math" panose="02040503050406030204" pitchFamily="18" charset="0"/>
                                  </a:rPr>
                                </m:ctrlPr>
                              </m:sSub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GB"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nary>
                      </m:num>
                      <m:den>
                        <m:r>
                          <a:rPr lang="en-GB" b="0" i="1" smtClean="0">
                            <a:effectLst/>
                            <a:latin typeface="Cambria Math" panose="02040503050406030204" pitchFamily="18" charset="0"/>
                            <a:ea typeface="Times New Roman" panose="02020603050405020304" pitchFamily="18" charset="0"/>
                            <a:cs typeface="Times New Roman" panose="02020603050405020304" pitchFamily="18" charset="0"/>
                          </a:rPr>
                          <m:t>𝑛</m:t>
                        </m:r>
                      </m:den>
                    </m:f>
                    <m:r>
                      <a:rPr lang="en-GB">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GB">
                        <a:effectLst/>
                        <a:latin typeface="Cambria Math" panose="02040503050406030204" pitchFamily="18" charset="0"/>
                        <a:ea typeface="Times New Roman" panose="02020603050405020304" pitchFamily="18" charset="0"/>
                        <a:cs typeface="Times New Roman" panose="02020603050405020304" pitchFamily="18" charset="0"/>
                      </a:rPr>
                      <m:t>where</m:t>
                    </m:r>
                    <m:r>
                      <a:rPr lang="en-GB">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GB" sz="2000" i="1">
                            <a:effectLst/>
                            <a:latin typeface="Cambria Math" panose="02040503050406030204" pitchFamily="18" charset="0"/>
                          </a:rPr>
                        </m:ctrlPr>
                      </m:sSub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GB"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GB" sz="2000" i="1">
                            <a:effectLst/>
                            <a:latin typeface="Cambria Math" panose="02040503050406030204" pitchFamily="18" charset="0"/>
                          </a:rPr>
                        </m:ctrlPr>
                      </m:dPr>
                      <m:e>
                        <m:eqArr>
                          <m:eqArrPr>
                            <m:ctrlPr>
                              <a:rPr lang="en-GB" sz="2000" i="1">
                                <a:effectLst/>
                                <a:latin typeface="Cambria Math" panose="02040503050406030204" pitchFamily="18" charset="0"/>
                              </a:rPr>
                            </m:ctrlPr>
                          </m:eqArrPr>
                          <m:e>
                            <m:r>
                              <a:rPr lang="en-GB" i="1">
                                <a:effectLst/>
                                <a:latin typeface="Cambria Math" panose="02040503050406030204" pitchFamily="18" charset="0"/>
                                <a:ea typeface="Times New Roman" panose="02020603050405020304" pitchFamily="18" charset="0"/>
                                <a:cs typeface="Times New Roman" panose="02020603050405020304" pitchFamily="18" charset="0"/>
                              </a:rPr>
                              <m:t>1,</m:t>
                            </m:r>
                            <m:r>
                              <a:rPr lang="en-GB">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GB">
                                <a:effectLst/>
                                <a:latin typeface="Cambria Math" panose="02040503050406030204" pitchFamily="18" charset="0"/>
                                <a:ea typeface="Times New Roman" panose="02020603050405020304" pitchFamily="18" charset="0"/>
                                <a:cs typeface="Times New Roman" panose="02020603050405020304" pitchFamily="18" charset="0"/>
                              </a:rPr>
                              <m:t>if</m:t>
                            </m:r>
                            <m:r>
                              <a:rPr lang="en-GB"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GB" sz="2000" i="1">
                                    <a:effectLst/>
                                    <a:latin typeface="Cambria Math" panose="02040503050406030204" pitchFamily="18" charset="0"/>
                                  </a:rPr>
                                </m:ctrlPr>
                              </m:sSub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𝐷</m:t>
                                </m:r>
                              </m:e>
                              <m:sub>
                                <m:r>
                                  <a:rPr lang="en-GB"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GB" sz="2000" i="1">
                                    <a:effectLst/>
                                    <a:latin typeface="Cambria Math" panose="02040503050406030204" pitchFamily="18" charset="0"/>
                                  </a:rPr>
                                </m:ctrlPr>
                              </m:accPr>
                              <m:e>
                                <m:r>
                                  <a:rPr lang="en-GB" sz="2000" b="0" i="1" smtClean="0">
                                    <a:effectLst/>
                                    <a:latin typeface="Cambria Math" panose="02040503050406030204" pitchFamily="18" charset="0"/>
                                  </a:rPr>
                                  <m:t>𝐷</m:t>
                                </m:r>
                              </m:e>
                            </m:acc>
                          </m:e>
                          <m:e>
                            <m:r>
                              <a:rPr lang="en-GB" i="1">
                                <a:effectLst/>
                                <a:latin typeface="Cambria Math" panose="02040503050406030204" pitchFamily="18" charset="0"/>
                                <a:ea typeface="Times New Roman" panose="02020603050405020304" pitchFamily="18" charset="0"/>
                                <a:cs typeface="Times New Roman" panose="02020603050405020304" pitchFamily="18" charset="0"/>
                              </a:rPr>
                              <m:t>0, </m:t>
                            </m:r>
                            <m:r>
                              <m:rPr>
                                <m:sty m:val="p"/>
                              </m:rPr>
                              <a:rPr lang="en-GB">
                                <a:effectLst/>
                                <a:latin typeface="Cambria Math" panose="02040503050406030204" pitchFamily="18" charset="0"/>
                                <a:ea typeface="Times New Roman" panose="02020603050405020304" pitchFamily="18" charset="0"/>
                                <a:cs typeface="Times New Roman" panose="02020603050405020304" pitchFamily="18" charset="0"/>
                              </a:rPr>
                              <m:t>otherwise</m:t>
                            </m:r>
                            <m:r>
                              <a:rPr lang="en-GB">
                                <a:effectLst/>
                                <a:latin typeface="Cambria Math" panose="02040503050406030204" pitchFamily="18" charset="0"/>
                                <a:ea typeface="Times New Roman" panose="02020603050405020304" pitchFamily="18" charset="0"/>
                                <a:cs typeface="Times New Roman" panose="02020603050405020304" pitchFamily="18" charset="0"/>
                              </a:rPr>
                              <m:t> </m:t>
                            </m:r>
                          </m:e>
                        </m:eqArr>
                      </m:e>
                    </m:d>
                  </m:oMath>
                </a14:m>
                <a:r>
                  <a:rPr lang="en-GB" sz="2000" dirty="0"/>
                  <a:t>,</a:t>
                </a:r>
                <a:br>
                  <a:rPr lang="en-GB" sz="2000" dirty="0"/>
                </a:br>
                <a:r>
                  <a:rPr lang="en-GB" sz="2000" dirty="0"/>
                  <a:t>and </a:t>
                </a:r>
                <a14:m>
                  <m:oMath xmlns:m="http://schemas.openxmlformats.org/officeDocument/2006/math">
                    <m:acc>
                      <m:accPr>
                        <m:chr m:val="̃"/>
                        <m:ctrlPr>
                          <a:rPr lang="en-GB" sz="2000" i="1" smtClean="0">
                            <a:latin typeface="Cambria Math" panose="02040503050406030204" pitchFamily="18" charset="0"/>
                          </a:rPr>
                        </m:ctrlPr>
                      </m:accPr>
                      <m:e>
                        <m:r>
                          <a:rPr lang="en-GB" sz="2000" b="0" i="1" smtClean="0">
                            <a:latin typeface="Cambria Math" panose="02040503050406030204" pitchFamily="18" charset="0"/>
                          </a:rPr>
                          <m:t>𝐷</m:t>
                        </m:r>
                      </m:e>
                    </m:acc>
                  </m:oMath>
                </a14:m>
                <a:r>
                  <a:rPr lang="en-GB" sz="2000" dirty="0"/>
                  <a:t> is the maximum allowable damage until failure.</a:t>
                </a:r>
              </a:p>
              <a:p>
                <a:endParaRPr lang="en-GB" dirty="0"/>
              </a:p>
            </p:txBody>
          </p:sp>
        </mc:Choice>
        <mc:Fallback xmlns="">
          <p:sp>
            <p:nvSpPr>
              <p:cNvPr id="3" name="Content Placeholder 2">
                <a:extLst>
                  <a:ext uri="{FF2B5EF4-FFF2-40B4-BE49-F238E27FC236}">
                    <a16:creationId xmlns:a16="http://schemas.microsoft.com/office/drawing/2014/main" id="{BE2DDAB4-33D8-4406-1C0B-D0118E560EB6}"/>
                  </a:ext>
                </a:extLst>
              </p:cNvPr>
              <p:cNvSpPr>
                <a:spLocks noGrp="1" noRot="1" noChangeAspect="1" noMove="1" noResize="1" noEditPoints="1" noAdjustHandles="1" noChangeArrowheads="1" noChangeShapeType="1" noTextEdit="1"/>
              </p:cNvSpPr>
              <p:nvPr>
                <p:ph sz="quarter" idx="14"/>
              </p:nvPr>
            </p:nvSpPr>
            <p:spPr>
              <a:blipFill>
                <a:blip r:embed="rId2"/>
                <a:stretch>
                  <a:fillRect l="-985"/>
                </a:stretch>
              </a:blipFill>
            </p:spPr>
            <p:txBody>
              <a:bodyPr/>
              <a:lstStyle/>
              <a:p>
                <a:r>
                  <a:rPr lang="en-GB">
                    <a:noFill/>
                  </a:rPr>
                  <a:t> </a:t>
                </a:r>
              </a:p>
            </p:txBody>
          </p:sp>
        </mc:Fallback>
      </mc:AlternateContent>
      <p:grpSp>
        <p:nvGrpSpPr>
          <p:cNvPr id="5" name="Group 4">
            <a:extLst>
              <a:ext uri="{FF2B5EF4-FFF2-40B4-BE49-F238E27FC236}">
                <a16:creationId xmlns:a16="http://schemas.microsoft.com/office/drawing/2014/main" id="{77413E92-D53B-A59D-1BEA-304B3E574764}"/>
              </a:ext>
            </a:extLst>
          </p:cNvPr>
          <p:cNvGrpSpPr/>
          <p:nvPr/>
        </p:nvGrpSpPr>
        <p:grpSpPr>
          <a:xfrm>
            <a:off x="8323363" y="1190668"/>
            <a:ext cx="2529347" cy="2688686"/>
            <a:chOff x="8031263" y="1634303"/>
            <a:chExt cx="2529347" cy="2688686"/>
          </a:xfrm>
        </p:grpSpPr>
        <p:grpSp>
          <p:nvGrpSpPr>
            <p:cNvPr id="6" name="Group 5">
              <a:extLst>
                <a:ext uri="{FF2B5EF4-FFF2-40B4-BE49-F238E27FC236}">
                  <a16:creationId xmlns:a16="http://schemas.microsoft.com/office/drawing/2014/main" id="{1C906831-D17D-3ED9-A4E2-A8AB21DAE2BD}"/>
                </a:ext>
              </a:extLst>
            </p:cNvPr>
            <p:cNvGrpSpPr/>
            <p:nvPr/>
          </p:nvGrpSpPr>
          <p:grpSpPr>
            <a:xfrm>
              <a:off x="8031263" y="2026602"/>
              <a:ext cx="2422140" cy="2053779"/>
              <a:chOff x="7960725" y="1435510"/>
              <a:chExt cx="2422140" cy="2053779"/>
            </a:xfrm>
          </p:grpSpPr>
          <p:pic>
            <p:nvPicPr>
              <p:cNvPr id="12" name="Picture 11">
                <a:extLst>
                  <a:ext uri="{FF2B5EF4-FFF2-40B4-BE49-F238E27FC236}">
                    <a16:creationId xmlns:a16="http://schemas.microsoft.com/office/drawing/2014/main" id="{4250E047-E16A-451A-41AB-2F874283C2D9}"/>
                  </a:ext>
                </a:extLst>
              </p:cNvPr>
              <p:cNvPicPr>
                <a:picLocks noChangeAspect="1"/>
              </p:cNvPicPr>
              <p:nvPr/>
            </p:nvPicPr>
            <p:blipFill>
              <a:blip r:embed="rId3"/>
              <a:stretch>
                <a:fillRect/>
              </a:stretch>
            </p:blipFill>
            <p:spPr>
              <a:xfrm>
                <a:off x="7960725" y="1549723"/>
                <a:ext cx="2422140" cy="1786022"/>
              </a:xfrm>
              <a:prstGeom prst="rect">
                <a:avLst/>
              </a:prstGeom>
            </p:spPr>
          </p:pic>
          <p:cxnSp>
            <p:nvCxnSpPr>
              <p:cNvPr id="13" name="Straight Arrow Connector 12">
                <a:extLst>
                  <a:ext uri="{FF2B5EF4-FFF2-40B4-BE49-F238E27FC236}">
                    <a16:creationId xmlns:a16="http://schemas.microsoft.com/office/drawing/2014/main" id="{E4290A3B-327E-4132-072D-285B3311BFAD}"/>
                  </a:ext>
                </a:extLst>
              </p:cNvPr>
              <p:cNvCxnSpPr>
                <a:cxnSpLocks/>
              </p:cNvCxnSpPr>
              <p:nvPr/>
            </p:nvCxnSpPr>
            <p:spPr>
              <a:xfrm>
                <a:off x="8141112" y="3378579"/>
                <a:ext cx="212376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67B08BA-A3E1-3E38-E55D-61AE717B0746}"/>
                  </a:ext>
                </a:extLst>
              </p:cNvPr>
              <p:cNvCxnSpPr>
                <a:cxnSpLocks/>
              </p:cNvCxnSpPr>
              <p:nvPr/>
            </p:nvCxnSpPr>
            <p:spPr>
              <a:xfrm flipV="1">
                <a:off x="9202997" y="1435510"/>
                <a:ext cx="0" cy="20537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 name="Diamond 6">
              <a:extLst>
                <a:ext uri="{FF2B5EF4-FFF2-40B4-BE49-F238E27FC236}">
                  <a16:creationId xmlns:a16="http://schemas.microsoft.com/office/drawing/2014/main" id="{F8D5EA1B-5638-C465-92AB-5E0B30427688}"/>
                </a:ext>
              </a:extLst>
            </p:cNvPr>
            <p:cNvSpPr/>
            <p:nvPr/>
          </p:nvSpPr>
          <p:spPr>
            <a:xfrm>
              <a:off x="9468465" y="2642224"/>
              <a:ext cx="120604" cy="120604"/>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iamond 7">
              <a:extLst>
                <a:ext uri="{FF2B5EF4-FFF2-40B4-BE49-F238E27FC236}">
                  <a16:creationId xmlns:a16="http://schemas.microsoft.com/office/drawing/2014/main" id="{11CB1F13-F125-5867-D025-B245204291E4}"/>
                </a:ext>
              </a:extLst>
            </p:cNvPr>
            <p:cNvSpPr/>
            <p:nvPr/>
          </p:nvSpPr>
          <p:spPr>
            <a:xfrm>
              <a:off x="8908838" y="2831757"/>
              <a:ext cx="120604" cy="120604"/>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iamond 8">
              <a:extLst>
                <a:ext uri="{FF2B5EF4-FFF2-40B4-BE49-F238E27FC236}">
                  <a16:creationId xmlns:a16="http://schemas.microsoft.com/office/drawing/2014/main" id="{956B4CE5-70C6-6115-2109-E65E9F605927}"/>
                </a:ext>
              </a:extLst>
            </p:cNvPr>
            <p:cNvSpPr/>
            <p:nvPr/>
          </p:nvSpPr>
          <p:spPr>
            <a:xfrm>
              <a:off x="9299381" y="2215392"/>
              <a:ext cx="120604" cy="120604"/>
            </a:xfrm>
            <a:prstGeom prst="diamond">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580924C-8364-44DB-EA77-7998E6B9A12C}"/>
                </a:ext>
              </a:extLst>
            </p:cNvPr>
            <p:cNvSpPr txBox="1"/>
            <p:nvPr/>
          </p:nvSpPr>
          <p:spPr>
            <a:xfrm>
              <a:off x="10121381" y="3953658"/>
              <a:ext cx="439229" cy="369331"/>
            </a:xfrm>
            <a:prstGeom prst="rect">
              <a:avLst/>
            </a:prstGeom>
            <a:noFill/>
          </p:spPr>
          <p:txBody>
            <a:bodyPr wrap="square" rtlCol="0">
              <a:spAutoFit/>
            </a:bodyPr>
            <a:lstStyle/>
            <a:p>
              <a:r>
                <a:rPr lang="en-GB" dirty="0"/>
                <a:t>x</a:t>
              </a:r>
            </a:p>
          </p:txBody>
        </p:sp>
        <p:sp>
          <p:nvSpPr>
            <p:cNvPr id="11" name="TextBox 10">
              <a:extLst>
                <a:ext uri="{FF2B5EF4-FFF2-40B4-BE49-F238E27FC236}">
                  <a16:creationId xmlns:a16="http://schemas.microsoft.com/office/drawing/2014/main" id="{2793EBDD-8239-E8E7-A761-3BE87AE2C3EB}"/>
                </a:ext>
              </a:extLst>
            </p:cNvPr>
            <p:cNvSpPr txBox="1"/>
            <p:nvPr/>
          </p:nvSpPr>
          <p:spPr>
            <a:xfrm>
              <a:off x="8978791" y="1634303"/>
              <a:ext cx="642392" cy="369332"/>
            </a:xfrm>
            <a:prstGeom prst="rect">
              <a:avLst/>
            </a:prstGeom>
            <a:noFill/>
          </p:spPr>
          <p:txBody>
            <a:bodyPr wrap="square" rtlCol="0">
              <a:spAutoFit/>
            </a:bodyPr>
            <a:lstStyle/>
            <a:p>
              <a:r>
                <a:rPr lang="en-GB" dirty="0"/>
                <a:t>P(x)</a:t>
              </a:r>
            </a:p>
          </p:txBody>
        </p:sp>
      </p:grpSp>
    </p:spTree>
    <p:extLst>
      <p:ext uri="{BB962C8B-B14F-4D97-AF65-F5344CB8AC3E}">
        <p14:creationId xmlns:p14="http://schemas.microsoft.com/office/powerpoint/2010/main" val="31632571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8C3AD1-4A5F-0ECD-A04F-BBDFD5F7DF19}"/>
              </a:ext>
            </a:extLst>
          </p:cNvPr>
          <p:cNvSpPr>
            <a:spLocks noGrp="1"/>
          </p:cNvSpPr>
          <p:nvPr>
            <p:ph sz="quarter" idx="13"/>
          </p:nvPr>
        </p:nvSpPr>
        <p:spPr/>
        <p:txBody>
          <a:bodyPr/>
          <a:lstStyle/>
          <a:p>
            <a:r>
              <a:rPr lang="en-GB" dirty="0"/>
              <a:t>Classical Monte Carlo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2DDAB4-33D8-4406-1C0B-D0118E560EB6}"/>
                  </a:ext>
                </a:extLst>
              </p:cNvPr>
              <p:cNvSpPr>
                <a:spLocks noGrp="1"/>
              </p:cNvSpPr>
              <p:nvPr>
                <p:ph sz="quarter" idx="14"/>
              </p:nvPr>
            </p:nvSpPr>
            <p:spPr/>
            <p:txBody>
              <a:bodyPr/>
              <a:lstStyle/>
              <a:p>
                <a:pPr marL="0" indent="0">
                  <a:buNone/>
                </a:pPr>
                <a:endParaRPr lang="en-GB" sz="2000" dirty="0"/>
              </a:p>
              <a:p>
                <a:pPr marL="0" indent="0">
                  <a:buNone/>
                </a:pPr>
                <a:endParaRPr lang="en-GB" sz="2000" dirty="0"/>
              </a:p>
              <a:p>
                <a:pPr marL="0" indent="0">
                  <a:buNone/>
                </a:pPr>
                <a:r>
                  <a:rPr lang="en-GB" sz="2000" dirty="0"/>
                  <a:t>Monte Carlo analysis generally follows these steps:</a:t>
                </a:r>
              </a:p>
              <a:p>
                <a:pPr marL="457200" indent="-457200">
                  <a:buFont typeface="+mj-lt"/>
                  <a:buAutoNum type="arabicPeriod"/>
                </a:pPr>
                <a:r>
                  <a:rPr lang="en-GB" sz="2000" dirty="0"/>
                  <a:t>Take </a:t>
                </a:r>
                <a14:m>
                  <m:oMath xmlns:m="http://schemas.openxmlformats.org/officeDocument/2006/math">
                    <m:r>
                      <a:rPr lang="en-GB" sz="2000" b="0" i="1" smtClean="0">
                        <a:latin typeface="Cambria Math" panose="02040503050406030204" pitchFamily="18" charset="0"/>
                      </a:rPr>
                      <m:t>𝑛</m:t>
                    </m:r>
                  </m:oMath>
                </a14:m>
                <a:r>
                  <a:rPr lang="en-GB" sz="2000" dirty="0"/>
                  <a:t> samples from the input distribution(s).</a:t>
                </a:r>
              </a:p>
              <a:p>
                <a:pPr marL="457200" indent="-457200">
                  <a:buFont typeface="+mj-lt"/>
                  <a:buAutoNum type="arabicPeriod"/>
                </a:pPr>
                <a:endParaRPr lang="en-GB" sz="2000" dirty="0"/>
              </a:p>
              <a:p>
                <a:pPr marL="457200" indent="-457200">
                  <a:buFont typeface="+mj-lt"/>
                  <a:buAutoNum type="arabicPeriod"/>
                </a:pPr>
                <a:r>
                  <a:rPr lang="en-GB" sz="2000" dirty="0"/>
                  <a:t>Calculate the damage </a:t>
                </a:r>
                <a14:m>
                  <m:oMath xmlns:m="http://schemas.openxmlformats.org/officeDocument/2006/math">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𝐷</m:t>
                        </m:r>
                      </m:e>
                      <m:sub>
                        <m:r>
                          <a:rPr lang="en-GB" sz="2000" b="0" i="1" smtClean="0">
                            <a:latin typeface="Cambria Math" panose="02040503050406030204" pitchFamily="18" charset="0"/>
                          </a:rPr>
                          <m:t>𝑖</m:t>
                        </m:r>
                      </m:sub>
                    </m:sSub>
                  </m:oMath>
                </a14:m>
                <a:r>
                  <a:rPr lang="en-GB" sz="2000" dirty="0"/>
                  <a:t> for each sampled set of inputs.</a:t>
                </a:r>
              </a:p>
              <a:p>
                <a:pPr marL="457200" indent="-457200">
                  <a:buFont typeface="+mj-lt"/>
                  <a:buAutoNum type="arabicPeriod"/>
                </a:pPr>
                <a:endParaRPr lang="en-GB" sz="2000" dirty="0"/>
              </a:p>
              <a:p>
                <a:pPr marL="457200" indent="-457200">
                  <a:buFont typeface="+mj-lt"/>
                  <a:buAutoNum type="arabicPeriod"/>
                </a:pPr>
                <a:r>
                  <a:rPr lang="en-GB" sz="2000" dirty="0"/>
                  <a:t>Approximate the probability of failure via</a:t>
                </a:r>
                <a:br>
                  <a:rPr lang="en-GB" sz="2000" dirty="0"/>
                </a:br>
                <a14:m>
                  <m:oMath xmlns:m="http://schemas.openxmlformats.org/officeDocument/2006/math">
                    <m:sSub>
                      <m:sSubPr>
                        <m:ctrlPr>
                          <a:rPr lang="en-GB" sz="2000" i="1" smtClean="0">
                            <a:effectLst/>
                            <a:latin typeface="Cambria Math" panose="02040503050406030204" pitchFamily="18" charset="0"/>
                          </a:rPr>
                        </m:ctrlPr>
                      </m:sSub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𝑃</m:t>
                        </m:r>
                      </m:e>
                      <m:sub>
                        <m:r>
                          <m:rPr>
                            <m:sty m:val="p"/>
                          </m:rPr>
                          <a:rPr lang="en-GB">
                            <a:effectLst/>
                            <a:latin typeface="Cambria Math" panose="02040503050406030204" pitchFamily="18" charset="0"/>
                            <a:ea typeface="Times New Roman" panose="02020603050405020304" pitchFamily="18" charset="0"/>
                            <a:cs typeface="Times New Roman" panose="02020603050405020304" pitchFamily="18" charset="0"/>
                          </a:rPr>
                          <m:t>fail</m:t>
                        </m:r>
                      </m:sub>
                    </m:sSub>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GB" sz="2000" i="1">
                            <a:effectLst/>
                            <a:latin typeface="Cambria Math" panose="02040503050406030204" pitchFamily="18" charset="0"/>
                          </a:rPr>
                        </m:ctrlPr>
                      </m:fPr>
                      <m:num>
                        <m:nary>
                          <m:naryPr>
                            <m:chr m:val="∑"/>
                            <m:limLoc m:val="subSup"/>
                            <m:ctrlPr>
                              <a:rPr lang="en-GB" sz="2000" i="1">
                                <a:effectLst/>
                                <a:latin typeface="Cambria Math" panose="02040503050406030204" pitchFamily="18" charset="0"/>
                              </a:rPr>
                            </m:ctrlPr>
                          </m:naryPr>
                          <m:sub>
                            <m:r>
                              <a:rPr lang="en-GB" i="1">
                                <a:effectLst/>
                                <a:latin typeface="Cambria Math" panose="02040503050406030204" pitchFamily="18" charset="0"/>
                                <a:ea typeface="Times New Roman" panose="02020603050405020304" pitchFamily="18" charset="0"/>
                                <a:cs typeface="Times New Roman" panose="02020603050405020304" pitchFamily="18" charset="0"/>
                              </a:rPr>
                              <m:t>𝑖</m:t>
                            </m:r>
                            <m:r>
                              <a:rPr lang="en-GB"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GB" sz="2000" i="1" smtClean="0">
                                <a:effectLst/>
                                <a:latin typeface="Cambria Math" panose="02040503050406030204" pitchFamily="18" charset="0"/>
                              </a:rPr>
                              <m:t>𝑛</m:t>
                            </m:r>
                          </m:sup>
                          <m:e>
                            <m:sSub>
                              <m:sSubPr>
                                <m:ctrlPr>
                                  <a:rPr lang="en-GB" sz="2000" i="1">
                                    <a:effectLst/>
                                    <a:latin typeface="Cambria Math" panose="02040503050406030204" pitchFamily="18" charset="0"/>
                                  </a:rPr>
                                </m:ctrlPr>
                              </m:sSub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GB"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nary>
                      </m:num>
                      <m:den>
                        <m:r>
                          <a:rPr lang="en-GB" b="0" i="1" smtClean="0">
                            <a:effectLst/>
                            <a:latin typeface="Cambria Math" panose="02040503050406030204" pitchFamily="18" charset="0"/>
                            <a:ea typeface="Times New Roman" panose="02020603050405020304" pitchFamily="18" charset="0"/>
                            <a:cs typeface="Times New Roman" panose="02020603050405020304" pitchFamily="18" charset="0"/>
                          </a:rPr>
                          <m:t>𝑛</m:t>
                        </m:r>
                      </m:den>
                    </m:f>
                    <m:r>
                      <a:rPr lang="en-GB">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GB">
                        <a:effectLst/>
                        <a:latin typeface="Cambria Math" panose="02040503050406030204" pitchFamily="18" charset="0"/>
                        <a:ea typeface="Times New Roman" panose="02020603050405020304" pitchFamily="18" charset="0"/>
                        <a:cs typeface="Times New Roman" panose="02020603050405020304" pitchFamily="18" charset="0"/>
                      </a:rPr>
                      <m:t>where</m:t>
                    </m:r>
                    <m:r>
                      <a:rPr lang="en-GB">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GB" sz="2000" i="1">
                            <a:effectLst/>
                            <a:latin typeface="Cambria Math" panose="02040503050406030204" pitchFamily="18" charset="0"/>
                          </a:rPr>
                        </m:ctrlPr>
                      </m:sSub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GB"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GB" sz="2000" i="1">
                            <a:effectLst/>
                            <a:latin typeface="Cambria Math" panose="02040503050406030204" pitchFamily="18" charset="0"/>
                          </a:rPr>
                        </m:ctrlPr>
                      </m:dPr>
                      <m:e>
                        <m:eqArr>
                          <m:eqArrPr>
                            <m:ctrlPr>
                              <a:rPr lang="en-GB" sz="2000" i="1">
                                <a:effectLst/>
                                <a:latin typeface="Cambria Math" panose="02040503050406030204" pitchFamily="18" charset="0"/>
                              </a:rPr>
                            </m:ctrlPr>
                          </m:eqArrPr>
                          <m:e>
                            <m:r>
                              <a:rPr lang="en-GB" i="1">
                                <a:effectLst/>
                                <a:latin typeface="Cambria Math" panose="02040503050406030204" pitchFamily="18" charset="0"/>
                                <a:ea typeface="Times New Roman" panose="02020603050405020304" pitchFamily="18" charset="0"/>
                                <a:cs typeface="Times New Roman" panose="02020603050405020304" pitchFamily="18" charset="0"/>
                              </a:rPr>
                              <m:t>1,</m:t>
                            </m:r>
                            <m:r>
                              <a:rPr lang="en-GB">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GB">
                                <a:effectLst/>
                                <a:latin typeface="Cambria Math" panose="02040503050406030204" pitchFamily="18" charset="0"/>
                                <a:ea typeface="Times New Roman" panose="02020603050405020304" pitchFamily="18" charset="0"/>
                                <a:cs typeface="Times New Roman" panose="02020603050405020304" pitchFamily="18" charset="0"/>
                              </a:rPr>
                              <m:t>if</m:t>
                            </m:r>
                            <m:r>
                              <a:rPr lang="en-GB"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GB" sz="2000" i="1">
                                    <a:effectLst/>
                                    <a:latin typeface="Cambria Math" panose="02040503050406030204" pitchFamily="18" charset="0"/>
                                  </a:rPr>
                                </m:ctrlPr>
                              </m:sSub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𝐷</m:t>
                                </m:r>
                              </m:e>
                              <m:sub>
                                <m:r>
                                  <a:rPr lang="en-GB"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GB" sz="2000" i="1">
                                    <a:effectLst/>
                                    <a:latin typeface="Cambria Math" panose="02040503050406030204" pitchFamily="18" charset="0"/>
                                  </a:rPr>
                                </m:ctrlPr>
                              </m:accPr>
                              <m:e>
                                <m:r>
                                  <a:rPr lang="en-GB" sz="2000" b="0" i="1" smtClean="0">
                                    <a:effectLst/>
                                    <a:latin typeface="Cambria Math" panose="02040503050406030204" pitchFamily="18" charset="0"/>
                                  </a:rPr>
                                  <m:t>𝐷</m:t>
                                </m:r>
                              </m:e>
                            </m:acc>
                          </m:e>
                          <m:e>
                            <m:r>
                              <a:rPr lang="en-GB" i="1">
                                <a:effectLst/>
                                <a:latin typeface="Cambria Math" panose="02040503050406030204" pitchFamily="18" charset="0"/>
                                <a:ea typeface="Times New Roman" panose="02020603050405020304" pitchFamily="18" charset="0"/>
                                <a:cs typeface="Times New Roman" panose="02020603050405020304" pitchFamily="18" charset="0"/>
                              </a:rPr>
                              <m:t>0, </m:t>
                            </m:r>
                            <m:r>
                              <m:rPr>
                                <m:sty m:val="p"/>
                              </m:rPr>
                              <a:rPr lang="en-GB">
                                <a:effectLst/>
                                <a:latin typeface="Cambria Math" panose="02040503050406030204" pitchFamily="18" charset="0"/>
                                <a:ea typeface="Times New Roman" panose="02020603050405020304" pitchFamily="18" charset="0"/>
                                <a:cs typeface="Times New Roman" panose="02020603050405020304" pitchFamily="18" charset="0"/>
                              </a:rPr>
                              <m:t>otherwise</m:t>
                            </m:r>
                            <m:r>
                              <a:rPr lang="en-GB">
                                <a:effectLst/>
                                <a:latin typeface="Cambria Math" panose="02040503050406030204" pitchFamily="18" charset="0"/>
                                <a:ea typeface="Times New Roman" panose="02020603050405020304" pitchFamily="18" charset="0"/>
                                <a:cs typeface="Times New Roman" panose="02020603050405020304" pitchFamily="18" charset="0"/>
                              </a:rPr>
                              <m:t> </m:t>
                            </m:r>
                          </m:e>
                        </m:eqArr>
                      </m:e>
                    </m:d>
                  </m:oMath>
                </a14:m>
                <a:r>
                  <a:rPr lang="en-GB" sz="2000" dirty="0"/>
                  <a:t>,</a:t>
                </a:r>
                <a:br>
                  <a:rPr lang="en-GB" sz="2000" dirty="0"/>
                </a:br>
                <a:r>
                  <a:rPr lang="en-GB" sz="2000" dirty="0"/>
                  <a:t>and </a:t>
                </a:r>
                <a14:m>
                  <m:oMath xmlns:m="http://schemas.openxmlformats.org/officeDocument/2006/math">
                    <m:acc>
                      <m:accPr>
                        <m:chr m:val="̃"/>
                        <m:ctrlPr>
                          <a:rPr lang="en-GB" sz="2000" i="1" smtClean="0">
                            <a:latin typeface="Cambria Math" panose="02040503050406030204" pitchFamily="18" charset="0"/>
                          </a:rPr>
                        </m:ctrlPr>
                      </m:accPr>
                      <m:e>
                        <m:r>
                          <a:rPr lang="en-GB" sz="2000" b="0" i="1" smtClean="0">
                            <a:latin typeface="Cambria Math" panose="02040503050406030204" pitchFamily="18" charset="0"/>
                          </a:rPr>
                          <m:t>𝐷</m:t>
                        </m:r>
                      </m:e>
                    </m:acc>
                  </m:oMath>
                </a14:m>
                <a:r>
                  <a:rPr lang="en-GB" sz="2000" dirty="0"/>
                  <a:t> is the maximum allowable damage until failure.</a:t>
                </a:r>
              </a:p>
              <a:p>
                <a:endParaRPr lang="en-GB" dirty="0"/>
              </a:p>
            </p:txBody>
          </p:sp>
        </mc:Choice>
        <mc:Fallback xmlns="">
          <p:sp>
            <p:nvSpPr>
              <p:cNvPr id="3" name="Content Placeholder 2">
                <a:extLst>
                  <a:ext uri="{FF2B5EF4-FFF2-40B4-BE49-F238E27FC236}">
                    <a16:creationId xmlns:a16="http://schemas.microsoft.com/office/drawing/2014/main" id="{BE2DDAB4-33D8-4406-1C0B-D0118E560EB6}"/>
                  </a:ext>
                </a:extLst>
              </p:cNvPr>
              <p:cNvSpPr>
                <a:spLocks noGrp="1" noRot="1" noChangeAspect="1" noMove="1" noResize="1" noEditPoints="1" noAdjustHandles="1" noChangeArrowheads="1" noChangeShapeType="1" noTextEdit="1"/>
              </p:cNvSpPr>
              <p:nvPr>
                <p:ph sz="quarter" idx="14"/>
              </p:nvPr>
            </p:nvSpPr>
            <p:spPr>
              <a:blipFill>
                <a:blip r:embed="rId2"/>
                <a:stretch>
                  <a:fillRect l="-985"/>
                </a:stretch>
              </a:blipFill>
            </p:spPr>
            <p:txBody>
              <a:bodyPr/>
              <a:lstStyle/>
              <a:p>
                <a:r>
                  <a:rPr lang="en-GB">
                    <a:noFill/>
                  </a:rPr>
                  <a:t> </a:t>
                </a:r>
              </a:p>
            </p:txBody>
          </p:sp>
        </mc:Fallback>
      </mc:AlternateContent>
      <p:grpSp>
        <p:nvGrpSpPr>
          <p:cNvPr id="5" name="Group 4">
            <a:extLst>
              <a:ext uri="{FF2B5EF4-FFF2-40B4-BE49-F238E27FC236}">
                <a16:creationId xmlns:a16="http://schemas.microsoft.com/office/drawing/2014/main" id="{77413E92-D53B-A59D-1BEA-304B3E574764}"/>
              </a:ext>
            </a:extLst>
          </p:cNvPr>
          <p:cNvGrpSpPr/>
          <p:nvPr/>
        </p:nvGrpSpPr>
        <p:grpSpPr>
          <a:xfrm>
            <a:off x="8323363" y="1190668"/>
            <a:ext cx="2529347" cy="2688686"/>
            <a:chOff x="8031263" y="1634303"/>
            <a:chExt cx="2529347" cy="2688686"/>
          </a:xfrm>
        </p:grpSpPr>
        <p:grpSp>
          <p:nvGrpSpPr>
            <p:cNvPr id="6" name="Group 5">
              <a:extLst>
                <a:ext uri="{FF2B5EF4-FFF2-40B4-BE49-F238E27FC236}">
                  <a16:creationId xmlns:a16="http://schemas.microsoft.com/office/drawing/2014/main" id="{1C906831-D17D-3ED9-A4E2-A8AB21DAE2BD}"/>
                </a:ext>
              </a:extLst>
            </p:cNvPr>
            <p:cNvGrpSpPr/>
            <p:nvPr/>
          </p:nvGrpSpPr>
          <p:grpSpPr>
            <a:xfrm>
              <a:off x="8031263" y="2026602"/>
              <a:ext cx="2422140" cy="2053779"/>
              <a:chOff x="7960725" y="1435510"/>
              <a:chExt cx="2422140" cy="2053779"/>
            </a:xfrm>
          </p:grpSpPr>
          <p:pic>
            <p:nvPicPr>
              <p:cNvPr id="12" name="Picture 11">
                <a:extLst>
                  <a:ext uri="{FF2B5EF4-FFF2-40B4-BE49-F238E27FC236}">
                    <a16:creationId xmlns:a16="http://schemas.microsoft.com/office/drawing/2014/main" id="{4250E047-E16A-451A-41AB-2F874283C2D9}"/>
                  </a:ext>
                </a:extLst>
              </p:cNvPr>
              <p:cNvPicPr>
                <a:picLocks noChangeAspect="1"/>
              </p:cNvPicPr>
              <p:nvPr/>
            </p:nvPicPr>
            <p:blipFill>
              <a:blip r:embed="rId3"/>
              <a:stretch>
                <a:fillRect/>
              </a:stretch>
            </p:blipFill>
            <p:spPr>
              <a:xfrm>
                <a:off x="7960725" y="1549723"/>
                <a:ext cx="2422140" cy="1786022"/>
              </a:xfrm>
              <a:prstGeom prst="rect">
                <a:avLst/>
              </a:prstGeom>
            </p:spPr>
          </p:pic>
          <p:cxnSp>
            <p:nvCxnSpPr>
              <p:cNvPr id="13" name="Straight Arrow Connector 12">
                <a:extLst>
                  <a:ext uri="{FF2B5EF4-FFF2-40B4-BE49-F238E27FC236}">
                    <a16:creationId xmlns:a16="http://schemas.microsoft.com/office/drawing/2014/main" id="{E4290A3B-327E-4132-072D-285B3311BFAD}"/>
                  </a:ext>
                </a:extLst>
              </p:cNvPr>
              <p:cNvCxnSpPr>
                <a:cxnSpLocks/>
              </p:cNvCxnSpPr>
              <p:nvPr/>
            </p:nvCxnSpPr>
            <p:spPr>
              <a:xfrm>
                <a:off x="8141112" y="3378579"/>
                <a:ext cx="212376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67B08BA-A3E1-3E38-E55D-61AE717B0746}"/>
                  </a:ext>
                </a:extLst>
              </p:cNvPr>
              <p:cNvCxnSpPr>
                <a:cxnSpLocks/>
              </p:cNvCxnSpPr>
              <p:nvPr/>
            </p:nvCxnSpPr>
            <p:spPr>
              <a:xfrm flipV="1">
                <a:off x="9202997" y="1435510"/>
                <a:ext cx="0" cy="20537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 name="Diamond 6">
              <a:extLst>
                <a:ext uri="{FF2B5EF4-FFF2-40B4-BE49-F238E27FC236}">
                  <a16:creationId xmlns:a16="http://schemas.microsoft.com/office/drawing/2014/main" id="{F8D5EA1B-5638-C465-92AB-5E0B30427688}"/>
                </a:ext>
              </a:extLst>
            </p:cNvPr>
            <p:cNvSpPr/>
            <p:nvPr/>
          </p:nvSpPr>
          <p:spPr>
            <a:xfrm>
              <a:off x="9468465" y="2642224"/>
              <a:ext cx="120604" cy="120604"/>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iamond 7">
              <a:extLst>
                <a:ext uri="{FF2B5EF4-FFF2-40B4-BE49-F238E27FC236}">
                  <a16:creationId xmlns:a16="http://schemas.microsoft.com/office/drawing/2014/main" id="{11CB1F13-F125-5867-D025-B245204291E4}"/>
                </a:ext>
              </a:extLst>
            </p:cNvPr>
            <p:cNvSpPr/>
            <p:nvPr/>
          </p:nvSpPr>
          <p:spPr>
            <a:xfrm>
              <a:off x="8908838" y="2831757"/>
              <a:ext cx="120604" cy="120604"/>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iamond 8">
              <a:extLst>
                <a:ext uri="{FF2B5EF4-FFF2-40B4-BE49-F238E27FC236}">
                  <a16:creationId xmlns:a16="http://schemas.microsoft.com/office/drawing/2014/main" id="{956B4CE5-70C6-6115-2109-E65E9F605927}"/>
                </a:ext>
              </a:extLst>
            </p:cNvPr>
            <p:cNvSpPr/>
            <p:nvPr/>
          </p:nvSpPr>
          <p:spPr>
            <a:xfrm>
              <a:off x="9299381" y="2215392"/>
              <a:ext cx="120604" cy="120604"/>
            </a:xfrm>
            <a:prstGeom prst="diamond">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580924C-8364-44DB-EA77-7998E6B9A12C}"/>
                </a:ext>
              </a:extLst>
            </p:cNvPr>
            <p:cNvSpPr txBox="1"/>
            <p:nvPr/>
          </p:nvSpPr>
          <p:spPr>
            <a:xfrm>
              <a:off x="10121381" y="3953658"/>
              <a:ext cx="439229" cy="369331"/>
            </a:xfrm>
            <a:prstGeom prst="rect">
              <a:avLst/>
            </a:prstGeom>
            <a:noFill/>
          </p:spPr>
          <p:txBody>
            <a:bodyPr wrap="square" rtlCol="0">
              <a:spAutoFit/>
            </a:bodyPr>
            <a:lstStyle/>
            <a:p>
              <a:r>
                <a:rPr lang="en-GB" dirty="0"/>
                <a:t>x</a:t>
              </a:r>
            </a:p>
          </p:txBody>
        </p:sp>
        <p:sp>
          <p:nvSpPr>
            <p:cNvPr id="11" name="TextBox 10">
              <a:extLst>
                <a:ext uri="{FF2B5EF4-FFF2-40B4-BE49-F238E27FC236}">
                  <a16:creationId xmlns:a16="http://schemas.microsoft.com/office/drawing/2014/main" id="{2793EBDD-8239-E8E7-A761-3BE87AE2C3EB}"/>
                </a:ext>
              </a:extLst>
            </p:cNvPr>
            <p:cNvSpPr txBox="1"/>
            <p:nvPr/>
          </p:nvSpPr>
          <p:spPr>
            <a:xfrm>
              <a:off x="8978791" y="1634303"/>
              <a:ext cx="642392" cy="369332"/>
            </a:xfrm>
            <a:prstGeom prst="rect">
              <a:avLst/>
            </a:prstGeom>
            <a:noFill/>
          </p:spPr>
          <p:txBody>
            <a:bodyPr wrap="square" rtlCol="0">
              <a:spAutoFit/>
            </a:bodyPr>
            <a:lstStyle/>
            <a:p>
              <a:r>
                <a:rPr lang="en-GB" dirty="0"/>
                <a:t>P(x)</a:t>
              </a:r>
            </a:p>
          </p:txBody>
        </p:sp>
      </p:grpSp>
      <p:graphicFrame>
        <p:nvGraphicFramePr>
          <p:cNvPr id="15" name="Table 6">
            <a:extLst>
              <a:ext uri="{FF2B5EF4-FFF2-40B4-BE49-F238E27FC236}">
                <a16:creationId xmlns:a16="http://schemas.microsoft.com/office/drawing/2014/main" id="{4D231B79-432D-6375-9962-B62960BF092D}"/>
              </a:ext>
            </a:extLst>
          </p:cNvPr>
          <p:cNvGraphicFramePr>
            <a:graphicFrameLocks noGrp="1"/>
          </p:cNvGraphicFramePr>
          <p:nvPr/>
        </p:nvGraphicFramePr>
        <p:xfrm>
          <a:off x="8224155" y="4267810"/>
          <a:ext cx="2620555" cy="1786020"/>
        </p:xfrm>
        <a:graphic>
          <a:graphicData uri="http://schemas.openxmlformats.org/drawingml/2006/table">
            <a:tbl>
              <a:tblPr firstRow="1" bandRow="1">
                <a:tableStyleId>{5C22544A-7EE6-4342-B048-85BDC9FD1C3A}</a:tableStyleId>
              </a:tblPr>
              <a:tblGrid>
                <a:gridCol w="1338410">
                  <a:extLst>
                    <a:ext uri="{9D8B030D-6E8A-4147-A177-3AD203B41FA5}">
                      <a16:colId xmlns:a16="http://schemas.microsoft.com/office/drawing/2014/main" val="1266995801"/>
                    </a:ext>
                  </a:extLst>
                </a:gridCol>
                <a:gridCol w="1282145">
                  <a:extLst>
                    <a:ext uri="{9D8B030D-6E8A-4147-A177-3AD203B41FA5}">
                      <a16:colId xmlns:a16="http://schemas.microsoft.com/office/drawing/2014/main" val="3160108013"/>
                    </a:ext>
                  </a:extLst>
                </a:gridCol>
              </a:tblGrid>
              <a:tr h="297670">
                <a:tc>
                  <a:txBody>
                    <a:bodyPr/>
                    <a:lstStyle/>
                    <a:p>
                      <a:pPr algn="ctr"/>
                      <a:r>
                        <a:rPr lang="en-GB" sz="1400" dirty="0"/>
                        <a:t>Requirement</a:t>
                      </a:r>
                    </a:p>
                  </a:txBody>
                  <a:tcPr marL="73398" marR="73398" marT="36699" marB="36699"/>
                </a:tc>
                <a:tc>
                  <a:txBody>
                    <a:bodyPr/>
                    <a:lstStyle/>
                    <a:p>
                      <a:pPr algn="ctr"/>
                      <a:r>
                        <a:rPr lang="en-GB" sz="1400" dirty="0"/>
                        <a:t>RAG rating</a:t>
                      </a:r>
                    </a:p>
                  </a:txBody>
                  <a:tcPr marL="73398" marR="73398" marT="36699" marB="36699"/>
                </a:tc>
                <a:extLst>
                  <a:ext uri="{0D108BD9-81ED-4DB2-BD59-A6C34878D82A}">
                    <a16:rowId xmlns:a16="http://schemas.microsoft.com/office/drawing/2014/main" val="916602238"/>
                  </a:ext>
                </a:extLst>
              </a:tr>
              <a:tr h="297670">
                <a:tc>
                  <a:txBody>
                    <a:bodyPr/>
                    <a:lstStyle/>
                    <a:p>
                      <a:pPr algn="ctr"/>
                      <a:r>
                        <a:rPr lang="en-GB" sz="1400" dirty="0"/>
                        <a:t>Robustness</a:t>
                      </a:r>
                    </a:p>
                  </a:txBody>
                  <a:tcPr marL="73398" marR="73398" marT="36699" marB="36699"/>
                </a:tc>
                <a:tc>
                  <a:txBody>
                    <a:bodyPr/>
                    <a:lstStyle/>
                    <a:p>
                      <a:pPr algn="ctr"/>
                      <a:r>
                        <a:rPr lang="en-GB" sz="1400" dirty="0"/>
                        <a:t>G</a:t>
                      </a:r>
                    </a:p>
                  </a:txBody>
                  <a:tcPr marL="73398" marR="73398" marT="36699" marB="36699">
                    <a:solidFill>
                      <a:srgbClr val="92D050"/>
                    </a:solidFill>
                  </a:tcPr>
                </a:tc>
                <a:extLst>
                  <a:ext uri="{0D108BD9-81ED-4DB2-BD59-A6C34878D82A}">
                    <a16:rowId xmlns:a16="http://schemas.microsoft.com/office/drawing/2014/main" val="166050207"/>
                  </a:ext>
                </a:extLst>
              </a:tr>
              <a:tr h="297670">
                <a:tc>
                  <a:txBody>
                    <a:bodyPr/>
                    <a:lstStyle/>
                    <a:p>
                      <a:pPr algn="ctr"/>
                      <a:r>
                        <a:rPr lang="en-GB" sz="1400" dirty="0"/>
                        <a:t>Accuracy</a:t>
                      </a:r>
                    </a:p>
                  </a:txBody>
                  <a:tcPr marL="73398" marR="73398" marT="36699" marB="36699"/>
                </a:tc>
                <a:tc>
                  <a:txBody>
                    <a:bodyPr/>
                    <a:lstStyle/>
                    <a:p>
                      <a:pPr algn="ctr"/>
                      <a:r>
                        <a:rPr lang="en-GB" sz="1400" dirty="0"/>
                        <a:t>G</a:t>
                      </a:r>
                    </a:p>
                  </a:txBody>
                  <a:tcPr marL="73398" marR="73398" marT="36699" marB="36699">
                    <a:solidFill>
                      <a:srgbClr val="92D050"/>
                    </a:solidFill>
                  </a:tcPr>
                </a:tc>
                <a:extLst>
                  <a:ext uri="{0D108BD9-81ED-4DB2-BD59-A6C34878D82A}">
                    <a16:rowId xmlns:a16="http://schemas.microsoft.com/office/drawing/2014/main" val="2806721277"/>
                  </a:ext>
                </a:extLst>
              </a:tr>
              <a:tr h="297670">
                <a:tc>
                  <a:txBody>
                    <a:bodyPr/>
                    <a:lstStyle/>
                    <a:p>
                      <a:pPr algn="ctr"/>
                      <a:r>
                        <a:rPr lang="en-GB" sz="1400" dirty="0"/>
                        <a:t>Precision</a:t>
                      </a:r>
                    </a:p>
                  </a:txBody>
                  <a:tcPr marL="73398" marR="73398" marT="36699" marB="36699"/>
                </a:tc>
                <a:tc>
                  <a:txBody>
                    <a:bodyPr/>
                    <a:lstStyle/>
                    <a:p>
                      <a:pPr algn="ctr"/>
                      <a:r>
                        <a:rPr lang="en-GB" sz="1400" dirty="0"/>
                        <a:t>A</a:t>
                      </a:r>
                    </a:p>
                  </a:txBody>
                  <a:tcPr marL="73398" marR="73398" marT="36699" marB="36699">
                    <a:solidFill>
                      <a:srgbClr val="FFC000"/>
                    </a:solidFill>
                  </a:tcPr>
                </a:tc>
                <a:extLst>
                  <a:ext uri="{0D108BD9-81ED-4DB2-BD59-A6C34878D82A}">
                    <a16:rowId xmlns:a16="http://schemas.microsoft.com/office/drawing/2014/main" val="2184605377"/>
                  </a:ext>
                </a:extLst>
              </a:tr>
              <a:tr h="297670">
                <a:tc>
                  <a:txBody>
                    <a:bodyPr/>
                    <a:lstStyle/>
                    <a:p>
                      <a:pPr algn="ctr"/>
                      <a:r>
                        <a:rPr lang="en-GB" sz="1400" dirty="0"/>
                        <a:t>Efficiency</a:t>
                      </a:r>
                    </a:p>
                  </a:txBody>
                  <a:tcPr marL="73398" marR="73398" marT="36699" marB="36699"/>
                </a:tc>
                <a:tc>
                  <a:txBody>
                    <a:bodyPr/>
                    <a:lstStyle/>
                    <a:p>
                      <a:pPr algn="ctr"/>
                      <a:r>
                        <a:rPr lang="en-GB" sz="1400" dirty="0">
                          <a:solidFill>
                            <a:schemeClr val="bg1"/>
                          </a:solidFill>
                        </a:rPr>
                        <a:t>R</a:t>
                      </a:r>
                    </a:p>
                  </a:txBody>
                  <a:tcPr marL="73398" marR="73398" marT="36699" marB="36699">
                    <a:solidFill>
                      <a:srgbClr val="C00000"/>
                    </a:solidFill>
                  </a:tcPr>
                </a:tc>
                <a:extLst>
                  <a:ext uri="{0D108BD9-81ED-4DB2-BD59-A6C34878D82A}">
                    <a16:rowId xmlns:a16="http://schemas.microsoft.com/office/drawing/2014/main" val="4039729219"/>
                  </a:ext>
                </a:extLst>
              </a:tr>
              <a:tr h="297670">
                <a:tc>
                  <a:txBody>
                    <a:bodyPr/>
                    <a:lstStyle/>
                    <a:p>
                      <a:pPr algn="ctr"/>
                      <a:r>
                        <a:rPr lang="en-GB" sz="1400" dirty="0"/>
                        <a:t>Ease of use</a:t>
                      </a:r>
                    </a:p>
                  </a:txBody>
                  <a:tcPr marL="73398" marR="73398" marT="36699" marB="36699"/>
                </a:tc>
                <a:tc>
                  <a:txBody>
                    <a:bodyPr/>
                    <a:lstStyle/>
                    <a:p>
                      <a:pPr algn="ctr"/>
                      <a:r>
                        <a:rPr lang="en-GB" sz="1400" dirty="0"/>
                        <a:t>G</a:t>
                      </a:r>
                    </a:p>
                  </a:txBody>
                  <a:tcPr marL="73398" marR="73398" marT="36699" marB="36699">
                    <a:solidFill>
                      <a:srgbClr val="92D050"/>
                    </a:solidFill>
                  </a:tcPr>
                </a:tc>
                <a:extLst>
                  <a:ext uri="{0D108BD9-81ED-4DB2-BD59-A6C34878D82A}">
                    <a16:rowId xmlns:a16="http://schemas.microsoft.com/office/drawing/2014/main" val="469776193"/>
                  </a:ext>
                </a:extLst>
              </a:tr>
            </a:tbl>
          </a:graphicData>
        </a:graphic>
      </p:graphicFrame>
    </p:spTree>
    <p:extLst>
      <p:ext uri="{BB962C8B-B14F-4D97-AF65-F5344CB8AC3E}">
        <p14:creationId xmlns:p14="http://schemas.microsoft.com/office/powerpoint/2010/main" val="3804132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7FF59C-9D8C-F68A-E662-9997AEC02CD7}"/>
              </a:ext>
            </a:extLst>
          </p:cNvPr>
          <p:cNvSpPr>
            <a:spLocks noGrp="1"/>
          </p:cNvSpPr>
          <p:nvPr>
            <p:ph sz="quarter" idx="13"/>
          </p:nvPr>
        </p:nvSpPr>
        <p:spPr>
          <a:xfrm>
            <a:off x="376257" y="445785"/>
            <a:ext cx="7827217" cy="447114"/>
          </a:xfrm>
        </p:spPr>
        <p:txBody>
          <a:bodyPr/>
          <a:lstStyle/>
          <a:p>
            <a:r>
              <a:rPr lang="en-GB" dirty="0"/>
              <a:t>Requirements for probabilistic structural integrity analysis</a:t>
            </a:r>
          </a:p>
        </p:txBody>
      </p:sp>
      <p:sp>
        <p:nvSpPr>
          <p:cNvPr id="3" name="Content Placeholder 2">
            <a:extLst>
              <a:ext uri="{FF2B5EF4-FFF2-40B4-BE49-F238E27FC236}">
                <a16:creationId xmlns:a16="http://schemas.microsoft.com/office/drawing/2014/main" id="{F137F5EC-A38E-5262-D7B7-B894F94C1E35}"/>
              </a:ext>
            </a:extLst>
          </p:cNvPr>
          <p:cNvSpPr>
            <a:spLocks noGrp="1"/>
          </p:cNvSpPr>
          <p:nvPr>
            <p:ph sz="quarter" idx="14"/>
          </p:nvPr>
        </p:nvSpPr>
        <p:spPr/>
        <p:txBody>
          <a:bodyPr/>
          <a:lstStyle/>
          <a:p>
            <a:pPr marL="457200" indent="-457200">
              <a:buFont typeface="+mj-lt"/>
              <a:buAutoNum type="arabicPeriod"/>
            </a:pPr>
            <a:endParaRPr lang="en-GB" b="1" dirty="0"/>
          </a:p>
          <a:p>
            <a:pPr marL="457200" indent="-457200">
              <a:buFont typeface="+mj-lt"/>
              <a:buAutoNum type="arabicPeriod"/>
            </a:pPr>
            <a:r>
              <a:rPr lang="en-GB" b="1" dirty="0"/>
              <a:t>Robustness</a:t>
            </a:r>
          </a:p>
          <a:p>
            <a:pPr marL="444500" lvl="1" indent="0">
              <a:buNone/>
            </a:pPr>
            <a:r>
              <a:rPr lang="en-GB" sz="1800" dirty="0"/>
              <a:t>The method must be able to produce accurate results under a variety of conditions.</a:t>
            </a:r>
            <a:endParaRPr lang="en-GB" sz="1800" b="1" dirty="0"/>
          </a:p>
          <a:p>
            <a:endParaRPr lang="en-GB" dirty="0"/>
          </a:p>
        </p:txBody>
      </p:sp>
      <p:pic>
        <p:nvPicPr>
          <p:cNvPr id="1026" name="Picture 2" descr="Land Rover Defender 110 Darche Roof Tent &amp; Awning Fitting – Trek Overland  Ltd">
            <a:extLst>
              <a:ext uri="{FF2B5EF4-FFF2-40B4-BE49-F238E27FC236}">
                <a16:creationId xmlns:a16="http://schemas.microsoft.com/office/drawing/2014/main" id="{92A8F973-4726-F707-BEA9-B0C8781B3734}"/>
              </a:ext>
            </a:extLst>
          </p:cNvPr>
          <p:cNvPicPr>
            <a:picLocks noGrp="1" noChangeAspect="1" noChangeArrowheads="1"/>
          </p:cNvPicPr>
          <p:nvPr>
            <p:ph type="pic" sz="quarter" idx="15"/>
          </p:nvPr>
        </p:nvPicPr>
        <p:blipFill>
          <a:blip r:embed="rId2">
            <a:extLst>
              <a:ext uri="{28A0092B-C50C-407E-A947-70E740481C1C}">
                <a14:useLocalDpi xmlns:a14="http://schemas.microsoft.com/office/drawing/2010/main" val="0"/>
              </a:ext>
            </a:extLst>
          </a:blip>
          <a:srcRect t="7013" b="701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98A81D4-7992-1E4C-544E-EB55593F566F}"/>
              </a:ext>
            </a:extLst>
          </p:cNvPr>
          <p:cNvSpPr txBox="1"/>
          <p:nvPr/>
        </p:nvSpPr>
        <p:spPr>
          <a:xfrm>
            <a:off x="10820400" y="5868988"/>
            <a:ext cx="1498600" cy="276999"/>
          </a:xfrm>
          <a:prstGeom prst="rect">
            <a:avLst/>
          </a:prstGeom>
          <a:noFill/>
        </p:spPr>
        <p:txBody>
          <a:bodyPr wrap="square" rtlCol="0">
            <a:spAutoFit/>
          </a:bodyPr>
          <a:lstStyle/>
          <a:p>
            <a:r>
              <a:rPr lang="en-GB" sz="1200" dirty="0"/>
              <a:t>Trekoverland.com</a:t>
            </a:r>
          </a:p>
        </p:txBody>
      </p:sp>
    </p:spTree>
    <p:extLst>
      <p:ext uri="{BB962C8B-B14F-4D97-AF65-F5344CB8AC3E}">
        <p14:creationId xmlns:p14="http://schemas.microsoft.com/office/powerpoint/2010/main" val="3367388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8C3AD1-4A5F-0ECD-A04F-BBDFD5F7DF19}"/>
              </a:ext>
            </a:extLst>
          </p:cNvPr>
          <p:cNvSpPr>
            <a:spLocks noGrp="1"/>
          </p:cNvSpPr>
          <p:nvPr>
            <p:ph sz="quarter" idx="13"/>
          </p:nvPr>
        </p:nvSpPr>
        <p:spPr/>
        <p:txBody>
          <a:bodyPr/>
          <a:lstStyle/>
          <a:p>
            <a:r>
              <a:rPr lang="en-GB" dirty="0"/>
              <a:t>Surrogate Monte Carlo analysis</a:t>
            </a:r>
          </a:p>
        </p:txBody>
      </p:sp>
      <p:sp>
        <p:nvSpPr>
          <p:cNvPr id="3" name="Content Placeholder 2">
            <a:extLst>
              <a:ext uri="{FF2B5EF4-FFF2-40B4-BE49-F238E27FC236}">
                <a16:creationId xmlns:a16="http://schemas.microsoft.com/office/drawing/2014/main" id="{BE2DDAB4-33D8-4406-1C0B-D0118E560EB6}"/>
              </a:ext>
            </a:extLst>
          </p:cNvPr>
          <p:cNvSpPr>
            <a:spLocks noGrp="1"/>
          </p:cNvSpPr>
          <p:nvPr>
            <p:ph sz="quarter" idx="14"/>
          </p:nvPr>
        </p:nvSpPr>
        <p:spPr/>
        <p:txBody>
          <a:bodyPr/>
          <a:lstStyle/>
          <a:p>
            <a:pPr marL="0" indent="0">
              <a:buNone/>
            </a:pPr>
            <a:endParaRPr lang="en-GB" sz="2000" dirty="0"/>
          </a:p>
          <a:p>
            <a:r>
              <a:rPr lang="en-GB" sz="2000" dirty="0"/>
              <a:t>Monte Carlo analysis is an accurate but time consuming method to calculate the probability of failure.</a:t>
            </a:r>
          </a:p>
          <a:p>
            <a:pPr lvl="1"/>
            <a:r>
              <a:rPr lang="en-GB" sz="2000" dirty="0"/>
              <a:t>Takes a long time due to many repeats of computationally intensive equations.</a:t>
            </a:r>
          </a:p>
          <a:p>
            <a:pPr lvl="1"/>
            <a:endParaRPr lang="en-GB" sz="2000" dirty="0"/>
          </a:p>
          <a:p>
            <a:r>
              <a:rPr lang="en-GB" sz="2000" i="1" dirty="0"/>
              <a:t>Aim</a:t>
            </a:r>
            <a:r>
              <a:rPr lang="en-GB" sz="2000" dirty="0"/>
              <a:t>:</a:t>
            </a:r>
            <a:r>
              <a:rPr lang="en-GB" sz="2000" i="1" dirty="0"/>
              <a:t> </a:t>
            </a:r>
            <a:r>
              <a:rPr lang="en-GB" sz="2000" dirty="0"/>
              <a:t>make computationally tractable by training a surrogate model on the creep law, and use it as part of a Monte Carlo analysis to predict the probability of failure.</a:t>
            </a:r>
          </a:p>
          <a:p>
            <a:endParaRPr lang="en-GB" sz="2000" dirty="0"/>
          </a:p>
          <a:p>
            <a:r>
              <a:rPr lang="en-GB" sz="2000" dirty="0"/>
              <a:t>Specifically, Gaussian process regression has promise as a surrogate model, due to its high accuracy, precision, and generality.</a:t>
            </a:r>
          </a:p>
          <a:p>
            <a:endParaRPr lang="en-GB" dirty="0"/>
          </a:p>
        </p:txBody>
      </p:sp>
      <p:sp>
        <p:nvSpPr>
          <p:cNvPr id="16" name="Rectangle 15">
            <a:extLst>
              <a:ext uri="{FF2B5EF4-FFF2-40B4-BE49-F238E27FC236}">
                <a16:creationId xmlns:a16="http://schemas.microsoft.com/office/drawing/2014/main" id="{7E0667B5-1AE2-7B77-04D5-0F16A208A988}"/>
              </a:ext>
            </a:extLst>
          </p:cNvPr>
          <p:cNvSpPr/>
          <p:nvPr/>
        </p:nvSpPr>
        <p:spPr>
          <a:xfrm>
            <a:off x="7964129" y="1744663"/>
            <a:ext cx="2644877" cy="943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Create training data</a:t>
            </a:r>
          </a:p>
        </p:txBody>
      </p:sp>
      <p:sp>
        <p:nvSpPr>
          <p:cNvPr id="17" name="Rectangle 16">
            <a:extLst>
              <a:ext uri="{FF2B5EF4-FFF2-40B4-BE49-F238E27FC236}">
                <a16:creationId xmlns:a16="http://schemas.microsoft.com/office/drawing/2014/main" id="{241BB4C7-9055-1688-6B04-3F0040A30228}"/>
              </a:ext>
            </a:extLst>
          </p:cNvPr>
          <p:cNvSpPr/>
          <p:nvPr/>
        </p:nvSpPr>
        <p:spPr>
          <a:xfrm>
            <a:off x="7964129" y="3384656"/>
            <a:ext cx="2644877" cy="943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Train surrogate model</a:t>
            </a:r>
          </a:p>
        </p:txBody>
      </p:sp>
      <p:sp>
        <p:nvSpPr>
          <p:cNvPr id="18" name="Rectangle 17">
            <a:extLst>
              <a:ext uri="{FF2B5EF4-FFF2-40B4-BE49-F238E27FC236}">
                <a16:creationId xmlns:a16="http://schemas.microsoft.com/office/drawing/2014/main" id="{D67232D3-E030-D08E-2E1F-172F7B62C3D3}"/>
              </a:ext>
            </a:extLst>
          </p:cNvPr>
          <p:cNvSpPr/>
          <p:nvPr/>
        </p:nvSpPr>
        <p:spPr>
          <a:xfrm>
            <a:off x="7964129" y="5024650"/>
            <a:ext cx="2644877" cy="943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Perform Monte-Carlo analysis using surrogate model</a:t>
            </a:r>
          </a:p>
        </p:txBody>
      </p:sp>
      <p:cxnSp>
        <p:nvCxnSpPr>
          <p:cNvPr id="19" name="Straight Arrow Connector 18">
            <a:extLst>
              <a:ext uri="{FF2B5EF4-FFF2-40B4-BE49-F238E27FC236}">
                <a16:creationId xmlns:a16="http://schemas.microsoft.com/office/drawing/2014/main" id="{39A773F2-3485-AEAB-B9AC-3E527CDEBA31}"/>
              </a:ext>
            </a:extLst>
          </p:cNvPr>
          <p:cNvCxnSpPr>
            <a:stCxn id="16" idx="2"/>
            <a:endCxn id="17" idx="0"/>
          </p:cNvCxnSpPr>
          <p:nvPr/>
        </p:nvCxnSpPr>
        <p:spPr>
          <a:xfrm>
            <a:off x="9286568" y="2688561"/>
            <a:ext cx="0" cy="69609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FE7BEBD-00B6-A1EB-FECE-4247CD9E38B5}"/>
              </a:ext>
            </a:extLst>
          </p:cNvPr>
          <p:cNvCxnSpPr/>
          <p:nvPr/>
        </p:nvCxnSpPr>
        <p:spPr>
          <a:xfrm>
            <a:off x="9286568" y="4328555"/>
            <a:ext cx="0" cy="69609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01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8C3AD1-4A5F-0ECD-A04F-BBDFD5F7DF19}"/>
              </a:ext>
            </a:extLst>
          </p:cNvPr>
          <p:cNvSpPr>
            <a:spLocks noGrp="1"/>
          </p:cNvSpPr>
          <p:nvPr>
            <p:ph sz="quarter" idx="13"/>
          </p:nvPr>
        </p:nvSpPr>
        <p:spPr/>
        <p:txBody>
          <a:bodyPr/>
          <a:lstStyle/>
          <a:p>
            <a:r>
              <a:rPr lang="en-GB" dirty="0"/>
              <a:t>Surrogate model: Gaussian process regression</a:t>
            </a:r>
          </a:p>
        </p:txBody>
      </p:sp>
      <p:sp>
        <p:nvSpPr>
          <p:cNvPr id="3" name="Content Placeholder 2">
            <a:extLst>
              <a:ext uri="{FF2B5EF4-FFF2-40B4-BE49-F238E27FC236}">
                <a16:creationId xmlns:a16="http://schemas.microsoft.com/office/drawing/2014/main" id="{BE2DDAB4-33D8-4406-1C0B-D0118E560EB6}"/>
              </a:ext>
            </a:extLst>
          </p:cNvPr>
          <p:cNvSpPr>
            <a:spLocks noGrp="1"/>
          </p:cNvSpPr>
          <p:nvPr>
            <p:ph sz="quarter" idx="14"/>
          </p:nvPr>
        </p:nvSpPr>
        <p:spPr>
          <a:xfrm>
            <a:off x="395751" y="1076326"/>
            <a:ext cx="5497050" cy="4792662"/>
          </a:xfrm>
        </p:spPr>
        <p:txBody>
          <a:bodyPr/>
          <a:lstStyle/>
          <a:p>
            <a:r>
              <a:rPr lang="en-GB" sz="2000" dirty="0"/>
              <a:t>A non-parametric approach</a:t>
            </a:r>
          </a:p>
          <a:p>
            <a:pPr lvl="1"/>
            <a:r>
              <a:rPr lang="en-GB" sz="2000" dirty="0"/>
              <a:t>Instead of trying to tune parameters for an assumed curve type (e.g. a cubic), we are trying to find all possible functions that are consistent with the observed data.</a:t>
            </a:r>
          </a:p>
          <a:p>
            <a:pPr marL="0" indent="0">
              <a:buNone/>
            </a:pPr>
            <a:endParaRPr lang="en-GB" sz="2000" dirty="0"/>
          </a:p>
        </p:txBody>
      </p:sp>
    </p:spTree>
    <p:extLst>
      <p:ext uri="{BB962C8B-B14F-4D97-AF65-F5344CB8AC3E}">
        <p14:creationId xmlns:p14="http://schemas.microsoft.com/office/powerpoint/2010/main" val="2518261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8C3AD1-4A5F-0ECD-A04F-BBDFD5F7DF19}"/>
              </a:ext>
            </a:extLst>
          </p:cNvPr>
          <p:cNvSpPr>
            <a:spLocks noGrp="1"/>
          </p:cNvSpPr>
          <p:nvPr>
            <p:ph sz="quarter" idx="13"/>
          </p:nvPr>
        </p:nvSpPr>
        <p:spPr/>
        <p:txBody>
          <a:bodyPr/>
          <a:lstStyle/>
          <a:p>
            <a:r>
              <a:rPr lang="en-GB" dirty="0"/>
              <a:t>Surrogate model: Gaussian process regression</a:t>
            </a:r>
          </a:p>
        </p:txBody>
      </p:sp>
      <p:sp>
        <p:nvSpPr>
          <p:cNvPr id="3" name="Content Placeholder 2">
            <a:extLst>
              <a:ext uri="{FF2B5EF4-FFF2-40B4-BE49-F238E27FC236}">
                <a16:creationId xmlns:a16="http://schemas.microsoft.com/office/drawing/2014/main" id="{BE2DDAB4-33D8-4406-1C0B-D0118E560EB6}"/>
              </a:ext>
            </a:extLst>
          </p:cNvPr>
          <p:cNvSpPr>
            <a:spLocks noGrp="1"/>
          </p:cNvSpPr>
          <p:nvPr>
            <p:ph sz="quarter" idx="14"/>
          </p:nvPr>
        </p:nvSpPr>
        <p:spPr>
          <a:xfrm>
            <a:off x="395751" y="1076326"/>
            <a:ext cx="5497050" cy="4792662"/>
          </a:xfrm>
        </p:spPr>
        <p:txBody>
          <a:bodyPr/>
          <a:lstStyle/>
          <a:p>
            <a:r>
              <a:rPr lang="en-GB" sz="2000" dirty="0"/>
              <a:t>A non-parametric approach</a:t>
            </a:r>
          </a:p>
          <a:p>
            <a:pPr lvl="1"/>
            <a:r>
              <a:rPr lang="en-GB" sz="2000" dirty="0"/>
              <a:t>Instead of trying to tune parameters for an assumed curve type (e.g. a cubic), we are trying to find all possible functions that are consistent with the observed data.</a:t>
            </a:r>
          </a:p>
          <a:p>
            <a:pPr marL="0" indent="0">
              <a:buNone/>
            </a:pPr>
            <a:endParaRPr lang="en-GB" sz="2000" dirty="0"/>
          </a:p>
        </p:txBody>
      </p:sp>
      <p:pic>
        <p:nvPicPr>
          <p:cNvPr id="9" name="Picture 2" descr="Prior (kernel:  1**2 * RBF(length_scale=1)), Posterior (kernel: 0.594**2 * RBF(length_scale=0.279))  Log-Likelihood: -0.067">
            <a:extLst>
              <a:ext uri="{FF2B5EF4-FFF2-40B4-BE49-F238E27FC236}">
                <a16:creationId xmlns:a16="http://schemas.microsoft.com/office/drawing/2014/main" id="{E4E0F7EF-2537-618F-E4B8-23B54DA55E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196"/>
          <a:stretch/>
        </p:blipFill>
        <p:spPr bwMode="auto">
          <a:xfrm>
            <a:off x="282770" y="2971379"/>
            <a:ext cx="5561719" cy="271434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3F5D06E-5BE7-B8CC-2989-0331C76630B6}"/>
              </a:ext>
            </a:extLst>
          </p:cNvPr>
          <p:cNvSpPr txBox="1"/>
          <p:nvPr/>
        </p:nvSpPr>
        <p:spPr>
          <a:xfrm>
            <a:off x="5130011" y="5643174"/>
            <a:ext cx="1750142" cy="276999"/>
          </a:xfrm>
          <a:prstGeom prst="rect">
            <a:avLst/>
          </a:prstGeom>
          <a:noFill/>
        </p:spPr>
        <p:txBody>
          <a:bodyPr wrap="square" rtlCol="0">
            <a:spAutoFit/>
          </a:bodyPr>
          <a:lstStyle/>
          <a:p>
            <a:r>
              <a:rPr lang="en-GB" sz="1200" dirty="0" err="1"/>
              <a:t>sklearn</a:t>
            </a:r>
            <a:endParaRPr lang="en-GB" sz="1200" dirty="0"/>
          </a:p>
        </p:txBody>
      </p:sp>
    </p:spTree>
    <p:extLst>
      <p:ext uri="{BB962C8B-B14F-4D97-AF65-F5344CB8AC3E}">
        <p14:creationId xmlns:p14="http://schemas.microsoft.com/office/powerpoint/2010/main" val="42448914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rior (kernel:  1**2 * RBF(length_scale=1)), Posterior (kernel: 0.594**2 * RBF(length_scale=0.279))  Log-Likelihood: -0.067">
            <a:extLst>
              <a:ext uri="{FF2B5EF4-FFF2-40B4-BE49-F238E27FC236}">
                <a16:creationId xmlns:a16="http://schemas.microsoft.com/office/drawing/2014/main" id="{61E83583-B435-7A36-A23B-08F9F3F997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204" b="1992"/>
          <a:stretch/>
        </p:blipFill>
        <p:spPr bwMode="auto">
          <a:xfrm>
            <a:off x="282770" y="2920578"/>
            <a:ext cx="5561720" cy="271434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CC8C3AD1-4A5F-0ECD-A04F-BBDFD5F7DF19}"/>
              </a:ext>
            </a:extLst>
          </p:cNvPr>
          <p:cNvSpPr>
            <a:spLocks noGrp="1"/>
          </p:cNvSpPr>
          <p:nvPr>
            <p:ph sz="quarter" idx="13"/>
          </p:nvPr>
        </p:nvSpPr>
        <p:spPr/>
        <p:txBody>
          <a:bodyPr/>
          <a:lstStyle/>
          <a:p>
            <a:r>
              <a:rPr lang="en-GB" dirty="0"/>
              <a:t>Surrogate model: Gaussian process regression</a:t>
            </a:r>
          </a:p>
        </p:txBody>
      </p:sp>
      <p:sp>
        <p:nvSpPr>
          <p:cNvPr id="3" name="Content Placeholder 2">
            <a:extLst>
              <a:ext uri="{FF2B5EF4-FFF2-40B4-BE49-F238E27FC236}">
                <a16:creationId xmlns:a16="http://schemas.microsoft.com/office/drawing/2014/main" id="{BE2DDAB4-33D8-4406-1C0B-D0118E560EB6}"/>
              </a:ext>
            </a:extLst>
          </p:cNvPr>
          <p:cNvSpPr>
            <a:spLocks noGrp="1"/>
          </p:cNvSpPr>
          <p:nvPr>
            <p:ph sz="quarter" idx="14"/>
          </p:nvPr>
        </p:nvSpPr>
        <p:spPr>
          <a:xfrm>
            <a:off x="395751" y="1076326"/>
            <a:ext cx="5497050" cy="4792662"/>
          </a:xfrm>
        </p:spPr>
        <p:txBody>
          <a:bodyPr/>
          <a:lstStyle/>
          <a:p>
            <a:r>
              <a:rPr lang="en-GB" sz="2000" dirty="0"/>
              <a:t>A non-parametric approach</a:t>
            </a:r>
          </a:p>
          <a:p>
            <a:pPr lvl="1"/>
            <a:r>
              <a:rPr lang="en-GB" sz="2000" dirty="0"/>
              <a:t>Instead of trying to tune parameters for an assumed curve type (e.g. a cubic), we are trying to find all possible functions that are consistent with the observed data.</a:t>
            </a:r>
          </a:p>
          <a:p>
            <a:pPr marL="0" indent="0">
              <a:buNone/>
            </a:pPr>
            <a:endParaRPr lang="en-GB" sz="2000" dirty="0"/>
          </a:p>
        </p:txBody>
      </p:sp>
      <p:sp>
        <p:nvSpPr>
          <p:cNvPr id="10" name="TextBox 9">
            <a:extLst>
              <a:ext uri="{FF2B5EF4-FFF2-40B4-BE49-F238E27FC236}">
                <a16:creationId xmlns:a16="http://schemas.microsoft.com/office/drawing/2014/main" id="{B3F5D06E-5BE7-B8CC-2989-0331C76630B6}"/>
              </a:ext>
            </a:extLst>
          </p:cNvPr>
          <p:cNvSpPr txBox="1"/>
          <p:nvPr/>
        </p:nvSpPr>
        <p:spPr>
          <a:xfrm>
            <a:off x="5130011" y="5643174"/>
            <a:ext cx="1750142" cy="276999"/>
          </a:xfrm>
          <a:prstGeom prst="rect">
            <a:avLst/>
          </a:prstGeom>
          <a:noFill/>
        </p:spPr>
        <p:txBody>
          <a:bodyPr wrap="square" rtlCol="0">
            <a:spAutoFit/>
          </a:bodyPr>
          <a:lstStyle/>
          <a:p>
            <a:r>
              <a:rPr lang="en-GB" sz="1200" dirty="0" err="1"/>
              <a:t>sklearn</a:t>
            </a:r>
            <a:endParaRPr lang="en-GB" sz="1200" dirty="0"/>
          </a:p>
        </p:txBody>
      </p:sp>
    </p:spTree>
    <p:extLst>
      <p:ext uri="{BB962C8B-B14F-4D97-AF65-F5344CB8AC3E}">
        <p14:creationId xmlns:p14="http://schemas.microsoft.com/office/powerpoint/2010/main" val="3381898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rior (kernel:  1**2 * RBF(length_scale=1)), Posterior (kernel: 0.594**2 * RBF(length_scale=0.279))  Log-Likelihood: -0.067">
            <a:extLst>
              <a:ext uri="{FF2B5EF4-FFF2-40B4-BE49-F238E27FC236}">
                <a16:creationId xmlns:a16="http://schemas.microsoft.com/office/drawing/2014/main" id="{61E83583-B435-7A36-A23B-08F9F3F997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204" b="1992"/>
          <a:stretch/>
        </p:blipFill>
        <p:spPr bwMode="auto">
          <a:xfrm>
            <a:off x="282770" y="2920578"/>
            <a:ext cx="5561720" cy="271434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CC8C3AD1-4A5F-0ECD-A04F-BBDFD5F7DF19}"/>
              </a:ext>
            </a:extLst>
          </p:cNvPr>
          <p:cNvSpPr>
            <a:spLocks noGrp="1"/>
          </p:cNvSpPr>
          <p:nvPr>
            <p:ph sz="quarter" idx="13"/>
          </p:nvPr>
        </p:nvSpPr>
        <p:spPr/>
        <p:txBody>
          <a:bodyPr/>
          <a:lstStyle/>
          <a:p>
            <a:r>
              <a:rPr lang="en-GB" dirty="0"/>
              <a:t>Surrogate model: Gaussian process regression</a:t>
            </a:r>
          </a:p>
        </p:txBody>
      </p:sp>
      <p:sp>
        <p:nvSpPr>
          <p:cNvPr id="3" name="Content Placeholder 2">
            <a:extLst>
              <a:ext uri="{FF2B5EF4-FFF2-40B4-BE49-F238E27FC236}">
                <a16:creationId xmlns:a16="http://schemas.microsoft.com/office/drawing/2014/main" id="{BE2DDAB4-33D8-4406-1C0B-D0118E560EB6}"/>
              </a:ext>
            </a:extLst>
          </p:cNvPr>
          <p:cNvSpPr>
            <a:spLocks noGrp="1"/>
          </p:cNvSpPr>
          <p:nvPr>
            <p:ph sz="quarter" idx="14"/>
          </p:nvPr>
        </p:nvSpPr>
        <p:spPr>
          <a:xfrm>
            <a:off x="395751" y="1076326"/>
            <a:ext cx="5497050" cy="4792662"/>
          </a:xfrm>
        </p:spPr>
        <p:txBody>
          <a:bodyPr/>
          <a:lstStyle/>
          <a:p>
            <a:r>
              <a:rPr lang="en-GB" sz="2000" dirty="0"/>
              <a:t>A non-parametric approach</a:t>
            </a:r>
          </a:p>
          <a:p>
            <a:pPr lvl="1"/>
            <a:r>
              <a:rPr lang="en-GB" sz="2000" dirty="0"/>
              <a:t>Instead of trying to tune parameters for an assumed curve type (e.g. a cubic), we are trying to find all possible functions that are consistent with the observed data.</a:t>
            </a:r>
          </a:p>
          <a:p>
            <a:pPr marL="0" indent="0">
              <a:buNone/>
            </a:pPr>
            <a:endParaRPr lang="en-GB" sz="2000" dirty="0"/>
          </a:p>
        </p:txBody>
      </p:sp>
      <p:sp>
        <p:nvSpPr>
          <p:cNvPr id="10" name="TextBox 9">
            <a:extLst>
              <a:ext uri="{FF2B5EF4-FFF2-40B4-BE49-F238E27FC236}">
                <a16:creationId xmlns:a16="http://schemas.microsoft.com/office/drawing/2014/main" id="{B3F5D06E-5BE7-B8CC-2989-0331C76630B6}"/>
              </a:ext>
            </a:extLst>
          </p:cNvPr>
          <p:cNvSpPr txBox="1"/>
          <p:nvPr/>
        </p:nvSpPr>
        <p:spPr>
          <a:xfrm>
            <a:off x="5130011" y="5643174"/>
            <a:ext cx="1750142" cy="276999"/>
          </a:xfrm>
          <a:prstGeom prst="rect">
            <a:avLst/>
          </a:prstGeom>
          <a:noFill/>
        </p:spPr>
        <p:txBody>
          <a:bodyPr wrap="square" rtlCol="0">
            <a:spAutoFit/>
          </a:bodyPr>
          <a:lstStyle/>
          <a:p>
            <a:r>
              <a:rPr lang="en-GB" sz="1200" dirty="0" err="1"/>
              <a:t>sklearn</a:t>
            </a:r>
            <a:endParaRPr lang="en-GB" sz="1200" dirty="0"/>
          </a:p>
        </p:txBody>
      </p:sp>
      <mc:AlternateContent xmlns:mc="http://schemas.openxmlformats.org/markup-compatibility/2006" xmlns:a14="http://schemas.microsoft.com/office/drawing/2010/main">
        <mc:Choice Requires="a14">
          <p:sp>
            <p:nvSpPr>
              <p:cNvPr id="7" name="Content Placeholder 3">
                <a:extLst>
                  <a:ext uri="{FF2B5EF4-FFF2-40B4-BE49-F238E27FC236}">
                    <a16:creationId xmlns:a16="http://schemas.microsoft.com/office/drawing/2014/main" id="{9EC8BAE4-B458-BFD2-F2CD-7920C7EDE0A3}"/>
                  </a:ext>
                </a:extLst>
              </p:cNvPr>
              <p:cNvSpPr txBox="1">
                <a:spLocks/>
              </p:cNvSpPr>
              <p:nvPr/>
            </p:nvSpPr>
            <p:spPr>
              <a:xfrm>
                <a:off x="6072188" y="1744663"/>
                <a:ext cx="5770562" cy="4276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sz="1800" i="1" dirty="0">
                  <a:solidFill>
                    <a:srgbClr val="71AE2E"/>
                  </a:solidFill>
                  <a:latin typeface="Cambria Math" panose="02040503050406030204" pitchFamily="18" charset="0"/>
                </a:endParaRP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GB" sz="2000" i="1">
                          <a:solidFill>
                            <a:srgbClr val="71AE2E"/>
                          </a:solidFill>
                          <a:latin typeface="Cambria Math" panose="02040503050406030204" pitchFamily="18" charset="0"/>
                        </a:rPr>
                        <m:t>𝑝</m:t>
                      </m:r>
                      <m:d>
                        <m:dPr>
                          <m:ctrlPr>
                            <a:rPr lang="en-GB" sz="2000" i="1">
                              <a:solidFill>
                                <a:srgbClr val="71AE2E"/>
                              </a:solidFill>
                              <a:latin typeface="Cambria Math" panose="02040503050406030204" pitchFamily="18" charset="0"/>
                            </a:rPr>
                          </m:ctrlPr>
                        </m:dPr>
                        <m:e>
                          <m:sSub>
                            <m:sSubPr>
                              <m:ctrlPr>
                                <a:rPr lang="en-GB" sz="2000" i="1">
                                  <a:solidFill>
                                    <a:srgbClr val="71AE2E"/>
                                  </a:solidFill>
                                  <a:latin typeface="Cambria Math" panose="02040503050406030204" pitchFamily="18" charset="0"/>
                                </a:rPr>
                              </m:ctrlPr>
                            </m:sSubPr>
                            <m:e>
                              <m:r>
                                <a:rPr lang="en-GB" sz="2000" b="1" i="1">
                                  <a:solidFill>
                                    <a:srgbClr val="71AE2E"/>
                                  </a:solidFill>
                                  <a:latin typeface="Cambria Math" panose="02040503050406030204" pitchFamily="18" charset="0"/>
                                </a:rPr>
                                <m:t>𝒚</m:t>
                              </m:r>
                            </m:e>
                            <m:sub>
                              <m:r>
                                <a:rPr lang="en-GB" sz="2000" i="1">
                                  <a:solidFill>
                                    <a:srgbClr val="71AE2E"/>
                                  </a:solidFill>
                                  <a:latin typeface="Cambria Math" panose="02040503050406030204" pitchFamily="18" charset="0"/>
                                </a:rPr>
                                <m:t>∗</m:t>
                              </m:r>
                            </m:sub>
                          </m:sSub>
                          <m:r>
                            <a:rPr lang="en-GB" sz="2000" i="1">
                              <a:solidFill>
                                <a:srgbClr val="71AE2E"/>
                              </a:solidFill>
                              <a:latin typeface="Cambria Math" panose="02040503050406030204" pitchFamily="18" charset="0"/>
                            </a:rPr>
                            <m:t>|</m:t>
                          </m:r>
                          <m:sSub>
                            <m:sSubPr>
                              <m:ctrlPr>
                                <a:rPr lang="en-GB" sz="2000" i="1">
                                  <a:solidFill>
                                    <a:srgbClr val="71AE2E"/>
                                  </a:solidFill>
                                  <a:latin typeface="Cambria Math" panose="02040503050406030204" pitchFamily="18" charset="0"/>
                                </a:rPr>
                              </m:ctrlPr>
                            </m:sSubPr>
                            <m:e>
                              <m:r>
                                <a:rPr lang="en-GB" sz="2000" b="1" i="1">
                                  <a:solidFill>
                                    <a:srgbClr val="71AE2E"/>
                                  </a:solidFill>
                                  <a:latin typeface="Cambria Math" panose="02040503050406030204" pitchFamily="18" charset="0"/>
                                </a:rPr>
                                <m:t>𝒙</m:t>
                              </m:r>
                            </m:e>
                            <m:sub>
                              <m:r>
                                <a:rPr lang="en-GB" sz="2000" i="1">
                                  <a:solidFill>
                                    <a:srgbClr val="71AE2E"/>
                                  </a:solidFill>
                                  <a:latin typeface="Cambria Math" panose="02040503050406030204" pitchFamily="18" charset="0"/>
                                </a:rPr>
                                <m:t>∗</m:t>
                              </m:r>
                            </m:sub>
                          </m:sSub>
                          <m:r>
                            <a:rPr lang="en-GB" sz="2000" i="1">
                              <a:solidFill>
                                <a:srgbClr val="71AE2E"/>
                              </a:solidFill>
                              <a:latin typeface="Cambria Math" panose="02040503050406030204" pitchFamily="18" charset="0"/>
                            </a:rPr>
                            <m:t>,</m:t>
                          </m:r>
                          <m:r>
                            <a:rPr lang="en-GB" sz="2000" b="1" i="1">
                              <a:solidFill>
                                <a:srgbClr val="71AE2E"/>
                              </a:solidFill>
                              <a:latin typeface="Cambria Math" panose="02040503050406030204" pitchFamily="18" charset="0"/>
                            </a:rPr>
                            <m:t>𝑿</m:t>
                          </m:r>
                          <m:r>
                            <a:rPr lang="en-GB" sz="2000" b="1" i="1">
                              <a:solidFill>
                                <a:srgbClr val="71AE2E"/>
                              </a:solidFill>
                              <a:latin typeface="Cambria Math" panose="02040503050406030204" pitchFamily="18" charset="0"/>
                            </a:rPr>
                            <m:t>,</m:t>
                          </m:r>
                          <m:r>
                            <a:rPr lang="en-GB" sz="2000" b="1" i="1">
                              <a:solidFill>
                                <a:srgbClr val="71AE2E"/>
                              </a:solidFill>
                              <a:latin typeface="Cambria Math" panose="02040503050406030204" pitchFamily="18" charset="0"/>
                            </a:rPr>
                            <m:t>𝒚</m:t>
                          </m:r>
                        </m:e>
                      </m:d>
                      <m:r>
                        <a:rPr lang="en-GB" sz="2000" i="1">
                          <a:latin typeface="Cambria Math" panose="02040503050406030204" pitchFamily="18" charset="0"/>
                        </a:rPr>
                        <m:t>=</m:t>
                      </m:r>
                      <m:nary>
                        <m:naryPr>
                          <m:limLoc m:val="undOvr"/>
                          <m:subHide m:val="on"/>
                          <m:supHide m:val="on"/>
                          <m:ctrlPr>
                            <a:rPr lang="en-GB" sz="2000" i="1">
                              <a:latin typeface="Cambria Math" panose="02040503050406030204" pitchFamily="18" charset="0"/>
                            </a:rPr>
                          </m:ctrlPr>
                        </m:naryPr>
                        <m:sub/>
                        <m:sup/>
                        <m:e>
                          <m:r>
                            <a:rPr lang="en-GB" sz="2000" i="1">
                              <a:solidFill>
                                <a:srgbClr val="FFA41F"/>
                              </a:solidFill>
                              <a:latin typeface="Cambria Math" panose="02040503050406030204" pitchFamily="18" charset="0"/>
                            </a:rPr>
                            <m:t>𝑝</m:t>
                          </m:r>
                          <m:d>
                            <m:dPr>
                              <m:ctrlPr>
                                <a:rPr lang="en-GB" sz="2000" i="1">
                                  <a:solidFill>
                                    <a:srgbClr val="FFA41F"/>
                                  </a:solidFill>
                                  <a:latin typeface="Cambria Math" panose="02040503050406030204" pitchFamily="18" charset="0"/>
                                </a:rPr>
                              </m:ctrlPr>
                            </m:dPr>
                            <m:e>
                              <m:sSub>
                                <m:sSubPr>
                                  <m:ctrlPr>
                                    <a:rPr lang="en-GB" sz="2000" i="1">
                                      <a:solidFill>
                                        <a:srgbClr val="FFA41F"/>
                                      </a:solidFill>
                                      <a:latin typeface="Cambria Math" panose="02040503050406030204" pitchFamily="18" charset="0"/>
                                    </a:rPr>
                                  </m:ctrlPr>
                                </m:sSubPr>
                                <m:e>
                                  <m:r>
                                    <a:rPr lang="en-GB" sz="2000" b="1" i="1">
                                      <a:solidFill>
                                        <a:srgbClr val="FFA41F"/>
                                      </a:solidFill>
                                      <a:latin typeface="Cambria Math" panose="02040503050406030204" pitchFamily="18" charset="0"/>
                                    </a:rPr>
                                    <m:t>𝒚</m:t>
                                  </m:r>
                                </m:e>
                                <m:sub>
                                  <m:r>
                                    <a:rPr lang="en-GB" sz="2000" i="1">
                                      <a:solidFill>
                                        <a:srgbClr val="FFA41F"/>
                                      </a:solidFill>
                                      <a:latin typeface="Cambria Math" panose="02040503050406030204" pitchFamily="18" charset="0"/>
                                    </a:rPr>
                                    <m:t>∗</m:t>
                                  </m:r>
                                </m:sub>
                              </m:sSub>
                              <m:r>
                                <a:rPr lang="en-GB" sz="2000" i="1">
                                  <a:solidFill>
                                    <a:srgbClr val="FFA41F"/>
                                  </a:solidFill>
                                  <a:latin typeface="Cambria Math" panose="02040503050406030204" pitchFamily="18" charset="0"/>
                                </a:rPr>
                                <m:t>|</m:t>
                              </m:r>
                              <m:sSub>
                                <m:sSubPr>
                                  <m:ctrlPr>
                                    <a:rPr lang="en-GB" sz="2000" i="1">
                                      <a:solidFill>
                                        <a:srgbClr val="FFA41F"/>
                                      </a:solidFill>
                                      <a:latin typeface="Cambria Math" panose="02040503050406030204" pitchFamily="18" charset="0"/>
                                    </a:rPr>
                                  </m:ctrlPr>
                                </m:sSubPr>
                                <m:e>
                                  <m:r>
                                    <a:rPr lang="en-GB" sz="2000" i="1">
                                      <a:solidFill>
                                        <a:srgbClr val="FFA41F"/>
                                      </a:solidFill>
                                      <a:latin typeface="Cambria Math" panose="02040503050406030204" pitchFamily="18" charset="0"/>
                                    </a:rPr>
                                    <m:t>𝑓</m:t>
                                  </m:r>
                                  <m:r>
                                    <a:rPr lang="en-GB" sz="2000" b="1" i="1">
                                      <a:solidFill>
                                        <a:srgbClr val="FFA41F"/>
                                      </a:solidFill>
                                      <a:latin typeface="Cambria Math" panose="02040503050406030204" pitchFamily="18" charset="0"/>
                                    </a:rPr>
                                    <m:t>,</m:t>
                                  </m:r>
                                  <m:r>
                                    <a:rPr lang="en-GB" sz="2000" b="1" i="1">
                                      <a:solidFill>
                                        <a:srgbClr val="FFA41F"/>
                                      </a:solidFill>
                                      <a:latin typeface="Cambria Math" panose="02040503050406030204" pitchFamily="18" charset="0"/>
                                    </a:rPr>
                                    <m:t>𝒙</m:t>
                                  </m:r>
                                </m:e>
                                <m:sub>
                                  <m:r>
                                    <a:rPr lang="en-GB" sz="2000" i="1">
                                      <a:solidFill>
                                        <a:srgbClr val="FFA41F"/>
                                      </a:solidFill>
                                      <a:latin typeface="Cambria Math" panose="02040503050406030204" pitchFamily="18" charset="0"/>
                                    </a:rPr>
                                    <m:t>∗</m:t>
                                  </m:r>
                                </m:sub>
                              </m:sSub>
                            </m:e>
                          </m:d>
                        </m:e>
                      </m:nary>
                      <m:r>
                        <a:rPr lang="en-GB" sz="2000" i="1">
                          <a:latin typeface="Cambria Math" panose="02040503050406030204" pitchFamily="18" charset="0"/>
                          <a:ea typeface="Cambria Math" panose="02040503050406030204" pitchFamily="18" charset="0"/>
                        </a:rPr>
                        <m:t>∙</m:t>
                      </m:r>
                      <m:r>
                        <a:rPr lang="en-GB" sz="2000" i="1">
                          <a:solidFill>
                            <a:srgbClr val="0079D4"/>
                          </a:solidFill>
                          <a:latin typeface="Cambria Math" panose="02040503050406030204" pitchFamily="18" charset="0"/>
                        </a:rPr>
                        <m:t>𝑝</m:t>
                      </m:r>
                      <m:d>
                        <m:dPr>
                          <m:ctrlPr>
                            <a:rPr lang="en-GB" sz="2000" i="1">
                              <a:solidFill>
                                <a:srgbClr val="0079D4"/>
                              </a:solidFill>
                              <a:latin typeface="Cambria Math" panose="02040503050406030204" pitchFamily="18" charset="0"/>
                            </a:rPr>
                          </m:ctrlPr>
                        </m:dPr>
                        <m:e>
                          <m:r>
                            <a:rPr lang="en-GB" sz="2000" i="1">
                              <a:solidFill>
                                <a:srgbClr val="0079D4"/>
                              </a:solidFill>
                              <a:latin typeface="Cambria Math" panose="02040503050406030204" pitchFamily="18" charset="0"/>
                            </a:rPr>
                            <m:t>𝑓</m:t>
                          </m:r>
                          <m:r>
                            <a:rPr lang="en-GB" sz="2000" i="1">
                              <a:solidFill>
                                <a:srgbClr val="0079D4"/>
                              </a:solidFill>
                              <a:latin typeface="Cambria Math" panose="02040503050406030204" pitchFamily="18" charset="0"/>
                            </a:rPr>
                            <m:t>|</m:t>
                          </m:r>
                          <m:r>
                            <a:rPr lang="en-GB" sz="2000" b="1" i="1">
                              <a:solidFill>
                                <a:srgbClr val="0079D4"/>
                              </a:solidFill>
                              <a:latin typeface="Cambria Math" panose="02040503050406030204" pitchFamily="18" charset="0"/>
                            </a:rPr>
                            <m:t>𝑿</m:t>
                          </m:r>
                          <m:r>
                            <a:rPr lang="en-GB" sz="2000" i="1">
                              <a:solidFill>
                                <a:srgbClr val="0079D4"/>
                              </a:solidFill>
                              <a:latin typeface="Cambria Math" panose="02040503050406030204" pitchFamily="18" charset="0"/>
                            </a:rPr>
                            <m:t>,</m:t>
                          </m:r>
                          <m:r>
                            <a:rPr lang="en-GB" sz="2000" b="1" i="1">
                              <a:solidFill>
                                <a:srgbClr val="0079D4"/>
                              </a:solidFill>
                              <a:latin typeface="Cambria Math" panose="02040503050406030204" pitchFamily="18" charset="0"/>
                            </a:rPr>
                            <m:t>𝒚</m:t>
                          </m:r>
                        </m:e>
                      </m:d>
                      <m:r>
                        <a:rPr lang="en-GB" sz="2000" i="1">
                          <a:latin typeface="Cambria Math" panose="02040503050406030204" pitchFamily="18" charset="0"/>
                        </a:rPr>
                        <m:t>𝑑𝑓</m:t>
                      </m:r>
                    </m:oMath>
                  </m:oMathPara>
                </a14:m>
                <a:endParaRPr lang="en-GB" dirty="0"/>
              </a:p>
              <a:p>
                <a:pPr marL="0" indent="0">
                  <a:buFont typeface="Arial" panose="020B0604020202020204" pitchFamily="34" charset="0"/>
                  <a:buNone/>
                </a:pPr>
                <a:endParaRPr lang="en-GB" dirty="0"/>
              </a:p>
            </p:txBody>
          </p:sp>
        </mc:Choice>
        <mc:Fallback xmlns="">
          <p:sp>
            <p:nvSpPr>
              <p:cNvPr id="7" name="Content Placeholder 3">
                <a:extLst>
                  <a:ext uri="{FF2B5EF4-FFF2-40B4-BE49-F238E27FC236}">
                    <a16:creationId xmlns:a16="http://schemas.microsoft.com/office/drawing/2014/main" id="{9EC8BAE4-B458-BFD2-F2CD-7920C7EDE0A3}"/>
                  </a:ext>
                </a:extLst>
              </p:cNvPr>
              <p:cNvSpPr txBox="1">
                <a:spLocks noRot="1" noChangeAspect="1" noMove="1" noResize="1" noEditPoints="1" noAdjustHandles="1" noChangeArrowheads="1" noChangeShapeType="1" noTextEdit="1"/>
              </p:cNvSpPr>
              <p:nvPr/>
            </p:nvSpPr>
            <p:spPr>
              <a:xfrm>
                <a:off x="6072188" y="1744663"/>
                <a:ext cx="5770562" cy="4276725"/>
              </a:xfrm>
              <a:prstGeom prst="rect">
                <a:avLst/>
              </a:prstGeom>
              <a:blipFill>
                <a:blip r:embed="rId3"/>
                <a:stretch>
                  <a:fillRect/>
                </a:stretch>
              </a:blipFill>
            </p:spPr>
            <p:txBody>
              <a:bodyPr/>
              <a:lstStyle/>
              <a:p>
                <a:r>
                  <a:rPr lang="en-GB">
                    <a:noFill/>
                  </a:rPr>
                  <a:t> </a:t>
                </a:r>
              </a:p>
            </p:txBody>
          </p:sp>
        </mc:Fallback>
      </mc:AlternateContent>
      <p:sp>
        <p:nvSpPr>
          <p:cNvPr id="8" name="TextBox 1">
            <a:extLst>
              <a:ext uri="{FF2B5EF4-FFF2-40B4-BE49-F238E27FC236}">
                <a16:creationId xmlns:a16="http://schemas.microsoft.com/office/drawing/2014/main" id="{EABAAF32-577C-7B61-C828-9DC68A9A7571}"/>
              </a:ext>
            </a:extLst>
          </p:cNvPr>
          <p:cNvSpPr txBox="1"/>
          <p:nvPr/>
        </p:nvSpPr>
        <p:spPr>
          <a:xfrm>
            <a:off x="7397944" y="1626174"/>
            <a:ext cx="4050045" cy="147732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GB" i="1" dirty="0">
                <a:solidFill>
                  <a:srgbClr val="71AE2E"/>
                </a:solidFill>
                <a:latin typeface="+mn-lt"/>
              </a:rPr>
              <a:t>Surrogate model (posterior distribution)</a:t>
            </a:r>
            <a:r>
              <a:rPr lang="en-GB" dirty="0">
                <a:solidFill>
                  <a:srgbClr val="71AE2E"/>
                </a:solidFill>
                <a:latin typeface="+mn-lt"/>
              </a:rPr>
              <a:t>: predicted distribution of output y* given chosen inputs, observed outputs and observed inputs</a:t>
            </a:r>
            <a:endParaRPr lang="en-GB" i="1" dirty="0">
              <a:solidFill>
                <a:srgbClr val="71AE2E"/>
              </a:solidFill>
              <a:latin typeface="+mn-lt"/>
            </a:endParaRPr>
          </a:p>
        </p:txBody>
      </p:sp>
      <p:cxnSp>
        <p:nvCxnSpPr>
          <p:cNvPr id="11" name="Straight Arrow Connector 10">
            <a:extLst>
              <a:ext uri="{FF2B5EF4-FFF2-40B4-BE49-F238E27FC236}">
                <a16:creationId xmlns:a16="http://schemas.microsoft.com/office/drawing/2014/main" id="{0FEBA2B3-52B1-569B-EA8F-2D757F0BA6CB}"/>
              </a:ext>
            </a:extLst>
          </p:cNvPr>
          <p:cNvCxnSpPr>
            <a:cxnSpLocks/>
          </p:cNvCxnSpPr>
          <p:nvPr/>
        </p:nvCxnSpPr>
        <p:spPr>
          <a:xfrm flipH="1">
            <a:off x="7479068" y="2641600"/>
            <a:ext cx="1918932" cy="1066051"/>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sp>
        <p:nvSpPr>
          <p:cNvPr id="12" name="TextBox 7">
            <a:extLst>
              <a:ext uri="{FF2B5EF4-FFF2-40B4-BE49-F238E27FC236}">
                <a16:creationId xmlns:a16="http://schemas.microsoft.com/office/drawing/2014/main" id="{44B88E9B-241C-A8D7-D6CA-32CFE375B645}"/>
              </a:ext>
            </a:extLst>
          </p:cNvPr>
          <p:cNvSpPr txBox="1"/>
          <p:nvPr/>
        </p:nvSpPr>
        <p:spPr>
          <a:xfrm>
            <a:off x="6731130" y="4569894"/>
            <a:ext cx="2577063" cy="1200329"/>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GB" i="1" dirty="0">
                <a:solidFill>
                  <a:srgbClr val="FFA41F"/>
                </a:solidFill>
                <a:latin typeface="+mn-lt"/>
              </a:rPr>
              <a:t>Prior: </a:t>
            </a:r>
            <a:r>
              <a:rPr lang="en-GB" dirty="0">
                <a:solidFill>
                  <a:srgbClr val="FFA41F"/>
                </a:solidFill>
                <a:latin typeface="+mn-lt"/>
              </a:rPr>
              <a:t>probable output given each Gaussian distribution and chosen inputs</a:t>
            </a:r>
            <a:endParaRPr lang="en-GB" i="1" dirty="0">
              <a:solidFill>
                <a:srgbClr val="FFA41F"/>
              </a:solidFill>
              <a:latin typeface="+mn-lt"/>
            </a:endParaRPr>
          </a:p>
        </p:txBody>
      </p:sp>
      <p:cxnSp>
        <p:nvCxnSpPr>
          <p:cNvPr id="13" name="Straight Arrow Connector 12">
            <a:extLst>
              <a:ext uri="{FF2B5EF4-FFF2-40B4-BE49-F238E27FC236}">
                <a16:creationId xmlns:a16="http://schemas.microsoft.com/office/drawing/2014/main" id="{B0500ABF-A792-B18C-AF1A-C999D73C10B8}"/>
              </a:ext>
            </a:extLst>
          </p:cNvPr>
          <p:cNvCxnSpPr>
            <a:cxnSpLocks/>
            <a:stCxn id="12" idx="0"/>
          </p:cNvCxnSpPr>
          <p:nvPr/>
        </p:nvCxnSpPr>
        <p:spPr>
          <a:xfrm flipV="1">
            <a:off x="8019662" y="4080387"/>
            <a:ext cx="1010021" cy="489507"/>
          </a:xfrm>
          <a:prstGeom prst="straightConnector1">
            <a:avLst/>
          </a:prstGeom>
          <a:ln>
            <a:solidFill>
              <a:schemeClr val="tx1"/>
            </a:solidFill>
            <a:tailEnd type="triangle"/>
          </a:ln>
        </p:spPr>
        <p:style>
          <a:lnRef idx="1">
            <a:schemeClr val="accent5"/>
          </a:lnRef>
          <a:fillRef idx="0">
            <a:schemeClr val="accent5"/>
          </a:fillRef>
          <a:effectRef idx="0">
            <a:schemeClr val="accent5"/>
          </a:effectRef>
          <a:fontRef idx="minor">
            <a:schemeClr val="tx1"/>
          </a:fontRef>
        </p:style>
      </p:cxnSp>
      <p:sp>
        <p:nvSpPr>
          <p:cNvPr id="14" name="TextBox 8">
            <a:extLst>
              <a:ext uri="{FF2B5EF4-FFF2-40B4-BE49-F238E27FC236}">
                <a16:creationId xmlns:a16="http://schemas.microsoft.com/office/drawing/2014/main" id="{17C61EEC-8BE9-A3EC-1F5F-09B4123BEC03}"/>
              </a:ext>
            </a:extLst>
          </p:cNvPr>
          <p:cNvSpPr txBox="1"/>
          <p:nvPr/>
        </p:nvSpPr>
        <p:spPr>
          <a:xfrm>
            <a:off x="9609740" y="4606765"/>
            <a:ext cx="2577063" cy="1200329"/>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GB" i="1" dirty="0">
                <a:solidFill>
                  <a:srgbClr val="0079D4"/>
                </a:solidFill>
                <a:latin typeface="+mn-lt"/>
              </a:rPr>
              <a:t>Marginal likelihood: </a:t>
            </a:r>
            <a:r>
              <a:rPr lang="en-GB" dirty="0">
                <a:solidFill>
                  <a:srgbClr val="0079D4"/>
                </a:solidFill>
                <a:latin typeface="+mn-lt"/>
              </a:rPr>
              <a:t>probability that each Gaussian distribution fits the observed data</a:t>
            </a:r>
            <a:endParaRPr lang="en-GB" i="1" dirty="0">
              <a:solidFill>
                <a:srgbClr val="0079D4"/>
              </a:solidFill>
              <a:latin typeface="+mn-lt"/>
            </a:endParaRPr>
          </a:p>
        </p:txBody>
      </p:sp>
      <p:cxnSp>
        <p:nvCxnSpPr>
          <p:cNvPr id="15" name="Straight Arrow Connector 14">
            <a:extLst>
              <a:ext uri="{FF2B5EF4-FFF2-40B4-BE49-F238E27FC236}">
                <a16:creationId xmlns:a16="http://schemas.microsoft.com/office/drawing/2014/main" id="{8F939717-F4CD-3CD1-1967-DFFF74D6081C}"/>
              </a:ext>
            </a:extLst>
          </p:cNvPr>
          <p:cNvCxnSpPr>
            <a:cxnSpLocks/>
            <a:stCxn id="14" idx="0"/>
          </p:cNvCxnSpPr>
          <p:nvPr/>
        </p:nvCxnSpPr>
        <p:spPr>
          <a:xfrm flipH="1" flipV="1">
            <a:off x="10510684" y="4149213"/>
            <a:ext cx="387588" cy="457552"/>
          </a:xfrm>
          <a:prstGeom prst="straightConnector1">
            <a:avLst/>
          </a:prstGeom>
          <a:ln>
            <a:solidFill>
              <a:schemeClr val="tx1"/>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2372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8C3AD1-4A5F-0ECD-A04F-BBDFD5F7DF19}"/>
              </a:ext>
            </a:extLst>
          </p:cNvPr>
          <p:cNvSpPr>
            <a:spLocks noGrp="1"/>
          </p:cNvSpPr>
          <p:nvPr>
            <p:ph sz="quarter" idx="13"/>
          </p:nvPr>
        </p:nvSpPr>
        <p:spPr/>
        <p:txBody>
          <a:bodyPr/>
          <a:lstStyle/>
          <a:p>
            <a:r>
              <a:rPr lang="en-GB" dirty="0"/>
              <a:t>Training and validation of the GPR surrogate </a:t>
            </a:r>
          </a:p>
        </p:txBody>
      </p:sp>
      <p:sp>
        <p:nvSpPr>
          <p:cNvPr id="3" name="Content Placeholder 2">
            <a:extLst>
              <a:ext uri="{FF2B5EF4-FFF2-40B4-BE49-F238E27FC236}">
                <a16:creationId xmlns:a16="http://schemas.microsoft.com/office/drawing/2014/main" id="{BE2DDAB4-33D8-4406-1C0B-D0118E560EB6}"/>
              </a:ext>
            </a:extLst>
          </p:cNvPr>
          <p:cNvSpPr>
            <a:spLocks noGrp="1"/>
          </p:cNvSpPr>
          <p:nvPr>
            <p:ph sz="quarter" idx="14"/>
          </p:nvPr>
        </p:nvSpPr>
        <p:spPr>
          <a:xfrm>
            <a:off x="9133351" y="1573161"/>
            <a:ext cx="2779249" cy="4792662"/>
          </a:xfrm>
        </p:spPr>
        <p:txBody>
          <a:bodyPr/>
          <a:lstStyle/>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Create some training data, which contains the creep damage for various combinations of inputs.</a:t>
            </a:r>
          </a:p>
          <a:p>
            <a:pPr marL="342900" indent="-342900">
              <a:buFont typeface="Arial" panose="020B0604020202020204" pitchFamily="34" charset="0"/>
              <a:buChar char="•"/>
            </a:pPr>
            <a:endParaRPr lang="en-GB" sz="2000" dirty="0"/>
          </a:p>
          <a:p>
            <a:endParaRPr lang="en-GB" sz="2000" dirty="0"/>
          </a:p>
          <a:p>
            <a:pPr marL="0" indent="0">
              <a:buNone/>
            </a:pPr>
            <a:endParaRPr lang="en-GB" sz="2000" dirty="0"/>
          </a:p>
        </p:txBody>
      </p:sp>
    </p:spTree>
    <p:extLst>
      <p:ext uri="{BB962C8B-B14F-4D97-AF65-F5344CB8AC3E}">
        <p14:creationId xmlns:p14="http://schemas.microsoft.com/office/powerpoint/2010/main" val="12989560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8C3AD1-4A5F-0ECD-A04F-BBDFD5F7DF19}"/>
              </a:ext>
            </a:extLst>
          </p:cNvPr>
          <p:cNvSpPr>
            <a:spLocks noGrp="1"/>
          </p:cNvSpPr>
          <p:nvPr>
            <p:ph sz="quarter" idx="13"/>
          </p:nvPr>
        </p:nvSpPr>
        <p:spPr/>
        <p:txBody>
          <a:bodyPr/>
          <a:lstStyle/>
          <a:p>
            <a:r>
              <a:rPr lang="en-GB" dirty="0"/>
              <a:t>Training and validation of the GPR surrogate </a:t>
            </a:r>
          </a:p>
        </p:txBody>
      </p:sp>
      <p:pic>
        <p:nvPicPr>
          <p:cNvPr id="16" name="Content Placeholder 6">
            <a:extLst>
              <a:ext uri="{FF2B5EF4-FFF2-40B4-BE49-F238E27FC236}">
                <a16:creationId xmlns:a16="http://schemas.microsoft.com/office/drawing/2014/main" id="{22480C04-F15A-7AE2-FDB6-A899E144A644}"/>
              </a:ext>
            </a:extLst>
          </p:cNvPr>
          <p:cNvPicPr>
            <a:picLocks/>
          </p:cNvPicPr>
          <p:nvPr/>
        </p:nvPicPr>
        <p:blipFill rotWithShape="1">
          <a:blip r:embed="rId2">
            <a:extLst>
              <a:ext uri="{28A0092B-C50C-407E-A947-70E740481C1C}">
                <a14:useLocalDpi xmlns:a14="http://schemas.microsoft.com/office/drawing/2010/main" val="0"/>
              </a:ext>
            </a:extLst>
          </a:blip>
          <a:srcRect l="6634" t="9458" r="51288"/>
          <a:stretch/>
        </p:blipFill>
        <p:spPr>
          <a:xfrm>
            <a:off x="136359" y="1573161"/>
            <a:ext cx="4304152" cy="4630740"/>
          </a:xfrm>
          <a:prstGeom prst="rect">
            <a:avLst/>
          </a:prstGeom>
        </p:spPr>
      </p:pic>
      <p:sp>
        <p:nvSpPr>
          <p:cNvPr id="3" name="Content Placeholder 2">
            <a:extLst>
              <a:ext uri="{FF2B5EF4-FFF2-40B4-BE49-F238E27FC236}">
                <a16:creationId xmlns:a16="http://schemas.microsoft.com/office/drawing/2014/main" id="{BE2DDAB4-33D8-4406-1C0B-D0118E560EB6}"/>
              </a:ext>
            </a:extLst>
          </p:cNvPr>
          <p:cNvSpPr>
            <a:spLocks noGrp="1"/>
          </p:cNvSpPr>
          <p:nvPr>
            <p:ph sz="quarter" idx="14"/>
          </p:nvPr>
        </p:nvSpPr>
        <p:spPr>
          <a:xfrm>
            <a:off x="9133351" y="1573161"/>
            <a:ext cx="2779249" cy="4792662"/>
          </a:xfrm>
        </p:spPr>
        <p:txBody>
          <a:bodyPr/>
          <a:lstStyle/>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Create some training data, which contains the creep damage for various combinations of inputs.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Fit a GPR model to the training data, </a:t>
            </a:r>
          </a:p>
          <a:p>
            <a:pPr marL="342900" indent="-342900">
              <a:buFont typeface="Arial" panose="020B0604020202020204" pitchFamily="34" charset="0"/>
              <a:buChar char="•"/>
            </a:pPr>
            <a:endParaRPr lang="en-GB" sz="2000" dirty="0"/>
          </a:p>
          <a:p>
            <a:pPr marL="0" indent="0">
              <a:buNone/>
            </a:pPr>
            <a:endParaRPr lang="en-GB" sz="2000" dirty="0"/>
          </a:p>
        </p:txBody>
      </p:sp>
    </p:spTree>
    <p:extLst>
      <p:ext uri="{BB962C8B-B14F-4D97-AF65-F5344CB8AC3E}">
        <p14:creationId xmlns:p14="http://schemas.microsoft.com/office/powerpoint/2010/main" val="36046179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8C3AD1-4A5F-0ECD-A04F-BBDFD5F7DF19}"/>
              </a:ext>
            </a:extLst>
          </p:cNvPr>
          <p:cNvSpPr>
            <a:spLocks noGrp="1"/>
          </p:cNvSpPr>
          <p:nvPr>
            <p:ph sz="quarter" idx="13"/>
          </p:nvPr>
        </p:nvSpPr>
        <p:spPr/>
        <p:txBody>
          <a:bodyPr/>
          <a:lstStyle/>
          <a:p>
            <a:r>
              <a:rPr lang="en-GB" dirty="0"/>
              <a:t>Training and validation of the GPR surrogate </a:t>
            </a:r>
          </a:p>
        </p:txBody>
      </p:sp>
      <p:pic>
        <p:nvPicPr>
          <p:cNvPr id="16" name="Content Placeholder 6">
            <a:extLst>
              <a:ext uri="{FF2B5EF4-FFF2-40B4-BE49-F238E27FC236}">
                <a16:creationId xmlns:a16="http://schemas.microsoft.com/office/drawing/2014/main" id="{22480C04-F15A-7AE2-FDB6-A899E144A644}"/>
              </a:ext>
            </a:extLst>
          </p:cNvPr>
          <p:cNvPicPr>
            <a:picLocks/>
          </p:cNvPicPr>
          <p:nvPr/>
        </p:nvPicPr>
        <p:blipFill rotWithShape="1">
          <a:blip r:embed="rId2">
            <a:extLst>
              <a:ext uri="{28A0092B-C50C-407E-A947-70E740481C1C}">
                <a14:useLocalDpi xmlns:a14="http://schemas.microsoft.com/office/drawing/2010/main" val="0"/>
              </a:ext>
            </a:extLst>
          </a:blip>
          <a:srcRect l="6634" t="9458" r="51288"/>
          <a:stretch/>
        </p:blipFill>
        <p:spPr>
          <a:xfrm>
            <a:off x="136359" y="1573161"/>
            <a:ext cx="4304152" cy="4630740"/>
          </a:xfrm>
          <a:prstGeom prst="rect">
            <a:avLst/>
          </a:prstGeom>
        </p:spPr>
      </p:pic>
      <p:pic>
        <p:nvPicPr>
          <p:cNvPr id="17" name="Content Placeholder 6">
            <a:extLst>
              <a:ext uri="{FF2B5EF4-FFF2-40B4-BE49-F238E27FC236}">
                <a16:creationId xmlns:a16="http://schemas.microsoft.com/office/drawing/2014/main" id="{02983DD8-FDC7-410F-21FE-72060BB0CC72}"/>
              </a:ext>
            </a:extLst>
          </p:cNvPr>
          <p:cNvPicPr>
            <a:picLocks/>
          </p:cNvPicPr>
          <p:nvPr/>
        </p:nvPicPr>
        <p:blipFill rotWithShape="1">
          <a:blip r:embed="rId2">
            <a:extLst>
              <a:ext uri="{28A0092B-C50C-407E-A947-70E740481C1C}">
                <a14:useLocalDpi xmlns:a14="http://schemas.microsoft.com/office/drawing/2010/main" val="0"/>
              </a:ext>
            </a:extLst>
          </a:blip>
          <a:srcRect l="48653" t="9458"/>
          <a:stretch/>
        </p:blipFill>
        <p:spPr bwMode="auto">
          <a:xfrm>
            <a:off x="4579580" y="1573161"/>
            <a:ext cx="5252271" cy="4630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a:extLst>
              <a:ext uri="{FF2B5EF4-FFF2-40B4-BE49-F238E27FC236}">
                <a16:creationId xmlns:a16="http://schemas.microsoft.com/office/drawing/2014/main" id="{BE2DDAB4-33D8-4406-1C0B-D0118E560EB6}"/>
              </a:ext>
            </a:extLst>
          </p:cNvPr>
          <p:cNvSpPr>
            <a:spLocks noGrp="1"/>
          </p:cNvSpPr>
          <p:nvPr>
            <p:ph sz="quarter" idx="14"/>
          </p:nvPr>
        </p:nvSpPr>
        <p:spPr>
          <a:xfrm>
            <a:off x="9133351" y="1573161"/>
            <a:ext cx="2779249" cy="4792662"/>
          </a:xfrm>
        </p:spPr>
        <p:txBody>
          <a:bodyPr/>
          <a:lstStyle/>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Create some training data, which contains the creep damage for various combinations of inputs.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Fit a GPR model to the training data,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check its generality using a validation data set</a:t>
            </a:r>
          </a:p>
          <a:p>
            <a:pPr marL="0" indent="0">
              <a:buNone/>
            </a:pPr>
            <a:endParaRPr lang="en-GB" sz="2000" dirty="0"/>
          </a:p>
        </p:txBody>
      </p:sp>
    </p:spTree>
    <p:extLst>
      <p:ext uri="{BB962C8B-B14F-4D97-AF65-F5344CB8AC3E}">
        <p14:creationId xmlns:p14="http://schemas.microsoft.com/office/powerpoint/2010/main" val="31084909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8C3AD1-4A5F-0ECD-A04F-BBDFD5F7DF19}"/>
              </a:ext>
            </a:extLst>
          </p:cNvPr>
          <p:cNvSpPr>
            <a:spLocks noGrp="1"/>
          </p:cNvSpPr>
          <p:nvPr>
            <p:ph sz="quarter" idx="13"/>
          </p:nvPr>
        </p:nvSpPr>
        <p:spPr/>
        <p:txBody>
          <a:bodyPr/>
          <a:lstStyle/>
          <a:p>
            <a:r>
              <a:rPr lang="en-GB" dirty="0"/>
              <a:t>GPR surrogate Monte Carlo vs classical Monte Carlo</a:t>
            </a:r>
          </a:p>
        </p:txBody>
      </p:sp>
      <p:sp>
        <p:nvSpPr>
          <p:cNvPr id="3" name="Content Placeholder 2">
            <a:extLst>
              <a:ext uri="{FF2B5EF4-FFF2-40B4-BE49-F238E27FC236}">
                <a16:creationId xmlns:a16="http://schemas.microsoft.com/office/drawing/2014/main" id="{BE2DDAB4-33D8-4406-1C0B-D0118E560EB6}"/>
              </a:ext>
            </a:extLst>
          </p:cNvPr>
          <p:cNvSpPr>
            <a:spLocks noGrp="1"/>
          </p:cNvSpPr>
          <p:nvPr>
            <p:ph sz="quarter" idx="14"/>
          </p:nvPr>
        </p:nvSpPr>
        <p:spPr>
          <a:xfrm>
            <a:off x="217951" y="1573161"/>
            <a:ext cx="4061949" cy="4792662"/>
          </a:xfrm>
        </p:spPr>
        <p:txBody>
          <a:bodyPr/>
          <a:lstStyle/>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Use the GPR creep model as a surrogate creep model in a Monte-Carlo analysis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Compare the results to those created using the HTBASS creep law and Monte-Carlo</a:t>
            </a:r>
          </a:p>
          <a:p>
            <a:pPr marL="0" indent="0">
              <a:buNone/>
            </a:pPr>
            <a:endParaRPr lang="en-GB" sz="2000" dirty="0"/>
          </a:p>
        </p:txBody>
      </p:sp>
      <p:pic>
        <p:nvPicPr>
          <p:cNvPr id="6" name="Picture 5" descr="Chart, line chart&#10;&#10;Description automatically generated">
            <a:extLst>
              <a:ext uri="{FF2B5EF4-FFF2-40B4-BE49-F238E27FC236}">
                <a16:creationId xmlns:a16="http://schemas.microsoft.com/office/drawing/2014/main" id="{DF411742-88BA-1E0A-75A4-A394BFDC92D5}"/>
              </a:ext>
            </a:extLst>
          </p:cNvPr>
          <p:cNvPicPr>
            <a:picLocks noChangeAspect="1"/>
          </p:cNvPicPr>
          <p:nvPr/>
        </p:nvPicPr>
        <p:blipFill rotWithShape="1">
          <a:blip r:embed="rId2">
            <a:extLst>
              <a:ext uri="{28A0092B-C50C-407E-A947-70E740481C1C}">
                <a14:useLocalDpi xmlns:a14="http://schemas.microsoft.com/office/drawing/2010/main" val="0"/>
              </a:ext>
            </a:extLst>
          </a:blip>
          <a:srcRect t="9807" r="7057"/>
          <a:stretch/>
        </p:blipFill>
        <p:spPr>
          <a:xfrm>
            <a:off x="4966129" y="1674761"/>
            <a:ext cx="6235271" cy="4538775"/>
          </a:xfrm>
          <a:prstGeom prst="rect">
            <a:avLst/>
          </a:prstGeom>
        </p:spPr>
      </p:pic>
    </p:spTree>
    <p:extLst>
      <p:ext uri="{BB962C8B-B14F-4D97-AF65-F5344CB8AC3E}">
        <p14:creationId xmlns:p14="http://schemas.microsoft.com/office/powerpoint/2010/main" val="40543615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8C3AD1-4A5F-0ECD-A04F-BBDFD5F7DF19}"/>
              </a:ext>
            </a:extLst>
          </p:cNvPr>
          <p:cNvSpPr>
            <a:spLocks noGrp="1"/>
          </p:cNvSpPr>
          <p:nvPr>
            <p:ph sz="quarter" idx="13"/>
          </p:nvPr>
        </p:nvSpPr>
        <p:spPr/>
        <p:txBody>
          <a:bodyPr/>
          <a:lstStyle/>
          <a:p>
            <a:r>
              <a:rPr lang="en-GB" dirty="0"/>
              <a:t>GPR surrogate Monte Carlo vs classical Monte Carlo</a:t>
            </a:r>
          </a:p>
        </p:txBody>
      </p:sp>
      <p:graphicFrame>
        <p:nvGraphicFramePr>
          <p:cNvPr id="7" name="Content Placeholder 7">
            <a:extLst>
              <a:ext uri="{FF2B5EF4-FFF2-40B4-BE49-F238E27FC236}">
                <a16:creationId xmlns:a16="http://schemas.microsoft.com/office/drawing/2014/main" id="{67987153-E9EC-6B14-86D0-C0F6F8BF6DB3}"/>
              </a:ext>
            </a:extLst>
          </p:cNvPr>
          <p:cNvGraphicFramePr>
            <a:graphicFrameLocks/>
          </p:cNvGraphicFramePr>
          <p:nvPr>
            <p:extLst>
              <p:ext uri="{D42A27DB-BD31-4B8C-83A1-F6EECF244321}">
                <p14:modId xmlns:p14="http://schemas.microsoft.com/office/powerpoint/2010/main" val="3155482805"/>
              </p:ext>
            </p:extLst>
          </p:nvPr>
        </p:nvGraphicFramePr>
        <p:xfrm>
          <a:off x="1395432" y="1503363"/>
          <a:ext cx="5789612" cy="4276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9246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7FF59C-9D8C-F68A-E662-9997AEC02CD7}"/>
              </a:ext>
            </a:extLst>
          </p:cNvPr>
          <p:cNvSpPr>
            <a:spLocks noGrp="1"/>
          </p:cNvSpPr>
          <p:nvPr>
            <p:ph sz="quarter" idx="13"/>
          </p:nvPr>
        </p:nvSpPr>
        <p:spPr>
          <a:xfrm>
            <a:off x="376257" y="445785"/>
            <a:ext cx="7827217" cy="447114"/>
          </a:xfrm>
        </p:spPr>
        <p:txBody>
          <a:bodyPr/>
          <a:lstStyle/>
          <a:p>
            <a:r>
              <a:rPr lang="en-GB" dirty="0"/>
              <a:t>Requirements for probabilistic structural integrity analysis</a:t>
            </a:r>
          </a:p>
        </p:txBody>
      </p:sp>
      <p:sp>
        <p:nvSpPr>
          <p:cNvPr id="3" name="Content Placeholder 2">
            <a:extLst>
              <a:ext uri="{FF2B5EF4-FFF2-40B4-BE49-F238E27FC236}">
                <a16:creationId xmlns:a16="http://schemas.microsoft.com/office/drawing/2014/main" id="{F137F5EC-A38E-5262-D7B7-B894F94C1E35}"/>
              </a:ext>
            </a:extLst>
          </p:cNvPr>
          <p:cNvSpPr>
            <a:spLocks noGrp="1"/>
          </p:cNvSpPr>
          <p:nvPr>
            <p:ph sz="quarter" idx="14"/>
          </p:nvPr>
        </p:nvSpPr>
        <p:spPr/>
        <p:txBody>
          <a:bodyPr/>
          <a:lstStyle/>
          <a:p>
            <a:pPr marL="457200" indent="-457200">
              <a:buFont typeface="+mj-lt"/>
              <a:buAutoNum type="arabicPeriod"/>
            </a:pPr>
            <a:endParaRPr lang="en-GB" b="1" dirty="0"/>
          </a:p>
          <a:p>
            <a:pPr marL="457200" indent="-457200">
              <a:buFont typeface="+mj-lt"/>
              <a:buAutoNum type="arabicPeriod"/>
            </a:pPr>
            <a:r>
              <a:rPr lang="en-GB" b="1" dirty="0"/>
              <a:t>Robustness</a:t>
            </a:r>
          </a:p>
          <a:p>
            <a:pPr marL="444500" lvl="1" indent="0">
              <a:buNone/>
            </a:pPr>
            <a:r>
              <a:rPr lang="en-GB" sz="1800" dirty="0"/>
              <a:t>The method must be able to produce accurate results under a variety of conditions.</a:t>
            </a:r>
            <a:endParaRPr lang="en-GB" sz="1800" b="1" dirty="0"/>
          </a:p>
          <a:p>
            <a:pPr marL="457200" indent="-457200">
              <a:buFont typeface="+mj-lt"/>
              <a:buAutoNum type="arabicPeriod"/>
            </a:pPr>
            <a:r>
              <a:rPr lang="en-GB" b="1" dirty="0"/>
              <a:t>Accuracy</a:t>
            </a:r>
          </a:p>
          <a:p>
            <a:pPr marL="444500" lvl="1" indent="0">
              <a:buNone/>
            </a:pPr>
            <a:r>
              <a:rPr lang="en-GB" sz="1800" dirty="0"/>
              <a:t>The method must calculate the probability of failure with little or no error.</a:t>
            </a:r>
            <a:endParaRPr lang="en-GB" b="1" dirty="0"/>
          </a:p>
          <a:p>
            <a:endParaRPr lang="en-GB" dirty="0"/>
          </a:p>
        </p:txBody>
      </p:sp>
      <p:pic>
        <p:nvPicPr>
          <p:cNvPr id="2058" name="Picture 10" descr="Photogrammetry Surveys – Understanding Accuracy, Precision and Error">
            <a:extLst>
              <a:ext uri="{FF2B5EF4-FFF2-40B4-BE49-F238E27FC236}">
                <a16:creationId xmlns:a16="http://schemas.microsoft.com/office/drawing/2014/main" id="{6DABE4C9-2734-E574-6FF0-66C13ED7D5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3" t="51619" r="52630" b="696"/>
          <a:stretch/>
        </p:blipFill>
        <p:spPr bwMode="auto">
          <a:xfrm>
            <a:off x="7344237" y="2314646"/>
            <a:ext cx="4728754" cy="32701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0C735CA-C532-201A-1F50-EC7E5B7A5E4C}"/>
              </a:ext>
            </a:extLst>
          </p:cNvPr>
          <p:cNvSpPr txBox="1"/>
          <p:nvPr/>
        </p:nvSpPr>
        <p:spPr>
          <a:xfrm>
            <a:off x="11544300" y="5584836"/>
            <a:ext cx="774700" cy="276999"/>
          </a:xfrm>
          <a:prstGeom prst="rect">
            <a:avLst/>
          </a:prstGeom>
          <a:noFill/>
        </p:spPr>
        <p:txBody>
          <a:bodyPr wrap="square" rtlCol="0">
            <a:spAutoFit/>
          </a:bodyPr>
          <a:lstStyle/>
          <a:p>
            <a:r>
              <a:rPr lang="en-GB" sz="1200" dirty="0"/>
              <a:t>LinkedIn </a:t>
            </a:r>
          </a:p>
        </p:txBody>
      </p:sp>
      <p:sp>
        <p:nvSpPr>
          <p:cNvPr id="12" name="Rectangle 11">
            <a:extLst>
              <a:ext uri="{FF2B5EF4-FFF2-40B4-BE49-F238E27FC236}">
                <a16:creationId xmlns:a16="http://schemas.microsoft.com/office/drawing/2014/main" id="{2781ACD3-4E72-1867-D2DE-413F85B28931}"/>
              </a:ext>
            </a:extLst>
          </p:cNvPr>
          <p:cNvSpPr/>
          <p:nvPr/>
        </p:nvSpPr>
        <p:spPr>
          <a:xfrm>
            <a:off x="10375900" y="2146300"/>
            <a:ext cx="965200" cy="102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11B57B37-5128-18AF-ABD5-3B8A669B9353}"/>
              </a:ext>
            </a:extLst>
          </p:cNvPr>
          <p:cNvSpPr txBox="1"/>
          <p:nvPr/>
        </p:nvSpPr>
        <p:spPr>
          <a:xfrm>
            <a:off x="10477500" y="2540000"/>
            <a:ext cx="1841500" cy="707886"/>
          </a:xfrm>
          <a:prstGeom prst="rect">
            <a:avLst/>
          </a:prstGeom>
          <a:solidFill>
            <a:schemeClr val="bg1"/>
          </a:solidFill>
        </p:spPr>
        <p:txBody>
          <a:bodyPr wrap="square" rtlCol="0">
            <a:spAutoFit/>
          </a:bodyPr>
          <a:lstStyle/>
          <a:p>
            <a:r>
              <a:rPr lang="en-GB" sz="2000" dirty="0"/>
              <a:t>High accuracy, Low precision</a:t>
            </a:r>
          </a:p>
        </p:txBody>
      </p:sp>
    </p:spTree>
    <p:extLst>
      <p:ext uri="{BB962C8B-B14F-4D97-AF65-F5344CB8AC3E}">
        <p14:creationId xmlns:p14="http://schemas.microsoft.com/office/powerpoint/2010/main" val="26325587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8C3AD1-4A5F-0ECD-A04F-BBDFD5F7DF19}"/>
              </a:ext>
            </a:extLst>
          </p:cNvPr>
          <p:cNvSpPr>
            <a:spLocks noGrp="1"/>
          </p:cNvSpPr>
          <p:nvPr>
            <p:ph sz="quarter" idx="13"/>
          </p:nvPr>
        </p:nvSpPr>
        <p:spPr/>
        <p:txBody>
          <a:bodyPr/>
          <a:lstStyle/>
          <a:p>
            <a:r>
              <a:rPr lang="en-GB" dirty="0"/>
              <a:t>GPR surrogate Monte Carlo vs classical Monte Carlo</a:t>
            </a:r>
          </a:p>
        </p:txBody>
      </p:sp>
      <p:graphicFrame>
        <p:nvGraphicFramePr>
          <p:cNvPr id="7" name="Content Placeholder 7">
            <a:extLst>
              <a:ext uri="{FF2B5EF4-FFF2-40B4-BE49-F238E27FC236}">
                <a16:creationId xmlns:a16="http://schemas.microsoft.com/office/drawing/2014/main" id="{67987153-E9EC-6B14-86D0-C0F6F8BF6DB3}"/>
              </a:ext>
            </a:extLst>
          </p:cNvPr>
          <p:cNvGraphicFramePr>
            <a:graphicFrameLocks/>
          </p:cNvGraphicFramePr>
          <p:nvPr/>
        </p:nvGraphicFramePr>
        <p:xfrm>
          <a:off x="1395432" y="1503363"/>
          <a:ext cx="5789612" cy="42767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6">
            <a:extLst>
              <a:ext uri="{FF2B5EF4-FFF2-40B4-BE49-F238E27FC236}">
                <a16:creationId xmlns:a16="http://schemas.microsoft.com/office/drawing/2014/main" id="{A4857BED-2393-B0AE-2A3E-43AE3C4F5508}"/>
              </a:ext>
            </a:extLst>
          </p:cNvPr>
          <p:cNvGraphicFramePr>
            <a:graphicFrameLocks noGrp="1"/>
          </p:cNvGraphicFramePr>
          <p:nvPr/>
        </p:nvGraphicFramePr>
        <p:xfrm>
          <a:off x="7740042" y="2748715"/>
          <a:ext cx="2620555" cy="1786020"/>
        </p:xfrm>
        <a:graphic>
          <a:graphicData uri="http://schemas.openxmlformats.org/drawingml/2006/table">
            <a:tbl>
              <a:tblPr firstRow="1" bandRow="1">
                <a:tableStyleId>{5C22544A-7EE6-4342-B048-85BDC9FD1C3A}</a:tableStyleId>
              </a:tblPr>
              <a:tblGrid>
                <a:gridCol w="1338410">
                  <a:extLst>
                    <a:ext uri="{9D8B030D-6E8A-4147-A177-3AD203B41FA5}">
                      <a16:colId xmlns:a16="http://schemas.microsoft.com/office/drawing/2014/main" val="1266995801"/>
                    </a:ext>
                  </a:extLst>
                </a:gridCol>
                <a:gridCol w="1282145">
                  <a:extLst>
                    <a:ext uri="{9D8B030D-6E8A-4147-A177-3AD203B41FA5}">
                      <a16:colId xmlns:a16="http://schemas.microsoft.com/office/drawing/2014/main" val="3160108013"/>
                    </a:ext>
                  </a:extLst>
                </a:gridCol>
              </a:tblGrid>
              <a:tr h="297670">
                <a:tc>
                  <a:txBody>
                    <a:bodyPr/>
                    <a:lstStyle/>
                    <a:p>
                      <a:pPr algn="ctr"/>
                      <a:r>
                        <a:rPr lang="en-GB" sz="1400" dirty="0"/>
                        <a:t>Requirement</a:t>
                      </a:r>
                    </a:p>
                  </a:txBody>
                  <a:tcPr marL="73398" marR="73398" marT="36699" marB="36699"/>
                </a:tc>
                <a:tc>
                  <a:txBody>
                    <a:bodyPr/>
                    <a:lstStyle/>
                    <a:p>
                      <a:pPr algn="ctr"/>
                      <a:r>
                        <a:rPr lang="en-GB" sz="1400" dirty="0"/>
                        <a:t>RAG rating</a:t>
                      </a:r>
                    </a:p>
                  </a:txBody>
                  <a:tcPr marL="73398" marR="73398" marT="36699" marB="36699"/>
                </a:tc>
                <a:extLst>
                  <a:ext uri="{0D108BD9-81ED-4DB2-BD59-A6C34878D82A}">
                    <a16:rowId xmlns:a16="http://schemas.microsoft.com/office/drawing/2014/main" val="916602238"/>
                  </a:ext>
                </a:extLst>
              </a:tr>
              <a:tr h="297670">
                <a:tc>
                  <a:txBody>
                    <a:bodyPr/>
                    <a:lstStyle/>
                    <a:p>
                      <a:pPr algn="ctr"/>
                      <a:r>
                        <a:rPr lang="en-GB" sz="1400" dirty="0"/>
                        <a:t>Robustness</a:t>
                      </a:r>
                    </a:p>
                  </a:txBody>
                  <a:tcPr marL="73398" marR="73398" marT="36699" marB="36699"/>
                </a:tc>
                <a:tc>
                  <a:txBody>
                    <a:bodyPr/>
                    <a:lstStyle/>
                    <a:p>
                      <a:pPr algn="ctr"/>
                      <a:r>
                        <a:rPr lang="en-GB" sz="1400" dirty="0"/>
                        <a:t>G</a:t>
                      </a:r>
                    </a:p>
                  </a:txBody>
                  <a:tcPr marL="73398" marR="73398" marT="36699" marB="36699">
                    <a:solidFill>
                      <a:srgbClr val="92D050"/>
                    </a:solidFill>
                  </a:tcPr>
                </a:tc>
                <a:extLst>
                  <a:ext uri="{0D108BD9-81ED-4DB2-BD59-A6C34878D82A}">
                    <a16:rowId xmlns:a16="http://schemas.microsoft.com/office/drawing/2014/main" val="166050207"/>
                  </a:ext>
                </a:extLst>
              </a:tr>
              <a:tr h="297670">
                <a:tc>
                  <a:txBody>
                    <a:bodyPr/>
                    <a:lstStyle/>
                    <a:p>
                      <a:pPr algn="ctr"/>
                      <a:r>
                        <a:rPr lang="en-GB" sz="1400" dirty="0"/>
                        <a:t>Accuracy</a:t>
                      </a:r>
                    </a:p>
                  </a:txBody>
                  <a:tcPr marL="73398" marR="73398" marT="36699" marB="36699"/>
                </a:tc>
                <a:tc>
                  <a:txBody>
                    <a:bodyPr/>
                    <a:lstStyle/>
                    <a:p>
                      <a:pPr algn="ctr"/>
                      <a:r>
                        <a:rPr lang="en-GB" sz="1400" dirty="0"/>
                        <a:t>G</a:t>
                      </a:r>
                    </a:p>
                  </a:txBody>
                  <a:tcPr marL="73398" marR="73398" marT="36699" marB="36699">
                    <a:solidFill>
                      <a:srgbClr val="92D050"/>
                    </a:solidFill>
                  </a:tcPr>
                </a:tc>
                <a:extLst>
                  <a:ext uri="{0D108BD9-81ED-4DB2-BD59-A6C34878D82A}">
                    <a16:rowId xmlns:a16="http://schemas.microsoft.com/office/drawing/2014/main" val="2806721277"/>
                  </a:ext>
                </a:extLst>
              </a:tr>
              <a:tr h="297670">
                <a:tc>
                  <a:txBody>
                    <a:bodyPr/>
                    <a:lstStyle/>
                    <a:p>
                      <a:pPr algn="ctr"/>
                      <a:r>
                        <a:rPr lang="en-GB" sz="1400" dirty="0"/>
                        <a:t>Precision</a:t>
                      </a:r>
                    </a:p>
                  </a:txBody>
                  <a:tcPr marL="73398" marR="73398" marT="36699" marB="36699"/>
                </a:tc>
                <a:tc>
                  <a:txBody>
                    <a:bodyPr/>
                    <a:lstStyle/>
                    <a:p>
                      <a:pPr algn="ctr"/>
                      <a:r>
                        <a:rPr lang="en-GB" sz="1400" dirty="0"/>
                        <a:t>A</a:t>
                      </a:r>
                    </a:p>
                  </a:txBody>
                  <a:tcPr marL="73398" marR="73398" marT="36699" marB="36699">
                    <a:solidFill>
                      <a:srgbClr val="FFC000"/>
                    </a:solidFill>
                  </a:tcPr>
                </a:tc>
                <a:extLst>
                  <a:ext uri="{0D108BD9-81ED-4DB2-BD59-A6C34878D82A}">
                    <a16:rowId xmlns:a16="http://schemas.microsoft.com/office/drawing/2014/main" val="2184605377"/>
                  </a:ext>
                </a:extLst>
              </a:tr>
              <a:tr h="297670">
                <a:tc>
                  <a:txBody>
                    <a:bodyPr/>
                    <a:lstStyle/>
                    <a:p>
                      <a:pPr algn="ctr"/>
                      <a:r>
                        <a:rPr lang="en-GB" sz="1400" dirty="0"/>
                        <a:t>Efficiency</a:t>
                      </a:r>
                    </a:p>
                  </a:txBody>
                  <a:tcPr marL="73398" marR="73398" marT="36699" marB="36699"/>
                </a:tc>
                <a:tc>
                  <a:txBody>
                    <a:bodyPr/>
                    <a:lstStyle/>
                    <a:p>
                      <a:pPr algn="ctr"/>
                      <a:r>
                        <a:rPr lang="en-GB" sz="1400" dirty="0"/>
                        <a:t>A</a:t>
                      </a:r>
                    </a:p>
                  </a:txBody>
                  <a:tcPr marL="73398" marR="73398" marT="36699" marB="36699">
                    <a:solidFill>
                      <a:srgbClr val="FFC000"/>
                    </a:solidFill>
                  </a:tcPr>
                </a:tc>
                <a:extLst>
                  <a:ext uri="{0D108BD9-81ED-4DB2-BD59-A6C34878D82A}">
                    <a16:rowId xmlns:a16="http://schemas.microsoft.com/office/drawing/2014/main" val="4039729219"/>
                  </a:ext>
                </a:extLst>
              </a:tr>
              <a:tr h="297670">
                <a:tc>
                  <a:txBody>
                    <a:bodyPr/>
                    <a:lstStyle/>
                    <a:p>
                      <a:pPr algn="ctr"/>
                      <a:r>
                        <a:rPr lang="en-GB" sz="1400" dirty="0"/>
                        <a:t>Ease of use</a:t>
                      </a:r>
                    </a:p>
                  </a:txBody>
                  <a:tcPr marL="73398" marR="73398" marT="36699" marB="36699"/>
                </a:tc>
                <a:tc>
                  <a:txBody>
                    <a:bodyPr/>
                    <a:lstStyle/>
                    <a:p>
                      <a:pPr algn="ctr"/>
                      <a:r>
                        <a:rPr lang="en-GB" sz="1400" dirty="0"/>
                        <a:t>A</a:t>
                      </a:r>
                    </a:p>
                  </a:txBody>
                  <a:tcPr marL="73398" marR="73398" marT="36699" marB="36699">
                    <a:solidFill>
                      <a:srgbClr val="FFC000"/>
                    </a:solidFill>
                  </a:tcPr>
                </a:tc>
                <a:extLst>
                  <a:ext uri="{0D108BD9-81ED-4DB2-BD59-A6C34878D82A}">
                    <a16:rowId xmlns:a16="http://schemas.microsoft.com/office/drawing/2014/main" val="469776193"/>
                  </a:ext>
                </a:extLst>
              </a:tr>
            </a:tbl>
          </a:graphicData>
        </a:graphic>
      </p:graphicFrame>
    </p:spTree>
    <p:extLst>
      <p:ext uri="{BB962C8B-B14F-4D97-AF65-F5344CB8AC3E}">
        <p14:creationId xmlns:p14="http://schemas.microsoft.com/office/powerpoint/2010/main" val="35134691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91335E-D947-B96A-A7AC-5F8C2B736DCA}"/>
              </a:ext>
            </a:extLst>
          </p:cNvPr>
          <p:cNvSpPr>
            <a:spLocks noGrp="1"/>
          </p:cNvSpPr>
          <p:nvPr>
            <p:ph sz="quarter" idx="13"/>
          </p:nvPr>
        </p:nvSpPr>
        <p:spPr>
          <a:xfrm>
            <a:off x="376257" y="445784"/>
            <a:ext cx="8183543" cy="405115"/>
          </a:xfrm>
        </p:spPr>
        <p:txBody>
          <a:bodyPr/>
          <a:lstStyle/>
          <a:p>
            <a:r>
              <a:rPr lang="en-GB" dirty="0"/>
              <a:t>Summary: surrogate Monte Carlo analysis</a:t>
            </a:r>
          </a:p>
        </p:txBody>
      </p:sp>
      <p:sp>
        <p:nvSpPr>
          <p:cNvPr id="13" name="Content Placeholder 2">
            <a:extLst>
              <a:ext uri="{FF2B5EF4-FFF2-40B4-BE49-F238E27FC236}">
                <a16:creationId xmlns:a16="http://schemas.microsoft.com/office/drawing/2014/main" id="{DF0B4432-66F4-3060-5324-D35B86E7315B}"/>
              </a:ext>
            </a:extLst>
          </p:cNvPr>
          <p:cNvSpPr>
            <a:spLocks noGrp="1"/>
          </p:cNvSpPr>
          <p:nvPr>
            <p:ph sz="quarter" idx="14"/>
          </p:nvPr>
        </p:nvSpPr>
        <p:spPr>
          <a:xfrm>
            <a:off x="395751" y="1076326"/>
            <a:ext cx="5230349" cy="4792662"/>
          </a:xfrm>
        </p:spPr>
        <p:txBody>
          <a:bodyPr/>
          <a:lstStyle/>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Aimed to create a surrogate method for performing Monte-Carlo analysis with low computational cost</a:t>
            </a:r>
          </a:p>
          <a:p>
            <a:pPr marL="342900" indent="-342900">
              <a:buFont typeface="Arial" panose="020B0604020202020204" pitchFamily="34" charset="0"/>
              <a:buChar char="•"/>
            </a:pPr>
            <a:endParaRPr lang="en-GB" sz="2000" dirty="0"/>
          </a:p>
        </p:txBody>
      </p:sp>
      <p:grpSp>
        <p:nvGrpSpPr>
          <p:cNvPr id="14" name="Group 13">
            <a:extLst>
              <a:ext uri="{FF2B5EF4-FFF2-40B4-BE49-F238E27FC236}">
                <a16:creationId xmlns:a16="http://schemas.microsoft.com/office/drawing/2014/main" id="{B65B8012-D51D-0CF6-246C-D8151F0C4A8D}"/>
              </a:ext>
            </a:extLst>
          </p:cNvPr>
          <p:cNvGrpSpPr/>
          <p:nvPr/>
        </p:nvGrpSpPr>
        <p:grpSpPr>
          <a:xfrm>
            <a:off x="7295126" y="1727200"/>
            <a:ext cx="3780060" cy="4018189"/>
            <a:chOff x="8031263" y="1634303"/>
            <a:chExt cx="2529347" cy="2688686"/>
          </a:xfrm>
        </p:grpSpPr>
        <p:grpSp>
          <p:nvGrpSpPr>
            <p:cNvPr id="15" name="Group 14">
              <a:extLst>
                <a:ext uri="{FF2B5EF4-FFF2-40B4-BE49-F238E27FC236}">
                  <a16:creationId xmlns:a16="http://schemas.microsoft.com/office/drawing/2014/main" id="{025FBFD6-2842-8151-8616-6901FF51D217}"/>
                </a:ext>
              </a:extLst>
            </p:cNvPr>
            <p:cNvGrpSpPr/>
            <p:nvPr/>
          </p:nvGrpSpPr>
          <p:grpSpPr>
            <a:xfrm>
              <a:off x="8031263" y="2026602"/>
              <a:ext cx="2422140" cy="2053779"/>
              <a:chOff x="7960725" y="1435510"/>
              <a:chExt cx="2422140" cy="2053779"/>
            </a:xfrm>
          </p:grpSpPr>
          <p:pic>
            <p:nvPicPr>
              <p:cNvPr id="21" name="Picture 20">
                <a:extLst>
                  <a:ext uri="{FF2B5EF4-FFF2-40B4-BE49-F238E27FC236}">
                    <a16:creationId xmlns:a16="http://schemas.microsoft.com/office/drawing/2014/main" id="{2D35DBD8-1A22-2914-A697-90197DC52FEF}"/>
                  </a:ext>
                </a:extLst>
              </p:cNvPr>
              <p:cNvPicPr>
                <a:picLocks noChangeAspect="1"/>
              </p:cNvPicPr>
              <p:nvPr/>
            </p:nvPicPr>
            <p:blipFill>
              <a:blip r:embed="rId2"/>
              <a:stretch>
                <a:fillRect/>
              </a:stretch>
            </p:blipFill>
            <p:spPr>
              <a:xfrm>
                <a:off x="7960725" y="1549723"/>
                <a:ext cx="2422140" cy="1786022"/>
              </a:xfrm>
              <a:prstGeom prst="rect">
                <a:avLst/>
              </a:prstGeom>
            </p:spPr>
          </p:pic>
          <p:cxnSp>
            <p:nvCxnSpPr>
              <p:cNvPr id="22" name="Straight Arrow Connector 21">
                <a:extLst>
                  <a:ext uri="{FF2B5EF4-FFF2-40B4-BE49-F238E27FC236}">
                    <a16:creationId xmlns:a16="http://schemas.microsoft.com/office/drawing/2014/main" id="{77CE85F6-8D6B-2385-D760-51206C164511}"/>
                  </a:ext>
                </a:extLst>
              </p:cNvPr>
              <p:cNvCxnSpPr>
                <a:cxnSpLocks/>
              </p:cNvCxnSpPr>
              <p:nvPr/>
            </p:nvCxnSpPr>
            <p:spPr>
              <a:xfrm>
                <a:off x="8141112" y="3378579"/>
                <a:ext cx="212376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827A9-5AC7-9817-C537-0977B0DFB73E}"/>
                  </a:ext>
                </a:extLst>
              </p:cNvPr>
              <p:cNvCxnSpPr>
                <a:cxnSpLocks/>
              </p:cNvCxnSpPr>
              <p:nvPr/>
            </p:nvCxnSpPr>
            <p:spPr>
              <a:xfrm flipV="1">
                <a:off x="9202997" y="1435510"/>
                <a:ext cx="0" cy="20537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Diamond 15">
              <a:extLst>
                <a:ext uri="{FF2B5EF4-FFF2-40B4-BE49-F238E27FC236}">
                  <a16:creationId xmlns:a16="http://schemas.microsoft.com/office/drawing/2014/main" id="{BCB5A363-E9AE-DB65-E184-0080A7EB5358}"/>
                </a:ext>
              </a:extLst>
            </p:cNvPr>
            <p:cNvSpPr/>
            <p:nvPr/>
          </p:nvSpPr>
          <p:spPr>
            <a:xfrm>
              <a:off x="9468465" y="2642224"/>
              <a:ext cx="120604" cy="120604"/>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iamond 16">
              <a:extLst>
                <a:ext uri="{FF2B5EF4-FFF2-40B4-BE49-F238E27FC236}">
                  <a16:creationId xmlns:a16="http://schemas.microsoft.com/office/drawing/2014/main" id="{B507AE89-212E-A0C4-7C01-1C37AE0E3593}"/>
                </a:ext>
              </a:extLst>
            </p:cNvPr>
            <p:cNvSpPr/>
            <p:nvPr/>
          </p:nvSpPr>
          <p:spPr>
            <a:xfrm>
              <a:off x="8908838" y="2831757"/>
              <a:ext cx="120604" cy="120604"/>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iamond 17">
              <a:extLst>
                <a:ext uri="{FF2B5EF4-FFF2-40B4-BE49-F238E27FC236}">
                  <a16:creationId xmlns:a16="http://schemas.microsoft.com/office/drawing/2014/main" id="{A0CE3478-2D4D-F517-E94C-963620D4F147}"/>
                </a:ext>
              </a:extLst>
            </p:cNvPr>
            <p:cNvSpPr/>
            <p:nvPr/>
          </p:nvSpPr>
          <p:spPr>
            <a:xfrm>
              <a:off x="9299381" y="2215392"/>
              <a:ext cx="120604" cy="120604"/>
            </a:xfrm>
            <a:prstGeom prst="diamond">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74D25D7-B6E8-9855-48F7-B0935C505386}"/>
                </a:ext>
              </a:extLst>
            </p:cNvPr>
            <p:cNvSpPr txBox="1"/>
            <p:nvPr/>
          </p:nvSpPr>
          <p:spPr>
            <a:xfrm>
              <a:off x="10121381" y="3953658"/>
              <a:ext cx="439229" cy="369331"/>
            </a:xfrm>
            <a:prstGeom prst="rect">
              <a:avLst/>
            </a:prstGeom>
            <a:noFill/>
          </p:spPr>
          <p:txBody>
            <a:bodyPr wrap="square" rtlCol="0">
              <a:spAutoFit/>
            </a:bodyPr>
            <a:lstStyle/>
            <a:p>
              <a:r>
                <a:rPr lang="en-GB" dirty="0"/>
                <a:t>x</a:t>
              </a:r>
            </a:p>
          </p:txBody>
        </p:sp>
        <p:sp>
          <p:nvSpPr>
            <p:cNvPr id="20" name="TextBox 19">
              <a:extLst>
                <a:ext uri="{FF2B5EF4-FFF2-40B4-BE49-F238E27FC236}">
                  <a16:creationId xmlns:a16="http://schemas.microsoft.com/office/drawing/2014/main" id="{44DD682D-6768-0E13-4D64-0A2C5D3DEA8D}"/>
                </a:ext>
              </a:extLst>
            </p:cNvPr>
            <p:cNvSpPr txBox="1"/>
            <p:nvPr/>
          </p:nvSpPr>
          <p:spPr>
            <a:xfrm>
              <a:off x="8978791" y="1634303"/>
              <a:ext cx="642392" cy="369332"/>
            </a:xfrm>
            <a:prstGeom prst="rect">
              <a:avLst/>
            </a:prstGeom>
            <a:noFill/>
          </p:spPr>
          <p:txBody>
            <a:bodyPr wrap="square" rtlCol="0">
              <a:spAutoFit/>
            </a:bodyPr>
            <a:lstStyle/>
            <a:p>
              <a:r>
                <a:rPr lang="en-GB" dirty="0"/>
                <a:t>P(x)</a:t>
              </a:r>
            </a:p>
          </p:txBody>
        </p:sp>
      </p:grpSp>
    </p:spTree>
    <p:extLst>
      <p:ext uri="{BB962C8B-B14F-4D97-AF65-F5344CB8AC3E}">
        <p14:creationId xmlns:p14="http://schemas.microsoft.com/office/powerpoint/2010/main" val="31289926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91335E-D947-B96A-A7AC-5F8C2B736DCA}"/>
              </a:ext>
            </a:extLst>
          </p:cNvPr>
          <p:cNvSpPr>
            <a:spLocks noGrp="1"/>
          </p:cNvSpPr>
          <p:nvPr>
            <p:ph sz="quarter" idx="13"/>
          </p:nvPr>
        </p:nvSpPr>
        <p:spPr>
          <a:xfrm>
            <a:off x="376257" y="445784"/>
            <a:ext cx="8183543" cy="405115"/>
          </a:xfrm>
        </p:spPr>
        <p:txBody>
          <a:bodyPr/>
          <a:lstStyle/>
          <a:p>
            <a:r>
              <a:rPr lang="en-GB" dirty="0"/>
              <a:t>Summary: surrogate Monte Carlo analysis</a:t>
            </a:r>
          </a:p>
        </p:txBody>
      </p:sp>
      <p:pic>
        <p:nvPicPr>
          <p:cNvPr id="10" name="Content Placeholder 6">
            <a:extLst>
              <a:ext uri="{FF2B5EF4-FFF2-40B4-BE49-F238E27FC236}">
                <a16:creationId xmlns:a16="http://schemas.microsoft.com/office/drawing/2014/main" id="{712F8599-378F-F64D-1D0A-2769F9544489}"/>
              </a:ext>
            </a:extLst>
          </p:cNvPr>
          <p:cNvPicPr>
            <a:picLocks/>
          </p:cNvPicPr>
          <p:nvPr/>
        </p:nvPicPr>
        <p:blipFill rotWithShape="1">
          <a:blip r:embed="rId2">
            <a:extLst>
              <a:ext uri="{28A0092B-C50C-407E-A947-70E740481C1C}">
                <a14:useLocalDpi xmlns:a14="http://schemas.microsoft.com/office/drawing/2010/main" val="0"/>
              </a:ext>
            </a:extLst>
          </a:blip>
          <a:srcRect l="6634" t="9458" r="51288"/>
          <a:stretch/>
        </p:blipFill>
        <p:spPr>
          <a:xfrm>
            <a:off x="5695163" y="2497188"/>
            <a:ext cx="3134000" cy="3371799"/>
          </a:xfrm>
          <a:prstGeom prst="rect">
            <a:avLst/>
          </a:prstGeom>
        </p:spPr>
      </p:pic>
      <p:pic>
        <p:nvPicPr>
          <p:cNvPr id="11" name="Content Placeholder 6">
            <a:extLst>
              <a:ext uri="{FF2B5EF4-FFF2-40B4-BE49-F238E27FC236}">
                <a16:creationId xmlns:a16="http://schemas.microsoft.com/office/drawing/2014/main" id="{43A65B87-B455-1B72-CF4B-4A38865259CB}"/>
              </a:ext>
            </a:extLst>
          </p:cNvPr>
          <p:cNvPicPr>
            <a:picLocks/>
          </p:cNvPicPr>
          <p:nvPr/>
        </p:nvPicPr>
        <p:blipFill rotWithShape="1">
          <a:blip r:embed="rId2">
            <a:extLst>
              <a:ext uri="{28A0092B-C50C-407E-A947-70E740481C1C}">
                <a14:useLocalDpi xmlns:a14="http://schemas.microsoft.com/office/drawing/2010/main" val="0"/>
              </a:ext>
            </a:extLst>
          </a:blip>
          <a:srcRect l="48653" t="9458" r="8338"/>
          <a:stretch/>
        </p:blipFill>
        <p:spPr bwMode="auto">
          <a:xfrm>
            <a:off x="8854563" y="2497189"/>
            <a:ext cx="3203294" cy="337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ontent Placeholder 2">
            <a:extLst>
              <a:ext uri="{FF2B5EF4-FFF2-40B4-BE49-F238E27FC236}">
                <a16:creationId xmlns:a16="http://schemas.microsoft.com/office/drawing/2014/main" id="{DF0B4432-66F4-3060-5324-D35B86E7315B}"/>
              </a:ext>
            </a:extLst>
          </p:cNvPr>
          <p:cNvSpPr>
            <a:spLocks noGrp="1"/>
          </p:cNvSpPr>
          <p:nvPr>
            <p:ph sz="quarter" idx="14"/>
          </p:nvPr>
        </p:nvSpPr>
        <p:spPr>
          <a:xfrm>
            <a:off x="395751" y="1076326"/>
            <a:ext cx="5230349" cy="4792662"/>
          </a:xfrm>
        </p:spPr>
        <p:txBody>
          <a:bodyPr/>
          <a:lstStyle/>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Aimed to create a surrogate method for performing Monte-Carlo analysis with low computational cost</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GPR model fitted well to HTBASS creep law, with good accuracy and generality </a:t>
            </a:r>
          </a:p>
        </p:txBody>
      </p:sp>
    </p:spTree>
    <p:extLst>
      <p:ext uri="{BB962C8B-B14F-4D97-AF65-F5344CB8AC3E}">
        <p14:creationId xmlns:p14="http://schemas.microsoft.com/office/powerpoint/2010/main" val="25110492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91335E-D947-B96A-A7AC-5F8C2B736DCA}"/>
              </a:ext>
            </a:extLst>
          </p:cNvPr>
          <p:cNvSpPr>
            <a:spLocks noGrp="1"/>
          </p:cNvSpPr>
          <p:nvPr>
            <p:ph sz="quarter" idx="13"/>
          </p:nvPr>
        </p:nvSpPr>
        <p:spPr>
          <a:xfrm>
            <a:off x="376257" y="445784"/>
            <a:ext cx="8183543" cy="405115"/>
          </a:xfrm>
        </p:spPr>
        <p:txBody>
          <a:bodyPr/>
          <a:lstStyle/>
          <a:p>
            <a:r>
              <a:rPr lang="en-GB" dirty="0"/>
              <a:t>Summary: surrogate Monte Carlo analysis</a:t>
            </a:r>
          </a:p>
        </p:txBody>
      </p:sp>
      <p:pic>
        <p:nvPicPr>
          <p:cNvPr id="9" name="Picture 8" descr="Chart, line chart&#10;&#10;Description automatically generated">
            <a:extLst>
              <a:ext uri="{FF2B5EF4-FFF2-40B4-BE49-F238E27FC236}">
                <a16:creationId xmlns:a16="http://schemas.microsoft.com/office/drawing/2014/main" id="{202C6347-9C68-AAED-D55A-129AAF886E74}"/>
              </a:ext>
            </a:extLst>
          </p:cNvPr>
          <p:cNvPicPr>
            <a:picLocks noChangeAspect="1"/>
          </p:cNvPicPr>
          <p:nvPr/>
        </p:nvPicPr>
        <p:blipFill rotWithShape="1">
          <a:blip r:embed="rId2">
            <a:extLst>
              <a:ext uri="{28A0092B-C50C-407E-A947-70E740481C1C}">
                <a14:useLocalDpi xmlns:a14="http://schemas.microsoft.com/office/drawing/2010/main" val="0"/>
              </a:ext>
            </a:extLst>
          </a:blip>
          <a:srcRect t="8105" r="7008"/>
          <a:stretch/>
        </p:blipFill>
        <p:spPr>
          <a:xfrm>
            <a:off x="5905929" y="1888836"/>
            <a:ext cx="5574871" cy="4132452"/>
          </a:xfrm>
          <a:prstGeom prst="rect">
            <a:avLst/>
          </a:prstGeom>
        </p:spPr>
      </p:pic>
      <p:sp>
        <p:nvSpPr>
          <p:cNvPr id="7" name="Content Placeholder 2">
            <a:extLst>
              <a:ext uri="{FF2B5EF4-FFF2-40B4-BE49-F238E27FC236}">
                <a16:creationId xmlns:a16="http://schemas.microsoft.com/office/drawing/2014/main" id="{BB1ECA36-5979-CAF0-9578-36AB4FC687A0}"/>
              </a:ext>
            </a:extLst>
          </p:cNvPr>
          <p:cNvSpPr>
            <a:spLocks noGrp="1"/>
          </p:cNvSpPr>
          <p:nvPr>
            <p:ph sz="quarter" idx="14"/>
          </p:nvPr>
        </p:nvSpPr>
        <p:spPr>
          <a:xfrm>
            <a:off x="395751" y="1076326"/>
            <a:ext cx="5230349" cy="4792662"/>
          </a:xfrm>
        </p:spPr>
        <p:txBody>
          <a:bodyPr/>
          <a:lstStyle/>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Aimed to create a surrogate method for performing Monte-Carlo analysis with low computational cost</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GPR model fitted well to HTBASS creep law, with good accuracy and generality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Accuracy of surrogate Monte-Carlo analysis shown to be comparable to that of conventional Monte-Carlo</a:t>
            </a:r>
          </a:p>
        </p:txBody>
      </p:sp>
    </p:spTree>
    <p:extLst>
      <p:ext uri="{BB962C8B-B14F-4D97-AF65-F5344CB8AC3E}">
        <p14:creationId xmlns:p14="http://schemas.microsoft.com/office/powerpoint/2010/main" val="25278847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91335E-D947-B96A-A7AC-5F8C2B736DCA}"/>
              </a:ext>
            </a:extLst>
          </p:cNvPr>
          <p:cNvSpPr>
            <a:spLocks noGrp="1"/>
          </p:cNvSpPr>
          <p:nvPr>
            <p:ph sz="quarter" idx="13"/>
          </p:nvPr>
        </p:nvSpPr>
        <p:spPr>
          <a:xfrm>
            <a:off x="376257" y="445784"/>
            <a:ext cx="8183543" cy="405115"/>
          </a:xfrm>
        </p:spPr>
        <p:txBody>
          <a:bodyPr/>
          <a:lstStyle/>
          <a:p>
            <a:r>
              <a:rPr lang="en-GB" dirty="0"/>
              <a:t>Summary: surrogate Monte Carlo analysis</a:t>
            </a:r>
          </a:p>
        </p:txBody>
      </p:sp>
      <p:sp>
        <p:nvSpPr>
          <p:cNvPr id="3" name="Content Placeholder 2">
            <a:extLst>
              <a:ext uri="{FF2B5EF4-FFF2-40B4-BE49-F238E27FC236}">
                <a16:creationId xmlns:a16="http://schemas.microsoft.com/office/drawing/2014/main" id="{09FEA632-689A-0B29-467B-6A23D65FF0E1}"/>
              </a:ext>
            </a:extLst>
          </p:cNvPr>
          <p:cNvSpPr>
            <a:spLocks noGrp="1"/>
          </p:cNvSpPr>
          <p:nvPr>
            <p:ph sz="quarter" idx="14"/>
          </p:nvPr>
        </p:nvSpPr>
        <p:spPr>
          <a:xfrm>
            <a:off x="395751" y="1076326"/>
            <a:ext cx="5230349" cy="4792662"/>
          </a:xfrm>
        </p:spPr>
        <p:txBody>
          <a:bodyPr/>
          <a:lstStyle/>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Aimed to create a surrogate method for performing Monte-Carlo analysis with low computational cost</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GPR model fitted well to HTBASS creep law, with good accuracy and generality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Accuracy of surrogate Monte-Carlo analysis shown to be comparable to that of conventional Monte-Carlo</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Runtime of new method is almost 2000 times faster than conventional Monte-Carlo</a:t>
            </a:r>
          </a:p>
        </p:txBody>
      </p:sp>
      <p:graphicFrame>
        <p:nvGraphicFramePr>
          <p:cNvPr id="7" name="Content Placeholder 7">
            <a:extLst>
              <a:ext uri="{FF2B5EF4-FFF2-40B4-BE49-F238E27FC236}">
                <a16:creationId xmlns:a16="http://schemas.microsoft.com/office/drawing/2014/main" id="{9E687839-77F9-F238-883B-ADC180A1E71F}"/>
              </a:ext>
            </a:extLst>
          </p:cNvPr>
          <p:cNvGraphicFramePr>
            <a:graphicFrameLocks/>
          </p:cNvGraphicFramePr>
          <p:nvPr/>
        </p:nvGraphicFramePr>
        <p:xfrm>
          <a:off x="6006637" y="1962985"/>
          <a:ext cx="5789612" cy="4276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25532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91335E-D947-B96A-A7AC-5F8C2B736DCA}"/>
              </a:ext>
            </a:extLst>
          </p:cNvPr>
          <p:cNvSpPr>
            <a:spLocks noGrp="1"/>
          </p:cNvSpPr>
          <p:nvPr>
            <p:ph sz="quarter" idx="13"/>
          </p:nvPr>
        </p:nvSpPr>
        <p:spPr>
          <a:xfrm>
            <a:off x="376257" y="445784"/>
            <a:ext cx="8183543" cy="405115"/>
          </a:xfrm>
        </p:spPr>
        <p:txBody>
          <a:bodyPr/>
          <a:lstStyle/>
          <a:p>
            <a:r>
              <a:rPr lang="en-GB" dirty="0"/>
              <a:t>Conclusion</a:t>
            </a:r>
          </a:p>
        </p:txBody>
      </p:sp>
      <p:graphicFrame>
        <p:nvGraphicFramePr>
          <p:cNvPr id="8" name="Table 6">
            <a:extLst>
              <a:ext uri="{FF2B5EF4-FFF2-40B4-BE49-F238E27FC236}">
                <a16:creationId xmlns:a16="http://schemas.microsoft.com/office/drawing/2014/main" id="{E366BB72-68AA-5C8F-FFD6-FAC69D227987}"/>
              </a:ext>
            </a:extLst>
          </p:cNvPr>
          <p:cNvGraphicFramePr>
            <a:graphicFrameLocks noGrp="1"/>
          </p:cNvGraphicFramePr>
          <p:nvPr>
            <p:extLst>
              <p:ext uri="{D42A27DB-BD31-4B8C-83A1-F6EECF244321}">
                <p14:modId xmlns:p14="http://schemas.microsoft.com/office/powerpoint/2010/main" val="4019099507"/>
              </p:ext>
            </p:extLst>
          </p:nvPr>
        </p:nvGraphicFramePr>
        <p:xfrm>
          <a:off x="3712381" y="1481627"/>
          <a:ext cx="4767237" cy="3894746"/>
        </p:xfrm>
        <a:graphic>
          <a:graphicData uri="http://schemas.openxmlformats.org/drawingml/2006/table">
            <a:tbl>
              <a:tblPr firstRow="1" bandRow="1">
                <a:tableStyleId>{5C22544A-7EE6-4342-B048-85BDC9FD1C3A}</a:tableStyleId>
              </a:tblPr>
              <a:tblGrid>
                <a:gridCol w="1804119">
                  <a:extLst>
                    <a:ext uri="{9D8B030D-6E8A-4147-A177-3AD203B41FA5}">
                      <a16:colId xmlns:a16="http://schemas.microsoft.com/office/drawing/2014/main" val="1266995801"/>
                    </a:ext>
                  </a:extLst>
                </a:gridCol>
                <a:gridCol w="740780">
                  <a:extLst>
                    <a:ext uri="{9D8B030D-6E8A-4147-A177-3AD203B41FA5}">
                      <a16:colId xmlns:a16="http://schemas.microsoft.com/office/drawing/2014/main" val="2155163044"/>
                    </a:ext>
                  </a:extLst>
                </a:gridCol>
                <a:gridCol w="717630">
                  <a:extLst>
                    <a:ext uri="{9D8B030D-6E8A-4147-A177-3AD203B41FA5}">
                      <a16:colId xmlns:a16="http://schemas.microsoft.com/office/drawing/2014/main" val="3160108013"/>
                    </a:ext>
                  </a:extLst>
                </a:gridCol>
                <a:gridCol w="710937">
                  <a:extLst>
                    <a:ext uri="{9D8B030D-6E8A-4147-A177-3AD203B41FA5}">
                      <a16:colId xmlns:a16="http://schemas.microsoft.com/office/drawing/2014/main" val="413573728"/>
                    </a:ext>
                  </a:extLst>
                </a:gridCol>
                <a:gridCol w="793771">
                  <a:extLst>
                    <a:ext uri="{9D8B030D-6E8A-4147-A177-3AD203B41FA5}">
                      <a16:colId xmlns:a16="http://schemas.microsoft.com/office/drawing/2014/main" val="2189233574"/>
                    </a:ext>
                  </a:extLst>
                </a:gridCol>
              </a:tblGrid>
              <a:tr h="1846656">
                <a:tc>
                  <a:txBody>
                    <a:bodyPr/>
                    <a:lstStyle/>
                    <a:p>
                      <a:pPr algn="ctr"/>
                      <a:r>
                        <a:rPr lang="en-GB" sz="2000" dirty="0"/>
                        <a:t>Requirement</a:t>
                      </a:r>
                    </a:p>
                  </a:txBody>
                  <a:tcPr marL="104818" marR="104818" marT="52409" marB="52409" anchor="b"/>
                </a:tc>
                <a:tc>
                  <a:txBody>
                    <a:bodyPr/>
                    <a:lstStyle/>
                    <a:p>
                      <a:pPr algn="l"/>
                      <a:r>
                        <a:rPr lang="en-GB" sz="2000" dirty="0"/>
                        <a:t>Classical Monte Carlo</a:t>
                      </a:r>
                    </a:p>
                  </a:txBody>
                  <a:tcPr marL="104818" marR="104818" marT="52409" marB="52409" vert="vert270" anchor="ctr"/>
                </a:tc>
                <a:tc>
                  <a:txBody>
                    <a:bodyPr/>
                    <a:lstStyle/>
                    <a:p>
                      <a:pPr algn="l"/>
                      <a:r>
                        <a:rPr lang="en-GB" sz="2000" dirty="0"/>
                        <a:t>Reference Damage</a:t>
                      </a:r>
                    </a:p>
                  </a:txBody>
                  <a:tcPr marL="104818" marR="104818" marT="52409" marB="52409" vert="vert270" anchor="ctr"/>
                </a:tc>
                <a:tc>
                  <a:txBody>
                    <a:bodyPr/>
                    <a:lstStyle/>
                    <a:p>
                      <a:pPr algn="l"/>
                      <a:r>
                        <a:rPr lang="en-GB" sz="2000" dirty="0"/>
                        <a:t>LNDM</a:t>
                      </a:r>
                    </a:p>
                  </a:txBody>
                  <a:tcPr marL="104818" marR="104818" marT="52409" marB="52409" vert="vert270" anchor="ctr"/>
                </a:tc>
                <a:tc>
                  <a:txBody>
                    <a:bodyPr/>
                    <a:lstStyle/>
                    <a:p>
                      <a:pPr algn="l"/>
                      <a:r>
                        <a:rPr lang="en-GB" sz="2000" dirty="0"/>
                        <a:t>Surrogate Monte Carlo</a:t>
                      </a:r>
                    </a:p>
                  </a:txBody>
                  <a:tcPr marL="104818" marR="104818" marT="52409" marB="52409" vert="vert270" anchor="ctr"/>
                </a:tc>
                <a:extLst>
                  <a:ext uri="{0D108BD9-81ED-4DB2-BD59-A6C34878D82A}">
                    <a16:rowId xmlns:a16="http://schemas.microsoft.com/office/drawing/2014/main" val="916602238"/>
                  </a:ext>
                </a:extLst>
              </a:tr>
              <a:tr h="362522">
                <a:tc>
                  <a:txBody>
                    <a:bodyPr/>
                    <a:lstStyle/>
                    <a:p>
                      <a:pPr algn="ctr"/>
                      <a:r>
                        <a:rPr lang="en-GB" sz="2000" dirty="0"/>
                        <a:t>Robustness</a:t>
                      </a:r>
                    </a:p>
                  </a:txBody>
                  <a:tcPr marL="104818" marR="104818" marT="52409" marB="52409"/>
                </a:tc>
                <a:tc>
                  <a:txBody>
                    <a:bodyPr/>
                    <a:lstStyle/>
                    <a:p>
                      <a:pPr algn="ctr"/>
                      <a:r>
                        <a:rPr lang="en-GB" sz="2000" dirty="0"/>
                        <a:t>G</a:t>
                      </a:r>
                    </a:p>
                  </a:txBody>
                  <a:tcPr marL="104818" marR="104818" marT="52409" marB="52409">
                    <a:solidFill>
                      <a:srgbClr val="92D050"/>
                    </a:solidFill>
                  </a:tcPr>
                </a:tc>
                <a:tc>
                  <a:txBody>
                    <a:bodyPr/>
                    <a:lstStyle/>
                    <a:p>
                      <a:pPr algn="ctr"/>
                      <a:r>
                        <a:rPr lang="en-GB" sz="2000" dirty="0"/>
                        <a:t>A</a:t>
                      </a:r>
                    </a:p>
                  </a:txBody>
                  <a:tcPr marL="104818" marR="104818" marT="52409" marB="52409">
                    <a:solidFill>
                      <a:srgbClr val="FFC000"/>
                    </a:solidFill>
                  </a:tcPr>
                </a:tc>
                <a:tc>
                  <a:txBody>
                    <a:bodyPr/>
                    <a:lstStyle/>
                    <a:p>
                      <a:pPr algn="ctr"/>
                      <a:r>
                        <a:rPr lang="en-GB" sz="2000" dirty="0"/>
                        <a:t>G</a:t>
                      </a:r>
                    </a:p>
                  </a:txBody>
                  <a:tcPr marL="104818" marR="104818" marT="52409" marB="52409">
                    <a:solidFill>
                      <a:srgbClr val="92D050"/>
                    </a:solidFill>
                  </a:tcPr>
                </a:tc>
                <a:tc>
                  <a:txBody>
                    <a:bodyPr/>
                    <a:lstStyle/>
                    <a:p>
                      <a:pPr algn="ctr"/>
                      <a:r>
                        <a:rPr lang="en-GB" sz="2000" dirty="0"/>
                        <a:t>G</a:t>
                      </a:r>
                    </a:p>
                  </a:txBody>
                  <a:tcPr marL="104818" marR="104818" marT="52409" marB="52409">
                    <a:solidFill>
                      <a:srgbClr val="92D050"/>
                    </a:solidFill>
                  </a:tcPr>
                </a:tc>
                <a:extLst>
                  <a:ext uri="{0D108BD9-81ED-4DB2-BD59-A6C34878D82A}">
                    <a16:rowId xmlns:a16="http://schemas.microsoft.com/office/drawing/2014/main" val="166050207"/>
                  </a:ext>
                </a:extLst>
              </a:tr>
              <a:tr h="362522">
                <a:tc>
                  <a:txBody>
                    <a:bodyPr/>
                    <a:lstStyle/>
                    <a:p>
                      <a:pPr algn="ctr"/>
                      <a:r>
                        <a:rPr lang="en-GB" sz="2000" dirty="0"/>
                        <a:t>Accuracy</a:t>
                      </a:r>
                    </a:p>
                  </a:txBody>
                  <a:tcPr marL="104818" marR="104818" marT="52409" marB="52409"/>
                </a:tc>
                <a:tc>
                  <a:txBody>
                    <a:bodyPr/>
                    <a:lstStyle/>
                    <a:p>
                      <a:pPr algn="ctr"/>
                      <a:r>
                        <a:rPr lang="en-GB" sz="2000" dirty="0"/>
                        <a:t>G</a:t>
                      </a:r>
                    </a:p>
                  </a:txBody>
                  <a:tcPr marL="104818" marR="104818" marT="52409" marB="52409">
                    <a:solidFill>
                      <a:srgbClr val="92D050"/>
                    </a:solidFill>
                  </a:tcPr>
                </a:tc>
                <a:tc>
                  <a:txBody>
                    <a:bodyPr/>
                    <a:lstStyle/>
                    <a:p>
                      <a:pPr algn="ctr"/>
                      <a:r>
                        <a:rPr lang="en-GB" sz="2000" dirty="0"/>
                        <a:t>A</a:t>
                      </a:r>
                    </a:p>
                  </a:txBody>
                  <a:tcPr marL="104818" marR="104818" marT="52409" marB="52409">
                    <a:solidFill>
                      <a:srgbClr val="FFC000"/>
                    </a:solidFill>
                  </a:tcPr>
                </a:tc>
                <a:tc>
                  <a:txBody>
                    <a:bodyPr/>
                    <a:lstStyle/>
                    <a:p>
                      <a:pPr algn="ctr"/>
                      <a:r>
                        <a:rPr lang="en-GB" sz="2000" dirty="0"/>
                        <a:t>A</a:t>
                      </a:r>
                    </a:p>
                  </a:txBody>
                  <a:tcPr marL="104818" marR="104818" marT="52409" marB="52409">
                    <a:solidFill>
                      <a:srgbClr val="FFC000"/>
                    </a:solidFill>
                  </a:tcPr>
                </a:tc>
                <a:tc>
                  <a:txBody>
                    <a:bodyPr/>
                    <a:lstStyle/>
                    <a:p>
                      <a:pPr algn="ctr"/>
                      <a:r>
                        <a:rPr lang="en-GB" sz="2000" dirty="0"/>
                        <a:t>G</a:t>
                      </a:r>
                    </a:p>
                  </a:txBody>
                  <a:tcPr marL="104818" marR="104818" marT="52409" marB="52409">
                    <a:solidFill>
                      <a:srgbClr val="92D050"/>
                    </a:solidFill>
                  </a:tcPr>
                </a:tc>
                <a:extLst>
                  <a:ext uri="{0D108BD9-81ED-4DB2-BD59-A6C34878D82A}">
                    <a16:rowId xmlns:a16="http://schemas.microsoft.com/office/drawing/2014/main" val="2806721277"/>
                  </a:ext>
                </a:extLst>
              </a:tr>
              <a:tr h="362522">
                <a:tc>
                  <a:txBody>
                    <a:bodyPr/>
                    <a:lstStyle/>
                    <a:p>
                      <a:pPr algn="ctr"/>
                      <a:r>
                        <a:rPr lang="en-GB" sz="2000" dirty="0"/>
                        <a:t>Precision</a:t>
                      </a:r>
                    </a:p>
                  </a:txBody>
                  <a:tcPr marL="104818" marR="104818" marT="52409" marB="52409"/>
                </a:tc>
                <a:tc>
                  <a:txBody>
                    <a:bodyPr/>
                    <a:lstStyle/>
                    <a:p>
                      <a:pPr algn="ctr"/>
                      <a:r>
                        <a:rPr lang="en-GB" sz="2000" dirty="0"/>
                        <a:t>A</a:t>
                      </a:r>
                    </a:p>
                  </a:txBody>
                  <a:tcPr marL="104818" marR="104818" marT="52409" marB="52409">
                    <a:solidFill>
                      <a:srgbClr val="FFC000"/>
                    </a:solidFill>
                  </a:tcPr>
                </a:tc>
                <a:tc>
                  <a:txBody>
                    <a:bodyPr/>
                    <a:lstStyle/>
                    <a:p>
                      <a:pPr algn="ctr"/>
                      <a:r>
                        <a:rPr lang="en-GB" sz="2000" dirty="0"/>
                        <a:t>A</a:t>
                      </a:r>
                    </a:p>
                  </a:txBody>
                  <a:tcPr marL="104818" marR="104818" marT="52409" marB="52409">
                    <a:solidFill>
                      <a:srgbClr val="FFC000"/>
                    </a:solidFill>
                  </a:tcPr>
                </a:tc>
                <a:tc>
                  <a:txBody>
                    <a:bodyPr/>
                    <a:lstStyle/>
                    <a:p>
                      <a:pPr algn="ctr"/>
                      <a:r>
                        <a:rPr lang="en-GB" sz="2000" dirty="0"/>
                        <a:t>A</a:t>
                      </a:r>
                    </a:p>
                  </a:txBody>
                  <a:tcPr marL="104818" marR="104818" marT="52409" marB="52409">
                    <a:solidFill>
                      <a:srgbClr val="FFC000"/>
                    </a:solidFill>
                  </a:tcPr>
                </a:tc>
                <a:tc>
                  <a:txBody>
                    <a:bodyPr/>
                    <a:lstStyle/>
                    <a:p>
                      <a:pPr algn="ctr"/>
                      <a:r>
                        <a:rPr lang="en-GB" sz="2000" dirty="0"/>
                        <a:t>A</a:t>
                      </a:r>
                    </a:p>
                  </a:txBody>
                  <a:tcPr marL="104818" marR="104818" marT="52409" marB="52409">
                    <a:solidFill>
                      <a:srgbClr val="FFC000"/>
                    </a:solidFill>
                  </a:tcPr>
                </a:tc>
                <a:extLst>
                  <a:ext uri="{0D108BD9-81ED-4DB2-BD59-A6C34878D82A}">
                    <a16:rowId xmlns:a16="http://schemas.microsoft.com/office/drawing/2014/main" val="2184605377"/>
                  </a:ext>
                </a:extLst>
              </a:tr>
              <a:tr h="376860">
                <a:tc>
                  <a:txBody>
                    <a:bodyPr/>
                    <a:lstStyle/>
                    <a:p>
                      <a:pPr algn="ctr"/>
                      <a:r>
                        <a:rPr lang="en-GB" sz="2000" dirty="0"/>
                        <a:t>Efficiency</a:t>
                      </a:r>
                    </a:p>
                  </a:txBody>
                  <a:tcPr marL="104818" marR="104818" marT="52409" marB="52409"/>
                </a:tc>
                <a:tc>
                  <a:txBody>
                    <a:bodyPr/>
                    <a:lstStyle/>
                    <a:p>
                      <a:pPr algn="ctr"/>
                      <a:r>
                        <a:rPr lang="en-GB" sz="2000" dirty="0">
                          <a:solidFill>
                            <a:schemeClr val="bg1"/>
                          </a:solidFill>
                        </a:rPr>
                        <a:t>R</a:t>
                      </a:r>
                    </a:p>
                  </a:txBody>
                  <a:tcPr marL="104818" marR="104818" marT="52409" marB="52409">
                    <a:solidFill>
                      <a:srgbClr val="C00000"/>
                    </a:solidFill>
                  </a:tcPr>
                </a:tc>
                <a:tc>
                  <a:txBody>
                    <a:bodyPr/>
                    <a:lstStyle/>
                    <a:p>
                      <a:pPr algn="ctr"/>
                      <a:r>
                        <a:rPr lang="en-GB" sz="2000" dirty="0"/>
                        <a:t>G</a:t>
                      </a:r>
                    </a:p>
                  </a:txBody>
                  <a:tcPr marL="104818" marR="104818" marT="52409" marB="52409">
                    <a:solidFill>
                      <a:srgbClr val="92D050"/>
                    </a:solidFill>
                  </a:tcPr>
                </a:tc>
                <a:tc>
                  <a:txBody>
                    <a:bodyPr/>
                    <a:lstStyle/>
                    <a:p>
                      <a:pPr algn="ctr"/>
                      <a:r>
                        <a:rPr lang="en-GB" sz="2000" dirty="0"/>
                        <a:t>G</a:t>
                      </a:r>
                    </a:p>
                  </a:txBody>
                  <a:tcPr marL="104818" marR="104818" marT="52409" marB="52409">
                    <a:solidFill>
                      <a:srgbClr val="92D050"/>
                    </a:solidFill>
                  </a:tcPr>
                </a:tc>
                <a:tc>
                  <a:txBody>
                    <a:bodyPr/>
                    <a:lstStyle/>
                    <a:p>
                      <a:pPr algn="ctr"/>
                      <a:r>
                        <a:rPr lang="en-GB" sz="2000" dirty="0"/>
                        <a:t>A</a:t>
                      </a:r>
                    </a:p>
                  </a:txBody>
                  <a:tcPr marL="104818" marR="104818" marT="52409" marB="52409">
                    <a:solidFill>
                      <a:srgbClr val="FFC000"/>
                    </a:solidFill>
                  </a:tcPr>
                </a:tc>
                <a:extLst>
                  <a:ext uri="{0D108BD9-81ED-4DB2-BD59-A6C34878D82A}">
                    <a16:rowId xmlns:a16="http://schemas.microsoft.com/office/drawing/2014/main" val="4039729219"/>
                  </a:ext>
                </a:extLst>
              </a:tr>
              <a:tr h="360781">
                <a:tc>
                  <a:txBody>
                    <a:bodyPr/>
                    <a:lstStyle/>
                    <a:p>
                      <a:pPr algn="ctr"/>
                      <a:r>
                        <a:rPr lang="en-GB" sz="2000" dirty="0"/>
                        <a:t>Ease of use</a:t>
                      </a:r>
                    </a:p>
                  </a:txBody>
                  <a:tcPr marL="104818" marR="104818" marT="52409" marB="52409"/>
                </a:tc>
                <a:tc>
                  <a:txBody>
                    <a:bodyPr/>
                    <a:lstStyle/>
                    <a:p>
                      <a:pPr algn="ctr"/>
                      <a:r>
                        <a:rPr lang="en-GB" sz="2000" dirty="0"/>
                        <a:t>G</a:t>
                      </a:r>
                    </a:p>
                  </a:txBody>
                  <a:tcPr marL="104818" marR="104818" marT="52409" marB="52409">
                    <a:solidFill>
                      <a:srgbClr val="92D050"/>
                    </a:solidFill>
                  </a:tcPr>
                </a:tc>
                <a:tc>
                  <a:txBody>
                    <a:bodyPr/>
                    <a:lstStyle/>
                    <a:p>
                      <a:pPr algn="ctr"/>
                      <a:r>
                        <a:rPr lang="en-GB" sz="2000" dirty="0"/>
                        <a:t>G</a:t>
                      </a:r>
                    </a:p>
                  </a:txBody>
                  <a:tcPr marL="104818" marR="104818" marT="52409" marB="52409">
                    <a:solidFill>
                      <a:srgbClr val="92D050"/>
                    </a:solidFill>
                  </a:tcPr>
                </a:tc>
                <a:tc>
                  <a:txBody>
                    <a:bodyPr/>
                    <a:lstStyle/>
                    <a:p>
                      <a:pPr algn="ctr"/>
                      <a:r>
                        <a:rPr lang="en-GB" sz="2000" dirty="0"/>
                        <a:t>G</a:t>
                      </a:r>
                    </a:p>
                  </a:txBody>
                  <a:tcPr marL="104818" marR="104818" marT="52409" marB="52409">
                    <a:solidFill>
                      <a:srgbClr val="92D050"/>
                    </a:solidFill>
                  </a:tcPr>
                </a:tc>
                <a:tc>
                  <a:txBody>
                    <a:bodyPr/>
                    <a:lstStyle/>
                    <a:p>
                      <a:pPr algn="ctr"/>
                      <a:r>
                        <a:rPr lang="en-GB" sz="2000" dirty="0"/>
                        <a:t>A</a:t>
                      </a:r>
                    </a:p>
                  </a:txBody>
                  <a:tcPr marL="104818" marR="104818" marT="52409" marB="52409">
                    <a:solidFill>
                      <a:srgbClr val="FFC000"/>
                    </a:solidFill>
                  </a:tcPr>
                </a:tc>
                <a:extLst>
                  <a:ext uri="{0D108BD9-81ED-4DB2-BD59-A6C34878D82A}">
                    <a16:rowId xmlns:a16="http://schemas.microsoft.com/office/drawing/2014/main" val="469776193"/>
                  </a:ext>
                </a:extLst>
              </a:tr>
            </a:tbl>
          </a:graphicData>
        </a:graphic>
      </p:graphicFrame>
    </p:spTree>
    <p:extLst>
      <p:ext uri="{BB962C8B-B14F-4D97-AF65-F5344CB8AC3E}">
        <p14:creationId xmlns:p14="http://schemas.microsoft.com/office/powerpoint/2010/main" val="38674216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BD97544-C39E-5DBA-4091-4B2494F11157}"/>
              </a:ext>
            </a:extLst>
          </p:cNvPr>
          <p:cNvSpPr>
            <a:spLocks noGrp="1"/>
          </p:cNvSpPr>
          <p:nvPr>
            <p:ph sz="quarter" idx="13"/>
          </p:nvPr>
        </p:nvSpPr>
        <p:spPr/>
        <p:txBody>
          <a:bodyPr/>
          <a:lstStyle/>
          <a:p>
            <a:r>
              <a:rPr lang="en-GB" dirty="0"/>
              <a:t>Thank you</a:t>
            </a:r>
          </a:p>
        </p:txBody>
      </p:sp>
      <p:sp>
        <p:nvSpPr>
          <p:cNvPr id="6" name="Content Placeholder 5">
            <a:extLst>
              <a:ext uri="{FF2B5EF4-FFF2-40B4-BE49-F238E27FC236}">
                <a16:creationId xmlns:a16="http://schemas.microsoft.com/office/drawing/2014/main" id="{6A499891-8467-9A65-2A31-E03486593CE0}"/>
              </a:ext>
            </a:extLst>
          </p:cNvPr>
          <p:cNvSpPr>
            <a:spLocks noGrp="1"/>
          </p:cNvSpPr>
          <p:nvPr>
            <p:ph sz="quarter" idx="14"/>
          </p:nvPr>
        </p:nvSpPr>
        <p:spPr>
          <a:xfrm>
            <a:off x="9115425" y="4427605"/>
            <a:ext cx="2240820" cy="911225"/>
          </a:xfrm>
        </p:spPr>
        <p:txBody>
          <a:bodyPr/>
          <a:lstStyle/>
          <a:p>
            <a:r>
              <a:rPr lang="en-GB" dirty="0">
                <a:solidFill>
                  <a:schemeClr val="accent3"/>
                </a:solidFill>
              </a:rPr>
              <a:t>Dr Henry Cathcart</a:t>
            </a:r>
          </a:p>
          <a:p>
            <a:r>
              <a:rPr lang="en-GB" dirty="0"/>
              <a:t>Group Leader</a:t>
            </a:r>
          </a:p>
          <a:p>
            <a:r>
              <a:rPr lang="en-GB" dirty="0"/>
              <a:t>Frazer-Nash Consultancy</a:t>
            </a:r>
          </a:p>
          <a:p>
            <a:r>
              <a:rPr lang="en-GB" dirty="0"/>
              <a:t>j.finley@fnc.co.uk </a:t>
            </a:r>
          </a:p>
        </p:txBody>
      </p:sp>
    </p:spTree>
    <p:extLst>
      <p:ext uri="{BB962C8B-B14F-4D97-AF65-F5344CB8AC3E}">
        <p14:creationId xmlns:p14="http://schemas.microsoft.com/office/powerpoint/2010/main" val="3214071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7FF59C-9D8C-F68A-E662-9997AEC02CD7}"/>
              </a:ext>
            </a:extLst>
          </p:cNvPr>
          <p:cNvSpPr>
            <a:spLocks noGrp="1"/>
          </p:cNvSpPr>
          <p:nvPr>
            <p:ph sz="quarter" idx="13"/>
          </p:nvPr>
        </p:nvSpPr>
        <p:spPr>
          <a:xfrm>
            <a:off x="376257" y="445785"/>
            <a:ext cx="7827217" cy="447114"/>
          </a:xfrm>
        </p:spPr>
        <p:txBody>
          <a:bodyPr/>
          <a:lstStyle/>
          <a:p>
            <a:r>
              <a:rPr lang="en-GB" dirty="0"/>
              <a:t>Requirements for probabilistic structural integrity analysis</a:t>
            </a:r>
          </a:p>
        </p:txBody>
      </p:sp>
      <p:sp>
        <p:nvSpPr>
          <p:cNvPr id="3" name="Content Placeholder 2">
            <a:extLst>
              <a:ext uri="{FF2B5EF4-FFF2-40B4-BE49-F238E27FC236}">
                <a16:creationId xmlns:a16="http://schemas.microsoft.com/office/drawing/2014/main" id="{F137F5EC-A38E-5262-D7B7-B894F94C1E35}"/>
              </a:ext>
            </a:extLst>
          </p:cNvPr>
          <p:cNvSpPr>
            <a:spLocks noGrp="1"/>
          </p:cNvSpPr>
          <p:nvPr>
            <p:ph sz="quarter" idx="14"/>
          </p:nvPr>
        </p:nvSpPr>
        <p:spPr/>
        <p:txBody>
          <a:bodyPr/>
          <a:lstStyle/>
          <a:p>
            <a:pPr marL="457200" indent="-457200">
              <a:buFont typeface="+mj-lt"/>
              <a:buAutoNum type="arabicPeriod"/>
            </a:pPr>
            <a:endParaRPr lang="en-GB" b="1" dirty="0"/>
          </a:p>
          <a:p>
            <a:pPr marL="457200" indent="-457200">
              <a:buFont typeface="+mj-lt"/>
              <a:buAutoNum type="arabicPeriod"/>
            </a:pPr>
            <a:r>
              <a:rPr lang="en-GB" b="1" dirty="0"/>
              <a:t>Robustness</a:t>
            </a:r>
          </a:p>
          <a:p>
            <a:pPr marL="444500" lvl="1" indent="0">
              <a:buNone/>
            </a:pPr>
            <a:r>
              <a:rPr lang="en-GB" sz="1800" dirty="0"/>
              <a:t>The method must be able to produce accurate results under a variety of conditions.</a:t>
            </a:r>
            <a:endParaRPr lang="en-GB" sz="1800" b="1" dirty="0"/>
          </a:p>
          <a:p>
            <a:pPr marL="457200" indent="-457200">
              <a:buFont typeface="+mj-lt"/>
              <a:buAutoNum type="arabicPeriod"/>
            </a:pPr>
            <a:r>
              <a:rPr lang="en-GB" b="1" dirty="0"/>
              <a:t>Accuracy</a:t>
            </a:r>
          </a:p>
          <a:p>
            <a:pPr marL="444500" lvl="1" indent="0">
              <a:buNone/>
            </a:pPr>
            <a:r>
              <a:rPr lang="en-GB" sz="1800" dirty="0"/>
              <a:t>The method must calculate the probability of failure with little or no error.</a:t>
            </a:r>
            <a:endParaRPr lang="en-GB" b="1" dirty="0"/>
          </a:p>
          <a:p>
            <a:pPr marL="457200" indent="-457200">
              <a:buFont typeface="+mj-lt"/>
              <a:buAutoNum type="arabicPeriod"/>
            </a:pPr>
            <a:r>
              <a:rPr lang="en-GB" b="1" dirty="0"/>
              <a:t>Precision</a:t>
            </a:r>
          </a:p>
          <a:p>
            <a:pPr marL="457200" lvl="1" indent="0">
              <a:buNone/>
            </a:pPr>
            <a:r>
              <a:rPr lang="en-GB" sz="1800" dirty="0"/>
              <a:t>The method must be capable of calculating probabilities of failure to a high number of decimal places.</a:t>
            </a:r>
            <a:endParaRPr lang="en-GB" b="1" dirty="0"/>
          </a:p>
          <a:p>
            <a:endParaRPr lang="en-GB" dirty="0"/>
          </a:p>
        </p:txBody>
      </p:sp>
      <p:pic>
        <p:nvPicPr>
          <p:cNvPr id="2058" name="Picture 10" descr="Photogrammetry Surveys – Understanding Accuracy, Precision and Error">
            <a:extLst>
              <a:ext uri="{FF2B5EF4-FFF2-40B4-BE49-F238E27FC236}">
                <a16:creationId xmlns:a16="http://schemas.microsoft.com/office/drawing/2014/main" id="{6DABE4C9-2734-E574-6FF0-66C13ED7D5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307" t="51619" r="6624" b="696"/>
          <a:stretch/>
        </p:blipFill>
        <p:spPr bwMode="auto">
          <a:xfrm>
            <a:off x="7344237" y="2314646"/>
            <a:ext cx="4728754" cy="32701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0C735CA-C532-201A-1F50-EC7E5B7A5E4C}"/>
              </a:ext>
            </a:extLst>
          </p:cNvPr>
          <p:cNvSpPr txBox="1"/>
          <p:nvPr/>
        </p:nvSpPr>
        <p:spPr>
          <a:xfrm>
            <a:off x="11544300" y="5584836"/>
            <a:ext cx="774700" cy="276999"/>
          </a:xfrm>
          <a:prstGeom prst="rect">
            <a:avLst/>
          </a:prstGeom>
          <a:noFill/>
        </p:spPr>
        <p:txBody>
          <a:bodyPr wrap="square" rtlCol="0">
            <a:spAutoFit/>
          </a:bodyPr>
          <a:lstStyle/>
          <a:p>
            <a:r>
              <a:rPr lang="en-GB" sz="1200" dirty="0"/>
              <a:t>LinkedIn </a:t>
            </a:r>
          </a:p>
        </p:txBody>
      </p:sp>
      <p:sp>
        <p:nvSpPr>
          <p:cNvPr id="5" name="TextBox 4">
            <a:extLst>
              <a:ext uri="{FF2B5EF4-FFF2-40B4-BE49-F238E27FC236}">
                <a16:creationId xmlns:a16="http://schemas.microsoft.com/office/drawing/2014/main" id="{DA2C731D-FCB4-0E04-350D-936EB200F134}"/>
              </a:ext>
            </a:extLst>
          </p:cNvPr>
          <p:cNvSpPr txBox="1"/>
          <p:nvPr/>
        </p:nvSpPr>
        <p:spPr>
          <a:xfrm>
            <a:off x="10477500" y="2540000"/>
            <a:ext cx="1841500" cy="707886"/>
          </a:xfrm>
          <a:prstGeom prst="rect">
            <a:avLst/>
          </a:prstGeom>
          <a:solidFill>
            <a:schemeClr val="bg1"/>
          </a:solidFill>
        </p:spPr>
        <p:txBody>
          <a:bodyPr wrap="square" rtlCol="0">
            <a:spAutoFit/>
          </a:bodyPr>
          <a:lstStyle/>
          <a:p>
            <a:r>
              <a:rPr lang="en-GB" sz="2000" dirty="0"/>
              <a:t>High accuracy, High precision</a:t>
            </a:r>
          </a:p>
        </p:txBody>
      </p:sp>
    </p:spTree>
    <p:extLst>
      <p:ext uri="{BB962C8B-B14F-4D97-AF65-F5344CB8AC3E}">
        <p14:creationId xmlns:p14="http://schemas.microsoft.com/office/powerpoint/2010/main" val="671277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7FF59C-9D8C-F68A-E662-9997AEC02CD7}"/>
              </a:ext>
            </a:extLst>
          </p:cNvPr>
          <p:cNvSpPr>
            <a:spLocks noGrp="1"/>
          </p:cNvSpPr>
          <p:nvPr>
            <p:ph sz="quarter" idx="13"/>
          </p:nvPr>
        </p:nvSpPr>
        <p:spPr>
          <a:xfrm>
            <a:off x="376257" y="445785"/>
            <a:ext cx="7827217" cy="447114"/>
          </a:xfrm>
        </p:spPr>
        <p:txBody>
          <a:bodyPr/>
          <a:lstStyle/>
          <a:p>
            <a:r>
              <a:rPr lang="en-GB" dirty="0"/>
              <a:t>Requirements for probabilistic structural integrity analysis</a:t>
            </a:r>
          </a:p>
        </p:txBody>
      </p:sp>
      <p:sp>
        <p:nvSpPr>
          <p:cNvPr id="3" name="Content Placeholder 2">
            <a:extLst>
              <a:ext uri="{FF2B5EF4-FFF2-40B4-BE49-F238E27FC236}">
                <a16:creationId xmlns:a16="http://schemas.microsoft.com/office/drawing/2014/main" id="{F137F5EC-A38E-5262-D7B7-B894F94C1E35}"/>
              </a:ext>
            </a:extLst>
          </p:cNvPr>
          <p:cNvSpPr>
            <a:spLocks noGrp="1"/>
          </p:cNvSpPr>
          <p:nvPr>
            <p:ph sz="quarter" idx="14"/>
          </p:nvPr>
        </p:nvSpPr>
        <p:spPr/>
        <p:txBody>
          <a:bodyPr/>
          <a:lstStyle/>
          <a:p>
            <a:pPr marL="457200" indent="-457200">
              <a:buFont typeface="+mj-lt"/>
              <a:buAutoNum type="arabicPeriod"/>
            </a:pPr>
            <a:endParaRPr lang="en-GB" b="1" dirty="0"/>
          </a:p>
          <a:p>
            <a:pPr marL="457200" indent="-457200">
              <a:buFont typeface="+mj-lt"/>
              <a:buAutoNum type="arabicPeriod"/>
            </a:pPr>
            <a:r>
              <a:rPr lang="en-GB" b="1" dirty="0"/>
              <a:t>Robustness</a:t>
            </a:r>
          </a:p>
          <a:p>
            <a:pPr marL="444500" lvl="1" indent="0">
              <a:buNone/>
            </a:pPr>
            <a:r>
              <a:rPr lang="en-GB" sz="1800" dirty="0"/>
              <a:t>The method must be able to produce accurate results under a variety of conditions.</a:t>
            </a:r>
            <a:endParaRPr lang="en-GB" sz="1800" b="1" dirty="0"/>
          </a:p>
          <a:p>
            <a:pPr marL="457200" indent="-457200">
              <a:buFont typeface="+mj-lt"/>
              <a:buAutoNum type="arabicPeriod"/>
            </a:pPr>
            <a:r>
              <a:rPr lang="en-GB" b="1" dirty="0"/>
              <a:t>Accuracy</a:t>
            </a:r>
          </a:p>
          <a:p>
            <a:pPr marL="444500" lvl="1" indent="0">
              <a:buNone/>
            </a:pPr>
            <a:r>
              <a:rPr lang="en-GB" sz="1800" dirty="0"/>
              <a:t>The method must calculate the probability of failure with little or no error.</a:t>
            </a:r>
            <a:endParaRPr lang="en-GB" b="1" dirty="0"/>
          </a:p>
          <a:p>
            <a:pPr marL="457200" indent="-457200">
              <a:buFont typeface="+mj-lt"/>
              <a:buAutoNum type="arabicPeriod"/>
            </a:pPr>
            <a:r>
              <a:rPr lang="en-GB" b="1" dirty="0"/>
              <a:t>Precision</a:t>
            </a:r>
          </a:p>
          <a:p>
            <a:pPr marL="457200" lvl="1" indent="0">
              <a:buNone/>
            </a:pPr>
            <a:r>
              <a:rPr lang="en-GB" sz="1800" dirty="0"/>
              <a:t>The method must be capable of calculating probabilities of failure to a high number of decimal places.</a:t>
            </a:r>
            <a:endParaRPr lang="en-GB" b="1" dirty="0"/>
          </a:p>
          <a:p>
            <a:pPr marL="457200" indent="-457200">
              <a:buFont typeface="+mj-lt"/>
              <a:buAutoNum type="arabicPeriod"/>
            </a:pPr>
            <a:r>
              <a:rPr lang="en-GB" b="1" dirty="0"/>
              <a:t>Efficiency</a:t>
            </a:r>
          </a:p>
          <a:p>
            <a:pPr marL="444500" lvl="1" indent="0">
              <a:buNone/>
            </a:pPr>
            <a:r>
              <a:rPr lang="en-GB" sz="1800" dirty="0"/>
              <a:t>The method must be able to predict probability of failure in a reasonable time, using few resources.</a:t>
            </a:r>
            <a:endParaRPr lang="en-GB" b="1" dirty="0"/>
          </a:p>
          <a:p>
            <a:endParaRPr lang="en-GB" dirty="0"/>
          </a:p>
        </p:txBody>
      </p:sp>
      <p:sp>
        <p:nvSpPr>
          <p:cNvPr id="9" name="TextBox 8">
            <a:extLst>
              <a:ext uri="{FF2B5EF4-FFF2-40B4-BE49-F238E27FC236}">
                <a16:creationId xmlns:a16="http://schemas.microsoft.com/office/drawing/2014/main" id="{E0C735CA-C532-201A-1F50-EC7E5B7A5E4C}"/>
              </a:ext>
            </a:extLst>
          </p:cNvPr>
          <p:cNvSpPr txBox="1"/>
          <p:nvPr/>
        </p:nvSpPr>
        <p:spPr>
          <a:xfrm>
            <a:off x="10960100" y="5584836"/>
            <a:ext cx="1358900" cy="276999"/>
          </a:xfrm>
          <a:prstGeom prst="rect">
            <a:avLst/>
          </a:prstGeom>
          <a:noFill/>
        </p:spPr>
        <p:txBody>
          <a:bodyPr wrap="square" rtlCol="0">
            <a:spAutoFit/>
          </a:bodyPr>
          <a:lstStyle/>
          <a:p>
            <a:r>
              <a:rPr lang="en-GB" sz="1200" dirty="0"/>
              <a:t>New York Times </a:t>
            </a:r>
          </a:p>
        </p:txBody>
      </p:sp>
      <p:pic>
        <p:nvPicPr>
          <p:cNvPr id="3074" name="Picture 2" descr="U.S. Retakes Top Spot in Supercomputer Race - The New York Times">
            <a:extLst>
              <a:ext uri="{FF2B5EF4-FFF2-40B4-BE49-F238E27FC236}">
                <a16:creationId xmlns:a16="http://schemas.microsoft.com/office/drawing/2014/main" id="{DA7F42CC-95F7-8F80-1536-2BDEDF46A8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93" r="11660"/>
          <a:stretch/>
        </p:blipFill>
        <p:spPr bwMode="auto">
          <a:xfrm>
            <a:off x="7625476" y="2336801"/>
            <a:ext cx="4170774" cy="3133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016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7FF59C-9D8C-F68A-E662-9997AEC02CD7}"/>
              </a:ext>
            </a:extLst>
          </p:cNvPr>
          <p:cNvSpPr>
            <a:spLocks noGrp="1"/>
          </p:cNvSpPr>
          <p:nvPr>
            <p:ph sz="quarter" idx="13"/>
          </p:nvPr>
        </p:nvSpPr>
        <p:spPr>
          <a:xfrm>
            <a:off x="376257" y="445785"/>
            <a:ext cx="7827217" cy="447114"/>
          </a:xfrm>
        </p:spPr>
        <p:txBody>
          <a:bodyPr/>
          <a:lstStyle/>
          <a:p>
            <a:r>
              <a:rPr lang="en-GB" dirty="0"/>
              <a:t>Requirements for probabilistic structural integrity analysis</a:t>
            </a:r>
          </a:p>
        </p:txBody>
      </p:sp>
      <p:sp>
        <p:nvSpPr>
          <p:cNvPr id="3" name="Content Placeholder 2">
            <a:extLst>
              <a:ext uri="{FF2B5EF4-FFF2-40B4-BE49-F238E27FC236}">
                <a16:creationId xmlns:a16="http://schemas.microsoft.com/office/drawing/2014/main" id="{F137F5EC-A38E-5262-D7B7-B894F94C1E35}"/>
              </a:ext>
            </a:extLst>
          </p:cNvPr>
          <p:cNvSpPr>
            <a:spLocks noGrp="1"/>
          </p:cNvSpPr>
          <p:nvPr>
            <p:ph sz="quarter" idx="14"/>
          </p:nvPr>
        </p:nvSpPr>
        <p:spPr/>
        <p:txBody>
          <a:bodyPr/>
          <a:lstStyle/>
          <a:p>
            <a:pPr marL="457200" indent="-457200">
              <a:buFont typeface="+mj-lt"/>
              <a:buAutoNum type="arabicPeriod"/>
            </a:pPr>
            <a:endParaRPr lang="en-GB" b="1" dirty="0"/>
          </a:p>
          <a:p>
            <a:pPr marL="457200" indent="-457200">
              <a:buFont typeface="+mj-lt"/>
              <a:buAutoNum type="arabicPeriod"/>
            </a:pPr>
            <a:r>
              <a:rPr lang="en-GB" b="1" dirty="0"/>
              <a:t>Robustness</a:t>
            </a:r>
          </a:p>
          <a:p>
            <a:pPr marL="444500" lvl="1" indent="0">
              <a:buNone/>
            </a:pPr>
            <a:r>
              <a:rPr lang="en-GB" sz="1800" dirty="0"/>
              <a:t>The method must be able to produce accurate results under a variety of conditions.</a:t>
            </a:r>
            <a:endParaRPr lang="en-GB" sz="1800" b="1" dirty="0"/>
          </a:p>
          <a:p>
            <a:pPr marL="457200" indent="-457200">
              <a:buFont typeface="+mj-lt"/>
              <a:buAutoNum type="arabicPeriod"/>
            </a:pPr>
            <a:r>
              <a:rPr lang="en-GB" b="1" dirty="0"/>
              <a:t>Accuracy</a:t>
            </a:r>
          </a:p>
          <a:p>
            <a:pPr marL="444500" lvl="1" indent="0">
              <a:buNone/>
            </a:pPr>
            <a:r>
              <a:rPr lang="en-GB" sz="1800" dirty="0"/>
              <a:t>The method must calculate the probability of failure with little or no error.</a:t>
            </a:r>
            <a:endParaRPr lang="en-GB" b="1" dirty="0"/>
          </a:p>
          <a:p>
            <a:pPr marL="457200" indent="-457200">
              <a:buFont typeface="+mj-lt"/>
              <a:buAutoNum type="arabicPeriod"/>
            </a:pPr>
            <a:r>
              <a:rPr lang="en-GB" b="1" dirty="0"/>
              <a:t>Precision</a:t>
            </a:r>
          </a:p>
          <a:p>
            <a:pPr marL="457200" lvl="1" indent="0">
              <a:buNone/>
            </a:pPr>
            <a:r>
              <a:rPr lang="en-GB" sz="1800" dirty="0"/>
              <a:t>The method must be capable of calculating probabilities of failure to a high number of decimal places.</a:t>
            </a:r>
            <a:endParaRPr lang="en-GB" b="1" dirty="0"/>
          </a:p>
          <a:p>
            <a:pPr marL="457200" indent="-457200">
              <a:buFont typeface="+mj-lt"/>
              <a:buAutoNum type="arabicPeriod"/>
            </a:pPr>
            <a:r>
              <a:rPr lang="en-GB" b="1" dirty="0"/>
              <a:t>Efficiency</a:t>
            </a:r>
          </a:p>
          <a:p>
            <a:pPr marL="444500" lvl="1" indent="0">
              <a:buNone/>
            </a:pPr>
            <a:r>
              <a:rPr lang="en-GB" sz="1800" dirty="0"/>
              <a:t>The method must be able to predict probability of failure in a reasonable time, using few resources.</a:t>
            </a:r>
            <a:endParaRPr lang="en-GB" b="1" dirty="0"/>
          </a:p>
          <a:p>
            <a:pPr marL="457200" indent="-457200">
              <a:buFont typeface="+mj-lt"/>
              <a:buAutoNum type="arabicPeriod"/>
            </a:pPr>
            <a:r>
              <a:rPr lang="en-GB" b="1" dirty="0"/>
              <a:t>Ease of use</a:t>
            </a:r>
          </a:p>
          <a:p>
            <a:pPr marL="444500" lvl="1" indent="0">
              <a:buNone/>
            </a:pPr>
            <a:r>
              <a:rPr lang="en-GB" sz="1800" dirty="0"/>
              <a:t>The method must be easy to implement.</a:t>
            </a:r>
          </a:p>
          <a:p>
            <a:endParaRPr lang="en-GB" dirty="0"/>
          </a:p>
        </p:txBody>
      </p:sp>
      <p:sp>
        <p:nvSpPr>
          <p:cNvPr id="9" name="TextBox 8">
            <a:extLst>
              <a:ext uri="{FF2B5EF4-FFF2-40B4-BE49-F238E27FC236}">
                <a16:creationId xmlns:a16="http://schemas.microsoft.com/office/drawing/2014/main" id="{E0C735CA-C532-201A-1F50-EC7E5B7A5E4C}"/>
              </a:ext>
            </a:extLst>
          </p:cNvPr>
          <p:cNvSpPr txBox="1"/>
          <p:nvPr/>
        </p:nvSpPr>
        <p:spPr>
          <a:xfrm>
            <a:off x="11544300" y="5584836"/>
            <a:ext cx="774700" cy="276999"/>
          </a:xfrm>
          <a:prstGeom prst="rect">
            <a:avLst/>
          </a:prstGeom>
          <a:noFill/>
        </p:spPr>
        <p:txBody>
          <a:bodyPr wrap="square" rtlCol="0">
            <a:spAutoFit/>
          </a:bodyPr>
          <a:lstStyle/>
          <a:p>
            <a:r>
              <a:rPr lang="en-GB" sz="1200" dirty="0"/>
              <a:t>Amazon</a:t>
            </a:r>
          </a:p>
        </p:txBody>
      </p:sp>
      <p:pic>
        <p:nvPicPr>
          <p:cNvPr id="4098" name="Picture 2" descr="Amazon.com: Wooden Shape Sorter Cube Toy with 12 Colorful Wood Geometric  Shape Blocks and Carrying Strap Sorting Box Classic Wooden Developmental  Learning Matching Gifts Classic Toys for Toddlers Baby Kids Age 3+ :">
            <a:extLst>
              <a:ext uri="{FF2B5EF4-FFF2-40B4-BE49-F238E27FC236}">
                <a16:creationId xmlns:a16="http://schemas.microsoft.com/office/drawing/2014/main" id="{AE29EE51-5265-69AA-31CE-7EE9395F5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000" y="1900248"/>
            <a:ext cx="3797300" cy="379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885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C26235-B42E-46FC-FF56-8696D32FBFAE}"/>
              </a:ext>
            </a:extLst>
          </p:cNvPr>
          <p:cNvSpPr>
            <a:spLocks noGrp="1"/>
          </p:cNvSpPr>
          <p:nvPr>
            <p:ph sz="quarter" idx="13"/>
          </p:nvPr>
        </p:nvSpPr>
        <p:spPr/>
        <p:txBody>
          <a:bodyPr/>
          <a:lstStyle/>
          <a:p>
            <a:r>
              <a:rPr lang="en-GB" dirty="0"/>
              <a:t>Contents</a:t>
            </a:r>
          </a:p>
        </p:txBody>
      </p:sp>
      <p:sp>
        <p:nvSpPr>
          <p:cNvPr id="3" name="Content Placeholder 2">
            <a:extLst>
              <a:ext uri="{FF2B5EF4-FFF2-40B4-BE49-F238E27FC236}">
                <a16:creationId xmlns:a16="http://schemas.microsoft.com/office/drawing/2014/main" id="{3E97F86A-1497-DB43-CBE8-7331BBB0FAF1}"/>
              </a:ext>
            </a:extLst>
          </p:cNvPr>
          <p:cNvSpPr>
            <a:spLocks noGrp="1"/>
          </p:cNvSpPr>
          <p:nvPr>
            <p:ph sz="quarter" idx="14"/>
          </p:nvPr>
        </p:nvSpPr>
        <p:spPr>
          <a:xfrm>
            <a:off x="375168" y="1077744"/>
            <a:ext cx="5400000" cy="1980000"/>
          </a:xfrm>
        </p:spPr>
        <p:txBody>
          <a:bodyPr/>
          <a:lstStyle/>
          <a:p>
            <a:pPr algn="ctr"/>
            <a:r>
              <a:rPr lang="en-GB" b="1" dirty="0"/>
              <a:t>Pseudo-stochastic simulation</a:t>
            </a:r>
          </a:p>
        </p:txBody>
      </p:sp>
      <p:sp>
        <p:nvSpPr>
          <p:cNvPr id="5" name="Content Placeholder 2">
            <a:extLst>
              <a:ext uri="{FF2B5EF4-FFF2-40B4-BE49-F238E27FC236}">
                <a16:creationId xmlns:a16="http://schemas.microsoft.com/office/drawing/2014/main" id="{6BEB4DF0-7078-A343-4DAB-CA140F4BBB92}"/>
              </a:ext>
            </a:extLst>
          </p:cNvPr>
          <p:cNvSpPr txBox="1">
            <a:spLocks/>
          </p:cNvSpPr>
          <p:nvPr/>
        </p:nvSpPr>
        <p:spPr>
          <a:xfrm>
            <a:off x="375168" y="3506619"/>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6" name="Content Placeholder 2">
            <a:extLst>
              <a:ext uri="{FF2B5EF4-FFF2-40B4-BE49-F238E27FC236}">
                <a16:creationId xmlns:a16="http://schemas.microsoft.com/office/drawing/2014/main" id="{9D22278E-44DD-E38E-BAB7-3E201DB3C832}"/>
              </a:ext>
            </a:extLst>
          </p:cNvPr>
          <p:cNvSpPr txBox="1">
            <a:spLocks/>
          </p:cNvSpPr>
          <p:nvPr/>
        </p:nvSpPr>
        <p:spPr>
          <a:xfrm>
            <a:off x="6416832" y="3506619"/>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7" name="Content Placeholder 2">
            <a:extLst>
              <a:ext uri="{FF2B5EF4-FFF2-40B4-BE49-F238E27FC236}">
                <a16:creationId xmlns:a16="http://schemas.microsoft.com/office/drawing/2014/main" id="{70DEBC06-0FEB-2331-21A3-ACF402DB8DCB}"/>
              </a:ext>
            </a:extLst>
          </p:cNvPr>
          <p:cNvSpPr txBox="1">
            <a:spLocks/>
          </p:cNvSpPr>
          <p:nvPr/>
        </p:nvSpPr>
        <p:spPr>
          <a:xfrm>
            <a:off x="6416832" y="982494"/>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8" name="Content Placeholder 2">
            <a:extLst>
              <a:ext uri="{FF2B5EF4-FFF2-40B4-BE49-F238E27FC236}">
                <a16:creationId xmlns:a16="http://schemas.microsoft.com/office/drawing/2014/main" id="{6A7A4B91-93A8-F1AD-60D0-ACCD874BAA5A}"/>
              </a:ext>
            </a:extLst>
          </p:cNvPr>
          <p:cNvSpPr txBox="1">
            <a:spLocks/>
          </p:cNvSpPr>
          <p:nvPr/>
        </p:nvSpPr>
        <p:spPr>
          <a:xfrm>
            <a:off x="6416832" y="1077744"/>
            <a:ext cx="5400000" cy="1980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t>Monte Carlo and surrogate Monte Carlo simulation</a:t>
            </a:r>
          </a:p>
        </p:txBody>
      </p:sp>
      <p:cxnSp>
        <p:nvCxnSpPr>
          <p:cNvPr id="11" name="Straight Connector 10">
            <a:extLst>
              <a:ext uri="{FF2B5EF4-FFF2-40B4-BE49-F238E27FC236}">
                <a16:creationId xmlns:a16="http://schemas.microsoft.com/office/drawing/2014/main" id="{803F3BFB-224E-1B2B-0527-3E097E868DBA}"/>
              </a:ext>
            </a:extLst>
          </p:cNvPr>
          <p:cNvCxnSpPr>
            <a:cxnSpLocks/>
          </p:cNvCxnSpPr>
          <p:nvPr/>
        </p:nvCxnSpPr>
        <p:spPr>
          <a:xfrm flipV="1">
            <a:off x="6194268" y="1242781"/>
            <a:ext cx="0" cy="424383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4CAF42A-3FD4-5981-5897-8EBB2A1B09C3}"/>
              </a:ext>
            </a:extLst>
          </p:cNvPr>
          <p:cNvCxnSpPr>
            <a:cxnSpLocks/>
          </p:cNvCxnSpPr>
          <p:nvPr/>
        </p:nvCxnSpPr>
        <p:spPr>
          <a:xfrm>
            <a:off x="-285750" y="945964"/>
            <a:ext cx="127825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9" name="Content Placeholder 10">
            <a:extLst>
              <a:ext uri="{FF2B5EF4-FFF2-40B4-BE49-F238E27FC236}">
                <a16:creationId xmlns:a16="http://schemas.microsoft.com/office/drawing/2014/main" id="{C52C4A48-5399-1A2E-D1F5-76E801848DB4}"/>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392143" y="1476827"/>
            <a:ext cx="5481293" cy="405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descr="Prior (kernel:  1**2 * RBF(length_scale=1)), Posterior (kernel: 0.594**2 * RBF(length_scale=0.279))  Log-Likelihood: -0.067">
            <a:extLst>
              <a:ext uri="{FF2B5EF4-FFF2-40B4-BE49-F238E27FC236}">
                <a16:creationId xmlns:a16="http://schemas.microsoft.com/office/drawing/2014/main" id="{6ECD60B1-9F67-6DCA-F48D-1CE5AFF293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3979" b="1992"/>
          <a:stretch/>
        </p:blipFill>
        <p:spPr bwMode="auto">
          <a:xfrm>
            <a:off x="6414779" y="2268128"/>
            <a:ext cx="5625846" cy="2476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453515"/>
      </p:ext>
    </p:extLst>
  </p:cSld>
  <p:clrMapOvr>
    <a:masterClrMapping/>
  </p:clrMapOvr>
</p:sld>
</file>

<file path=ppt/theme/theme1.xml><?xml version="1.0" encoding="utf-8"?>
<a:theme xmlns:a="http://schemas.openxmlformats.org/drawingml/2006/main" name="Frazer-Nash new logo theme - main text page">
  <a:themeElements>
    <a:clrScheme name="KBR primary">
      <a:dk1>
        <a:srgbClr val="000000"/>
      </a:dk1>
      <a:lt1>
        <a:srgbClr val="FFFFFF"/>
      </a:lt1>
      <a:dk2>
        <a:srgbClr val="545454"/>
      </a:dk2>
      <a:lt2>
        <a:srgbClr val="BFBFBF"/>
      </a:lt2>
      <a:accent1>
        <a:srgbClr val="004987"/>
      </a:accent1>
      <a:accent2>
        <a:srgbClr val="00205C"/>
      </a:accent2>
      <a:accent3>
        <a:srgbClr val="FFDA00"/>
      </a:accent3>
      <a:accent4>
        <a:srgbClr val="00783F"/>
      </a:accent4>
      <a:accent5>
        <a:srgbClr val="A2C7E2"/>
      </a:accent5>
      <a:accent6>
        <a:srgbClr val="231F20"/>
      </a:accent6>
      <a:hlink>
        <a:srgbClr val="107E7D"/>
      </a:hlink>
      <a:folHlink>
        <a:srgbClr val="95190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NC Master PowerPoint FINAL  -  Read-Only" id="{1025AF2D-CFB4-4F40-B028-A32924720AB8}" vid="{F09069D1-1849-41B8-A63C-2A7B94847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FNC Master PowerPoint FINAL</Template>
  <TotalTime>699</TotalTime>
  <Words>2971</Words>
  <Application>Microsoft Office PowerPoint</Application>
  <PresentationFormat>Widescreen</PresentationFormat>
  <Paragraphs>666</Paragraphs>
  <Slides>56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Cambria Math</vt:lpstr>
      <vt:lpstr>Frazer-Nash new logo theme - main text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Frazer-Nash Consultancy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Finley</dc:creator>
  <cp:lastModifiedBy>Henry Cathcart</cp:lastModifiedBy>
  <cp:revision>10</cp:revision>
  <dcterms:created xsi:type="dcterms:W3CDTF">2022-07-14T14:56:18Z</dcterms:created>
  <dcterms:modified xsi:type="dcterms:W3CDTF">2022-10-18T14:57:32Z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dd467b-6e1c-4a01-a8cf-4d5024698f72_Enabled">
    <vt:lpwstr>true</vt:lpwstr>
  </property>
  <property fmtid="{D5CDD505-2E9C-101B-9397-08002B2CF9AE}" pid="3" name="MSIP_Label_e3dd467b-6e1c-4a01-a8cf-4d5024698f72_SetDate">
    <vt:lpwstr>2022-05-03T15:22:33Z</vt:lpwstr>
  </property>
  <property fmtid="{D5CDD505-2E9C-101B-9397-08002B2CF9AE}" pid="4" name="MSIP_Label_e3dd467b-6e1c-4a01-a8cf-4d5024698f72_Method">
    <vt:lpwstr>Privileged</vt:lpwstr>
  </property>
  <property fmtid="{D5CDD505-2E9C-101B-9397-08002B2CF9AE}" pid="5" name="MSIP_Label_e3dd467b-6e1c-4a01-a8cf-4d5024698f72_Name">
    <vt:lpwstr>Business</vt:lpwstr>
  </property>
  <property fmtid="{D5CDD505-2E9C-101B-9397-08002B2CF9AE}" pid="6" name="MSIP_Label_e3dd467b-6e1c-4a01-a8cf-4d5024698f72_SiteId">
    <vt:lpwstr>d540db14-ce3e-4d18-adfb-75a65e88f7d7</vt:lpwstr>
  </property>
  <property fmtid="{D5CDD505-2E9C-101B-9397-08002B2CF9AE}" pid="7" name="MSIP_Label_e3dd467b-6e1c-4a01-a8cf-4d5024698f72_ActionId">
    <vt:lpwstr>3f3f8c37-8b5b-412b-a7e1-9fd24b0b3043</vt:lpwstr>
  </property>
  <property fmtid="{D5CDD505-2E9C-101B-9397-08002B2CF9AE}" pid="8" name="MSIP_Label_e3dd467b-6e1c-4a01-a8cf-4d5024698f72_ContentBits">
    <vt:lpwstr>0</vt:lpwstr>
  </property>
</Properties>
</file>