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6" r:id="rId5"/>
    <p:sldId id="311" r:id="rId6"/>
    <p:sldId id="611" r:id="rId7"/>
    <p:sldId id="290" r:id="rId8"/>
    <p:sldId id="615" r:id="rId9"/>
    <p:sldId id="603" r:id="rId10"/>
    <p:sldId id="602" r:id="rId11"/>
    <p:sldId id="300" r:id="rId12"/>
    <p:sldId id="302" r:id="rId13"/>
    <p:sldId id="303" r:id="rId14"/>
    <p:sldId id="306" r:id="rId15"/>
    <p:sldId id="310" r:id="rId16"/>
    <p:sldId id="257" r:id="rId17"/>
    <p:sldId id="259" r:id="rId18"/>
    <p:sldId id="613" r:id="rId19"/>
    <p:sldId id="614" r:id="rId20"/>
    <p:sldId id="308" r:id="rId21"/>
    <p:sldId id="307" r:id="rId22"/>
    <p:sldId id="30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witz, Howard" initials="BH" lastIdx="19" clrIdx="0">
    <p:extLst>
      <p:ext uri="{19B8F6BF-5375-455C-9EA6-DF929625EA0E}">
        <p15:presenceInfo xmlns:p15="http://schemas.microsoft.com/office/powerpoint/2012/main" userId="S-1-5-21-1922771939-1581663855-1617787245-36541" providerId="AD"/>
      </p:ext>
    </p:extLst>
  </p:cmAuthor>
  <p:cmAuthor id="2" name="Siwy, Andrew" initials="SA" lastIdx="12" clrIdx="1">
    <p:extLst>
      <p:ext uri="{19B8F6BF-5375-455C-9EA6-DF929625EA0E}">
        <p15:presenceInfo xmlns:p15="http://schemas.microsoft.com/office/powerpoint/2012/main" userId="S-1-5-21-1922771939-1581663855-1617787245-89091" providerId="AD"/>
      </p:ext>
    </p:extLst>
  </p:cmAuthor>
  <p:cmAuthor id="3" name="Doyle, Dan" initials="DD" lastIdx="18" clrIdx="2">
    <p:extLst>
      <p:ext uri="{19B8F6BF-5375-455C-9EA6-DF929625EA0E}">
        <p15:presenceInfo xmlns:p15="http://schemas.microsoft.com/office/powerpoint/2012/main" userId="Doyle, 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FF9"/>
    <a:srgbClr val="4472C4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F8C33-1BA4-4141-9845-4930EE8D3655}" v="84" dt="2022-10-12T16:02:1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90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132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85A3A-162B-46C8-BF56-D7839AD4BC9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F5AC2-ACBD-47B7-B64F-3A34A7776B9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Integrated Decision Making</a:t>
          </a:r>
        </a:p>
      </dgm:t>
    </dgm:pt>
    <dgm:pt modelId="{9D0DFF03-3C6E-4F7B-939F-F33B7E329153}" type="parTrans" cxnId="{6B29D814-5025-4978-BEB9-D9F5A84B2047}">
      <dgm:prSet/>
      <dgm:spPr/>
      <dgm:t>
        <a:bodyPr/>
        <a:lstStyle/>
        <a:p>
          <a:endParaRPr lang="en-US"/>
        </a:p>
      </dgm:t>
    </dgm:pt>
    <dgm:pt modelId="{466ACE25-1E30-46B3-9D32-021B6230F0F1}" type="sibTrans" cxnId="{6B29D814-5025-4978-BEB9-D9F5A84B2047}">
      <dgm:prSet/>
      <dgm:spPr/>
      <dgm:t>
        <a:bodyPr/>
        <a:lstStyle/>
        <a:p>
          <a:endParaRPr lang="en-US"/>
        </a:p>
      </dgm:t>
    </dgm:pt>
    <dgm:pt modelId="{43F1640C-8E94-4401-A63D-ECFE2B5DAE03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Defense-in-depth</a:t>
          </a:r>
        </a:p>
      </dgm:t>
    </dgm:pt>
    <dgm:pt modelId="{57D63F53-7E1B-4419-B9B9-A55A86FD0B34}" type="parTrans" cxnId="{975B53BF-7477-4D3E-B051-DBCA33E96EBC}">
      <dgm:prSet/>
      <dgm:spPr>
        <a:ln w="63500"/>
      </dgm:spPr>
      <dgm:t>
        <a:bodyPr/>
        <a:lstStyle/>
        <a:p>
          <a:endParaRPr lang="en-US"/>
        </a:p>
      </dgm:t>
    </dgm:pt>
    <dgm:pt modelId="{40F489C4-299D-4A3A-9D99-43F9425874E2}" type="sibTrans" cxnId="{975B53BF-7477-4D3E-B051-DBCA33E96EBC}">
      <dgm:prSet/>
      <dgm:spPr/>
      <dgm:t>
        <a:bodyPr/>
        <a:lstStyle/>
        <a:p>
          <a:endParaRPr lang="en-US"/>
        </a:p>
      </dgm:t>
    </dgm:pt>
    <dgm:pt modelId="{1525DAE8-462A-4545-8E6D-DA4E8C470849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Safety Margins</a:t>
          </a:r>
        </a:p>
      </dgm:t>
    </dgm:pt>
    <dgm:pt modelId="{6562F004-836A-4B25-B0CF-62E4FE403F71}" type="parTrans" cxnId="{33FF837B-C986-4B9B-AC49-E1DAA126DF4B}">
      <dgm:prSet/>
      <dgm:spPr>
        <a:ln w="63500"/>
      </dgm:spPr>
      <dgm:t>
        <a:bodyPr/>
        <a:lstStyle/>
        <a:p>
          <a:endParaRPr lang="en-US"/>
        </a:p>
      </dgm:t>
    </dgm:pt>
    <dgm:pt modelId="{2D554A23-5779-44CD-BA0A-182899A0764B}" type="sibTrans" cxnId="{33FF837B-C986-4B9B-AC49-E1DAA126DF4B}">
      <dgm:prSet/>
      <dgm:spPr/>
      <dgm:t>
        <a:bodyPr/>
        <a:lstStyle/>
        <a:p>
          <a:endParaRPr lang="en-US"/>
        </a:p>
      </dgm:t>
    </dgm:pt>
    <dgm:pt modelId="{50CB5FFC-182E-422F-B837-8388EE28B82E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Increase in risk or CDF is small</a:t>
          </a:r>
        </a:p>
      </dgm:t>
    </dgm:pt>
    <dgm:pt modelId="{E89DF152-766B-435F-94DD-8982507FABF5}" type="parTrans" cxnId="{D0519DA3-5177-48E7-B35C-034A9432B272}">
      <dgm:prSet/>
      <dgm:spPr>
        <a:ln w="63500"/>
      </dgm:spPr>
      <dgm:t>
        <a:bodyPr/>
        <a:lstStyle/>
        <a:p>
          <a:endParaRPr lang="en-US"/>
        </a:p>
      </dgm:t>
    </dgm:pt>
    <dgm:pt modelId="{40AEA4AF-948F-4237-ACF6-637EA04148D5}" type="sibTrans" cxnId="{D0519DA3-5177-48E7-B35C-034A9432B272}">
      <dgm:prSet/>
      <dgm:spPr/>
      <dgm:t>
        <a:bodyPr/>
        <a:lstStyle/>
        <a:p>
          <a:endParaRPr lang="en-US"/>
        </a:p>
      </dgm:t>
    </dgm:pt>
    <dgm:pt modelId="{75357302-F4F9-4B72-A312-3D99AAE1029E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Monitoring</a:t>
          </a:r>
        </a:p>
      </dgm:t>
    </dgm:pt>
    <dgm:pt modelId="{A11BD6D3-7631-4AC3-B0FD-29711F434842}" type="parTrans" cxnId="{2B8B08A3-4C95-4839-A7E5-FB9E0CA0B31C}">
      <dgm:prSet/>
      <dgm:spPr>
        <a:ln w="63500"/>
      </dgm:spPr>
      <dgm:t>
        <a:bodyPr/>
        <a:lstStyle/>
        <a:p>
          <a:endParaRPr lang="en-US"/>
        </a:p>
      </dgm:t>
    </dgm:pt>
    <dgm:pt modelId="{02FC9E54-72C7-4A5A-9CB8-C6398C8C7791}" type="sibTrans" cxnId="{2B8B08A3-4C95-4839-A7E5-FB9E0CA0B31C}">
      <dgm:prSet/>
      <dgm:spPr/>
      <dgm:t>
        <a:bodyPr/>
        <a:lstStyle/>
        <a:p>
          <a:endParaRPr lang="en-US"/>
        </a:p>
      </dgm:t>
    </dgm:pt>
    <dgm:pt modelId="{0746A00E-AC83-404E-9D85-8B92F8F0AB92}">
      <dgm:prSet/>
      <dgm:spPr>
        <a:solidFill>
          <a:srgbClr val="300FF9"/>
        </a:solidFill>
      </dgm:spPr>
      <dgm:t>
        <a:bodyPr/>
        <a:lstStyle/>
        <a:p>
          <a:r>
            <a:rPr lang="en-US" dirty="0"/>
            <a:t>Change meets current regulation</a:t>
          </a:r>
        </a:p>
      </dgm:t>
    </dgm:pt>
    <dgm:pt modelId="{4D75A58D-EF7F-4CAC-802B-02C2B850D717}" type="parTrans" cxnId="{2492D342-865E-4478-AB78-3E89862BAA78}">
      <dgm:prSet/>
      <dgm:spPr>
        <a:ln w="63500"/>
      </dgm:spPr>
      <dgm:t>
        <a:bodyPr/>
        <a:lstStyle/>
        <a:p>
          <a:endParaRPr lang="en-US"/>
        </a:p>
      </dgm:t>
    </dgm:pt>
    <dgm:pt modelId="{26E20BF5-A5A7-4876-B6A3-0B326211D1A2}" type="sibTrans" cxnId="{2492D342-865E-4478-AB78-3E89862BAA78}">
      <dgm:prSet/>
      <dgm:spPr/>
      <dgm:t>
        <a:bodyPr/>
        <a:lstStyle/>
        <a:p>
          <a:endParaRPr lang="en-US"/>
        </a:p>
      </dgm:t>
    </dgm:pt>
    <dgm:pt modelId="{CD03F52D-DD2C-497E-A9B7-8B9B59A17EBC}" type="pres">
      <dgm:prSet presAssocID="{60085A3A-162B-46C8-BF56-D7839AD4BC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E3368A-00F4-44F7-ADC6-CAA422B1AD72}" type="pres">
      <dgm:prSet presAssocID="{04DF5AC2-ACBD-47B7-B64F-3A34A7776B9E}" presName="centerShape" presStyleLbl="node0" presStyleIdx="0" presStyleCnt="1"/>
      <dgm:spPr/>
    </dgm:pt>
    <dgm:pt modelId="{F8A10864-7885-4B55-B1B8-CABDD1092033}" type="pres">
      <dgm:prSet presAssocID="{57D63F53-7E1B-4419-B9B9-A55A86FD0B34}" presName="Name9" presStyleLbl="parChTrans1D2" presStyleIdx="0" presStyleCnt="5"/>
      <dgm:spPr/>
    </dgm:pt>
    <dgm:pt modelId="{9C448B22-A391-4041-9974-7C9E5B9CCB5B}" type="pres">
      <dgm:prSet presAssocID="{57D63F53-7E1B-4419-B9B9-A55A86FD0B34}" presName="connTx" presStyleLbl="parChTrans1D2" presStyleIdx="0" presStyleCnt="5"/>
      <dgm:spPr/>
    </dgm:pt>
    <dgm:pt modelId="{4790CC7A-3FB8-42C6-8813-B0A91EA4999F}" type="pres">
      <dgm:prSet presAssocID="{43F1640C-8E94-4401-A63D-ECFE2B5DAE03}" presName="node" presStyleLbl="node1" presStyleIdx="0" presStyleCnt="5">
        <dgm:presLayoutVars>
          <dgm:bulletEnabled val="1"/>
        </dgm:presLayoutVars>
      </dgm:prSet>
      <dgm:spPr/>
    </dgm:pt>
    <dgm:pt modelId="{3EFB8070-8E55-4BE1-BCE8-EA1F8D55F025}" type="pres">
      <dgm:prSet presAssocID="{6562F004-836A-4B25-B0CF-62E4FE403F71}" presName="Name9" presStyleLbl="parChTrans1D2" presStyleIdx="1" presStyleCnt="5"/>
      <dgm:spPr/>
    </dgm:pt>
    <dgm:pt modelId="{297D75A7-CFE9-4044-91C7-CB798FD5F89D}" type="pres">
      <dgm:prSet presAssocID="{6562F004-836A-4B25-B0CF-62E4FE403F71}" presName="connTx" presStyleLbl="parChTrans1D2" presStyleIdx="1" presStyleCnt="5"/>
      <dgm:spPr/>
    </dgm:pt>
    <dgm:pt modelId="{5896B570-089C-4C78-BCB8-C585FC37C7CE}" type="pres">
      <dgm:prSet presAssocID="{1525DAE8-462A-4545-8E6D-DA4E8C470849}" presName="node" presStyleLbl="node1" presStyleIdx="1" presStyleCnt="5">
        <dgm:presLayoutVars>
          <dgm:bulletEnabled val="1"/>
        </dgm:presLayoutVars>
      </dgm:prSet>
      <dgm:spPr/>
    </dgm:pt>
    <dgm:pt modelId="{180D2CD9-2F3D-4825-81A1-482F9ADE80D7}" type="pres">
      <dgm:prSet presAssocID="{E89DF152-766B-435F-94DD-8982507FABF5}" presName="Name9" presStyleLbl="parChTrans1D2" presStyleIdx="2" presStyleCnt="5"/>
      <dgm:spPr/>
    </dgm:pt>
    <dgm:pt modelId="{50B25D50-DAD1-45D4-B7E9-1002F2062F78}" type="pres">
      <dgm:prSet presAssocID="{E89DF152-766B-435F-94DD-8982507FABF5}" presName="connTx" presStyleLbl="parChTrans1D2" presStyleIdx="2" presStyleCnt="5"/>
      <dgm:spPr/>
    </dgm:pt>
    <dgm:pt modelId="{B969BD5A-98D0-4B48-8476-C35FB1498E74}" type="pres">
      <dgm:prSet presAssocID="{50CB5FFC-182E-422F-B837-8388EE28B82E}" presName="node" presStyleLbl="node1" presStyleIdx="2" presStyleCnt="5">
        <dgm:presLayoutVars>
          <dgm:bulletEnabled val="1"/>
        </dgm:presLayoutVars>
      </dgm:prSet>
      <dgm:spPr/>
    </dgm:pt>
    <dgm:pt modelId="{0EA95689-7A7A-44E7-BBEB-48B46B06D7B9}" type="pres">
      <dgm:prSet presAssocID="{A11BD6D3-7631-4AC3-B0FD-29711F434842}" presName="Name9" presStyleLbl="parChTrans1D2" presStyleIdx="3" presStyleCnt="5"/>
      <dgm:spPr/>
    </dgm:pt>
    <dgm:pt modelId="{7C90BF05-2AD8-42A6-A622-83725796FD3D}" type="pres">
      <dgm:prSet presAssocID="{A11BD6D3-7631-4AC3-B0FD-29711F434842}" presName="connTx" presStyleLbl="parChTrans1D2" presStyleIdx="3" presStyleCnt="5"/>
      <dgm:spPr/>
    </dgm:pt>
    <dgm:pt modelId="{6417CF6A-37E7-4045-A904-D5508DA97CC5}" type="pres">
      <dgm:prSet presAssocID="{75357302-F4F9-4B72-A312-3D99AAE1029E}" presName="node" presStyleLbl="node1" presStyleIdx="3" presStyleCnt="5">
        <dgm:presLayoutVars>
          <dgm:bulletEnabled val="1"/>
        </dgm:presLayoutVars>
      </dgm:prSet>
      <dgm:spPr/>
    </dgm:pt>
    <dgm:pt modelId="{9E3D3FDE-B4A2-416B-A560-6468BD1ADFEA}" type="pres">
      <dgm:prSet presAssocID="{4D75A58D-EF7F-4CAC-802B-02C2B850D717}" presName="Name9" presStyleLbl="parChTrans1D2" presStyleIdx="4" presStyleCnt="5"/>
      <dgm:spPr/>
    </dgm:pt>
    <dgm:pt modelId="{E3E1F9EB-8B7B-44CF-BDF1-5315619FBD9B}" type="pres">
      <dgm:prSet presAssocID="{4D75A58D-EF7F-4CAC-802B-02C2B850D717}" presName="connTx" presStyleLbl="parChTrans1D2" presStyleIdx="4" presStyleCnt="5"/>
      <dgm:spPr/>
    </dgm:pt>
    <dgm:pt modelId="{4137C7D9-6267-42F9-A461-8E8339D53B5A}" type="pres">
      <dgm:prSet presAssocID="{0746A00E-AC83-404E-9D85-8B92F8F0AB92}" presName="node" presStyleLbl="node1" presStyleIdx="4" presStyleCnt="5">
        <dgm:presLayoutVars>
          <dgm:bulletEnabled val="1"/>
        </dgm:presLayoutVars>
      </dgm:prSet>
      <dgm:spPr/>
    </dgm:pt>
  </dgm:ptLst>
  <dgm:cxnLst>
    <dgm:cxn modelId="{CFC8380A-F1A4-4E8B-958D-DE392C673FE4}" type="presOf" srcId="{04DF5AC2-ACBD-47B7-B64F-3A34A7776B9E}" destId="{AEE3368A-00F4-44F7-ADC6-CAA422B1AD72}" srcOrd="0" destOrd="0" presId="urn:microsoft.com/office/officeart/2005/8/layout/radial1"/>
    <dgm:cxn modelId="{62F91E13-8349-4FC5-85AC-9E4AD000087C}" type="presOf" srcId="{57D63F53-7E1B-4419-B9B9-A55A86FD0B34}" destId="{9C448B22-A391-4041-9974-7C9E5B9CCB5B}" srcOrd="1" destOrd="0" presId="urn:microsoft.com/office/officeart/2005/8/layout/radial1"/>
    <dgm:cxn modelId="{6B29D814-5025-4978-BEB9-D9F5A84B2047}" srcId="{60085A3A-162B-46C8-BF56-D7839AD4BC9B}" destId="{04DF5AC2-ACBD-47B7-B64F-3A34A7776B9E}" srcOrd="0" destOrd="0" parTransId="{9D0DFF03-3C6E-4F7B-939F-F33B7E329153}" sibTransId="{466ACE25-1E30-46B3-9D32-021B6230F0F1}"/>
    <dgm:cxn modelId="{AC81711C-B851-4491-84B9-AA370F04BD12}" type="presOf" srcId="{4D75A58D-EF7F-4CAC-802B-02C2B850D717}" destId="{E3E1F9EB-8B7B-44CF-BDF1-5315619FBD9B}" srcOrd="1" destOrd="0" presId="urn:microsoft.com/office/officeart/2005/8/layout/radial1"/>
    <dgm:cxn modelId="{FA55E760-E4B5-4392-A794-9BBB71ECD088}" type="presOf" srcId="{57D63F53-7E1B-4419-B9B9-A55A86FD0B34}" destId="{F8A10864-7885-4B55-B1B8-CABDD1092033}" srcOrd="0" destOrd="0" presId="urn:microsoft.com/office/officeart/2005/8/layout/radial1"/>
    <dgm:cxn modelId="{00147741-16F6-4E54-86B1-F10689FFE824}" type="presOf" srcId="{50CB5FFC-182E-422F-B837-8388EE28B82E}" destId="{B969BD5A-98D0-4B48-8476-C35FB1498E74}" srcOrd="0" destOrd="0" presId="urn:microsoft.com/office/officeart/2005/8/layout/radial1"/>
    <dgm:cxn modelId="{2492D342-865E-4478-AB78-3E89862BAA78}" srcId="{04DF5AC2-ACBD-47B7-B64F-3A34A7776B9E}" destId="{0746A00E-AC83-404E-9D85-8B92F8F0AB92}" srcOrd="4" destOrd="0" parTransId="{4D75A58D-EF7F-4CAC-802B-02C2B850D717}" sibTransId="{26E20BF5-A5A7-4876-B6A3-0B326211D1A2}"/>
    <dgm:cxn modelId="{196AD448-DD23-4145-8612-1D804DCE06FE}" type="presOf" srcId="{4D75A58D-EF7F-4CAC-802B-02C2B850D717}" destId="{9E3D3FDE-B4A2-416B-A560-6468BD1ADFEA}" srcOrd="0" destOrd="0" presId="urn:microsoft.com/office/officeart/2005/8/layout/radial1"/>
    <dgm:cxn modelId="{568D6456-1B84-4AE8-AEED-4CC28BCF868D}" type="presOf" srcId="{60085A3A-162B-46C8-BF56-D7839AD4BC9B}" destId="{CD03F52D-DD2C-497E-A9B7-8B9B59A17EBC}" srcOrd="0" destOrd="0" presId="urn:microsoft.com/office/officeart/2005/8/layout/radial1"/>
    <dgm:cxn modelId="{33FF837B-C986-4B9B-AC49-E1DAA126DF4B}" srcId="{04DF5AC2-ACBD-47B7-B64F-3A34A7776B9E}" destId="{1525DAE8-462A-4545-8E6D-DA4E8C470849}" srcOrd="1" destOrd="0" parTransId="{6562F004-836A-4B25-B0CF-62E4FE403F71}" sibTransId="{2D554A23-5779-44CD-BA0A-182899A0764B}"/>
    <dgm:cxn modelId="{04786492-1165-4213-83FD-133E0CBF1F25}" type="presOf" srcId="{6562F004-836A-4B25-B0CF-62E4FE403F71}" destId="{297D75A7-CFE9-4044-91C7-CB798FD5F89D}" srcOrd="1" destOrd="0" presId="urn:microsoft.com/office/officeart/2005/8/layout/radial1"/>
    <dgm:cxn modelId="{E896739A-D7C6-478C-A005-7441A7E8DA8B}" type="presOf" srcId="{E89DF152-766B-435F-94DD-8982507FABF5}" destId="{50B25D50-DAD1-45D4-B7E9-1002F2062F78}" srcOrd="1" destOrd="0" presId="urn:microsoft.com/office/officeart/2005/8/layout/radial1"/>
    <dgm:cxn modelId="{2B8B08A3-4C95-4839-A7E5-FB9E0CA0B31C}" srcId="{04DF5AC2-ACBD-47B7-B64F-3A34A7776B9E}" destId="{75357302-F4F9-4B72-A312-3D99AAE1029E}" srcOrd="3" destOrd="0" parTransId="{A11BD6D3-7631-4AC3-B0FD-29711F434842}" sibTransId="{02FC9E54-72C7-4A5A-9CB8-C6398C8C7791}"/>
    <dgm:cxn modelId="{D0519DA3-5177-48E7-B35C-034A9432B272}" srcId="{04DF5AC2-ACBD-47B7-B64F-3A34A7776B9E}" destId="{50CB5FFC-182E-422F-B837-8388EE28B82E}" srcOrd="2" destOrd="0" parTransId="{E89DF152-766B-435F-94DD-8982507FABF5}" sibTransId="{40AEA4AF-948F-4237-ACF6-637EA04148D5}"/>
    <dgm:cxn modelId="{751EAEA4-3F25-4DAA-A2A6-465CBC325C39}" type="presOf" srcId="{0746A00E-AC83-404E-9D85-8B92F8F0AB92}" destId="{4137C7D9-6267-42F9-A461-8E8339D53B5A}" srcOrd="0" destOrd="0" presId="urn:microsoft.com/office/officeart/2005/8/layout/radial1"/>
    <dgm:cxn modelId="{EAC5D0A5-4A5F-4ECB-8919-7353F09EA9CB}" type="presOf" srcId="{75357302-F4F9-4B72-A312-3D99AAE1029E}" destId="{6417CF6A-37E7-4045-A904-D5508DA97CC5}" srcOrd="0" destOrd="0" presId="urn:microsoft.com/office/officeart/2005/8/layout/radial1"/>
    <dgm:cxn modelId="{83C08DA9-3DF6-49E5-8818-3FF58FA8C1EA}" type="presOf" srcId="{1525DAE8-462A-4545-8E6D-DA4E8C470849}" destId="{5896B570-089C-4C78-BCB8-C585FC37C7CE}" srcOrd="0" destOrd="0" presId="urn:microsoft.com/office/officeart/2005/8/layout/radial1"/>
    <dgm:cxn modelId="{F6D445B8-0CE3-4FEA-977F-9CC7838C3497}" type="presOf" srcId="{E89DF152-766B-435F-94DD-8982507FABF5}" destId="{180D2CD9-2F3D-4825-81A1-482F9ADE80D7}" srcOrd="0" destOrd="0" presId="urn:microsoft.com/office/officeart/2005/8/layout/radial1"/>
    <dgm:cxn modelId="{975B53BF-7477-4D3E-B051-DBCA33E96EBC}" srcId="{04DF5AC2-ACBD-47B7-B64F-3A34A7776B9E}" destId="{43F1640C-8E94-4401-A63D-ECFE2B5DAE03}" srcOrd="0" destOrd="0" parTransId="{57D63F53-7E1B-4419-B9B9-A55A86FD0B34}" sibTransId="{40F489C4-299D-4A3A-9D99-43F9425874E2}"/>
    <dgm:cxn modelId="{27F6C9CE-8D6E-42BB-B1E0-1C13924DCB0C}" type="presOf" srcId="{A11BD6D3-7631-4AC3-B0FD-29711F434842}" destId="{7C90BF05-2AD8-42A6-A622-83725796FD3D}" srcOrd="1" destOrd="0" presId="urn:microsoft.com/office/officeart/2005/8/layout/radial1"/>
    <dgm:cxn modelId="{50A16DDF-E329-4D1E-B7A8-D75753DA5DC1}" type="presOf" srcId="{A11BD6D3-7631-4AC3-B0FD-29711F434842}" destId="{0EA95689-7A7A-44E7-BBEB-48B46B06D7B9}" srcOrd="0" destOrd="0" presId="urn:microsoft.com/office/officeart/2005/8/layout/radial1"/>
    <dgm:cxn modelId="{34A97EE8-E012-49F1-AD45-554B2856A15A}" type="presOf" srcId="{6562F004-836A-4B25-B0CF-62E4FE403F71}" destId="{3EFB8070-8E55-4BE1-BCE8-EA1F8D55F025}" srcOrd="0" destOrd="0" presId="urn:microsoft.com/office/officeart/2005/8/layout/radial1"/>
    <dgm:cxn modelId="{16A696F2-46E4-47D8-AEF7-0FC2313AEE00}" type="presOf" srcId="{43F1640C-8E94-4401-A63D-ECFE2B5DAE03}" destId="{4790CC7A-3FB8-42C6-8813-B0A91EA4999F}" srcOrd="0" destOrd="0" presId="urn:microsoft.com/office/officeart/2005/8/layout/radial1"/>
    <dgm:cxn modelId="{B234E9BD-D42E-48F8-AF09-7C4217DD8DB7}" type="presParOf" srcId="{CD03F52D-DD2C-497E-A9B7-8B9B59A17EBC}" destId="{AEE3368A-00F4-44F7-ADC6-CAA422B1AD72}" srcOrd="0" destOrd="0" presId="urn:microsoft.com/office/officeart/2005/8/layout/radial1"/>
    <dgm:cxn modelId="{E5F3FD2D-A95F-4094-9C3F-F3341AD13E28}" type="presParOf" srcId="{CD03F52D-DD2C-497E-A9B7-8B9B59A17EBC}" destId="{F8A10864-7885-4B55-B1B8-CABDD1092033}" srcOrd="1" destOrd="0" presId="urn:microsoft.com/office/officeart/2005/8/layout/radial1"/>
    <dgm:cxn modelId="{F8CF40CE-DEBB-4D6B-81F0-12E878183128}" type="presParOf" srcId="{F8A10864-7885-4B55-B1B8-CABDD1092033}" destId="{9C448B22-A391-4041-9974-7C9E5B9CCB5B}" srcOrd="0" destOrd="0" presId="urn:microsoft.com/office/officeart/2005/8/layout/radial1"/>
    <dgm:cxn modelId="{A07994AE-46BC-447A-8C61-06153FD0C229}" type="presParOf" srcId="{CD03F52D-DD2C-497E-A9B7-8B9B59A17EBC}" destId="{4790CC7A-3FB8-42C6-8813-B0A91EA4999F}" srcOrd="2" destOrd="0" presId="urn:microsoft.com/office/officeart/2005/8/layout/radial1"/>
    <dgm:cxn modelId="{B08FE754-1AA2-4FA0-9A5A-A039539DE680}" type="presParOf" srcId="{CD03F52D-DD2C-497E-A9B7-8B9B59A17EBC}" destId="{3EFB8070-8E55-4BE1-BCE8-EA1F8D55F025}" srcOrd="3" destOrd="0" presId="urn:microsoft.com/office/officeart/2005/8/layout/radial1"/>
    <dgm:cxn modelId="{FF15E964-697B-49EB-AA8C-29EF564B1C62}" type="presParOf" srcId="{3EFB8070-8E55-4BE1-BCE8-EA1F8D55F025}" destId="{297D75A7-CFE9-4044-91C7-CB798FD5F89D}" srcOrd="0" destOrd="0" presId="urn:microsoft.com/office/officeart/2005/8/layout/radial1"/>
    <dgm:cxn modelId="{D92D8D5F-B6FD-4132-8CCE-3413B4212AE4}" type="presParOf" srcId="{CD03F52D-DD2C-497E-A9B7-8B9B59A17EBC}" destId="{5896B570-089C-4C78-BCB8-C585FC37C7CE}" srcOrd="4" destOrd="0" presId="urn:microsoft.com/office/officeart/2005/8/layout/radial1"/>
    <dgm:cxn modelId="{4ACFB0CF-08AF-4672-A98C-47EFD6A4DDB1}" type="presParOf" srcId="{CD03F52D-DD2C-497E-A9B7-8B9B59A17EBC}" destId="{180D2CD9-2F3D-4825-81A1-482F9ADE80D7}" srcOrd="5" destOrd="0" presId="urn:microsoft.com/office/officeart/2005/8/layout/radial1"/>
    <dgm:cxn modelId="{597F6D27-5352-41D3-B9E4-011CDE3E754D}" type="presParOf" srcId="{180D2CD9-2F3D-4825-81A1-482F9ADE80D7}" destId="{50B25D50-DAD1-45D4-B7E9-1002F2062F78}" srcOrd="0" destOrd="0" presId="urn:microsoft.com/office/officeart/2005/8/layout/radial1"/>
    <dgm:cxn modelId="{6DD9E7EB-F373-4071-B79A-9D581032E279}" type="presParOf" srcId="{CD03F52D-DD2C-497E-A9B7-8B9B59A17EBC}" destId="{B969BD5A-98D0-4B48-8476-C35FB1498E74}" srcOrd="6" destOrd="0" presId="urn:microsoft.com/office/officeart/2005/8/layout/radial1"/>
    <dgm:cxn modelId="{24032A95-4DB2-4D91-8EF9-5B88CE75831F}" type="presParOf" srcId="{CD03F52D-DD2C-497E-A9B7-8B9B59A17EBC}" destId="{0EA95689-7A7A-44E7-BBEB-48B46B06D7B9}" srcOrd="7" destOrd="0" presId="urn:microsoft.com/office/officeart/2005/8/layout/radial1"/>
    <dgm:cxn modelId="{9FDE414E-44CE-4883-A70B-D96C3D7C7CB8}" type="presParOf" srcId="{0EA95689-7A7A-44E7-BBEB-48B46B06D7B9}" destId="{7C90BF05-2AD8-42A6-A622-83725796FD3D}" srcOrd="0" destOrd="0" presId="urn:microsoft.com/office/officeart/2005/8/layout/radial1"/>
    <dgm:cxn modelId="{11FE963D-245F-48F7-AE77-423D614E034A}" type="presParOf" srcId="{CD03F52D-DD2C-497E-A9B7-8B9B59A17EBC}" destId="{6417CF6A-37E7-4045-A904-D5508DA97CC5}" srcOrd="8" destOrd="0" presId="urn:microsoft.com/office/officeart/2005/8/layout/radial1"/>
    <dgm:cxn modelId="{7691C6BE-2F6E-4CAF-8BE8-B6767EDFAC68}" type="presParOf" srcId="{CD03F52D-DD2C-497E-A9B7-8B9B59A17EBC}" destId="{9E3D3FDE-B4A2-416B-A560-6468BD1ADFEA}" srcOrd="9" destOrd="0" presId="urn:microsoft.com/office/officeart/2005/8/layout/radial1"/>
    <dgm:cxn modelId="{613CFB9A-AAB9-485A-81C7-42BF64B50569}" type="presParOf" srcId="{9E3D3FDE-B4A2-416B-A560-6468BD1ADFEA}" destId="{E3E1F9EB-8B7B-44CF-BDF1-5315619FBD9B}" srcOrd="0" destOrd="0" presId="urn:microsoft.com/office/officeart/2005/8/layout/radial1"/>
    <dgm:cxn modelId="{8B2AA0DD-55CA-40F3-9469-38EB15C031BC}" type="presParOf" srcId="{CD03F52D-DD2C-497E-A9B7-8B9B59A17EBC}" destId="{4137C7D9-6267-42F9-A461-8E8339D53B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85A3A-162B-46C8-BF56-D7839AD4BC9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F5AC2-ACBD-47B7-B64F-3A34A7776B9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Integrated Decision Making</a:t>
          </a:r>
        </a:p>
      </dgm:t>
    </dgm:pt>
    <dgm:pt modelId="{9D0DFF03-3C6E-4F7B-939F-F33B7E329153}" type="parTrans" cxnId="{6B29D814-5025-4978-BEB9-D9F5A84B2047}">
      <dgm:prSet/>
      <dgm:spPr/>
      <dgm:t>
        <a:bodyPr/>
        <a:lstStyle/>
        <a:p>
          <a:endParaRPr lang="en-US"/>
        </a:p>
      </dgm:t>
    </dgm:pt>
    <dgm:pt modelId="{466ACE25-1E30-46B3-9D32-021B6230F0F1}" type="sibTrans" cxnId="{6B29D814-5025-4978-BEB9-D9F5A84B2047}">
      <dgm:prSet/>
      <dgm:spPr/>
      <dgm:t>
        <a:bodyPr/>
        <a:lstStyle/>
        <a:p>
          <a:endParaRPr lang="en-US"/>
        </a:p>
      </dgm:t>
    </dgm:pt>
    <dgm:pt modelId="{43F1640C-8E94-4401-A63D-ECFE2B5DAE03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Defense-in-depth</a:t>
          </a:r>
        </a:p>
      </dgm:t>
    </dgm:pt>
    <dgm:pt modelId="{57D63F53-7E1B-4419-B9B9-A55A86FD0B34}" type="parTrans" cxnId="{975B53BF-7477-4D3E-B051-DBCA33E96EBC}">
      <dgm:prSet/>
      <dgm:spPr>
        <a:ln w="63500"/>
      </dgm:spPr>
      <dgm:t>
        <a:bodyPr/>
        <a:lstStyle/>
        <a:p>
          <a:endParaRPr lang="en-US"/>
        </a:p>
      </dgm:t>
    </dgm:pt>
    <dgm:pt modelId="{40F489C4-299D-4A3A-9D99-43F9425874E2}" type="sibTrans" cxnId="{975B53BF-7477-4D3E-B051-DBCA33E96EBC}">
      <dgm:prSet/>
      <dgm:spPr/>
      <dgm:t>
        <a:bodyPr/>
        <a:lstStyle/>
        <a:p>
          <a:endParaRPr lang="en-US"/>
        </a:p>
      </dgm:t>
    </dgm:pt>
    <dgm:pt modelId="{1525DAE8-462A-4545-8E6D-DA4E8C470849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Safety Margins</a:t>
          </a:r>
        </a:p>
      </dgm:t>
    </dgm:pt>
    <dgm:pt modelId="{6562F004-836A-4B25-B0CF-62E4FE403F71}" type="parTrans" cxnId="{33FF837B-C986-4B9B-AC49-E1DAA126DF4B}">
      <dgm:prSet/>
      <dgm:spPr>
        <a:ln w="63500"/>
      </dgm:spPr>
      <dgm:t>
        <a:bodyPr/>
        <a:lstStyle/>
        <a:p>
          <a:endParaRPr lang="en-US"/>
        </a:p>
      </dgm:t>
    </dgm:pt>
    <dgm:pt modelId="{2D554A23-5779-44CD-BA0A-182899A0764B}" type="sibTrans" cxnId="{33FF837B-C986-4B9B-AC49-E1DAA126DF4B}">
      <dgm:prSet/>
      <dgm:spPr/>
      <dgm:t>
        <a:bodyPr/>
        <a:lstStyle/>
        <a:p>
          <a:endParaRPr lang="en-US"/>
        </a:p>
      </dgm:t>
    </dgm:pt>
    <dgm:pt modelId="{50CB5FFC-182E-422F-B837-8388EE28B82E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Increase in risk or CDF is small</a:t>
          </a:r>
        </a:p>
      </dgm:t>
    </dgm:pt>
    <dgm:pt modelId="{E89DF152-766B-435F-94DD-8982507FABF5}" type="parTrans" cxnId="{D0519DA3-5177-48E7-B35C-034A9432B272}">
      <dgm:prSet/>
      <dgm:spPr>
        <a:ln w="63500"/>
      </dgm:spPr>
      <dgm:t>
        <a:bodyPr/>
        <a:lstStyle/>
        <a:p>
          <a:endParaRPr lang="en-US"/>
        </a:p>
      </dgm:t>
    </dgm:pt>
    <dgm:pt modelId="{40AEA4AF-948F-4237-ACF6-637EA04148D5}" type="sibTrans" cxnId="{D0519DA3-5177-48E7-B35C-034A9432B272}">
      <dgm:prSet/>
      <dgm:spPr/>
      <dgm:t>
        <a:bodyPr/>
        <a:lstStyle/>
        <a:p>
          <a:endParaRPr lang="en-US"/>
        </a:p>
      </dgm:t>
    </dgm:pt>
    <dgm:pt modelId="{75357302-F4F9-4B72-A312-3D99AAE1029E}">
      <dgm:prSet phldrT="[Text]"/>
      <dgm:spPr>
        <a:solidFill>
          <a:srgbClr val="300FF9"/>
        </a:solidFill>
      </dgm:spPr>
      <dgm:t>
        <a:bodyPr/>
        <a:lstStyle/>
        <a:p>
          <a:r>
            <a:rPr lang="en-US" dirty="0"/>
            <a:t>Monitoring</a:t>
          </a:r>
        </a:p>
      </dgm:t>
    </dgm:pt>
    <dgm:pt modelId="{A11BD6D3-7631-4AC3-B0FD-29711F434842}" type="parTrans" cxnId="{2B8B08A3-4C95-4839-A7E5-FB9E0CA0B31C}">
      <dgm:prSet/>
      <dgm:spPr>
        <a:ln w="63500"/>
      </dgm:spPr>
      <dgm:t>
        <a:bodyPr/>
        <a:lstStyle/>
        <a:p>
          <a:endParaRPr lang="en-US"/>
        </a:p>
      </dgm:t>
    </dgm:pt>
    <dgm:pt modelId="{02FC9E54-72C7-4A5A-9CB8-C6398C8C7791}" type="sibTrans" cxnId="{2B8B08A3-4C95-4839-A7E5-FB9E0CA0B31C}">
      <dgm:prSet/>
      <dgm:spPr/>
      <dgm:t>
        <a:bodyPr/>
        <a:lstStyle/>
        <a:p>
          <a:endParaRPr lang="en-US"/>
        </a:p>
      </dgm:t>
    </dgm:pt>
    <dgm:pt modelId="{0746A00E-AC83-404E-9D85-8B92F8F0AB92}">
      <dgm:prSet/>
      <dgm:spPr>
        <a:solidFill>
          <a:srgbClr val="300FF9"/>
        </a:solidFill>
      </dgm:spPr>
      <dgm:t>
        <a:bodyPr/>
        <a:lstStyle/>
        <a:p>
          <a:r>
            <a:rPr lang="en-US" dirty="0"/>
            <a:t>Change meets current regulation</a:t>
          </a:r>
        </a:p>
      </dgm:t>
    </dgm:pt>
    <dgm:pt modelId="{4D75A58D-EF7F-4CAC-802B-02C2B850D717}" type="parTrans" cxnId="{2492D342-865E-4478-AB78-3E89862BAA78}">
      <dgm:prSet/>
      <dgm:spPr>
        <a:ln w="63500"/>
      </dgm:spPr>
      <dgm:t>
        <a:bodyPr/>
        <a:lstStyle/>
        <a:p>
          <a:endParaRPr lang="en-US"/>
        </a:p>
      </dgm:t>
    </dgm:pt>
    <dgm:pt modelId="{26E20BF5-A5A7-4876-B6A3-0B326211D1A2}" type="sibTrans" cxnId="{2492D342-865E-4478-AB78-3E89862BAA78}">
      <dgm:prSet/>
      <dgm:spPr/>
      <dgm:t>
        <a:bodyPr/>
        <a:lstStyle/>
        <a:p>
          <a:endParaRPr lang="en-US"/>
        </a:p>
      </dgm:t>
    </dgm:pt>
    <dgm:pt modelId="{CD03F52D-DD2C-497E-A9B7-8B9B59A17EBC}" type="pres">
      <dgm:prSet presAssocID="{60085A3A-162B-46C8-BF56-D7839AD4BC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E3368A-00F4-44F7-ADC6-CAA422B1AD72}" type="pres">
      <dgm:prSet presAssocID="{04DF5AC2-ACBD-47B7-B64F-3A34A7776B9E}" presName="centerShape" presStyleLbl="node0" presStyleIdx="0" presStyleCnt="1"/>
      <dgm:spPr/>
    </dgm:pt>
    <dgm:pt modelId="{F8A10864-7885-4B55-B1B8-CABDD1092033}" type="pres">
      <dgm:prSet presAssocID="{57D63F53-7E1B-4419-B9B9-A55A86FD0B34}" presName="Name9" presStyleLbl="parChTrans1D2" presStyleIdx="0" presStyleCnt="5"/>
      <dgm:spPr/>
    </dgm:pt>
    <dgm:pt modelId="{9C448B22-A391-4041-9974-7C9E5B9CCB5B}" type="pres">
      <dgm:prSet presAssocID="{57D63F53-7E1B-4419-B9B9-A55A86FD0B34}" presName="connTx" presStyleLbl="parChTrans1D2" presStyleIdx="0" presStyleCnt="5"/>
      <dgm:spPr/>
    </dgm:pt>
    <dgm:pt modelId="{4790CC7A-3FB8-42C6-8813-B0A91EA4999F}" type="pres">
      <dgm:prSet presAssocID="{43F1640C-8E94-4401-A63D-ECFE2B5DAE03}" presName="node" presStyleLbl="node1" presStyleIdx="0" presStyleCnt="5">
        <dgm:presLayoutVars>
          <dgm:bulletEnabled val="1"/>
        </dgm:presLayoutVars>
      </dgm:prSet>
      <dgm:spPr/>
    </dgm:pt>
    <dgm:pt modelId="{3EFB8070-8E55-4BE1-BCE8-EA1F8D55F025}" type="pres">
      <dgm:prSet presAssocID="{6562F004-836A-4B25-B0CF-62E4FE403F71}" presName="Name9" presStyleLbl="parChTrans1D2" presStyleIdx="1" presStyleCnt="5"/>
      <dgm:spPr/>
    </dgm:pt>
    <dgm:pt modelId="{297D75A7-CFE9-4044-91C7-CB798FD5F89D}" type="pres">
      <dgm:prSet presAssocID="{6562F004-836A-4B25-B0CF-62E4FE403F71}" presName="connTx" presStyleLbl="parChTrans1D2" presStyleIdx="1" presStyleCnt="5"/>
      <dgm:spPr/>
    </dgm:pt>
    <dgm:pt modelId="{5896B570-089C-4C78-BCB8-C585FC37C7CE}" type="pres">
      <dgm:prSet presAssocID="{1525DAE8-462A-4545-8E6D-DA4E8C470849}" presName="node" presStyleLbl="node1" presStyleIdx="1" presStyleCnt="5">
        <dgm:presLayoutVars>
          <dgm:bulletEnabled val="1"/>
        </dgm:presLayoutVars>
      </dgm:prSet>
      <dgm:spPr/>
    </dgm:pt>
    <dgm:pt modelId="{180D2CD9-2F3D-4825-81A1-482F9ADE80D7}" type="pres">
      <dgm:prSet presAssocID="{E89DF152-766B-435F-94DD-8982507FABF5}" presName="Name9" presStyleLbl="parChTrans1D2" presStyleIdx="2" presStyleCnt="5"/>
      <dgm:spPr/>
    </dgm:pt>
    <dgm:pt modelId="{50B25D50-DAD1-45D4-B7E9-1002F2062F78}" type="pres">
      <dgm:prSet presAssocID="{E89DF152-766B-435F-94DD-8982507FABF5}" presName="connTx" presStyleLbl="parChTrans1D2" presStyleIdx="2" presStyleCnt="5"/>
      <dgm:spPr/>
    </dgm:pt>
    <dgm:pt modelId="{B969BD5A-98D0-4B48-8476-C35FB1498E74}" type="pres">
      <dgm:prSet presAssocID="{50CB5FFC-182E-422F-B837-8388EE28B82E}" presName="node" presStyleLbl="node1" presStyleIdx="2" presStyleCnt="5">
        <dgm:presLayoutVars>
          <dgm:bulletEnabled val="1"/>
        </dgm:presLayoutVars>
      </dgm:prSet>
      <dgm:spPr/>
    </dgm:pt>
    <dgm:pt modelId="{0EA95689-7A7A-44E7-BBEB-48B46B06D7B9}" type="pres">
      <dgm:prSet presAssocID="{A11BD6D3-7631-4AC3-B0FD-29711F434842}" presName="Name9" presStyleLbl="parChTrans1D2" presStyleIdx="3" presStyleCnt="5"/>
      <dgm:spPr/>
    </dgm:pt>
    <dgm:pt modelId="{7C90BF05-2AD8-42A6-A622-83725796FD3D}" type="pres">
      <dgm:prSet presAssocID="{A11BD6D3-7631-4AC3-B0FD-29711F434842}" presName="connTx" presStyleLbl="parChTrans1D2" presStyleIdx="3" presStyleCnt="5"/>
      <dgm:spPr/>
    </dgm:pt>
    <dgm:pt modelId="{6417CF6A-37E7-4045-A904-D5508DA97CC5}" type="pres">
      <dgm:prSet presAssocID="{75357302-F4F9-4B72-A312-3D99AAE1029E}" presName="node" presStyleLbl="node1" presStyleIdx="3" presStyleCnt="5">
        <dgm:presLayoutVars>
          <dgm:bulletEnabled val="1"/>
        </dgm:presLayoutVars>
      </dgm:prSet>
      <dgm:spPr/>
    </dgm:pt>
    <dgm:pt modelId="{9E3D3FDE-B4A2-416B-A560-6468BD1ADFEA}" type="pres">
      <dgm:prSet presAssocID="{4D75A58D-EF7F-4CAC-802B-02C2B850D717}" presName="Name9" presStyleLbl="parChTrans1D2" presStyleIdx="4" presStyleCnt="5"/>
      <dgm:spPr/>
    </dgm:pt>
    <dgm:pt modelId="{E3E1F9EB-8B7B-44CF-BDF1-5315619FBD9B}" type="pres">
      <dgm:prSet presAssocID="{4D75A58D-EF7F-4CAC-802B-02C2B850D717}" presName="connTx" presStyleLbl="parChTrans1D2" presStyleIdx="4" presStyleCnt="5"/>
      <dgm:spPr/>
    </dgm:pt>
    <dgm:pt modelId="{4137C7D9-6267-42F9-A461-8E8339D53B5A}" type="pres">
      <dgm:prSet presAssocID="{0746A00E-AC83-404E-9D85-8B92F8F0AB92}" presName="node" presStyleLbl="node1" presStyleIdx="4" presStyleCnt="5">
        <dgm:presLayoutVars>
          <dgm:bulletEnabled val="1"/>
        </dgm:presLayoutVars>
      </dgm:prSet>
      <dgm:spPr/>
    </dgm:pt>
  </dgm:ptLst>
  <dgm:cxnLst>
    <dgm:cxn modelId="{CFC8380A-F1A4-4E8B-958D-DE392C673FE4}" type="presOf" srcId="{04DF5AC2-ACBD-47B7-B64F-3A34A7776B9E}" destId="{AEE3368A-00F4-44F7-ADC6-CAA422B1AD72}" srcOrd="0" destOrd="0" presId="urn:microsoft.com/office/officeart/2005/8/layout/radial1"/>
    <dgm:cxn modelId="{62F91E13-8349-4FC5-85AC-9E4AD000087C}" type="presOf" srcId="{57D63F53-7E1B-4419-B9B9-A55A86FD0B34}" destId="{9C448B22-A391-4041-9974-7C9E5B9CCB5B}" srcOrd="1" destOrd="0" presId="urn:microsoft.com/office/officeart/2005/8/layout/radial1"/>
    <dgm:cxn modelId="{6B29D814-5025-4978-BEB9-D9F5A84B2047}" srcId="{60085A3A-162B-46C8-BF56-D7839AD4BC9B}" destId="{04DF5AC2-ACBD-47B7-B64F-3A34A7776B9E}" srcOrd="0" destOrd="0" parTransId="{9D0DFF03-3C6E-4F7B-939F-F33B7E329153}" sibTransId="{466ACE25-1E30-46B3-9D32-021B6230F0F1}"/>
    <dgm:cxn modelId="{AC81711C-B851-4491-84B9-AA370F04BD12}" type="presOf" srcId="{4D75A58D-EF7F-4CAC-802B-02C2B850D717}" destId="{E3E1F9EB-8B7B-44CF-BDF1-5315619FBD9B}" srcOrd="1" destOrd="0" presId="urn:microsoft.com/office/officeart/2005/8/layout/radial1"/>
    <dgm:cxn modelId="{FA55E760-E4B5-4392-A794-9BBB71ECD088}" type="presOf" srcId="{57D63F53-7E1B-4419-B9B9-A55A86FD0B34}" destId="{F8A10864-7885-4B55-B1B8-CABDD1092033}" srcOrd="0" destOrd="0" presId="urn:microsoft.com/office/officeart/2005/8/layout/radial1"/>
    <dgm:cxn modelId="{00147741-16F6-4E54-86B1-F10689FFE824}" type="presOf" srcId="{50CB5FFC-182E-422F-B837-8388EE28B82E}" destId="{B969BD5A-98D0-4B48-8476-C35FB1498E74}" srcOrd="0" destOrd="0" presId="urn:microsoft.com/office/officeart/2005/8/layout/radial1"/>
    <dgm:cxn modelId="{2492D342-865E-4478-AB78-3E89862BAA78}" srcId="{04DF5AC2-ACBD-47B7-B64F-3A34A7776B9E}" destId="{0746A00E-AC83-404E-9D85-8B92F8F0AB92}" srcOrd="4" destOrd="0" parTransId="{4D75A58D-EF7F-4CAC-802B-02C2B850D717}" sibTransId="{26E20BF5-A5A7-4876-B6A3-0B326211D1A2}"/>
    <dgm:cxn modelId="{196AD448-DD23-4145-8612-1D804DCE06FE}" type="presOf" srcId="{4D75A58D-EF7F-4CAC-802B-02C2B850D717}" destId="{9E3D3FDE-B4A2-416B-A560-6468BD1ADFEA}" srcOrd="0" destOrd="0" presId="urn:microsoft.com/office/officeart/2005/8/layout/radial1"/>
    <dgm:cxn modelId="{568D6456-1B84-4AE8-AEED-4CC28BCF868D}" type="presOf" srcId="{60085A3A-162B-46C8-BF56-D7839AD4BC9B}" destId="{CD03F52D-DD2C-497E-A9B7-8B9B59A17EBC}" srcOrd="0" destOrd="0" presId="urn:microsoft.com/office/officeart/2005/8/layout/radial1"/>
    <dgm:cxn modelId="{33FF837B-C986-4B9B-AC49-E1DAA126DF4B}" srcId="{04DF5AC2-ACBD-47B7-B64F-3A34A7776B9E}" destId="{1525DAE8-462A-4545-8E6D-DA4E8C470849}" srcOrd="1" destOrd="0" parTransId="{6562F004-836A-4B25-B0CF-62E4FE403F71}" sibTransId="{2D554A23-5779-44CD-BA0A-182899A0764B}"/>
    <dgm:cxn modelId="{04786492-1165-4213-83FD-133E0CBF1F25}" type="presOf" srcId="{6562F004-836A-4B25-B0CF-62E4FE403F71}" destId="{297D75A7-CFE9-4044-91C7-CB798FD5F89D}" srcOrd="1" destOrd="0" presId="urn:microsoft.com/office/officeart/2005/8/layout/radial1"/>
    <dgm:cxn modelId="{E896739A-D7C6-478C-A005-7441A7E8DA8B}" type="presOf" srcId="{E89DF152-766B-435F-94DD-8982507FABF5}" destId="{50B25D50-DAD1-45D4-B7E9-1002F2062F78}" srcOrd="1" destOrd="0" presId="urn:microsoft.com/office/officeart/2005/8/layout/radial1"/>
    <dgm:cxn modelId="{2B8B08A3-4C95-4839-A7E5-FB9E0CA0B31C}" srcId="{04DF5AC2-ACBD-47B7-B64F-3A34A7776B9E}" destId="{75357302-F4F9-4B72-A312-3D99AAE1029E}" srcOrd="3" destOrd="0" parTransId="{A11BD6D3-7631-4AC3-B0FD-29711F434842}" sibTransId="{02FC9E54-72C7-4A5A-9CB8-C6398C8C7791}"/>
    <dgm:cxn modelId="{D0519DA3-5177-48E7-B35C-034A9432B272}" srcId="{04DF5AC2-ACBD-47B7-B64F-3A34A7776B9E}" destId="{50CB5FFC-182E-422F-B837-8388EE28B82E}" srcOrd="2" destOrd="0" parTransId="{E89DF152-766B-435F-94DD-8982507FABF5}" sibTransId="{40AEA4AF-948F-4237-ACF6-637EA04148D5}"/>
    <dgm:cxn modelId="{751EAEA4-3F25-4DAA-A2A6-465CBC325C39}" type="presOf" srcId="{0746A00E-AC83-404E-9D85-8B92F8F0AB92}" destId="{4137C7D9-6267-42F9-A461-8E8339D53B5A}" srcOrd="0" destOrd="0" presId="urn:microsoft.com/office/officeart/2005/8/layout/radial1"/>
    <dgm:cxn modelId="{EAC5D0A5-4A5F-4ECB-8919-7353F09EA9CB}" type="presOf" srcId="{75357302-F4F9-4B72-A312-3D99AAE1029E}" destId="{6417CF6A-37E7-4045-A904-D5508DA97CC5}" srcOrd="0" destOrd="0" presId="urn:microsoft.com/office/officeart/2005/8/layout/radial1"/>
    <dgm:cxn modelId="{83C08DA9-3DF6-49E5-8818-3FF58FA8C1EA}" type="presOf" srcId="{1525DAE8-462A-4545-8E6D-DA4E8C470849}" destId="{5896B570-089C-4C78-BCB8-C585FC37C7CE}" srcOrd="0" destOrd="0" presId="urn:microsoft.com/office/officeart/2005/8/layout/radial1"/>
    <dgm:cxn modelId="{F6D445B8-0CE3-4FEA-977F-9CC7838C3497}" type="presOf" srcId="{E89DF152-766B-435F-94DD-8982507FABF5}" destId="{180D2CD9-2F3D-4825-81A1-482F9ADE80D7}" srcOrd="0" destOrd="0" presId="urn:microsoft.com/office/officeart/2005/8/layout/radial1"/>
    <dgm:cxn modelId="{975B53BF-7477-4D3E-B051-DBCA33E96EBC}" srcId="{04DF5AC2-ACBD-47B7-B64F-3A34A7776B9E}" destId="{43F1640C-8E94-4401-A63D-ECFE2B5DAE03}" srcOrd="0" destOrd="0" parTransId="{57D63F53-7E1B-4419-B9B9-A55A86FD0B34}" sibTransId="{40F489C4-299D-4A3A-9D99-43F9425874E2}"/>
    <dgm:cxn modelId="{27F6C9CE-8D6E-42BB-B1E0-1C13924DCB0C}" type="presOf" srcId="{A11BD6D3-7631-4AC3-B0FD-29711F434842}" destId="{7C90BF05-2AD8-42A6-A622-83725796FD3D}" srcOrd="1" destOrd="0" presId="urn:microsoft.com/office/officeart/2005/8/layout/radial1"/>
    <dgm:cxn modelId="{50A16DDF-E329-4D1E-B7A8-D75753DA5DC1}" type="presOf" srcId="{A11BD6D3-7631-4AC3-B0FD-29711F434842}" destId="{0EA95689-7A7A-44E7-BBEB-48B46B06D7B9}" srcOrd="0" destOrd="0" presId="urn:microsoft.com/office/officeart/2005/8/layout/radial1"/>
    <dgm:cxn modelId="{34A97EE8-E012-49F1-AD45-554B2856A15A}" type="presOf" srcId="{6562F004-836A-4B25-B0CF-62E4FE403F71}" destId="{3EFB8070-8E55-4BE1-BCE8-EA1F8D55F025}" srcOrd="0" destOrd="0" presId="urn:microsoft.com/office/officeart/2005/8/layout/radial1"/>
    <dgm:cxn modelId="{16A696F2-46E4-47D8-AEF7-0FC2313AEE00}" type="presOf" srcId="{43F1640C-8E94-4401-A63D-ECFE2B5DAE03}" destId="{4790CC7A-3FB8-42C6-8813-B0A91EA4999F}" srcOrd="0" destOrd="0" presId="urn:microsoft.com/office/officeart/2005/8/layout/radial1"/>
    <dgm:cxn modelId="{B234E9BD-D42E-48F8-AF09-7C4217DD8DB7}" type="presParOf" srcId="{CD03F52D-DD2C-497E-A9B7-8B9B59A17EBC}" destId="{AEE3368A-00F4-44F7-ADC6-CAA422B1AD72}" srcOrd="0" destOrd="0" presId="urn:microsoft.com/office/officeart/2005/8/layout/radial1"/>
    <dgm:cxn modelId="{E5F3FD2D-A95F-4094-9C3F-F3341AD13E28}" type="presParOf" srcId="{CD03F52D-DD2C-497E-A9B7-8B9B59A17EBC}" destId="{F8A10864-7885-4B55-B1B8-CABDD1092033}" srcOrd="1" destOrd="0" presId="urn:microsoft.com/office/officeart/2005/8/layout/radial1"/>
    <dgm:cxn modelId="{F8CF40CE-DEBB-4D6B-81F0-12E878183128}" type="presParOf" srcId="{F8A10864-7885-4B55-B1B8-CABDD1092033}" destId="{9C448B22-A391-4041-9974-7C9E5B9CCB5B}" srcOrd="0" destOrd="0" presId="urn:microsoft.com/office/officeart/2005/8/layout/radial1"/>
    <dgm:cxn modelId="{A07994AE-46BC-447A-8C61-06153FD0C229}" type="presParOf" srcId="{CD03F52D-DD2C-497E-A9B7-8B9B59A17EBC}" destId="{4790CC7A-3FB8-42C6-8813-B0A91EA4999F}" srcOrd="2" destOrd="0" presId="urn:microsoft.com/office/officeart/2005/8/layout/radial1"/>
    <dgm:cxn modelId="{B08FE754-1AA2-4FA0-9A5A-A039539DE680}" type="presParOf" srcId="{CD03F52D-DD2C-497E-A9B7-8B9B59A17EBC}" destId="{3EFB8070-8E55-4BE1-BCE8-EA1F8D55F025}" srcOrd="3" destOrd="0" presId="urn:microsoft.com/office/officeart/2005/8/layout/radial1"/>
    <dgm:cxn modelId="{FF15E964-697B-49EB-AA8C-29EF564B1C62}" type="presParOf" srcId="{3EFB8070-8E55-4BE1-BCE8-EA1F8D55F025}" destId="{297D75A7-CFE9-4044-91C7-CB798FD5F89D}" srcOrd="0" destOrd="0" presId="urn:microsoft.com/office/officeart/2005/8/layout/radial1"/>
    <dgm:cxn modelId="{D92D8D5F-B6FD-4132-8CCE-3413B4212AE4}" type="presParOf" srcId="{CD03F52D-DD2C-497E-A9B7-8B9B59A17EBC}" destId="{5896B570-089C-4C78-BCB8-C585FC37C7CE}" srcOrd="4" destOrd="0" presId="urn:microsoft.com/office/officeart/2005/8/layout/radial1"/>
    <dgm:cxn modelId="{4ACFB0CF-08AF-4672-A98C-47EFD6A4DDB1}" type="presParOf" srcId="{CD03F52D-DD2C-497E-A9B7-8B9B59A17EBC}" destId="{180D2CD9-2F3D-4825-81A1-482F9ADE80D7}" srcOrd="5" destOrd="0" presId="urn:microsoft.com/office/officeart/2005/8/layout/radial1"/>
    <dgm:cxn modelId="{597F6D27-5352-41D3-B9E4-011CDE3E754D}" type="presParOf" srcId="{180D2CD9-2F3D-4825-81A1-482F9ADE80D7}" destId="{50B25D50-DAD1-45D4-B7E9-1002F2062F78}" srcOrd="0" destOrd="0" presId="urn:microsoft.com/office/officeart/2005/8/layout/radial1"/>
    <dgm:cxn modelId="{6DD9E7EB-F373-4071-B79A-9D581032E279}" type="presParOf" srcId="{CD03F52D-DD2C-497E-A9B7-8B9B59A17EBC}" destId="{B969BD5A-98D0-4B48-8476-C35FB1498E74}" srcOrd="6" destOrd="0" presId="urn:microsoft.com/office/officeart/2005/8/layout/radial1"/>
    <dgm:cxn modelId="{24032A95-4DB2-4D91-8EF9-5B88CE75831F}" type="presParOf" srcId="{CD03F52D-DD2C-497E-A9B7-8B9B59A17EBC}" destId="{0EA95689-7A7A-44E7-BBEB-48B46B06D7B9}" srcOrd="7" destOrd="0" presId="urn:microsoft.com/office/officeart/2005/8/layout/radial1"/>
    <dgm:cxn modelId="{9FDE414E-44CE-4883-A70B-D96C3D7C7CB8}" type="presParOf" srcId="{0EA95689-7A7A-44E7-BBEB-48B46B06D7B9}" destId="{7C90BF05-2AD8-42A6-A622-83725796FD3D}" srcOrd="0" destOrd="0" presId="urn:microsoft.com/office/officeart/2005/8/layout/radial1"/>
    <dgm:cxn modelId="{11FE963D-245F-48F7-AE77-423D614E034A}" type="presParOf" srcId="{CD03F52D-DD2C-497E-A9B7-8B9B59A17EBC}" destId="{6417CF6A-37E7-4045-A904-D5508DA97CC5}" srcOrd="8" destOrd="0" presId="urn:microsoft.com/office/officeart/2005/8/layout/radial1"/>
    <dgm:cxn modelId="{7691C6BE-2F6E-4CAF-8BE8-B6767EDFAC68}" type="presParOf" srcId="{CD03F52D-DD2C-497E-A9B7-8B9B59A17EBC}" destId="{9E3D3FDE-B4A2-416B-A560-6468BD1ADFEA}" srcOrd="9" destOrd="0" presId="urn:microsoft.com/office/officeart/2005/8/layout/radial1"/>
    <dgm:cxn modelId="{613CFB9A-AAB9-485A-81C7-42BF64B50569}" type="presParOf" srcId="{9E3D3FDE-B4A2-416B-A560-6468BD1ADFEA}" destId="{E3E1F9EB-8B7B-44CF-BDF1-5315619FBD9B}" srcOrd="0" destOrd="0" presId="urn:microsoft.com/office/officeart/2005/8/layout/radial1"/>
    <dgm:cxn modelId="{8B2AA0DD-55CA-40F3-9469-38EB15C031BC}" type="presParOf" srcId="{CD03F52D-DD2C-497E-A9B7-8B9B59A17EBC}" destId="{4137C7D9-6267-42F9-A461-8E8339D53B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A0C40-14D4-4504-B013-44571B65C46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</dgm:pt>
    <dgm:pt modelId="{C6ADC235-234D-4C49-8889-7D3838BDAD2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Ambitions</a:t>
          </a:r>
        </a:p>
      </dgm:t>
    </dgm:pt>
    <dgm:pt modelId="{F054D653-439A-4765-B505-F7B6EF04E105}" type="parTrans" cxnId="{6E3CCA57-DE8B-4612-9D0A-3F7A2B4B5B71}">
      <dgm:prSet/>
      <dgm:spPr/>
      <dgm:t>
        <a:bodyPr/>
        <a:lstStyle/>
        <a:p>
          <a:endParaRPr lang="en-US"/>
        </a:p>
      </dgm:t>
    </dgm:pt>
    <dgm:pt modelId="{63E57BD9-D6CF-4E43-976D-9CFDD7251909}" type="sibTrans" cxnId="{6E3CCA57-DE8B-4612-9D0A-3F7A2B4B5B71}">
      <dgm:prSet/>
      <dgm:spPr/>
      <dgm:t>
        <a:bodyPr/>
        <a:lstStyle/>
        <a:p>
          <a:endParaRPr lang="en-US"/>
        </a:p>
      </dgm:t>
    </dgm:pt>
    <dgm:pt modelId="{484DA71D-5C5C-4D00-B3EF-D29799DD4F4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/>
            <a:t>Challenge</a:t>
          </a:r>
        </a:p>
      </dgm:t>
    </dgm:pt>
    <dgm:pt modelId="{5F263705-F3DC-4805-AAE4-0287084B34E0}" type="parTrans" cxnId="{E88BFE84-E15A-4238-9177-D87358B6D500}">
      <dgm:prSet/>
      <dgm:spPr/>
      <dgm:t>
        <a:bodyPr/>
        <a:lstStyle/>
        <a:p>
          <a:endParaRPr lang="en-US"/>
        </a:p>
      </dgm:t>
    </dgm:pt>
    <dgm:pt modelId="{405642EF-79B7-419C-838C-929FC0C4242D}" type="sibTrans" cxnId="{E88BFE84-E15A-4238-9177-D87358B6D500}">
      <dgm:prSet/>
      <dgm:spPr/>
      <dgm:t>
        <a:bodyPr/>
        <a:lstStyle/>
        <a:p>
          <a:endParaRPr lang="en-US"/>
        </a:p>
      </dgm:t>
    </dgm:pt>
    <dgm:pt modelId="{D5ECC3D7-D3BA-476A-8F4A-7FF9BB54112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/>
            <a:t>Status</a:t>
          </a:r>
        </a:p>
      </dgm:t>
    </dgm:pt>
    <dgm:pt modelId="{A3BFFA72-6A81-4527-8A69-0E487F90DED3}" type="parTrans" cxnId="{CEE7F8D9-2DDA-4666-B18B-6885BE3B6270}">
      <dgm:prSet/>
      <dgm:spPr/>
      <dgm:t>
        <a:bodyPr/>
        <a:lstStyle/>
        <a:p>
          <a:endParaRPr lang="en-US"/>
        </a:p>
      </dgm:t>
    </dgm:pt>
    <dgm:pt modelId="{F271C632-7565-4095-A302-A3960E2DC81C}" type="sibTrans" cxnId="{CEE7F8D9-2DDA-4666-B18B-6885BE3B6270}">
      <dgm:prSet/>
      <dgm:spPr/>
      <dgm:t>
        <a:bodyPr/>
        <a:lstStyle/>
        <a:p>
          <a:endParaRPr lang="en-US"/>
        </a:p>
      </dgm:t>
    </dgm:pt>
    <dgm:pt modelId="{B3FEA88D-6647-4F17-917F-772FDF452864}">
      <dgm:prSet phldrT="[Text]" custT="1"/>
      <dgm:spPr/>
      <dgm:t>
        <a:bodyPr/>
        <a:lstStyle/>
        <a:p>
          <a:r>
            <a:rPr lang="en-US" sz="2000" dirty="0"/>
            <a:t>Goal</a:t>
          </a:r>
        </a:p>
      </dgm:t>
    </dgm:pt>
    <dgm:pt modelId="{EDF50DCC-C994-49EB-9F00-3D758EA3A073}" type="parTrans" cxnId="{F7CFB87A-5787-49A0-950D-72B1477C58A0}">
      <dgm:prSet/>
      <dgm:spPr/>
      <dgm:t>
        <a:bodyPr/>
        <a:lstStyle/>
        <a:p>
          <a:endParaRPr lang="en-US"/>
        </a:p>
      </dgm:t>
    </dgm:pt>
    <dgm:pt modelId="{FE7DB441-973A-4D73-94AD-B2E67C01FE6C}" type="sibTrans" cxnId="{F7CFB87A-5787-49A0-950D-72B1477C58A0}">
      <dgm:prSet/>
      <dgm:spPr/>
      <dgm:t>
        <a:bodyPr/>
        <a:lstStyle/>
        <a:p>
          <a:endParaRPr lang="en-US"/>
        </a:p>
      </dgm:t>
    </dgm:pt>
    <dgm:pt modelId="{4EECEE8D-CABF-4870-AF0B-C371EF112FE0}" type="pres">
      <dgm:prSet presAssocID="{AD3A0C40-14D4-4504-B013-44571B65C46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87E9C8D-FBC6-4E63-860A-9E0BD1F6DF3D}" type="pres">
      <dgm:prSet presAssocID="{AD3A0C40-14D4-4504-B013-44571B65C468}" presName="cycle" presStyleCnt="0"/>
      <dgm:spPr/>
    </dgm:pt>
    <dgm:pt modelId="{C9F2313E-07D6-41C5-B567-FC699B7E6823}" type="pres">
      <dgm:prSet presAssocID="{AD3A0C40-14D4-4504-B013-44571B65C468}" presName="centerShape" presStyleCnt="0"/>
      <dgm:spPr/>
    </dgm:pt>
    <dgm:pt modelId="{434769AC-0898-472E-A0D0-0D856C380596}" type="pres">
      <dgm:prSet presAssocID="{AD3A0C40-14D4-4504-B013-44571B65C468}" presName="connSite" presStyleLbl="node1" presStyleIdx="0" presStyleCnt="5"/>
      <dgm:spPr/>
    </dgm:pt>
    <dgm:pt modelId="{4821C882-4C59-4521-8713-6DA94596CDA2}" type="pres">
      <dgm:prSet presAssocID="{AD3A0C40-14D4-4504-B013-44571B65C468}" presName="visible" presStyleLbl="node1" presStyleIdx="0" presStyleCnt="5" custLinFactNeighborX="-12798" custLinFactNeighborY="-290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F9EDA8A9-43AB-410F-BF63-E66E1AE443DA}" type="pres">
      <dgm:prSet presAssocID="{EDF50DCC-C994-49EB-9F00-3D758EA3A073}" presName="Name25" presStyleLbl="parChTrans1D1" presStyleIdx="0" presStyleCnt="4"/>
      <dgm:spPr/>
    </dgm:pt>
    <dgm:pt modelId="{75294950-CF2F-46BE-BD6F-E392FA04DCE1}" type="pres">
      <dgm:prSet presAssocID="{B3FEA88D-6647-4F17-917F-772FDF452864}" presName="node" presStyleCnt="0"/>
      <dgm:spPr/>
    </dgm:pt>
    <dgm:pt modelId="{91376FFA-EFF3-4A3F-A2B8-4EFDB4E00AC9}" type="pres">
      <dgm:prSet presAssocID="{B3FEA88D-6647-4F17-917F-772FDF452864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DAF17AA8-F7EC-4A7D-9932-8E9C6F23028C}" type="pres">
      <dgm:prSet presAssocID="{B3FEA88D-6647-4F17-917F-772FDF452864}" presName="childNode" presStyleLbl="revTx" presStyleIdx="0" presStyleCnt="0">
        <dgm:presLayoutVars>
          <dgm:bulletEnabled val="1"/>
        </dgm:presLayoutVars>
      </dgm:prSet>
      <dgm:spPr/>
    </dgm:pt>
    <dgm:pt modelId="{0BBD7518-CA34-4D5D-963E-EEB02125155D}" type="pres">
      <dgm:prSet presAssocID="{F054D653-439A-4765-B505-F7B6EF04E105}" presName="Name25" presStyleLbl="parChTrans1D1" presStyleIdx="1" presStyleCnt="4"/>
      <dgm:spPr/>
    </dgm:pt>
    <dgm:pt modelId="{D461417B-C7E0-49B3-898D-C1659BF9A4C9}" type="pres">
      <dgm:prSet presAssocID="{C6ADC235-234D-4C49-8889-7D3838BDAD2A}" presName="node" presStyleCnt="0"/>
      <dgm:spPr/>
    </dgm:pt>
    <dgm:pt modelId="{22665A2C-CD39-4A69-AAEE-77B19B3CF2B1}" type="pres">
      <dgm:prSet presAssocID="{C6ADC235-234D-4C49-8889-7D3838BDAD2A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1E421B28-5078-41C1-8439-A10607C3381E}" type="pres">
      <dgm:prSet presAssocID="{C6ADC235-234D-4C49-8889-7D3838BDAD2A}" presName="childNode" presStyleLbl="revTx" presStyleIdx="0" presStyleCnt="0">
        <dgm:presLayoutVars>
          <dgm:bulletEnabled val="1"/>
        </dgm:presLayoutVars>
      </dgm:prSet>
      <dgm:spPr/>
    </dgm:pt>
    <dgm:pt modelId="{CA4C3A67-38F8-4891-B2ED-4845F5BDA4AC}" type="pres">
      <dgm:prSet presAssocID="{5F263705-F3DC-4805-AAE4-0287084B34E0}" presName="Name25" presStyleLbl="parChTrans1D1" presStyleIdx="2" presStyleCnt="4"/>
      <dgm:spPr/>
    </dgm:pt>
    <dgm:pt modelId="{6D21A4FD-D099-4124-A449-BEF9A5E2834F}" type="pres">
      <dgm:prSet presAssocID="{484DA71D-5C5C-4D00-B3EF-D29799DD4F4C}" presName="node" presStyleCnt="0"/>
      <dgm:spPr/>
    </dgm:pt>
    <dgm:pt modelId="{22CE8266-4CC1-4F08-BC22-5B7B0F791E32}" type="pres">
      <dgm:prSet presAssocID="{484DA71D-5C5C-4D00-B3EF-D29799DD4F4C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CF435FA0-725A-4B71-BF81-2CED33CFD9A5}" type="pres">
      <dgm:prSet presAssocID="{484DA71D-5C5C-4D00-B3EF-D29799DD4F4C}" presName="childNode" presStyleLbl="revTx" presStyleIdx="0" presStyleCnt="0">
        <dgm:presLayoutVars>
          <dgm:bulletEnabled val="1"/>
        </dgm:presLayoutVars>
      </dgm:prSet>
      <dgm:spPr/>
    </dgm:pt>
    <dgm:pt modelId="{AA82723C-6D0D-4E93-8D58-8F1A08D0FE3B}" type="pres">
      <dgm:prSet presAssocID="{A3BFFA72-6A81-4527-8A69-0E487F90DED3}" presName="Name25" presStyleLbl="parChTrans1D1" presStyleIdx="3" presStyleCnt="4"/>
      <dgm:spPr/>
    </dgm:pt>
    <dgm:pt modelId="{E542F2E1-56AC-4948-A80A-52E94066486B}" type="pres">
      <dgm:prSet presAssocID="{D5ECC3D7-D3BA-476A-8F4A-7FF9BB541126}" presName="node" presStyleCnt="0"/>
      <dgm:spPr/>
    </dgm:pt>
    <dgm:pt modelId="{00B7DCBB-EE65-4573-BDCD-0241D0E3B107}" type="pres">
      <dgm:prSet presAssocID="{D5ECC3D7-D3BA-476A-8F4A-7FF9BB541126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2EC6C9FF-E5C1-4D58-B499-7F1FEB057B25}" type="pres">
      <dgm:prSet presAssocID="{D5ECC3D7-D3BA-476A-8F4A-7FF9BB54112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AFDA616-1140-4599-8DE9-CF4B767C1CFE}" type="presOf" srcId="{5F263705-F3DC-4805-AAE4-0287084B34E0}" destId="{CA4C3A67-38F8-4891-B2ED-4845F5BDA4AC}" srcOrd="0" destOrd="0" presId="urn:microsoft.com/office/officeart/2005/8/layout/radial2"/>
    <dgm:cxn modelId="{BB77D71B-5C8B-4D77-841E-5E75502D1CAE}" type="presOf" srcId="{C6ADC235-234D-4C49-8889-7D3838BDAD2A}" destId="{22665A2C-CD39-4A69-AAEE-77B19B3CF2B1}" srcOrd="0" destOrd="0" presId="urn:microsoft.com/office/officeart/2005/8/layout/radial2"/>
    <dgm:cxn modelId="{19B9882B-D3B0-45B7-ABAD-1670F6509797}" type="presOf" srcId="{EDF50DCC-C994-49EB-9F00-3D758EA3A073}" destId="{F9EDA8A9-43AB-410F-BF63-E66E1AE443DA}" srcOrd="0" destOrd="0" presId="urn:microsoft.com/office/officeart/2005/8/layout/radial2"/>
    <dgm:cxn modelId="{233E3A40-B646-468C-9929-AE00707FC1E0}" type="presOf" srcId="{B3FEA88D-6647-4F17-917F-772FDF452864}" destId="{91376FFA-EFF3-4A3F-A2B8-4EFDB4E00AC9}" srcOrd="0" destOrd="0" presId="urn:microsoft.com/office/officeart/2005/8/layout/radial2"/>
    <dgm:cxn modelId="{3F25C276-05D4-49A0-AFB7-C46D24E3E2BD}" type="presOf" srcId="{484DA71D-5C5C-4D00-B3EF-D29799DD4F4C}" destId="{22CE8266-4CC1-4F08-BC22-5B7B0F791E32}" srcOrd="0" destOrd="0" presId="urn:microsoft.com/office/officeart/2005/8/layout/radial2"/>
    <dgm:cxn modelId="{6E3CCA57-DE8B-4612-9D0A-3F7A2B4B5B71}" srcId="{AD3A0C40-14D4-4504-B013-44571B65C468}" destId="{C6ADC235-234D-4C49-8889-7D3838BDAD2A}" srcOrd="1" destOrd="0" parTransId="{F054D653-439A-4765-B505-F7B6EF04E105}" sibTransId="{63E57BD9-D6CF-4E43-976D-9CFDD7251909}"/>
    <dgm:cxn modelId="{F7CFB87A-5787-49A0-950D-72B1477C58A0}" srcId="{AD3A0C40-14D4-4504-B013-44571B65C468}" destId="{B3FEA88D-6647-4F17-917F-772FDF452864}" srcOrd="0" destOrd="0" parTransId="{EDF50DCC-C994-49EB-9F00-3D758EA3A073}" sibTransId="{FE7DB441-973A-4D73-94AD-B2E67C01FE6C}"/>
    <dgm:cxn modelId="{073C1E83-F53E-4D98-838C-FAA56C8EE363}" type="presOf" srcId="{F054D653-439A-4765-B505-F7B6EF04E105}" destId="{0BBD7518-CA34-4D5D-963E-EEB02125155D}" srcOrd="0" destOrd="0" presId="urn:microsoft.com/office/officeart/2005/8/layout/radial2"/>
    <dgm:cxn modelId="{E88BFE84-E15A-4238-9177-D87358B6D500}" srcId="{AD3A0C40-14D4-4504-B013-44571B65C468}" destId="{484DA71D-5C5C-4D00-B3EF-D29799DD4F4C}" srcOrd="2" destOrd="0" parTransId="{5F263705-F3DC-4805-AAE4-0287084B34E0}" sibTransId="{405642EF-79B7-419C-838C-929FC0C4242D}"/>
    <dgm:cxn modelId="{D463C69D-4113-4B26-A98D-10DA2AACAEA0}" type="presOf" srcId="{D5ECC3D7-D3BA-476A-8F4A-7FF9BB541126}" destId="{00B7DCBB-EE65-4573-BDCD-0241D0E3B107}" srcOrd="0" destOrd="0" presId="urn:microsoft.com/office/officeart/2005/8/layout/radial2"/>
    <dgm:cxn modelId="{0A60A5AA-A449-4FD3-9DF7-C8F2006028F6}" type="presOf" srcId="{AD3A0C40-14D4-4504-B013-44571B65C468}" destId="{4EECEE8D-CABF-4870-AF0B-C371EF112FE0}" srcOrd="0" destOrd="0" presId="urn:microsoft.com/office/officeart/2005/8/layout/radial2"/>
    <dgm:cxn modelId="{CEE7F8D9-2DDA-4666-B18B-6885BE3B6270}" srcId="{AD3A0C40-14D4-4504-B013-44571B65C468}" destId="{D5ECC3D7-D3BA-476A-8F4A-7FF9BB541126}" srcOrd="3" destOrd="0" parTransId="{A3BFFA72-6A81-4527-8A69-0E487F90DED3}" sibTransId="{F271C632-7565-4095-A302-A3960E2DC81C}"/>
    <dgm:cxn modelId="{52844AF4-330D-4E82-B777-DB753A20EDB6}" type="presOf" srcId="{A3BFFA72-6A81-4527-8A69-0E487F90DED3}" destId="{AA82723C-6D0D-4E93-8D58-8F1A08D0FE3B}" srcOrd="0" destOrd="0" presId="urn:microsoft.com/office/officeart/2005/8/layout/radial2"/>
    <dgm:cxn modelId="{449754E1-6EC5-4EB1-AD54-41E3AC96C294}" type="presParOf" srcId="{4EECEE8D-CABF-4870-AF0B-C371EF112FE0}" destId="{A87E9C8D-FBC6-4E63-860A-9E0BD1F6DF3D}" srcOrd="0" destOrd="0" presId="urn:microsoft.com/office/officeart/2005/8/layout/radial2"/>
    <dgm:cxn modelId="{7D006E66-3C2C-459B-ABDB-0A7D03FBE9B4}" type="presParOf" srcId="{A87E9C8D-FBC6-4E63-860A-9E0BD1F6DF3D}" destId="{C9F2313E-07D6-41C5-B567-FC699B7E6823}" srcOrd="0" destOrd="0" presId="urn:microsoft.com/office/officeart/2005/8/layout/radial2"/>
    <dgm:cxn modelId="{776EBC5A-E4A0-4752-990F-AD56DAD9304D}" type="presParOf" srcId="{C9F2313E-07D6-41C5-B567-FC699B7E6823}" destId="{434769AC-0898-472E-A0D0-0D856C380596}" srcOrd="0" destOrd="0" presId="urn:microsoft.com/office/officeart/2005/8/layout/radial2"/>
    <dgm:cxn modelId="{8A53CDDC-1906-460D-B14A-F704C7BCC624}" type="presParOf" srcId="{C9F2313E-07D6-41C5-B567-FC699B7E6823}" destId="{4821C882-4C59-4521-8713-6DA94596CDA2}" srcOrd="1" destOrd="0" presId="urn:microsoft.com/office/officeart/2005/8/layout/radial2"/>
    <dgm:cxn modelId="{BABABEB3-BB34-456F-8A52-822DAA2BD395}" type="presParOf" srcId="{A87E9C8D-FBC6-4E63-860A-9E0BD1F6DF3D}" destId="{F9EDA8A9-43AB-410F-BF63-E66E1AE443DA}" srcOrd="1" destOrd="0" presId="urn:microsoft.com/office/officeart/2005/8/layout/radial2"/>
    <dgm:cxn modelId="{71CB9F45-FDF8-4450-BF64-E36B814CA653}" type="presParOf" srcId="{A87E9C8D-FBC6-4E63-860A-9E0BD1F6DF3D}" destId="{75294950-CF2F-46BE-BD6F-E392FA04DCE1}" srcOrd="2" destOrd="0" presId="urn:microsoft.com/office/officeart/2005/8/layout/radial2"/>
    <dgm:cxn modelId="{577F1082-0418-4EEB-A2EA-B885E4DA0BD6}" type="presParOf" srcId="{75294950-CF2F-46BE-BD6F-E392FA04DCE1}" destId="{91376FFA-EFF3-4A3F-A2B8-4EFDB4E00AC9}" srcOrd="0" destOrd="0" presId="urn:microsoft.com/office/officeart/2005/8/layout/radial2"/>
    <dgm:cxn modelId="{7D440DCD-1CC6-4C76-B97E-EA5742E9D00A}" type="presParOf" srcId="{75294950-CF2F-46BE-BD6F-E392FA04DCE1}" destId="{DAF17AA8-F7EC-4A7D-9932-8E9C6F23028C}" srcOrd="1" destOrd="0" presId="urn:microsoft.com/office/officeart/2005/8/layout/radial2"/>
    <dgm:cxn modelId="{0FCEDC70-B290-44DF-8E43-5B53CCA048EE}" type="presParOf" srcId="{A87E9C8D-FBC6-4E63-860A-9E0BD1F6DF3D}" destId="{0BBD7518-CA34-4D5D-963E-EEB02125155D}" srcOrd="3" destOrd="0" presId="urn:microsoft.com/office/officeart/2005/8/layout/radial2"/>
    <dgm:cxn modelId="{F81E1769-8424-41C1-AA2B-943267A9C5D6}" type="presParOf" srcId="{A87E9C8D-FBC6-4E63-860A-9E0BD1F6DF3D}" destId="{D461417B-C7E0-49B3-898D-C1659BF9A4C9}" srcOrd="4" destOrd="0" presId="urn:microsoft.com/office/officeart/2005/8/layout/radial2"/>
    <dgm:cxn modelId="{230993A5-B759-4048-A1BC-6D3300C72970}" type="presParOf" srcId="{D461417B-C7E0-49B3-898D-C1659BF9A4C9}" destId="{22665A2C-CD39-4A69-AAEE-77B19B3CF2B1}" srcOrd="0" destOrd="0" presId="urn:microsoft.com/office/officeart/2005/8/layout/radial2"/>
    <dgm:cxn modelId="{57CDD70E-78E2-4A60-A82B-35F226ED8CF0}" type="presParOf" srcId="{D461417B-C7E0-49B3-898D-C1659BF9A4C9}" destId="{1E421B28-5078-41C1-8439-A10607C3381E}" srcOrd="1" destOrd="0" presId="urn:microsoft.com/office/officeart/2005/8/layout/radial2"/>
    <dgm:cxn modelId="{174D71FE-0A87-4AB6-9396-88B134424C65}" type="presParOf" srcId="{A87E9C8D-FBC6-4E63-860A-9E0BD1F6DF3D}" destId="{CA4C3A67-38F8-4891-B2ED-4845F5BDA4AC}" srcOrd="5" destOrd="0" presId="urn:microsoft.com/office/officeart/2005/8/layout/radial2"/>
    <dgm:cxn modelId="{AE34A6F9-A020-4D29-A571-5A61677C9328}" type="presParOf" srcId="{A87E9C8D-FBC6-4E63-860A-9E0BD1F6DF3D}" destId="{6D21A4FD-D099-4124-A449-BEF9A5E2834F}" srcOrd="6" destOrd="0" presId="urn:microsoft.com/office/officeart/2005/8/layout/radial2"/>
    <dgm:cxn modelId="{F3DF3271-F2DD-42FC-BAFF-B356223944C8}" type="presParOf" srcId="{6D21A4FD-D099-4124-A449-BEF9A5E2834F}" destId="{22CE8266-4CC1-4F08-BC22-5B7B0F791E32}" srcOrd="0" destOrd="0" presId="urn:microsoft.com/office/officeart/2005/8/layout/radial2"/>
    <dgm:cxn modelId="{668EF4F9-7B14-45F1-924B-936B8C637C62}" type="presParOf" srcId="{6D21A4FD-D099-4124-A449-BEF9A5E2834F}" destId="{CF435FA0-725A-4B71-BF81-2CED33CFD9A5}" srcOrd="1" destOrd="0" presId="urn:microsoft.com/office/officeart/2005/8/layout/radial2"/>
    <dgm:cxn modelId="{1D801A50-8E32-4D99-97AE-D01D1B525EB7}" type="presParOf" srcId="{A87E9C8D-FBC6-4E63-860A-9E0BD1F6DF3D}" destId="{AA82723C-6D0D-4E93-8D58-8F1A08D0FE3B}" srcOrd="7" destOrd="0" presId="urn:microsoft.com/office/officeart/2005/8/layout/radial2"/>
    <dgm:cxn modelId="{86CF3D86-AFEC-42D6-9934-702CB81A9528}" type="presParOf" srcId="{A87E9C8D-FBC6-4E63-860A-9E0BD1F6DF3D}" destId="{E542F2E1-56AC-4948-A80A-52E94066486B}" srcOrd="8" destOrd="0" presId="urn:microsoft.com/office/officeart/2005/8/layout/radial2"/>
    <dgm:cxn modelId="{E6EA5A22-7C70-4C1F-BA12-38A242597B78}" type="presParOf" srcId="{E542F2E1-56AC-4948-A80A-52E94066486B}" destId="{00B7DCBB-EE65-4573-BDCD-0241D0E3B107}" srcOrd="0" destOrd="0" presId="urn:microsoft.com/office/officeart/2005/8/layout/radial2"/>
    <dgm:cxn modelId="{03270D58-9619-408B-B94A-7442CDD779A9}" type="presParOf" srcId="{E542F2E1-56AC-4948-A80A-52E94066486B}" destId="{2EC6C9FF-E5C1-4D58-B499-7F1FEB057B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3368A-00F4-44F7-ADC6-CAA422B1AD72}">
      <dsp:nvSpPr>
        <dsp:cNvPr id="0" name=""/>
        <dsp:cNvSpPr/>
      </dsp:nvSpPr>
      <dsp:spPr>
        <a:xfrm>
          <a:off x="2506029" y="1814091"/>
          <a:ext cx="1379486" cy="137948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Integrated Decision Making</a:t>
          </a:r>
        </a:p>
      </dsp:txBody>
      <dsp:txXfrm>
        <a:off x="2708050" y="2016112"/>
        <a:ext cx="975444" cy="975444"/>
      </dsp:txXfrm>
    </dsp:sp>
    <dsp:sp modelId="{F8A10864-7885-4B55-B1B8-CABDD1092033}">
      <dsp:nvSpPr>
        <dsp:cNvPr id="0" name=""/>
        <dsp:cNvSpPr/>
      </dsp:nvSpPr>
      <dsp:spPr>
        <a:xfrm rot="16200000">
          <a:off x="2987304" y="1586199"/>
          <a:ext cx="416936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416936" y="1942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5349" y="1595200"/>
        <a:ext cx="20846" cy="20846"/>
      </dsp:txXfrm>
    </dsp:sp>
    <dsp:sp modelId="{4790CC7A-3FB8-42C6-8813-B0A91EA4999F}">
      <dsp:nvSpPr>
        <dsp:cNvPr id="0" name=""/>
        <dsp:cNvSpPr/>
      </dsp:nvSpPr>
      <dsp:spPr>
        <a:xfrm>
          <a:off x="2506029" y="17669"/>
          <a:ext cx="1379486" cy="1379486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Defense-in-depth</a:t>
          </a:r>
        </a:p>
      </dsp:txBody>
      <dsp:txXfrm>
        <a:off x="2708050" y="219690"/>
        <a:ext cx="975444" cy="975444"/>
      </dsp:txXfrm>
    </dsp:sp>
    <dsp:sp modelId="{3EFB8070-8E55-4BE1-BCE8-EA1F8D55F025}">
      <dsp:nvSpPr>
        <dsp:cNvPr id="0" name=""/>
        <dsp:cNvSpPr/>
      </dsp:nvSpPr>
      <dsp:spPr>
        <a:xfrm rot="20520000">
          <a:off x="3841554" y="2206847"/>
          <a:ext cx="416936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416936" y="1942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9598" y="2215849"/>
        <a:ext cx="20846" cy="20846"/>
      </dsp:txXfrm>
    </dsp:sp>
    <dsp:sp modelId="{5896B570-089C-4C78-BCB8-C585FC37C7CE}">
      <dsp:nvSpPr>
        <dsp:cNvPr id="0" name=""/>
        <dsp:cNvSpPr/>
      </dsp:nvSpPr>
      <dsp:spPr>
        <a:xfrm>
          <a:off x="4214528" y="1258966"/>
          <a:ext cx="1379486" cy="1379486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Safety Margins</a:t>
          </a:r>
        </a:p>
      </dsp:txBody>
      <dsp:txXfrm>
        <a:off x="4416549" y="1460987"/>
        <a:ext cx="975444" cy="975444"/>
      </dsp:txXfrm>
    </dsp:sp>
    <dsp:sp modelId="{180D2CD9-2F3D-4825-81A1-482F9ADE80D7}">
      <dsp:nvSpPr>
        <dsp:cNvPr id="0" name=""/>
        <dsp:cNvSpPr/>
      </dsp:nvSpPr>
      <dsp:spPr>
        <a:xfrm rot="3240000">
          <a:off x="3515259" y="3211078"/>
          <a:ext cx="416936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416936" y="1942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3304" y="3220079"/>
        <a:ext cx="20846" cy="20846"/>
      </dsp:txXfrm>
    </dsp:sp>
    <dsp:sp modelId="{B969BD5A-98D0-4B48-8476-C35FB1498E74}">
      <dsp:nvSpPr>
        <dsp:cNvPr id="0" name=""/>
        <dsp:cNvSpPr/>
      </dsp:nvSpPr>
      <dsp:spPr>
        <a:xfrm>
          <a:off x="3561940" y="3267428"/>
          <a:ext cx="1379486" cy="1379486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in risk or CDF is small</a:t>
          </a:r>
        </a:p>
      </dsp:txBody>
      <dsp:txXfrm>
        <a:off x="3763961" y="3469449"/>
        <a:ext cx="975444" cy="975444"/>
      </dsp:txXfrm>
    </dsp:sp>
    <dsp:sp modelId="{0EA95689-7A7A-44E7-BBEB-48B46B06D7B9}">
      <dsp:nvSpPr>
        <dsp:cNvPr id="0" name=""/>
        <dsp:cNvSpPr/>
      </dsp:nvSpPr>
      <dsp:spPr>
        <a:xfrm rot="7560000">
          <a:off x="2459349" y="3211078"/>
          <a:ext cx="416936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416936" y="1942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57393" y="3220079"/>
        <a:ext cx="20846" cy="20846"/>
      </dsp:txXfrm>
    </dsp:sp>
    <dsp:sp modelId="{6417CF6A-37E7-4045-A904-D5508DA97CC5}">
      <dsp:nvSpPr>
        <dsp:cNvPr id="0" name=""/>
        <dsp:cNvSpPr/>
      </dsp:nvSpPr>
      <dsp:spPr>
        <a:xfrm>
          <a:off x="1450118" y="3267428"/>
          <a:ext cx="1379486" cy="1379486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Monitoring</a:t>
          </a:r>
        </a:p>
      </dsp:txBody>
      <dsp:txXfrm>
        <a:off x="1652139" y="3469449"/>
        <a:ext cx="975444" cy="975444"/>
      </dsp:txXfrm>
    </dsp:sp>
    <dsp:sp modelId="{9E3D3FDE-B4A2-416B-A560-6468BD1ADFEA}">
      <dsp:nvSpPr>
        <dsp:cNvPr id="0" name=""/>
        <dsp:cNvSpPr/>
      </dsp:nvSpPr>
      <dsp:spPr>
        <a:xfrm rot="11880000">
          <a:off x="2133054" y="2206847"/>
          <a:ext cx="416936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416936" y="1942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31099" y="2215849"/>
        <a:ext cx="20846" cy="20846"/>
      </dsp:txXfrm>
    </dsp:sp>
    <dsp:sp modelId="{4137C7D9-6267-42F9-A461-8E8339D53B5A}">
      <dsp:nvSpPr>
        <dsp:cNvPr id="0" name=""/>
        <dsp:cNvSpPr/>
      </dsp:nvSpPr>
      <dsp:spPr>
        <a:xfrm>
          <a:off x="797530" y="1258966"/>
          <a:ext cx="1379486" cy="1379486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Change meets current regulation</a:t>
          </a:r>
        </a:p>
      </dsp:txBody>
      <dsp:txXfrm>
        <a:off x="999551" y="1460987"/>
        <a:ext cx="975444" cy="97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3368A-00F4-44F7-ADC6-CAA422B1AD72}">
      <dsp:nvSpPr>
        <dsp:cNvPr id="0" name=""/>
        <dsp:cNvSpPr/>
      </dsp:nvSpPr>
      <dsp:spPr>
        <a:xfrm>
          <a:off x="2037434" y="1175818"/>
          <a:ext cx="902960" cy="90296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Integrated Decision Making</a:t>
          </a:r>
        </a:p>
      </dsp:txBody>
      <dsp:txXfrm>
        <a:off x="2169669" y="1308053"/>
        <a:ext cx="638490" cy="638490"/>
      </dsp:txXfrm>
    </dsp:sp>
    <dsp:sp modelId="{F8A10864-7885-4B55-B1B8-CABDD1092033}">
      <dsp:nvSpPr>
        <dsp:cNvPr id="0" name=""/>
        <dsp:cNvSpPr/>
      </dsp:nvSpPr>
      <dsp:spPr>
        <a:xfrm rot="16200000">
          <a:off x="2353439" y="1024017"/>
          <a:ext cx="270951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270951" y="16325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2141" y="1033569"/>
        <a:ext cx="13547" cy="13547"/>
      </dsp:txXfrm>
    </dsp:sp>
    <dsp:sp modelId="{4790CC7A-3FB8-42C6-8813-B0A91EA4999F}">
      <dsp:nvSpPr>
        <dsp:cNvPr id="0" name=""/>
        <dsp:cNvSpPr/>
      </dsp:nvSpPr>
      <dsp:spPr>
        <a:xfrm>
          <a:off x="2037434" y="1906"/>
          <a:ext cx="902960" cy="902960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Defense-in-depth</a:t>
          </a:r>
        </a:p>
      </dsp:txBody>
      <dsp:txXfrm>
        <a:off x="2169669" y="134141"/>
        <a:ext cx="638490" cy="638490"/>
      </dsp:txXfrm>
    </dsp:sp>
    <dsp:sp modelId="{3EFB8070-8E55-4BE1-BCE8-EA1F8D55F025}">
      <dsp:nvSpPr>
        <dsp:cNvPr id="0" name=""/>
        <dsp:cNvSpPr/>
      </dsp:nvSpPr>
      <dsp:spPr>
        <a:xfrm rot="20520000">
          <a:off x="2911667" y="1429594"/>
          <a:ext cx="270951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270951" y="16325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0369" y="1439145"/>
        <a:ext cx="13547" cy="13547"/>
      </dsp:txXfrm>
    </dsp:sp>
    <dsp:sp modelId="{5896B570-089C-4C78-BCB8-C585FC37C7CE}">
      <dsp:nvSpPr>
        <dsp:cNvPr id="0" name=""/>
        <dsp:cNvSpPr/>
      </dsp:nvSpPr>
      <dsp:spPr>
        <a:xfrm>
          <a:off x="3153891" y="813059"/>
          <a:ext cx="902960" cy="902960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 Margins</a:t>
          </a:r>
        </a:p>
      </dsp:txBody>
      <dsp:txXfrm>
        <a:off x="3286126" y="945294"/>
        <a:ext cx="638490" cy="638490"/>
      </dsp:txXfrm>
    </dsp:sp>
    <dsp:sp modelId="{180D2CD9-2F3D-4825-81A1-482F9ADE80D7}">
      <dsp:nvSpPr>
        <dsp:cNvPr id="0" name=""/>
        <dsp:cNvSpPr/>
      </dsp:nvSpPr>
      <dsp:spPr>
        <a:xfrm rot="3240000">
          <a:off x="2698443" y="2085831"/>
          <a:ext cx="270951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270951" y="16325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145" y="2095383"/>
        <a:ext cx="13547" cy="13547"/>
      </dsp:txXfrm>
    </dsp:sp>
    <dsp:sp modelId="{B969BD5A-98D0-4B48-8476-C35FB1498E74}">
      <dsp:nvSpPr>
        <dsp:cNvPr id="0" name=""/>
        <dsp:cNvSpPr/>
      </dsp:nvSpPr>
      <dsp:spPr>
        <a:xfrm>
          <a:off x="2727443" y="2125534"/>
          <a:ext cx="902960" cy="902960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Increase in risk or CDF is small</a:t>
          </a:r>
        </a:p>
      </dsp:txBody>
      <dsp:txXfrm>
        <a:off x="2859678" y="2257769"/>
        <a:ext cx="638490" cy="638490"/>
      </dsp:txXfrm>
    </dsp:sp>
    <dsp:sp modelId="{0EA95689-7A7A-44E7-BBEB-48B46B06D7B9}">
      <dsp:nvSpPr>
        <dsp:cNvPr id="0" name=""/>
        <dsp:cNvSpPr/>
      </dsp:nvSpPr>
      <dsp:spPr>
        <a:xfrm rot="7560000">
          <a:off x="2008434" y="2085831"/>
          <a:ext cx="270951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270951" y="16325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37136" y="2095383"/>
        <a:ext cx="13547" cy="13547"/>
      </dsp:txXfrm>
    </dsp:sp>
    <dsp:sp modelId="{6417CF6A-37E7-4045-A904-D5508DA97CC5}">
      <dsp:nvSpPr>
        <dsp:cNvPr id="0" name=""/>
        <dsp:cNvSpPr/>
      </dsp:nvSpPr>
      <dsp:spPr>
        <a:xfrm>
          <a:off x="1347425" y="2125534"/>
          <a:ext cx="902960" cy="902960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Monitoring</a:t>
          </a:r>
        </a:p>
      </dsp:txBody>
      <dsp:txXfrm>
        <a:off x="1479660" y="2257769"/>
        <a:ext cx="638490" cy="638490"/>
      </dsp:txXfrm>
    </dsp:sp>
    <dsp:sp modelId="{9E3D3FDE-B4A2-416B-A560-6468BD1ADFEA}">
      <dsp:nvSpPr>
        <dsp:cNvPr id="0" name=""/>
        <dsp:cNvSpPr/>
      </dsp:nvSpPr>
      <dsp:spPr>
        <a:xfrm rot="11880000">
          <a:off x="1795210" y="1429594"/>
          <a:ext cx="270951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270951" y="16325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23912" y="1439145"/>
        <a:ext cx="13547" cy="13547"/>
      </dsp:txXfrm>
    </dsp:sp>
    <dsp:sp modelId="{4137C7D9-6267-42F9-A461-8E8339D53B5A}">
      <dsp:nvSpPr>
        <dsp:cNvPr id="0" name=""/>
        <dsp:cNvSpPr/>
      </dsp:nvSpPr>
      <dsp:spPr>
        <a:xfrm>
          <a:off x="920977" y="813059"/>
          <a:ext cx="902960" cy="902960"/>
        </a:xfrm>
        <a:prstGeom prst="ellipse">
          <a:avLst/>
        </a:prstGeom>
        <a:solidFill>
          <a:srgbClr val="300F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Change meets current regulation</a:t>
          </a:r>
        </a:p>
      </dsp:txBody>
      <dsp:txXfrm>
        <a:off x="1053212" y="945294"/>
        <a:ext cx="638490" cy="638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2723C-6D0D-4E93-8D58-8F1A08D0FE3B}">
      <dsp:nvSpPr>
        <dsp:cNvPr id="0" name=""/>
        <dsp:cNvSpPr/>
      </dsp:nvSpPr>
      <dsp:spPr>
        <a:xfrm rot="3682564">
          <a:off x="3700976" y="3126428"/>
          <a:ext cx="82251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822512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C3A67-38F8-4891-B2ED-4845F5BDA4AC}">
      <dsp:nvSpPr>
        <dsp:cNvPr id="0" name=""/>
        <dsp:cNvSpPr/>
      </dsp:nvSpPr>
      <dsp:spPr>
        <a:xfrm rot="1312345">
          <a:off x="4152943" y="2533814"/>
          <a:ext cx="587978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587978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D7518-CA34-4D5D-963E-EEB02125155D}">
      <dsp:nvSpPr>
        <dsp:cNvPr id="0" name=""/>
        <dsp:cNvSpPr/>
      </dsp:nvSpPr>
      <dsp:spPr>
        <a:xfrm rot="20287655">
          <a:off x="4152943" y="1857179"/>
          <a:ext cx="587978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587978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DA8A9-43AB-410F-BF63-E66E1AE443DA}">
      <dsp:nvSpPr>
        <dsp:cNvPr id="0" name=""/>
        <dsp:cNvSpPr/>
      </dsp:nvSpPr>
      <dsp:spPr>
        <a:xfrm rot="17917436">
          <a:off x="3700976" y="1264566"/>
          <a:ext cx="82251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822512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C882-4C59-4521-8713-6DA94596CDA2}">
      <dsp:nvSpPr>
        <dsp:cNvPr id="0" name=""/>
        <dsp:cNvSpPr/>
      </dsp:nvSpPr>
      <dsp:spPr>
        <a:xfrm>
          <a:off x="2581570" y="1348613"/>
          <a:ext cx="1628392" cy="162839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6FFA-EFF3-4A3F-A2B8-4EFDB4E00AC9}">
      <dsp:nvSpPr>
        <dsp:cNvPr id="0" name=""/>
        <dsp:cNvSpPr/>
      </dsp:nvSpPr>
      <dsp:spPr>
        <a:xfrm>
          <a:off x="4054759" y="876"/>
          <a:ext cx="977035" cy="977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Goal</a:t>
          </a:r>
        </a:p>
      </dsp:txBody>
      <dsp:txXfrm>
        <a:off x="4197842" y="143959"/>
        <a:ext cx="690869" cy="690869"/>
      </dsp:txXfrm>
    </dsp:sp>
    <dsp:sp modelId="{22665A2C-CD39-4A69-AAEE-77B19B3CF2B1}">
      <dsp:nvSpPr>
        <dsp:cNvPr id="0" name=""/>
        <dsp:cNvSpPr/>
      </dsp:nvSpPr>
      <dsp:spPr>
        <a:xfrm>
          <a:off x="4684592" y="1091779"/>
          <a:ext cx="977035" cy="9770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Ambitions</a:t>
          </a:r>
        </a:p>
      </dsp:txBody>
      <dsp:txXfrm>
        <a:off x="4827675" y="1234862"/>
        <a:ext cx="690869" cy="690869"/>
      </dsp:txXfrm>
    </dsp:sp>
    <dsp:sp modelId="{22CE8266-4CC1-4F08-BC22-5B7B0F791E32}">
      <dsp:nvSpPr>
        <dsp:cNvPr id="0" name=""/>
        <dsp:cNvSpPr/>
      </dsp:nvSpPr>
      <dsp:spPr>
        <a:xfrm>
          <a:off x="4684592" y="2351446"/>
          <a:ext cx="977035" cy="97703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Challenge</a:t>
          </a:r>
        </a:p>
      </dsp:txBody>
      <dsp:txXfrm>
        <a:off x="4827675" y="2494529"/>
        <a:ext cx="690869" cy="690869"/>
      </dsp:txXfrm>
    </dsp:sp>
    <dsp:sp modelId="{00B7DCBB-EE65-4573-BDCD-0241D0E3B107}">
      <dsp:nvSpPr>
        <dsp:cNvPr id="0" name=""/>
        <dsp:cNvSpPr/>
      </dsp:nvSpPr>
      <dsp:spPr>
        <a:xfrm>
          <a:off x="4054759" y="3442350"/>
          <a:ext cx="977035" cy="97703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Status</a:t>
          </a:r>
        </a:p>
      </dsp:txBody>
      <dsp:txXfrm>
        <a:off x="4197842" y="3585433"/>
        <a:ext cx="690869" cy="69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5A75F8-CC8A-464D-81E0-5A53B3F2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1286D-32D1-45B4-AC88-2B1DDDC5C2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r>
              <a:rPr lang="en-US"/>
              <a:t>12/05/2019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8589-F155-4202-B6CF-2B579F7D9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6022-2692-41BE-8BA7-C5B75DC5AF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AFB9B36-C0FF-41EA-8A96-7E1B6379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9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/>
              <a:t>12/05/2019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6BDDD4A-ED95-4781-B319-2935D202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276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D448-8E2D-4C96-AB25-CF5A00FDA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2294B-E5F6-4F5F-9338-4E91DCA94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B89F-43EF-42BB-94DE-777A77B5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D073-CA32-45E3-96F3-28AB6F90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AB3F7-BE82-489C-A19D-B236587A1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8469" y="126771"/>
            <a:ext cx="3381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18B8-A949-4C14-A55C-1AADC52E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5A1F6-367E-4354-99DE-167A25D75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C1AC-6EF8-427F-88D5-6CEF8C5E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EDD4-6723-4A7D-B0B2-AED663B8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9F61E-6A5B-4703-8FB9-36AAFD83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FF238-DF07-45C5-8113-4B310A80B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C41B0-E41D-4682-829E-DD0247A7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AB25-3D71-4F45-A4B8-944036B8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B127-0625-4278-8B40-DD6C94D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C5EA-389F-496F-9BBA-D1C68C85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" y="122238"/>
            <a:ext cx="8432800" cy="944562"/>
          </a:xfrm>
          <a:prstGeom prst="rect">
            <a:avLst/>
          </a:prstGeom>
        </p:spPr>
        <p:txBody>
          <a:bodyPr/>
          <a:lstStyle>
            <a:lvl1pPr>
              <a:defRPr lang="en-US" sz="2400" b="1" dirty="0"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07/20/2021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PFM Guidance | ACRS Sub-Committee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3821-1EA0-4FBB-B702-7348BCB0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6AC9-C1DC-45E7-A883-E8B37644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CDD9-94E7-4771-8729-E7DFB30A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3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02DF-13A8-40A9-A4E1-D2689C78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1BF5-3A86-4F84-9EA8-1C4FAAD7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CA231-F9F3-4CB0-B0B3-696D73D8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140" y="6050224"/>
            <a:ext cx="2240280" cy="7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EE69-8979-435F-87EA-22ED9FA7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AEB30-4DF8-4BC8-8760-1E35AEE5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3646-7DDF-4FE3-B713-E634CFBD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00C6-40A3-4AF1-8189-F94B592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72BC-2213-4682-A441-0CC48ABC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FBCC-E098-4464-82DE-6A7378A3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635E-C07E-422E-A38B-41DD74E25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9436-55B3-4320-A382-BB6E9ED29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8C339-3322-45EE-9FC2-BB2D96A7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0D98-3EBD-47EB-83F4-1959AAA1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0B9CB-3D16-402E-961F-4FB4D9F3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A601-6302-409D-9A15-4537DB8A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C1328-0DEB-42DC-9CB3-6EB4B0A8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7CEC9-48C8-44CA-9A43-2E28C283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1A7CB-1589-4DF2-99CB-3C9D9D082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32C6D-44B7-4923-BAA8-B1014550D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E3EAD-792A-437A-875F-6520D6E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31518-EFE3-4C3F-AC94-AB377823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6547C-5666-48FD-942E-A1AD2B35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E56D-616B-4138-AD4C-74BDF39F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7F807-C9E6-40F3-9169-1BD10AEB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880-4C61-40DA-BEB3-C4B912FB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D25E-85E3-4EEE-9B64-3FF76DB2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D2F79-7B46-46D4-A4A5-8D98A083A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2140" y="6050224"/>
            <a:ext cx="2240280" cy="7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DBE5-DBB3-4398-A2D1-12A55B7C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0E7E-7FCD-4FEE-B3A5-9A907EEF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D0D3D-524E-447D-8D96-CDDEF5B0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641A-97AD-42C5-8468-D7AF0052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21FF-DF77-4E7A-9DF2-B1F5D26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58BDE-0302-4BF9-8F97-729B242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DA4E-73DC-4F0C-AE1F-4202DFD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C48A5-D181-4F7B-A64C-9AE8C0683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D5E48-CC7A-4A26-B355-A4BB826F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947D9-10CD-4CA5-8469-C424349B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B342A-7045-41F8-B984-E2CF7015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8A921-9931-4189-85C3-FC4BED27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2B47B-EEA9-4001-A41F-C564A8C3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BA3B-9F2B-4357-9260-41200FA9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1AED7-9AAD-48FA-8BE4-B4BBCCBE8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3E39-179A-44C0-8572-E7CF3B70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F520-1C9B-4CF8-8084-72F5494C6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C678AF-BE4B-4FDB-8190-DE02E79D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977" y="1083824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Assessing Passive Components with Risk-Informed Thinking</a:t>
            </a:r>
            <a:endParaRPr lang="en-US" sz="4800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773A80-86FA-4517-A27E-356F87C8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419"/>
            <a:ext cx="9144000" cy="2639221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David L. Rudland</a:t>
            </a:r>
            <a:br>
              <a:rPr lang="en-US" sz="3400" dirty="0"/>
            </a:br>
            <a:r>
              <a:rPr lang="en-US" sz="3400" dirty="0"/>
              <a:t>Senior Technical Advisor for Materials</a:t>
            </a:r>
            <a:br>
              <a:rPr lang="en-US" sz="3400" dirty="0"/>
            </a:br>
            <a:r>
              <a:rPr lang="en-US" sz="3400" dirty="0"/>
              <a:t>Office of Nuclear Reactor Regulation</a:t>
            </a:r>
            <a:br>
              <a:rPr lang="en-US" sz="3400" dirty="0"/>
            </a:br>
            <a:r>
              <a:rPr lang="en-US" sz="3400" dirty="0"/>
              <a:t>U.S. Nuclear Regulatory Commission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3400" dirty="0"/>
            </a:br>
            <a:br>
              <a:rPr lang="en-US" sz="2400" dirty="0"/>
            </a:br>
            <a:r>
              <a:rPr lang="en-US" sz="2600" dirty="0"/>
              <a:t>2022 International Symposium on Probabilistic Methods for Nuclear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Leicester University Space Park, Leicester LE4 5SP UK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November 1-3, 2022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848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1283-554B-43FB-91C0-652C4E9E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Operational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C278-453B-49A9-8A7C-A18CBE308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E7223-C4F4-401F-8F75-82BDDBC6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21" y="1825625"/>
            <a:ext cx="5267440" cy="3728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5A5688-2B5C-4C16-95DB-61102B236453}"/>
              </a:ext>
            </a:extLst>
          </p:cNvPr>
          <p:cNvSpPr txBox="1"/>
          <p:nvPr/>
        </p:nvSpPr>
        <p:spPr>
          <a:xfrm>
            <a:off x="1498226" y="191519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IGSCC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FB0CE9-C31C-EC7D-4788-44366F1F0382}"/>
              </a:ext>
            </a:extLst>
          </p:cNvPr>
          <p:cNvSpPr txBox="1">
            <a:spLocks/>
          </p:cNvSpPr>
          <p:nvPr/>
        </p:nvSpPr>
        <p:spPr>
          <a:xfrm>
            <a:off x="4952358" y="6243965"/>
            <a:ext cx="4295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Assessing Passive Components with Risk-Informed Thinking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9283FD-3FA3-451C-E5F6-840A2465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F2DBB63-BF0E-5204-DB75-4E5CC4C8B2D2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5592-7D35-47C3-AB3C-1D865474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799" y="6201743"/>
            <a:ext cx="2743200" cy="455438"/>
          </a:xfrm>
        </p:spPr>
        <p:txBody>
          <a:bodyPr/>
          <a:lstStyle/>
          <a:p>
            <a:r>
              <a:rPr lang="en-US" dirty="0"/>
              <a:t>Data from Nuclear Energy Agency (NEA) has operated an event database project, Component Operational Experience, Degradation and Aging Program (CODAP)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AD4447-31C0-D66E-2BD4-0498D28613FB}"/>
              </a:ext>
            </a:extLst>
          </p:cNvPr>
          <p:cNvGrpSpPr/>
          <p:nvPr/>
        </p:nvGrpSpPr>
        <p:grpSpPr>
          <a:xfrm>
            <a:off x="5985920" y="1915198"/>
            <a:ext cx="6027906" cy="3791404"/>
            <a:chOff x="5985920" y="2123430"/>
            <a:chExt cx="6027906" cy="37914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537B25-6CFD-433D-B5D7-30C64ED3D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5920" y="2123430"/>
              <a:ext cx="6027906" cy="379140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7B2A7A-B6B8-40FD-9558-57FD96C9C6D4}"/>
                </a:ext>
              </a:extLst>
            </p:cNvPr>
            <p:cNvSpPr txBox="1"/>
            <p:nvPr/>
          </p:nvSpPr>
          <p:spPr>
            <a:xfrm>
              <a:off x="7011937" y="4498589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1.5 years/</a:t>
              </a:r>
            </a:p>
            <a:p>
              <a:r>
                <a:rPr lang="en-US" dirty="0"/>
                <a:t>mechanisms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A2847F-7A61-4E2E-A372-D6CCCF8536BD}"/>
                </a:ext>
              </a:extLst>
            </p:cNvPr>
            <p:cNvSpPr txBox="1"/>
            <p:nvPr/>
          </p:nvSpPr>
          <p:spPr>
            <a:xfrm>
              <a:off x="9527963" y="2591825"/>
              <a:ext cx="2100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 years/mechanisms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399309-C9F9-428F-1B54-698FD2439FFF}"/>
                </a:ext>
              </a:extLst>
            </p:cNvPr>
            <p:cNvGrpSpPr/>
            <p:nvPr/>
          </p:nvGrpSpPr>
          <p:grpSpPr>
            <a:xfrm>
              <a:off x="8658197" y="3428999"/>
              <a:ext cx="2995514" cy="1874455"/>
              <a:chOff x="1825258" y="3016484"/>
              <a:chExt cx="5147045" cy="334526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4055012-7777-5F20-96D2-48D8F2FBED50}"/>
                  </a:ext>
                </a:extLst>
              </p:cNvPr>
              <p:cNvSpPr/>
              <p:nvPr/>
            </p:nvSpPr>
            <p:spPr>
              <a:xfrm>
                <a:off x="2247899" y="3741039"/>
                <a:ext cx="4648200" cy="2057400"/>
              </a:xfrm>
              <a:custGeom>
                <a:avLst/>
                <a:gdLst>
                  <a:gd name="connsiteX0" fmla="*/ 0 w 4648200"/>
                  <a:gd name="connsiteY0" fmla="*/ 0 h 2057400"/>
                  <a:gd name="connsiteX1" fmla="*/ 7198 w 4648200"/>
                  <a:gd name="connsiteY1" fmla="*/ 0 h 2057400"/>
                  <a:gd name="connsiteX2" fmla="*/ 11999 w 4648200"/>
                  <a:gd name="connsiteY2" fmla="*/ 72752 h 2057400"/>
                  <a:gd name="connsiteX3" fmla="*/ 2324100 w 4648200"/>
                  <a:gd name="connsiteY3" fmla="*/ 1669162 h 2057400"/>
                  <a:gd name="connsiteX4" fmla="*/ 4636201 w 4648200"/>
                  <a:gd name="connsiteY4" fmla="*/ 72752 h 2057400"/>
                  <a:gd name="connsiteX5" fmla="*/ 4641003 w 4648200"/>
                  <a:gd name="connsiteY5" fmla="*/ 0 h 2057400"/>
                  <a:gd name="connsiteX6" fmla="*/ 4648200 w 4648200"/>
                  <a:gd name="connsiteY6" fmla="*/ 0 h 2057400"/>
                  <a:gd name="connsiteX7" fmla="*/ 4648200 w 4648200"/>
                  <a:gd name="connsiteY7" fmla="*/ 2057400 h 2057400"/>
                  <a:gd name="connsiteX8" fmla="*/ 0 w 4648200"/>
                  <a:gd name="connsiteY8" fmla="*/ 2057400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00" h="2057400">
                    <a:moveTo>
                      <a:pt x="0" y="0"/>
                    </a:moveTo>
                    <a:lnTo>
                      <a:pt x="7198" y="0"/>
                    </a:lnTo>
                    <a:lnTo>
                      <a:pt x="11999" y="72752"/>
                    </a:lnTo>
                    <a:cubicBezTo>
                      <a:pt x="131016" y="969432"/>
                      <a:pt x="1120758" y="1669162"/>
                      <a:pt x="2324100" y="1669162"/>
                    </a:cubicBezTo>
                    <a:cubicBezTo>
                      <a:pt x="3527442" y="1669162"/>
                      <a:pt x="4517184" y="969432"/>
                      <a:pt x="4636201" y="72752"/>
                    </a:cubicBezTo>
                    <a:lnTo>
                      <a:pt x="4641003" y="0"/>
                    </a:lnTo>
                    <a:lnTo>
                      <a:pt x="4648200" y="0"/>
                    </a:lnTo>
                    <a:lnTo>
                      <a:pt x="4648200" y="2057400"/>
                    </a:lnTo>
                    <a:lnTo>
                      <a:pt x="0" y="20574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77BD35-14C0-278E-190B-6F38C2A4B58F}"/>
                  </a:ext>
                </a:extLst>
              </p:cNvPr>
              <p:cNvSpPr txBox="1"/>
              <p:nvPr/>
            </p:nvSpPr>
            <p:spPr>
              <a:xfrm>
                <a:off x="2247898" y="5867400"/>
                <a:ext cx="1181104" cy="49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Burn-in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4A9A90-DF97-F6F2-EB4E-795AE9672E99}"/>
                  </a:ext>
                </a:extLst>
              </p:cNvPr>
              <p:cNvSpPr txBox="1"/>
              <p:nvPr/>
            </p:nvSpPr>
            <p:spPr>
              <a:xfrm>
                <a:off x="3684000" y="5867400"/>
                <a:ext cx="1440448" cy="49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Maturity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5210D7-DCA5-F5A8-200C-9BC4E2697591}"/>
                  </a:ext>
                </a:extLst>
              </p:cNvPr>
              <p:cNvSpPr txBox="1"/>
              <p:nvPr/>
            </p:nvSpPr>
            <p:spPr>
              <a:xfrm>
                <a:off x="5639772" y="5867400"/>
                <a:ext cx="1332531" cy="49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/>
                  <a:t>Wear-out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1D4325-353F-9EC9-EEE0-72B967B8F76C}"/>
                  </a:ext>
                </a:extLst>
              </p:cNvPr>
              <p:cNvSpPr txBox="1"/>
              <p:nvPr/>
            </p:nvSpPr>
            <p:spPr>
              <a:xfrm rot="16200000">
                <a:off x="637777" y="4203965"/>
                <a:ext cx="2850915" cy="47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Chance of failure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95661C-F2B4-F741-19D2-2DC40125459F}"/>
                  </a:ext>
                </a:extLst>
              </p:cNvPr>
              <p:cNvSpPr/>
              <p:nvPr/>
            </p:nvSpPr>
            <p:spPr>
              <a:xfrm>
                <a:off x="3238500" y="5086445"/>
                <a:ext cx="2667002" cy="711994"/>
              </a:xfrm>
              <a:custGeom>
                <a:avLst/>
                <a:gdLst>
                  <a:gd name="connsiteX0" fmla="*/ 2667002 w 2667002"/>
                  <a:gd name="connsiteY0" fmla="*/ 0 h 711994"/>
                  <a:gd name="connsiteX1" fmla="*/ 2667002 w 2667002"/>
                  <a:gd name="connsiteY1" fmla="*/ 711994 h 711994"/>
                  <a:gd name="connsiteX2" fmla="*/ 0 w 2667002"/>
                  <a:gd name="connsiteY2" fmla="*/ 711994 h 711994"/>
                  <a:gd name="connsiteX3" fmla="*/ 0 w 2667002"/>
                  <a:gd name="connsiteY3" fmla="*/ 3 h 711994"/>
                  <a:gd name="connsiteX4" fmla="*/ 104504 w 2667002"/>
                  <a:gd name="connsiteY4" fmla="*/ 55071 h 711994"/>
                  <a:gd name="connsiteX5" fmla="*/ 1333498 w 2667002"/>
                  <a:gd name="connsiteY5" fmla="*/ 323756 h 711994"/>
                  <a:gd name="connsiteX6" fmla="*/ 2562492 w 2667002"/>
                  <a:gd name="connsiteY6" fmla="*/ 55071 h 71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2" h="711994">
                    <a:moveTo>
                      <a:pt x="2667002" y="0"/>
                    </a:moveTo>
                    <a:lnTo>
                      <a:pt x="2667002" y="711994"/>
                    </a:lnTo>
                    <a:lnTo>
                      <a:pt x="0" y="711994"/>
                    </a:lnTo>
                    <a:lnTo>
                      <a:pt x="0" y="3"/>
                    </a:lnTo>
                    <a:lnTo>
                      <a:pt x="104504" y="55071"/>
                    </a:lnTo>
                    <a:cubicBezTo>
                      <a:pt x="461029" y="225357"/>
                      <a:pt x="882245" y="323756"/>
                      <a:pt x="1333498" y="323756"/>
                    </a:cubicBezTo>
                    <a:cubicBezTo>
                      <a:pt x="1784752" y="323756"/>
                      <a:pt x="2205967" y="225357"/>
                      <a:pt x="2562492" y="5507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49F13E-0626-4277-B019-6F3529AB864C}"/>
              </a:ext>
            </a:extLst>
          </p:cNvPr>
          <p:cNvSpPr txBox="1"/>
          <p:nvPr/>
        </p:nvSpPr>
        <p:spPr>
          <a:xfrm>
            <a:off x="6288096" y="480482"/>
            <a:ext cx="5065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</a:t>
            </a:r>
            <a:r>
              <a:rPr lang="en-US" sz="3600" b="0" i="0" u="none" strike="noStrike" baseline="0" dirty="0">
                <a:solidFill>
                  <a:srgbClr val="000000"/>
                </a:solidFill>
              </a:rPr>
              <a:t>he potential for new mechanisms must be considered</a:t>
            </a:r>
            <a:endParaRPr lang="en-US" sz="36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DE76A0A-7AA9-8AC3-1424-B68C3BFB6E6F}"/>
              </a:ext>
            </a:extLst>
          </p:cNvPr>
          <p:cNvSpPr/>
          <p:nvPr/>
        </p:nvSpPr>
        <p:spPr>
          <a:xfrm rot="4662993">
            <a:off x="9244138" y="3603785"/>
            <a:ext cx="13211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A03F-ED1D-488E-B205-468A2F3D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63" y="27287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Risk Arguments for ISI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33B36-155C-46D2-A1EE-EF172D1F9B38}"/>
              </a:ext>
            </a:extLst>
          </p:cNvPr>
          <p:cNvGrpSpPr/>
          <p:nvPr/>
        </p:nvGrpSpPr>
        <p:grpSpPr>
          <a:xfrm>
            <a:off x="9016933" y="3480292"/>
            <a:ext cx="1242662" cy="1208959"/>
            <a:chOff x="1283950" y="2096544"/>
            <a:chExt cx="885124" cy="8851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523439-B8BA-4F0E-B9E7-30C51369A0CF}"/>
                </a:ext>
              </a:extLst>
            </p:cNvPr>
            <p:cNvSpPr/>
            <p:nvPr/>
          </p:nvSpPr>
          <p:spPr>
            <a:xfrm>
              <a:off x="1283950" y="2096544"/>
              <a:ext cx="885124" cy="885124"/>
            </a:xfrm>
            <a:prstGeom prst="ellipse">
              <a:avLst/>
            </a:prstGeom>
            <a:solidFill>
              <a:srgbClr val="300F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300B2447-05EA-42C4-A0C0-E82E54AFE43F}"/>
                </a:ext>
              </a:extLst>
            </p:cNvPr>
            <p:cNvSpPr txBox="1"/>
            <p:nvPr/>
          </p:nvSpPr>
          <p:spPr>
            <a:xfrm>
              <a:off x="1413573" y="2226167"/>
              <a:ext cx="625878" cy="625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Monitoring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8C78B3F-C4E4-4C1E-9A32-EE01F2D9A1E2}"/>
              </a:ext>
            </a:extLst>
          </p:cNvPr>
          <p:cNvSpPr/>
          <p:nvPr/>
        </p:nvSpPr>
        <p:spPr>
          <a:xfrm>
            <a:off x="7105470" y="2036034"/>
            <a:ext cx="1600200" cy="1237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(PRA, PFM,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9D3C2E2-C075-458D-BF2F-8766D49451FA}"/>
              </a:ext>
            </a:extLst>
          </p:cNvPr>
          <p:cNvSpPr/>
          <p:nvPr/>
        </p:nvSpPr>
        <p:spPr>
          <a:xfrm>
            <a:off x="10511137" y="2159453"/>
            <a:ext cx="1079086" cy="10301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5FD92A-286A-4CEA-B9B8-D0F0C788178E}"/>
              </a:ext>
            </a:extLst>
          </p:cNvPr>
          <p:cNvSpPr txBox="1"/>
          <p:nvPr/>
        </p:nvSpPr>
        <p:spPr>
          <a:xfrm>
            <a:off x="8825352" y="2792097"/>
            <a:ext cx="176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in time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1D4B71-6FD1-4A30-A306-0C3C9E370D54}"/>
              </a:ext>
            </a:extLst>
          </p:cNvPr>
          <p:cNvCxnSpPr>
            <a:cxnSpLocks/>
            <a:stCxn id="20" idx="2"/>
            <a:endCxn id="16" idx="3"/>
          </p:cNvCxnSpPr>
          <p:nvPr/>
        </p:nvCxnSpPr>
        <p:spPr>
          <a:xfrm flipH="1" flipV="1">
            <a:off x="8705670" y="2654655"/>
            <a:ext cx="1805467" cy="19868"/>
          </a:xfrm>
          <a:prstGeom prst="straightConnector1">
            <a:avLst/>
          </a:prstGeom>
          <a:ln w="5080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360CA35-8929-4261-A0D6-3652FD852AB0}"/>
              </a:ext>
            </a:extLst>
          </p:cNvPr>
          <p:cNvCxnSpPr>
            <a:cxnSpLocks/>
            <a:stCxn id="20" idx="4"/>
            <a:endCxn id="14" idx="6"/>
          </p:cNvCxnSpPr>
          <p:nvPr/>
        </p:nvCxnSpPr>
        <p:spPr>
          <a:xfrm rot="5400000">
            <a:off x="10207548" y="3241640"/>
            <a:ext cx="895180" cy="791085"/>
          </a:xfrm>
          <a:prstGeom prst="bentConnector2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5B18BC6-AE7F-47FA-ADB6-FE902CBA06AB}"/>
              </a:ext>
            </a:extLst>
          </p:cNvPr>
          <p:cNvCxnSpPr>
            <a:stCxn id="14" idx="2"/>
            <a:endCxn id="16" idx="2"/>
          </p:cNvCxnSpPr>
          <p:nvPr/>
        </p:nvCxnSpPr>
        <p:spPr>
          <a:xfrm rot="10800000">
            <a:off x="7905571" y="3273276"/>
            <a:ext cx="1111363" cy="811496"/>
          </a:xfrm>
          <a:prstGeom prst="bentConnector2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4229D-459C-46E6-9F0E-454A74AF0505}"/>
              </a:ext>
            </a:extLst>
          </p:cNvPr>
          <p:cNvSpPr txBox="1"/>
          <p:nvPr/>
        </p:nvSpPr>
        <p:spPr>
          <a:xfrm>
            <a:off x="8801820" y="4645788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time 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F0A5F9-B2B2-47E5-988C-3F8DA29118B0}"/>
              </a:ext>
            </a:extLst>
          </p:cNvPr>
          <p:cNvSpPr txBox="1"/>
          <p:nvPr/>
        </p:nvSpPr>
        <p:spPr>
          <a:xfrm>
            <a:off x="436358" y="1395951"/>
            <a:ext cx="6549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Probabilistic fracture mechanics and other advanced analytical techniques model the state-of-the-art with the current-day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Modelling the unknown is always a major question and limitation of these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Monitoring provides the necessary feedback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FDD540-F2C5-8145-915B-DA53B98D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A9918-7115-561F-E477-190726F3DAE6}"/>
              </a:ext>
            </a:extLst>
          </p:cNvPr>
          <p:cNvSpPr txBox="1">
            <a:spLocks/>
          </p:cNvSpPr>
          <p:nvPr/>
        </p:nvSpPr>
        <p:spPr>
          <a:xfrm>
            <a:off x="479288" y="62920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1-3, 2022 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C7A419-7D0D-69FE-2AF6-E88736BC0C9A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7221-03EC-3D45-15A3-8D193638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How Much Performance Monitoring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D8CA-0DFF-3FB2-61EE-EBE74934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components in US plants are in the “maturity” phase</a:t>
            </a:r>
          </a:p>
          <a:p>
            <a:r>
              <a:rPr lang="en-US" dirty="0"/>
              <a:t>Examinations are primarily confirming operating experience and monitoring for novel degradation</a:t>
            </a:r>
          </a:p>
          <a:p>
            <a:r>
              <a:rPr lang="en-US" dirty="0"/>
              <a:t>Strategies such as primary/expansion (MRP-227) or fleet coordination (WCAP-16168) may be adequate to demonstrate performance monitoring</a:t>
            </a:r>
          </a:p>
          <a:p>
            <a:r>
              <a:rPr lang="en-US" dirty="0"/>
              <a:t>Statistical techniques may be used to define minimum inspection required to find unique degradation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B3CE04-83FE-2D35-EEF9-6360353DE08F}"/>
              </a:ext>
            </a:extLst>
          </p:cNvPr>
          <p:cNvSpPr txBox="1">
            <a:spLocks/>
          </p:cNvSpPr>
          <p:nvPr/>
        </p:nvSpPr>
        <p:spPr>
          <a:xfrm>
            <a:off x="3948248" y="6310310"/>
            <a:ext cx="4295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Assessing Passive Components with Risk-Informed Thinking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C45F05-F414-77A5-9CC2-E79160A1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83C4F1-A381-6EA8-4008-71032DB0BE31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C519-41D1-71AE-37E7-1BBE7756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2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Binomial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D51-5EAF-28A4-FCBC-FA57007D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309100"/>
            <a:ext cx="6411492" cy="504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binomial distribution is frequently used to model the number of successes in a sample of size n drawn with replacement from a population of size N</a:t>
            </a:r>
          </a:p>
          <a:p>
            <a:endParaRPr lang="en-US" dirty="0"/>
          </a:p>
          <a:p>
            <a:r>
              <a:rPr lang="en-US" dirty="0"/>
              <a:t>Can be used to find # of inspections needed to find a crack</a:t>
            </a:r>
          </a:p>
          <a:p>
            <a:endParaRPr lang="en-US" dirty="0"/>
          </a:p>
          <a:p>
            <a:r>
              <a:rPr lang="en-US" dirty="0"/>
              <a:t>Only a function of the number of inspections and the % cracked</a:t>
            </a:r>
          </a:p>
          <a:p>
            <a:endParaRPr lang="en-US" dirty="0"/>
          </a:p>
          <a:p>
            <a:r>
              <a:rPr lang="en-US" dirty="0"/>
              <a:t>Does not demonstrate the impact of sample size</a:t>
            </a:r>
          </a:p>
          <a:p>
            <a:endParaRPr lang="en-US" dirty="0"/>
          </a:p>
          <a:p>
            <a:r>
              <a:rPr lang="en-US" dirty="0"/>
              <a:t>Very easy to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6E1D19-BC78-80E2-4F7A-2B4605FEC8CD}"/>
                  </a:ext>
                </a:extLst>
              </p:cNvPr>
              <p:cNvSpPr txBox="1"/>
              <p:nvPr/>
            </p:nvSpPr>
            <p:spPr>
              <a:xfrm>
                <a:off x="7162801" y="1137827"/>
                <a:ext cx="4190999" cy="646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6E1D19-BC78-80E2-4F7A-2B4605FE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1137827"/>
                <a:ext cx="4190999" cy="646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{\displaystyle {\binom {n}{k}}={\frac {n!}{k!(n-k)!}}}">
            <a:extLst>
              <a:ext uri="{FF2B5EF4-FFF2-40B4-BE49-F238E27FC236}">
                <a16:creationId xmlns:a16="http://schemas.microsoft.com/office/drawing/2014/main" id="{53359E48-4ECC-7ADA-2170-DC77950FC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5800" y="47625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BC2B7-F449-B7BB-9D83-86DF983312F2}"/>
                  </a:ext>
                </a:extLst>
              </p:cNvPr>
              <p:cNvSpPr txBox="1"/>
              <p:nvPr/>
            </p:nvSpPr>
            <p:spPr>
              <a:xfrm flipH="1">
                <a:off x="8004358" y="1923565"/>
                <a:ext cx="2165298" cy="557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BC2B7-F449-B7BB-9D83-86DF9833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04358" y="1923565"/>
                <a:ext cx="2165298" cy="557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8CA33B-DA61-064A-0EE1-9DB0229CA3E6}"/>
              </a:ext>
            </a:extLst>
          </p:cNvPr>
          <p:cNvSpPr txBox="1"/>
          <p:nvPr/>
        </p:nvSpPr>
        <p:spPr>
          <a:xfrm>
            <a:off x="7033067" y="2505760"/>
            <a:ext cx="4617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 number of successes (cracks found) , n=number of trials (inspections)</a:t>
            </a:r>
          </a:p>
          <a:p>
            <a:r>
              <a:rPr lang="en-US" dirty="0"/>
              <a:t>p= probability of success on an individual trial (% of population cracked)</a:t>
            </a:r>
          </a:p>
          <a:p>
            <a:r>
              <a:rPr lang="en-US" dirty="0"/>
              <a:t>If k=0 then this is the probability of no successes is: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E9C19-DFAE-0EF7-7F00-6B1A217D0520}"/>
                  </a:ext>
                </a:extLst>
              </p:cNvPr>
              <p:cNvSpPr txBox="1"/>
              <p:nvPr/>
            </p:nvSpPr>
            <p:spPr>
              <a:xfrm>
                <a:off x="7071167" y="4150756"/>
                <a:ext cx="4190999" cy="4616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E9C19-DFAE-0EF7-7F00-6B1A217D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167" y="4150756"/>
                <a:ext cx="41909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27DB68B-611C-439D-7E19-E55B79E1633D}"/>
              </a:ext>
            </a:extLst>
          </p:cNvPr>
          <p:cNvSpPr txBox="1"/>
          <p:nvPr/>
        </p:nvSpPr>
        <p:spPr>
          <a:xfrm>
            <a:off x="7071166" y="4692394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therefore, the probability of at least one success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04A51-0F02-EB25-80F1-948646592099}"/>
                  </a:ext>
                </a:extLst>
              </p:cNvPr>
              <p:cNvSpPr txBox="1"/>
              <p:nvPr/>
            </p:nvSpPr>
            <p:spPr>
              <a:xfrm>
                <a:off x="7033067" y="5290510"/>
                <a:ext cx="4190999" cy="4616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04A51-0F02-EB25-80F1-94864659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067" y="5290510"/>
                <a:ext cx="41909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1FBBA5-71E6-A2FC-13B3-5A0CB2E3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66291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A3B7B-36BD-392F-40FE-48566B62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5CFE760-0EC0-2FB1-B6A1-03537E5A85E3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3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42BA-5B2E-3920-8580-3AA5299D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4" y="264567"/>
            <a:ext cx="48061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Monte Carlo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A27B-F653-2A84-F497-24F63EC6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66" y="1313049"/>
            <a:ext cx="6180032" cy="4525963"/>
          </a:xfrm>
        </p:spPr>
        <p:txBody>
          <a:bodyPr/>
          <a:lstStyle/>
          <a:p>
            <a:r>
              <a:rPr lang="en-US" dirty="0"/>
              <a:t>Same idea can be developed through a MC analysis</a:t>
            </a:r>
          </a:p>
          <a:p>
            <a:r>
              <a:rPr lang="en-US" dirty="0"/>
              <a:t>Allows maximum flexibility in analysis</a:t>
            </a:r>
          </a:p>
          <a:p>
            <a:r>
              <a:rPr lang="en-US" dirty="0"/>
              <a:t>Binomial response can be recreated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9932117-645E-DF57-EA7B-15008B68F0F2}"/>
              </a:ext>
            </a:extLst>
          </p:cNvPr>
          <p:cNvGrpSpPr/>
          <p:nvPr/>
        </p:nvGrpSpPr>
        <p:grpSpPr>
          <a:xfrm>
            <a:off x="5847805" y="562110"/>
            <a:ext cx="5255624" cy="5211037"/>
            <a:chOff x="4182707" y="249236"/>
            <a:chExt cx="4792802" cy="63246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A8327C-76C5-AAEA-0B55-FB613AF04DC6}"/>
                </a:ext>
              </a:extLst>
            </p:cNvPr>
            <p:cNvSpPr/>
            <p:nvPr/>
          </p:nvSpPr>
          <p:spPr>
            <a:xfrm>
              <a:off x="4182707" y="249236"/>
              <a:ext cx="1828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Sample a weld population with x% cracked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BDD1D8-E5F7-38A3-F0F4-169CA9C50B35}"/>
                </a:ext>
              </a:extLst>
            </p:cNvPr>
            <p:cNvSpPr/>
            <p:nvPr/>
          </p:nvSpPr>
          <p:spPr>
            <a:xfrm>
              <a:off x="5334000" y="2611436"/>
              <a:ext cx="1390514" cy="711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Loop on weld population</a:t>
              </a: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D8D3051-F212-FC86-E450-D4E80EC358ED}"/>
                </a:ext>
              </a:extLst>
            </p:cNvPr>
            <p:cNvSpPr/>
            <p:nvPr/>
          </p:nvSpPr>
          <p:spPr>
            <a:xfrm>
              <a:off x="5181600" y="4766760"/>
              <a:ext cx="1710963" cy="1045077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cracked?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0BEE66-725A-B4B3-203D-FD46E007781D}"/>
                </a:ext>
              </a:extLst>
            </p:cNvPr>
            <p:cNvSpPr/>
            <p:nvPr/>
          </p:nvSpPr>
          <p:spPr>
            <a:xfrm>
              <a:off x="6138633" y="249236"/>
              <a:ext cx="1752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Sample Inspection of y% of welds</a:t>
              </a: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F49DA25A-2268-3D6D-6CFF-785624FF0B0F}"/>
                </a:ext>
              </a:extLst>
            </p:cNvPr>
            <p:cNvSpPr/>
            <p:nvPr/>
          </p:nvSpPr>
          <p:spPr>
            <a:xfrm>
              <a:off x="5029200" y="3602036"/>
              <a:ext cx="2006782" cy="9144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inspected?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6E061E-68BA-EBE1-D812-62EF29BB5C12}"/>
                </a:ext>
              </a:extLst>
            </p:cNvPr>
            <p:cNvSpPr/>
            <p:nvPr/>
          </p:nvSpPr>
          <p:spPr>
            <a:xfrm>
              <a:off x="5321808" y="6151782"/>
              <a:ext cx="1447800" cy="422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count=count+1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9904E879-92F5-23FB-1405-973C82DA37C1}"/>
                </a:ext>
              </a:extLst>
            </p:cNvPr>
            <p:cNvCxnSpPr>
              <a:cxnSpLocks/>
              <a:stCxn id="11" idx="3"/>
              <a:endCxn id="95" idx="1"/>
            </p:cNvCxnSpPr>
            <p:nvPr/>
          </p:nvCxnSpPr>
          <p:spPr>
            <a:xfrm flipV="1">
              <a:off x="7035982" y="3674233"/>
              <a:ext cx="260068" cy="385004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AB34B305-F816-0B1B-8C6D-10D35003BB33}"/>
                </a:ext>
              </a:extLst>
            </p:cNvPr>
            <p:cNvCxnSpPr>
              <a:cxnSpLocks/>
              <a:stCxn id="8" idx="3"/>
              <a:endCxn id="95" idx="2"/>
            </p:cNvCxnSpPr>
            <p:nvPr/>
          </p:nvCxnSpPr>
          <p:spPr>
            <a:xfrm flipV="1">
              <a:off x="6892563" y="4131433"/>
              <a:ext cx="922021" cy="1157866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EF7159-8C46-3C2C-26B2-4403F22DE986}"/>
                </a:ext>
              </a:extLst>
            </p:cNvPr>
            <p:cNvCxnSpPr>
              <a:stCxn id="11" idx="2"/>
              <a:endCxn id="8" idx="0"/>
            </p:cNvCxnSpPr>
            <p:nvPr/>
          </p:nvCxnSpPr>
          <p:spPr>
            <a:xfrm>
              <a:off x="6032591" y="4516437"/>
              <a:ext cx="4491" cy="25032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4D31B1-7C8F-6A04-65BD-33AFE078A92D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>
            <a:xfrm>
              <a:off x="6037082" y="5811837"/>
              <a:ext cx="8626" cy="33994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CF6C0655-9369-BB44-7172-BBCFED7FAC0F}"/>
                </a:ext>
              </a:extLst>
            </p:cNvPr>
            <p:cNvCxnSpPr>
              <a:cxnSpLocks/>
              <a:stCxn id="12" idx="3"/>
              <a:endCxn id="54" idx="2"/>
            </p:cNvCxnSpPr>
            <p:nvPr/>
          </p:nvCxnSpPr>
          <p:spPr>
            <a:xfrm flipV="1">
              <a:off x="6769608" y="2997098"/>
              <a:ext cx="1673726" cy="3365712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EB1A55-A1A1-99AB-3379-4101138D0AAA}"/>
                </a:ext>
              </a:extLst>
            </p:cNvPr>
            <p:cNvSpPr/>
            <p:nvPr/>
          </p:nvSpPr>
          <p:spPr>
            <a:xfrm>
              <a:off x="5340096" y="1581912"/>
              <a:ext cx="1390514" cy="711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MC Loop, n realizations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50EC5CE-C9A2-952C-D72E-5641030347E1}"/>
                </a:ext>
              </a:extLst>
            </p:cNvPr>
            <p:cNvCxnSpPr>
              <a:cxnSpLocks/>
              <a:stCxn id="54" idx="1"/>
              <a:endCxn id="26" idx="3"/>
            </p:cNvCxnSpPr>
            <p:nvPr/>
          </p:nvCxnSpPr>
          <p:spPr>
            <a:xfrm rot="10800000">
              <a:off x="6730610" y="1937706"/>
              <a:ext cx="1194190" cy="602193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9AC41E-7B65-8475-90E5-D8FF475DE7CA}"/>
                </a:ext>
              </a:extLst>
            </p:cNvPr>
            <p:cNvSpPr/>
            <p:nvPr/>
          </p:nvSpPr>
          <p:spPr>
            <a:xfrm>
              <a:off x="7900416" y="1325572"/>
              <a:ext cx="1075093" cy="503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p=count/n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E6D539E-003C-53A5-BEE5-F83F61ADE6BA}"/>
                </a:ext>
              </a:extLst>
            </p:cNvPr>
            <p:cNvCxnSpPr>
              <a:cxnSpLocks/>
              <a:stCxn id="26" idx="2"/>
              <a:endCxn id="7" idx="0"/>
            </p:cNvCxnSpPr>
            <p:nvPr/>
          </p:nvCxnSpPr>
          <p:spPr>
            <a:xfrm flipH="1">
              <a:off x="6029257" y="2293498"/>
              <a:ext cx="6096" cy="31793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C3530ED-4BA5-85F8-D409-C4F0A20FB6B8}"/>
                </a:ext>
              </a:extLst>
            </p:cNvPr>
            <p:cNvCxnSpPr>
              <a:stCxn id="6" idx="2"/>
              <a:endCxn id="26" idx="0"/>
            </p:cNvCxnSpPr>
            <p:nvPr/>
          </p:nvCxnSpPr>
          <p:spPr>
            <a:xfrm rot="16200000" flipH="1">
              <a:off x="5357092" y="903651"/>
              <a:ext cx="418276" cy="938246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32C019B0-85D3-20A1-6788-E7AE3F54379E}"/>
                </a:ext>
              </a:extLst>
            </p:cNvPr>
            <p:cNvCxnSpPr>
              <a:stCxn id="10" idx="2"/>
              <a:endCxn id="26" idx="0"/>
            </p:cNvCxnSpPr>
            <p:nvPr/>
          </p:nvCxnSpPr>
          <p:spPr>
            <a:xfrm rot="5400000">
              <a:off x="6316005" y="882984"/>
              <a:ext cx="418276" cy="979580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0B306F-26B7-17A8-7449-9E1C7D1FBD49}"/>
                </a:ext>
              </a:extLst>
            </p:cNvPr>
            <p:cNvSpPr txBox="1"/>
            <p:nvPr/>
          </p:nvSpPr>
          <p:spPr>
            <a:xfrm>
              <a:off x="6092536" y="4441202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3B426F-96BF-B897-6A79-6C782AA1D80A}"/>
                </a:ext>
              </a:extLst>
            </p:cNvPr>
            <p:cNvSpPr txBox="1"/>
            <p:nvPr/>
          </p:nvSpPr>
          <p:spPr>
            <a:xfrm>
              <a:off x="6009526" y="5754383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8E562BE-326F-213F-0CBE-09AE94AF538B}"/>
                </a:ext>
              </a:extLst>
            </p:cNvPr>
            <p:cNvSpPr txBox="1"/>
            <p:nvPr/>
          </p:nvSpPr>
          <p:spPr>
            <a:xfrm>
              <a:off x="6829827" y="501139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FD97D9-9ED7-873F-91DA-EAAA7390452A}"/>
                </a:ext>
              </a:extLst>
            </p:cNvPr>
            <p:cNvSpPr txBox="1"/>
            <p:nvPr/>
          </p:nvSpPr>
          <p:spPr>
            <a:xfrm>
              <a:off x="6922230" y="4075868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</a:t>
              </a:r>
            </a:p>
          </p:txBody>
        </p:sp>
        <p:sp>
          <p:nvSpPr>
            <p:cNvPr id="54" name="Diamond 53">
              <a:extLst>
                <a:ext uri="{FF2B5EF4-FFF2-40B4-BE49-F238E27FC236}">
                  <a16:creationId xmlns:a16="http://schemas.microsoft.com/office/drawing/2014/main" id="{8C871D17-E52C-4EDE-E879-599737BF667B}"/>
                </a:ext>
              </a:extLst>
            </p:cNvPr>
            <p:cNvSpPr/>
            <p:nvPr/>
          </p:nvSpPr>
          <p:spPr>
            <a:xfrm>
              <a:off x="7924800" y="2082698"/>
              <a:ext cx="1037068" cy="9144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Done?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84B41B8-61FB-420F-8344-0AA5D28C2745}"/>
                </a:ext>
              </a:extLst>
            </p:cNvPr>
            <p:cNvCxnSpPr>
              <a:cxnSpLocks/>
              <a:stCxn id="54" idx="0"/>
              <a:endCxn id="35" idx="2"/>
            </p:cNvCxnSpPr>
            <p:nvPr/>
          </p:nvCxnSpPr>
          <p:spPr>
            <a:xfrm flipH="1" flipV="1">
              <a:off x="8437963" y="1828800"/>
              <a:ext cx="5371" cy="25389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A1481D6-3FEF-D30B-8773-2B05B1F56630}"/>
                </a:ext>
              </a:extLst>
            </p:cNvPr>
            <p:cNvSpPr txBox="1"/>
            <p:nvPr/>
          </p:nvSpPr>
          <p:spPr>
            <a:xfrm>
              <a:off x="8076080" y="3268253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yes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DDECA45-B936-C91A-CB0C-F07956EE3DAF}"/>
                </a:ext>
              </a:extLst>
            </p:cNvPr>
            <p:cNvSpPr txBox="1"/>
            <p:nvPr/>
          </p:nvSpPr>
          <p:spPr>
            <a:xfrm>
              <a:off x="7450388" y="301079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2FCD873-9DD3-05DF-99AA-34A20D587E86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>
              <a:off x="6029257" y="3323022"/>
              <a:ext cx="3334" cy="27901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Diamond 94">
              <a:extLst>
                <a:ext uri="{FF2B5EF4-FFF2-40B4-BE49-F238E27FC236}">
                  <a16:creationId xmlns:a16="http://schemas.microsoft.com/office/drawing/2014/main" id="{6A27DB76-73A0-C724-F483-CC6BF6A4FA23}"/>
                </a:ext>
              </a:extLst>
            </p:cNvPr>
            <p:cNvSpPr/>
            <p:nvPr/>
          </p:nvSpPr>
          <p:spPr>
            <a:xfrm>
              <a:off x="7296050" y="3217033"/>
              <a:ext cx="1037068" cy="9144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Done?</a:t>
              </a:r>
            </a:p>
          </p:txBody>
        </p: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59C4564D-A084-3290-E177-61C919C943AC}"/>
                </a:ext>
              </a:extLst>
            </p:cNvPr>
            <p:cNvCxnSpPr>
              <a:cxnSpLocks/>
              <a:stCxn id="95" idx="3"/>
              <a:endCxn id="54" idx="2"/>
            </p:cNvCxnSpPr>
            <p:nvPr/>
          </p:nvCxnSpPr>
          <p:spPr>
            <a:xfrm flipV="1">
              <a:off x="8333118" y="2997098"/>
              <a:ext cx="110216" cy="677135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63F6A30-2629-FFD4-C165-473C506C0837}"/>
                </a:ext>
              </a:extLst>
            </p:cNvPr>
            <p:cNvSpPr txBox="1"/>
            <p:nvPr/>
          </p:nvSpPr>
          <p:spPr>
            <a:xfrm>
              <a:off x="8499837" y="1846459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95237CC-0E6A-64A2-0617-100EEF30ACAE}"/>
                </a:ext>
              </a:extLst>
            </p:cNvPr>
            <p:cNvSpPr txBox="1"/>
            <p:nvPr/>
          </p:nvSpPr>
          <p:spPr>
            <a:xfrm>
              <a:off x="7550979" y="224086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</a:t>
              </a:r>
            </a:p>
          </p:txBody>
        </p:sp>
        <p:cxnSp>
          <p:nvCxnSpPr>
            <p:cNvPr id="133" name="Connector: Elbow 132">
              <a:extLst>
                <a:ext uri="{FF2B5EF4-FFF2-40B4-BE49-F238E27FC236}">
                  <a16:creationId xmlns:a16="http://schemas.microsoft.com/office/drawing/2014/main" id="{468EE35A-3FFD-5235-248B-5D9B0C8C9F01}"/>
                </a:ext>
              </a:extLst>
            </p:cNvPr>
            <p:cNvCxnSpPr>
              <a:cxnSpLocks/>
              <a:stCxn id="95" idx="0"/>
              <a:endCxn id="7" idx="3"/>
            </p:cNvCxnSpPr>
            <p:nvPr/>
          </p:nvCxnSpPr>
          <p:spPr>
            <a:xfrm rot="16200000" flipV="1">
              <a:off x="7144647" y="2547096"/>
              <a:ext cx="249804" cy="1090070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FBA07E-5CDD-C80C-E37C-5E247DC1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55" y="3166703"/>
            <a:ext cx="3684373" cy="26381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FA2FC-216C-6FF4-7084-0484252E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328F799-B3A3-1DEC-8B4D-9518E3F8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1073AB2-B1DB-3499-718A-DF868D08B0F3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A48F5-589F-2D48-1C76-C78BE3EC1567}"/>
              </a:ext>
            </a:extLst>
          </p:cNvPr>
          <p:cNvSpPr txBox="1"/>
          <p:nvPr/>
        </p:nvSpPr>
        <p:spPr>
          <a:xfrm>
            <a:off x="2055222" y="4714776"/>
            <a:ext cx="217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large populations</a:t>
            </a:r>
          </a:p>
        </p:txBody>
      </p:sp>
    </p:spTree>
    <p:extLst>
      <p:ext uri="{BB962C8B-B14F-4D97-AF65-F5344CB8AC3E}">
        <p14:creationId xmlns:p14="http://schemas.microsoft.com/office/powerpoint/2010/main" val="370439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D3BF-01BD-0433-7E22-3830838F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74B12-6B65-60D4-D68D-8FD575DE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89" y="1584959"/>
            <a:ext cx="5365415" cy="331430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F3941D-D88E-C492-6F32-B2B0FC2D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886774"/>
            <a:ext cx="5835743" cy="412273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7934A1-64CD-5662-9247-13CB1C1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88A007-5748-FD71-4D4E-A91FBB07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2232896-2373-4B0B-286C-C300CA7D5861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EB724-B17D-013A-8115-8C9DF0F33421}"/>
              </a:ext>
            </a:extLst>
          </p:cNvPr>
          <p:cNvSpPr txBox="1"/>
          <p:nvPr/>
        </p:nvSpPr>
        <p:spPr>
          <a:xfrm>
            <a:off x="1726564" y="5009512"/>
            <a:ext cx="279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Impact of small sample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3B26B-7584-39F0-27E4-7EDFDCA1BC5F}"/>
              </a:ext>
            </a:extLst>
          </p:cNvPr>
          <p:cNvSpPr txBox="1"/>
          <p:nvPr/>
        </p:nvSpPr>
        <p:spPr>
          <a:xfrm>
            <a:off x="7815131" y="5011595"/>
            <a:ext cx="301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Binomial solution versus time</a:t>
            </a:r>
          </a:p>
        </p:txBody>
      </p:sp>
    </p:spTree>
    <p:extLst>
      <p:ext uri="{BB962C8B-B14F-4D97-AF65-F5344CB8AC3E}">
        <p14:creationId xmlns:p14="http://schemas.microsoft.com/office/powerpoint/2010/main" val="119232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FC24-009E-7628-E68B-79F1E053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Performance Monitoring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10A3-76B1-67EA-3B12-3F6AD168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138"/>
            <a:ext cx="10515600" cy="41232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modified binomial solution, with time correction, may be sufficient to design a conservative inspection program </a:t>
            </a:r>
          </a:p>
          <a:p>
            <a:r>
              <a:rPr lang="en-US" dirty="0"/>
              <a:t>Correcting the binomial solution is just a rough approximation and may be non-conservative in the number of inspections needed to find a growing crack</a:t>
            </a:r>
          </a:p>
          <a:p>
            <a:r>
              <a:rPr lang="en-US" dirty="0"/>
              <a:t>A detailed MC analysis can better define the response, and can model crack growth and inspections directly</a:t>
            </a:r>
          </a:p>
          <a:p>
            <a:r>
              <a:rPr lang="en-US" dirty="0"/>
              <a:t>Small sample size makes it difficult to define a conservative inspection program</a:t>
            </a:r>
          </a:p>
          <a:p>
            <a:r>
              <a:rPr lang="en-US" dirty="0"/>
              <a:t>Leveraging other similar materials to expand the weld population should be considered</a:t>
            </a:r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D8E16-90BC-A58F-E06E-E5642F2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336EBD-1FD2-536D-39C8-F05FF40E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7A73162-6B6C-19E9-1726-3A55FD7DE825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E7F8-96BD-45BF-80D6-5EFEC1BB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5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Risk Informed Materials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132FD-F538-47E0-9ED3-9D4E0079BE08}"/>
              </a:ext>
            </a:extLst>
          </p:cNvPr>
          <p:cNvSpPr txBox="1"/>
          <p:nvPr/>
        </p:nvSpPr>
        <p:spPr>
          <a:xfrm>
            <a:off x="6135214" y="1388943"/>
            <a:ext cx="566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Regulatory guidance providing framework for submitting and reviewing materials engineering applications with Risk informed decision-making (RIDM) aspects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084235-888B-4A69-B8EE-49B25D377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476933"/>
              </p:ext>
            </p:extLst>
          </p:nvPr>
        </p:nvGraphicFramePr>
        <p:xfrm>
          <a:off x="0" y="1497874"/>
          <a:ext cx="10014857" cy="442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5F43B70-8C00-4B8D-A9F2-9C3F515F0F89}"/>
              </a:ext>
            </a:extLst>
          </p:cNvPr>
          <p:cNvSpPr txBox="1"/>
          <p:nvPr/>
        </p:nvSpPr>
        <p:spPr>
          <a:xfrm>
            <a:off x="838200" y="3344526"/>
            <a:ext cx="177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NRC Staff lead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7578B-023B-4790-9625-00C1382D484A}"/>
              </a:ext>
            </a:extLst>
          </p:cNvPr>
          <p:cNvSpPr txBox="1"/>
          <p:nvPr/>
        </p:nvSpPr>
        <p:spPr>
          <a:xfrm>
            <a:off x="6124586" y="3735037"/>
            <a:ext cx="5932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Existing NRC RIDM guidance focused on use of PRA</a:t>
            </a:r>
          </a:p>
          <a:p>
            <a:r>
              <a:rPr lang="en-US" dirty="0"/>
              <a:t>RIDM guidance for passive component integrity not available</a:t>
            </a:r>
          </a:p>
          <a:p>
            <a:r>
              <a:rPr lang="en-US" dirty="0"/>
              <a:t>Handling of uncertainties lacks guidance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63036-1C78-43EB-B845-DDC6718ECF85}"/>
              </a:ext>
            </a:extLst>
          </p:cNvPr>
          <p:cNvSpPr txBox="1"/>
          <p:nvPr/>
        </p:nvSpPr>
        <p:spPr>
          <a:xfrm>
            <a:off x="6113417" y="2579333"/>
            <a:ext cx="5738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Guidance would provide key aspects to include in high-quality submittals as well as the interaction between these key aspects as they may relate to NRC review decisions.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753E1-A7F8-466A-8D73-9D102CA7CD35}"/>
              </a:ext>
            </a:extLst>
          </p:cNvPr>
          <p:cNvSpPr txBox="1"/>
          <p:nvPr/>
        </p:nvSpPr>
        <p:spPr>
          <a:xfrm>
            <a:off x="6078583" y="4898063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Project officially initiated  </a:t>
            </a:r>
          </a:p>
          <a:p>
            <a:pPr marL="0" indent="0">
              <a:buNone/>
            </a:pPr>
            <a:r>
              <a:rPr lang="en-US" dirty="0"/>
              <a:t>NRC staff developing internal draft concepts </a:t>
            </a:r>
          </a:p>
          <a:p>
            <a:pPr marL="0" indent="0">
              <a:buNone/>
            </a:pPr>
            <a:r>
              <a:rPr lang="en-US" dirty="0"/>
              <a:t>Public participation in project is planned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DEADEA-A71A-4B82-B373-5633A0E939C1}"/>
              </a:ext>
            </a:extLst>
          </p:cNvPr>
          <p:cNvSpPr/>
          <p:nvPr/>
        </p:nvSpPr>
        <p:spPr>
          <a:xfrm>
            <a:off x="6017623" y="1306287"/>
            <a:ext cx="5834743" cy="106520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35982-7400-45B3-8240-B6984CA5CD1F}"/>
              </a:ext>
            </a:extLst>
          </p:cNvPr>
          <p:cNvSpPr/>
          <p:nvPr/>
        </p:nvSpPr>
        <p:spPr>
          <a:xfrm>
            <a:off x="6017623" y="2497314"/>
            <a:ext cx="5834743" cy="106520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F9E4BA-D3F9-4039-91B5-6EC7B1BFB190}"/>
              </a:ext>
            </a:extLst>
          </p:cNvPr>
          <p:cNvSpPr/>
          <p:nvPr/>
        </p:nvSpPr>
        <p:spPr>
          <a:xfrm>
            <a:off x="6051239" y="3666135"/>
            <a:ext cx="5834743" cy="10652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7A7469-1F06-4C23-9285-791D98555F4C}"/>
              </a:ext>
            </a:extLst>
          </p:cNvPr>
          <p:cNvSpPr/>
          <p:nvPr/>
        </p:nvSpPr>
        <p:spPr>
          <a:xfrm>
            <a:off x="6070630" y="4836394"/>
            <a:ext cx="5834743" cy="106520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82151C-49AB-4F12-AAAD-2A2181EBC8D8}"/>
              </a:ext>
            </a:extLst>
          </p:cNvPr>
          <p:cNvCxnSpPr>
            <a:cxnSpLocks/>
          </p:cNvCxnSpPr>
          <p:nvPr/>
        </p:nvCxnSpPr>
        <p:spPr>
          <a:xfrm>
            <a:off x="4969565" y="1928192"/>
            <a:ext cx="10480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638BA6-9CDF-4297-A564-2DEC26F1F130}"/>
              </a:ext>
            </a:extLst>
          </p:cNvPr>
          <p:cNvCxnSpPr>
            <a:cxnSpLocks/>
          </p:cNvCxnSpPr>
          <p:nvPr/>
        </p:nvCxnSpPr>
        <p:spPr>
          <a:xfrm>
            <a:off x="5631631" y="3054627"/>
            <a:ext cx="38599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571551-12B7-4BA0-98DD-84E2A1546BD2}"/>
              </a:ext>
            </a:extLst>
          </p:cNvPr>
          <p:cNvCxnSpPr>
            <a:cxnSpLocks/>
          </p:cNvCxnSpPr>
          <p:nvPr/>
        </p:nvCxnSpPr>
        <p:spPr>
          <a:xfrm>
            <a:off x="5631631" y="4356653"/>
            <a:ext cx="419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A2B97B-8AE6-4AA8-A8A1-DF82DDD158D1}"/>
              </a:ext>
            </a:extLst>
          </p:cNvPr>
          <p:cNvCxnSpPr>
            <a:cxnSpLocks/>
          </p:cNvCxnSpPr>
          <p:nvPr/>
        </p:nvCxnSpPr>
        <p:spPr>
          <a:xfrm>
            <a:off x="4969565" y="5449958"/>
            <a:ext cx="108167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67BDEE-9944-0C48-54F0-38F49BF928E0}"/>
              </a:ext>
            </a:extLst>
          </p:cNvPr>
          <p:cNvSpPr txBox="1">
            <a:spLocks/>
          </p:cNvSpPr>
          <p:nvPr/>
        </p:nvSpPr>
        <p:spPr>
          <a:xfrm>
            <a:off x="3987462" y="6348956"/>
            <a:ext cx="4295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Assessing Passive Components with Risk-Informed Thinking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F7CC-4770-572A-31D4-141D762A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9CE184-0A46-E000-FD60-3594945F7381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1C882-4C59-4521-8713-6DA94596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821C882-4C59-4521-8713-6DA94596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DA8A9-43AB-410F-BF63-E66E1AE4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9EDA8A9-43AB-410F-BF63-E66E1AE4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376FFA-EFF3-4A3F-A2B8-4EFDB4E00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1376FFA-EFF3-4A3F-A2B8-4EFDB4E00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BD7518-CA34-4D5D-963E-EEB021251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0BBD7518-CA34-4D5D-963E-EEB021251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665A2C-CD39-4A69-AAEE-77B19B3CF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2665A2C-CD39-4A69-AAEE-77B19B3CF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C3A67-38F8-4891-B2ED-4845F5BD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A4C3A67-38F8-4891-B2ED-4845F5BDA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CE8266-4CC1-4F08-BC22-5B7B0F7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22CE8266-4CC1-4F08-BC22-5B7B0F791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82723C-6D0D-4E93-8D58-8F1A08D0F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AA82723C-6D0D-4E93-8D58-8F1A08D0F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7DCBB-EE65-4573-BDCD-0241D0E3B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00B7DCBB-EE65-4573-BDCD-0241D0E3B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 uiExpand="1">
        <p:bldSub>
          <a:bldDgm bld="one"/>
        </p:bldSub>
      </p:bldGraphic>
      <p:bldP spid="12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F5B6-00DB-49E1-9C61-8B10D400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2B7A-E7A2-4CDF-8DCA-7419C19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123230"/>
          </a:xfrm>
        </p:spPr>
        <p:txBody>
          <a:bodyPr>
            <a:normAutofit/>
          </a:bodyPr>
          <a:lstStyle/>
          <a:p>
            <a:r>
              <a:rPr lang="en-US" dirty="0"/>
              <a:t>Risk-informed decision-making is being used to propose certain changes in requirements for passive components</a:t>
            </a:r>
          </a:p>
          <a:p>
            <a:r>
              <a:rPr lang="en-US" dirty="0"/>
              <a:t>NRC uses integrated decision making considering the five principles of risk-informed decision making in determining impacts</a:t>
            </a:r>
          </a:p>
          <a:p>
            <a:r>
              <a:rPr lang="en-US" dirty="0"/>
              <a:t>When modifying inspection intervals using PFM as the basis, performance monitoring provides the necessary feedback to demonstrate continued adequacy of the analyses.</a:t>
            </a:r>
          </a:p>
          <a:p>
            <a:r>
              <a:rPr lang="en-US" dirty="0"/>
              <a:t>Statistical methods is one option in designing a performance monitoring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AACA49-910E-1C97-5C79-73A86CD4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902652-F731-04E3-3050-59E0FD90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E92F51D-4161-D8B4-0731-39FAE8EB2D9F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70F5F2E8-A5B2-48D7-AD9C-511F2D9C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61" y="474855"/>
            <a:ext cx="8729521" cy="5277803"/>
          </a:xfrm>
        </p:spPr>
      </p:pic>
    </p:spTree>
    <p:extLst>
      <p:ext uri="{BB962C8B-B14F-4D97-AF65-F5344CB8AC3E}">
        <p14:creationId xmlns:p14="http://schemas.microsoft.com/office/powerpoint/2010/main" val="341538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B946-16C1-4629-85AE-75C3DAF3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Risk-informed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C056-6629-489F-BFD2-FFFF0224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" y="1690690"/>
            <a:ext cx="6375913" cy="419931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Objective is integrated decision making</a:t>
            </a:r>
          </a:p>
          <a:p>
            <a:r>
              <a:rPr lang="en-US" sz="3200" dirty="0"/>
              <a:t>Key is risk informed not risk based</a:t>
            </a:r>
          </a:p>
          <a:p>
            <a:r>
              <a:rPr lang="en-US" sz="3200" dirty="0"/>
              <a:t>Use of risk insights for passive component integrity – How to assess components not modelled in PRA?</a:t>
            </a:r>
          </a:p>
          <a:p>
            <a:r>
              <a:rPr lang="en-US" sz="3200" dirty="0"/>
              <a:t>Can PFM be used for regulatory discussions outside of RIDM?</a:t>
            </a:r>
          </a:p>
          <a:p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8F0FD14-E81D-4070-8113-E9D932618828}"/>
              </a:ext>
            </a:extLst>
          </p:cNvPr>
          <p:cNvSpPr txBox="1">
            <a:spLocks/>
          </p:cNvSpPr>
          <p:nvPr/>
        </p:nvSpPr>
        <p:spPr>
          <a:xfrm>
            <a:off x="1113033" y="1624445"/>
            <a:ext cx="5384800" cy="4525963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1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35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05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kern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AA302FF-2D82-1022-05D4-DD1AF3BF557F}"/>
              </a:ext>
            </a:extLst>
          </p:cNvPr>
          <p:cNvGraphicFramePr/>
          <p:nvPr/>
        </p:nvGraphicFramePr>
        <p:xfrm>
          <a:off x="6375913" y="1249362"/>
          <a:ext cx="6391545" cy="46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3021F93-0AA9-7000-ABE0-1C6D49E6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5E3127-088A-97B6-F0ED-C4D3F07D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7EA8A48-F68A-B096-1346-B00F4FF2AC6A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5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B946-16C1-4629-85AE-75C3DAF3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07"/>
            <a:ext cx="10515600" cy="1325563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Use of Probabilistic Fracture Mechanics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8F0FD14-E81D-4070-8113-E9D932618828}"/>
              </a:ext>
            </a:extLst>
          </p:cNvPr>
          <p:cNvSpPr txBox="1">
            <a:spLocks/>
          </p:cNvSpPr>
          <p:nvPr/>
        </p:nvSpPr>
        <p:spPr>
          <a:xfrm>
            <a:off x="1113033" y="1624445"/>
            <a:ext cx="5384800" cy="4525963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1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35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05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kern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7EA8A48-F68A-B096-1346-B00F4FF2AC6A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7E7EB3-DB5F-EDA5-E563-D5FBFB8E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7" t="28952" r="22857" b="42095"/>
          <a:stretch/>
        </p:blipFill>
        <p:spPr>
          <a:xfrm>
            <a:off x="417180" y="1164936"/>
            <a:ext cx="6902124" cy="23674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A89216-2BAB-47D0-E235-A065BD56039B}"/>
              </a:ext>
            </a:extLst>
          </p:cNvPr>
          <p:cNvSpPr/>
          <p:nvPr/>
        </p:nvSpPr>
        <p:spPr>
          <a:xfrm>
            <a:off x="250983" y="3821030"/>
            <a:ext cx="588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Probabilistic Fracture Mechanics (PFM) is being used</a:t>
            </a:r>
          </a:p>
        </p:txBody>
      </p:sp>
      <p:sp>
        <p:nvSpPr>
          <p:cNvPr id="17" name="Left Arrow 1">
            <a:extLst>
              <a:ext uri="{FF2B5EF4-FFF2-40B4-BE49-F238E27FC236}">
                <a16:creationId xmlns:a16="http://schemas.microsoft.com/office/drawing/2014/main" id="{396B18C2-5E46-9BAF-AAD6-AA703B6CFBAC}"/>
              </a:ext>
            </a:extLst>
          </p:cNvPr>
          <p:cNvSpPr/>
          <p:nvPr/>
        </p:nvSpPr>
        <p:spPr>
          <a:xfrm rot="10800000">
            <a:off x="6973763" y="2225659"/>
            <a:ext cx="1636837" cy="51650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4">
            <a:extLst>
              <a:ext uri="{FF2B5EF4-FFF2-40B4-BE49-F238E27FC236}">
                <a16:creationId xmlns:a16="http://schemas.microsoft.com/office/drawing/2014/main" id="{791A831D-D14A-9A86-8A6F-21769F185E6D}"/>
              </a:ext>
            </a:extLst>
          </p:cNvPr>
          <p:cNvSpPr/>
          <p:nvPr/>
        </p:nvSpPr>
        <p:spPr>
          <a:xfrm>
            <a:off x="850042" y="2897505"/>
            <a:ext cx="512466" cy="895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88B2D649-7EDD-0B18-2800-F6C51F438E7C}"/>
              </a:ext>
            </a:extLst>
          </p:cNvPr>
          <p:cNvSpPr/>
          <p:nvPr/>
        </p:nvSpPr>
        <p:spPr>
          <a:xfrm>
            <a:off x="2037779" y="4520560"/>
            <a:ext cx="1991430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Requests for Inspection Relief</a:t>
            </a:r>
          </a:p>
        </p:txBody>
      </p:sp>
      <p:sp>
        <p:nvSpPr>
          <p:cNvPr id="20" name="Bent Arrow 13">
            <a:extLst>
              <a:ext uri="{FF2B5EF4-FFF2-40B4-BE49-F238E27FC236}">
                <a16:creationId xmlns:a16="http://schemas.microsoft.com/office/drawing/2014/main" id="{C418C67C-3BDD-4EC8-CFD2-261CFE17488A}"/>
              </a:ext>
            </a:extLst>
          </p:cNvPr>
          <p:cNvSpPr/>
          <p:nvPr/>
        </p:nvSpPr>
        <p:spPr>
          <a:xfrm flipV="1">
            <a:off x="1031625" y="4180482"/>
            <a:ext cx="923117" cy="74415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1EF0546-6ECA-CED5-A026-079394714D1C}"/>
              </a:ext>
            </a:extLst>
          </p:cNvPr>
          <p:cNvSpPr/>
          <p:nvPr/>
        </p:nvSpPr>
        <p:spPr>
          <a:xfrm>
            <a:off x="4105410" y="4520559"/>
            <a:ext cx="1556559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LOCA Frequencies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520BD33-5E2D-DB33-263E-BCA83A7114C0}"/>
              </a:ext>
            </a:extLst>
          </p:cNvPr>
          <p:cNvSpPr/>
          <p:nvPr/>
        </p:nvSpPr>
        <p:spPr>
          <a:xfrm>
            <a:off x="2372423" y="5254836"/>
            <a:ext cx="1556559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LBB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7F43D611-A51D-CEEA-39DD-38222CDB52F2}"/>
              </a:ext>
            </a:extLst>
          </p:cNvPr>
          <p:cNvSpPr/>
          <p:nvPr/>
        </p:nvSpPr>
        <p:spPr>
          <a:xfrm>
            <a:off x="4096462" y="5275775"/>
            <a:ext cx="1556559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Others?</a:t>
            </a:r>
          </a:p>
        </p:txBody>
      </p:sp>
      <p:sp>
        <p:nvSpPr>
          <p:cNvPr id="24" name="Left Arrow 1">
            <a:extLst>
              <a:ext uri="{FF2B5EF4-FFF2-40B4-BE49-F238E27FC236}">
                <a16:creationId xmlns:a16="http://schemas.microsoft.com/office/drawing/2014/main" id="{A17D3E0C-EEDE-CF66-36DC-20BBC4F2BEF1}"/>
              </a:ext>
            </a:extLst>
          </p:cNvPr>
          <p:cNvSpPr/>
          <p:nvPr/>
        </p:nvSpPr>
        <p:spPr>
          <a:xfrm rot="10800000">
            <a:off x="6110912" y="5027356"/>
            <a:ext cx="1636837" cy="51650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AEC59-3092-4D9E-E6DE-123CB446F444}"/>
              </a:ext>
            </a:extLst>
          </p:cNvPr>
          <p:cNvSpPr txBox="1"/>
          <p:nvPr/>
        </p:nvSpPr>
        <p:spPr>
          <a:xfrm>
            <a:off x="8549785" y="1440704"/>
            <a:ext cx="2674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Formalized review process for risk-informed decision making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8714A-A6D5-CA52-BFFD-886977246B79}"/>
              </a:ext>
            </a:extLst>
          </p:cNvPr>
          <p:cNvSpPr txBox="1"/>
          <p:nvPr/>
        </p:nvSpPr>
        <p:spPr>
          <a:xfrm>
            <a:off x="7834950" y="3659439"/>
            <a:ext cx="3773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Formalized review process for risk-informed decision making – Should we follow similar process??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2B1CC2-EC86-893E-09F4-2A374DDB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636F0-9049-2DC4-A9BC-083958D1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95621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304800"/>
            <a:ext cx="8770617" cy="8382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Risk-Informed Licensing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12327"/>
          <a:stretch/>
        </p:blipFill>
        <p:spPr bwMode="auto">
          <a:xfrm>
            <a:off x="881939" y="1143000"/>
            <a:ext cx="7772400" cy="47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6391" y="1342832"/>
            <a:ext cx="1155561" cy="113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licensing actions</a:t>
            </a:r>
          </a:p>
        </p:txBody>
      </p:sp>
      <p:sp>
        <p:nvSpPr>
          <p:cNvPr id="6" name="Down Arrow 5"/>
          <p:cNvSpPr/>
          <p:nvPr/>
        </p:nvSpPr>
        <p:spPr>
          <a:xfrm>
            <a:off x="9091855" y="256999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54339" y="3661735"/>
            <a:ext cx="1484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Guidance/</a:t>
            </a:r>
          </a:p>
          <a:p>
            <a:r>
              <a:rPr lang="en-US" sz="2400" dirty="0"/>
              <a:t>Process </a:t>
            </a:r>
          </a:p>
          <a:p>
            <a:r>
              <a:rPr lang="en-US" sz="2400" dirty="0"/>
              <a:t>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4494" y="4881184"/>
            <a:ext cx="287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Where are the passive component integrity assessments?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7A0B1E5-86B6-6045-4E8C-CB13F8484BF5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914037-FE74-666A-7A7A-BF5BA9F3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2F056-7F71-5B22-0BD2-7701802D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38797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6987378" y="1294950"/>
            <a:ext cx="2492943" cy="44125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03" y="164838"/>
            <a:ext cx="9823464" cy="944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</a:rPr>
              <a:t>Licensing Reviews and Emergent Issues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30390" y="906709"/>
            <a:ext cx="8500151" cy="5298899"/>
            <a:chOff x="823" y="1018"/>
            <a:chExt cx="4267" cy="266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81" y="2336"/>
              <a:ext cx="1250" cy="110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1137" y="1018"/>
              <a:ext cx="61" cy="2473"/>
            </a:xfrm>
            <a:custGeom>
              <a:avLst/>
              <a:gdLst>
                <a:gd name="T0" fmla="*/ 38 w 61"/>
                <a:gd name="T1" fmla="*/ 2473 h 2473"/>
                <a:gd name="T2" fmla="*/ 20 w 61"/>
                <a:gd name="T3" fmla="*/ 51 h 2473"/>
                <a:gd name="T4" fmla="*/ 41 w 61"/>
                <a:gd name="T5" fmla="*/ 51 h 2473"/>
                <a:gd name="T6" fmla="*/ 58 w 61"/>
                <a:gd name="T7" fmla="*/ 2473 h 2473"/>
                <a:gd name="T8" fmla="*/ 38 w 61"/>
                <a:gd name="T9" fmla="*/ 2473 h 2473"/>
                <a:gd name="T10" fmla="*/ 0 w 61"/>
                <a:gd name="T11" fmla="*/ 61 h 2473"/>
                <a:gd name="T12" fmla="*/ 30 w 61"/>
                <a:gd name="T13" fmla="*/ 0 h 2473"/>
                <a:gd name="T14" fmla="*/ 61 w 61"/>
                <a:gd name="T15" fmla="*/ 61 h 2473"/>
                <a:gd name="T16" fmla="*/ 0 w 61"/>
                <a:gd name="T17" fmla="*/ 61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473">
                  <a:moveTo>
                    <a:pt x="38" y="2473"/>
                  </a:moveTo>
                  <a:lnTo>
                    <a:pt x="20" y="51"/>
                  </a:lnTo>
                  <a:lnTo>
                    <a:pt x="41" y="51"/>
                  </a:lnTo>
                  <a:lnTo>
                    <a:pt x="58" y="2473"/>
                  </a:lnTo>
                  <a:lnTo>
                    <a:pt x="38" y="2473"/>
                  </a:lnTo>
                  <a:close/>
                  <a:moveTo>
                    <a:pt x="0" y="61"/>
                  </a:moveTo>
                  <a:lnTo>
                    <a:pt x="30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 rot="16200000">
              <a:off x="594" y="2084"/>
              <a:ext cx="6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</a:rPr>
                <a:t>Risk/PRA </a:t>
              </a:r>
              <a:endParaRPr lang="en-US" altLang="en-US" sz="2000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 rot="16200000">
              <a:off x="615" y="2053"/>
              <a:ext cx="8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</a:rPr>
                <a:t>Acceptability</a:t>
              </a:r>
              <a:endParaRPr lang="en-US" altLang="en-US" sz="2000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535" y="2450"/>
              <a:ext cx="113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00" dirty="0">
                  <a:solidFill>
                    <a:srgbClr val="000000"/>
                  </a:solidFill>
                </a:rPr>
                <a:t>Risk information</a:t>
              </a:r>
            </a:p>
            <a:p>
              <a:pPr algn="ctr"/>
              <a:r>
                <a:rPr lang="en-US" altLang="en-US" sz="1300" dirty="0">
                  <a:solidFill>
                    <a:srgbClr val="000000"/>
                  </a:solidFill>
                </a:rPr>
                <a:t>submitted outside of the formal risk-informed licensing basis change process </a:t>
              </a:r>
              <a:endParaRPr lang="en-US" altLang="en-US" sz="1300" dirty="0"/>
            </a:p>
            <a:p>
              <a:r>
                <a:rPr lang="en-US" altLang="en-US" sz="13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569" y="253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773" y="277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1181" y="3450"/>
              <a:ext cx="3909" cy="61"/>
            </a:xfrm>
            <a:custGeom>
              <a:avLst/>
              <a:gdLst>
                <a:gd name="T0" fmla="*/ 0 w 3909"/>
                <a:gd name="T1" fmla="*/ 21 h 61"/>
                <a:gd name="T2" fmla="*/ 3858 w 3909"/>
                <a:gd name="T3" fmla="*/ 21 h 61"/>
                <a:gd name="T4" fmla="*/ 3858 w 3909"/>
                <a:gd name="T5" fmla="*/ 41 h 61"/>
                <a:gd name="T6" fmla="*/ 0 w 3909"/>
                <a:gd name="T7" fmla="*/ 41 h 61"/>
                <a:gd name="T8" fmla="*/ 0 w 3909"/>
                <a:gd name="T9" fmla="*/ 21 h 61"/>
                <a:gd name="T10" fmla="*/ 3848 w 3909"/>
                <a:gd name="T11" fmla="*/ 0 h 61"/>
                <a:gd name="T12" fmla="*/ 3909 w 3909"/>
                <a:gd name="T13" fmla="*/ 31 h 61"/>
                <a:gd name="T14" fmla="*/ 3848 w 3909"/>
                <a:gd name="T15" fmla="*/ 61 h 61"/>
                <a:gd name="T16" fmla="*/ 3848 w 390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9" h="61">
                  <a:moveTo>
                    <a:pt x="0" y="21"/>
                  </a:moveTo>
                  <a:lnTo>
                    <a:pt x="3858" y="21"/>
                  </a:lnTo>
                  <a:lnTo>
                    <a:pt x="3858" y="41"/>
                  </a:lnTo>
                  <a:lnTo>
                    <a:pt x="0" y="41"/>
                  </a:lnTo>
                  <a:lnTo>
                    <a:pt x="0" y="21"/>
                  </a:lnTo>
                  <a:close/>
                  <a:moveTo>
                    <a:pt x="3848" y="0"/>
                  </a:moveTo>
                  <a:lnTo>
                    <a:pt x="3909" y="31"/>
                  </a:lnTo>
                  <a:lnTo>
                    <a:pt x="3848" y="61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1917" y="3523"/>
              <a:ext cx="2373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</a:rPr>
                <a:t>Reliance on Licensee Risk Information</a:t>
              </a:r>
              <a:endParaRPr lang="en-US" altLang="en-US" sz="2000" dirty="0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1301" y="3538"/>
              <a:ext cx="497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</a:rPr>
                <a:t>Qualitative</a:t>
              </a:r>
              <a:endParaRPr lang="en-US" altLang="en-US" dirty="0"/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4384" y="3528"/>
              <a:ext cx="561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</a:rPr>
                <a:t>Quantitative</a:t>
              </a:r>
              <a:endParaRPr lang="en-US" altLang="en-US" dirty="0"/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1543" y="3174"/>
              <a:ext cx="60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</a:rPr>
                <a:t>Deterministic</a:t>
              </a:r>
              <a:endParaRPr lang="en-US" altLang="en-US" dirty="0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1645" y="3294"/>
              <a:ext cx="3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Reviews </a:t>
              </a:r>
              <a:endParaRPr lang="en-US" altLang="en-US" dirty="0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1292" y="2302"/>
              <a:ext cx="2326" cy="1119"/>
            </a:xfrm>
            <a:custGeom>
              <a:avLst/>
              <a:gdLst>
                <a:gd name="T0" fmla="*/ 2295 w 2295"/>
                <a:gd name="T1" fmla="*/ 0 h 1119"/>
                <a:gd name="T2" fmla="*/ 1147 w 2295"/>
                <a:gd name="T3" fmla="*/ 0 h 1119"/>
                <a:gd name="T4" fmla="*/ 1147 w 2295"/>
                <a:gd name="T5" fmla="*/ 1119 h 1119"/>
                <a:gd name="T6" fmla="*/ 0 w 2295"/>
                <a:gd name="T7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1119">
                  <a:moveTo>
                    <a:pt x="2295" y="0"/>
                  </a:moveTo>
                  <a:lnTo>
                    <a:pt x="1147" y="0"/>
                  </a:lnTo>
                  <a:lnTo>
                    <a:pt x="1147" y="1119"/>
                  </a:lnTo>
                  <a:lnTo>
                    <a:pt x="0" y="1119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036" y="1198"/>
              <a:ext cx="1985" cy="1104"/>
            </a:xfrm>
            <a:custGeom>
              <a:avLst/>
              <a:gdLst>
                <a:gd name="T0" fmla="*/ 2563 w 2563"/>
                <a:gd name="T1" fmla="*/ 0 h 1102"/>
                <a:gd name="T2" fmla="*/ 1282 w 2563"/>
                <a:gd name="T3" fmla="*/ 0 h 1102"/>
                <a:gd name="T4" fmla="*/ 1282 w 2563"/>
                <a:gd name="T5" fmla="*/ 1102 h 1102"/>
                <a:gd name="T6" fmla="*/ 0 w 2563"/>
                <a:gd name="T7" fmla="*/ 1102 h 1102"/>
                <a:gd name="connsiteX0" fmla="*/ 5547 w 5547"/>
                <a:gd name="connsiteY0" fmla="*/ 0 h 10058"/>
                <a:gd name="connsiteX1" fmla="*/ 549 w 5547"/>
                <a:gd name="connsiteY1" fmla="*/ 0 h 10058"/>
                <a:gd name="connsiteX2" fmla="*/ 549 w 5547"/>
                <a:gd name="connsiteY2" fmla="*/ 10000 h 10058"/>
                <a:gd name="connsiteX3" fmla="*/ 42 w 5547"/>
                <a:gd name="connsiteY3" fmla="*/ 10058 h 10058"/>
                <a:gd name="connsiteX0" fmla="*/ 9999 w 9999"/>
                <a:gd name="connsiteY0" fmla="*/ 0 h 10000"/>
                <a:gd name="connsiteX1" fmla="*/ 989 w 9999"/>
                <a:gd name="connsiteY1" fmla="*/ 0 h 10000"/>
                <a:gd name="connsiteX2" fmla="*/ 989 w 9999"/>
                <a:gd name="connsiteY2" fmla="*/ 9942 h 10000"/>
                <a:gd name="connsiteX3" fmla="*/ 75 w 9999"/>
                <a:gd name="connsiteY3" fmla="*/ 10000 h 10000"/>
                <a:gd name="connsiteX0" fmla="*/ 9992 w 9992"/>
                <a:gd name="connsiteY0" fmla="*/ 0 h 9942"/>
                <a:gd name="connsiteX1" fmla="*/ 981 w 9992"/>
                <a:gd name="connsiteY1" fmla="*/ 0 h 9942"/>
                <a:gd name="connsiteX2" fmla="*/ 981 w 9992"/>
                <a:gd name="connsiteY2" fmla="*/ 9942 h 9942"/>
                <a:gd name="connsiteX3" fmla="*/ 118 w 9992"/>
                <a:gd name="connsiteY3" fmla="*/ 9870 h 9942"/>
                <a:gd name="connsiteX0" fmla="*/ 13986 w 13986"/>
                <a:gd name="connsiteY0" fmla="*/ 0 h 10000"/>
                <a:gd name="connsiteX1" fmla="*/ 4968 w 13986"/>
                <a:gd name="connsiteY1" fmla="*/ 0 h 10000"/>
                <a:gd name="connsiteX2" fmla="*/ 4968 w 13986"/>
                <a:gd name="connsiteY2" fmla="*/ 10000 h 10000"/>
                <a:gd name="connsiteX3" fmla="*/ 0 w 13986"/>
                <a:gd name="connsiteY3" fmla="*/ 9950 h 10000"/>
                <a:gd name="connsiteX0" fmla="*/ 13969 w 13969"/>
                <a:gd name="connsiteY0" fmla="*/ 0 h 10015"/>
                <a:gd name="connsiteX1" fmla="*/ 4951 w 13969"/>
                <a:gd name="connsiteY1" fmla="*/ 0 h 10015"/>
                <a:gd name="connsiteX2" fmla="*/ 4951 w 13969"/>
                <a:gd name="connsiteY2" fmla="*/ 10000 h 10015"/>
                <a:gd name="connsiteX3" fmla="*/ 0 w 13969"/>
                <a:gd name="connsiteY3" fmla="*/ 10015 h 1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9" h="10015">
                  <a:moveTo>
                    <a:pt x="13969" y="0"/>
                  </a:moveTo>
                  <a:lnTo>
                    <a:pt x="4951" y="0"/>
                  </a:lnTo>
                  <a:lnTo>
                    <a:pt x="4951" y="10000"/>
                  </a:lnTo>
                  <a:lnTo>
                    <a:pt x="0" y="10015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2435666" y="4024283"/>
            <a:ext cx="117554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Relief Requests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104414" y="2288410"/>
            <a:ext cx="1286855" cy="10737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Requests with PFM</a:t>
            </a:r>
          </a:p>
        </p:txBody>
      </p:sp>
      <p:cxnSp>
        <p:nvCxnSpPr>
          <p:cNvPr id="115" name="Straight Arrow Connector 114"/>
          <p:cNvCxnSpPr>
            <a:cxnSpLocks/>
          </p:cNvCxnSpPr>
          <p:nvPr/>
        </p:nvCxnSpPr>
        <p:spPr>
          <a:xfrm>
            <a:off x="2082413" y="2046749"/>
            <a:ext cx="4651572" cy="7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48670" y="1392065"/>
            <a:ext cx="301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 under development</a:t>
            </a:r>
          </a:p>
          <a:p>
            <a:pPr algn="ctr"/>
            <a:r>
              <a:rPr lang="en-US" dirty="0"/>
              <a:t>LIC-206, others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69260" y="1172264"/>
            <a:ext cx="19097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352220" y="820080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defined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9EB3EF-15AA-46BC-8B5D-4C78C7DC9FAF}"/>
              </a:ext>
            </a:extLst>
          </p:cNvPr>
          <p:cNvSpPr/>
          <p:nvPr/>
        </p:nvSpPr>
        <p:spPr>
          <a:xfrm>
            <a:off x="9865434" y="3122330"/>
            <a:ext cx="1477887" cy="1830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Emergent issues?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BF757A1-3BDA-4E94-9ECD-2E411DDCC111}"/>
              </a:ext>
            </a:extLst>
          </p:cNvPr>
          <p:cNvCxnSpPr>
            <a:cxnSpLocks/>
          </p:cNvCxnSpPr>
          <p:nvPr/>
        </p:nvCxnSpPr>
        <p:spPr>
          <a:xfrm flipV="1">
            <a:off x="9826027" y="3036454"/>
            <a:ext cx="1502532" cy="77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6D5658C-EBD2-463E-ADF4-AA51AA4B0FD1}"/>
              </a:ext>
            </a:extLst>
          </p:cNvPr>
          <p:cNvSpPr txBox="1"/>
          <p:nvPr/>
        </p:nvSpPr>
        <p:spPr>
          <a:xfrm>
            <a:off x="9705954" y="2172195"/>
            <a:ext cx="178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 defined</a:t>
            </a:r>
          </a:p>
          <a:p>
            <a:pPr algn="ctr"/>
            <a:r>
              <a:rPr lang="en-US" dirty="0"/>
              <a:t>LIC-504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A4679-EEEE-4A45-B7C5-35D08C1A6843}"/>
              </a:ext>
            </a:extLst>
          </p:cNvPr>
          <p:cNvSpPr txBox="1"/>
          <p:nvPr/>
        </p:nvSpPr>
        <p:spPr>
          <a:xfrm>
            <a:off x="7183595" y="1367733"/>
            <a:ext cx="2055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Risk-Informed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License Basis 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Changes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(RD 1.174/RG 1.200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BF2AA-7582-4CAC-8112-ED9820831557}"/>
              </a:ext>
            </a:extLst>
          </p:cNvPr>
          <p:cNvSpPr txBox="1"/>
          <p:nvPr/>
        </p:nvSpPr>
        <p:spPr>
          <a:xfrm>
            <a:off x="7029311" y="2495361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TSTF-505 Risk-informed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Completion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B9985-4974-484E-AE47-593E4DE900C7}"/>
              </a:ext>
            </a:extLst>
          </p:cNvPr>
          <p:cNvSpPr txBox="1"/>
          <p:nvPr/>
        </p:nvSpPr>
        <p:spPr>
          <a:xfrm>
            <a:off x="7018463" y="3122330"/>
            <a:ext cx="250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NFPA-805 Risk-informed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Fire Protection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87DD6-7404-4602-928F-BC7A30B55C4F}"/>
              </a:ext>
            </a:extLst>
          </p:cNvPr>
          <p:cNvSpPr txBox="1"/>
          <p:nvPr/>
        </p:nvSpPr>
        <p:spPr>
          <a:xfrm>
            <a:off x="7168288" y="3800262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10CFR 50.69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SSC Categorization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4B544-0122-4384-A010-D1C1D5CBFCBB}"/>
              </a:ext>
            </a:extLst>
          </p:cNvPr>
          <p:cNvSpPr txBox="1"/>
          <p:nvPr/>
        </p:nvSpPr>
        <p:spPr>
          <a:xfrm>
            <a:off x="7002329" y="4433080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5b Risk-informed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Surveillance Frequencies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039D8-3FF9-4A19-8E6A-EB1ED56BCB39}"/>
              </a:ext>
            </a:extLst>
          </p:cNvPr>
          <p:cNvSpPr txBox="1"/>
          <p:nvPr/>
        </p:nvSpPr>
        <p:spPr>
          <a:xfrm>
            <a:off x="7211545" y="5095677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Risk-informed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Inservice Inspection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D040A75-15F7-483C-801B-5C930B33C4F1}"/>
              </a:ext>
            </a:extLst>
          </p:cNvPr>
          <p:cNvSpPr/>
          <p:nvPr/>
        </p:nvSpPr>
        <p:spPr bwMode="auto">
          <a:xfrm>
            <a:off x="2082414" y="2474765"/>
            <a:ext cx="3008458" cy="738664"/>
          </a:xfrm>
          <a:prstGeom prst="homePlate">
            <a:avLst/>
          </a:prstGeom>
          <a:solidFill>
            <a:srgbClr val="FFFF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Need adequate, consistent information and confidence in results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6C9687-4BB9-A491-5196-61B276A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DBF94AB-0D9F-E1EE-B8D2-479606E6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AB7B70B-8D2F-63EB-B5CA-A6AC52C560F0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BBE8-7B0D-C325-06CE-0D42D999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Past Applications of PFM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0E4A-8C8F-4183-7FCD-59E3FD9D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077"/>
            <a:ext cx="10515600" cy="43313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Biggest Major Program successes: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Risk-informed Inspection for Piping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Elimination of BWR reactor pressure vessel circumferential weld inspections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Pressurized thermal shock analysis for reactor pressure vessel </a:t>
            </a:r>
          </a:p>
          <a:p>
            <a:r>
              <a:rPr lang="en-US" dirty="0"/>
              <a:t>Reasons for success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Computer code bases were technically adequate (V&amp;V) – staff was able to fully review code or had similar code for confirmatory analyses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All Principles of risk informed decision making were assessed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In many cases, deterministic and probabilistic analyses were used as basis</a:t>
            </a:r>
          </a:p>
          <a:p>
            <a:pPr marL="854075" lvl="1" indent="-396875">
              <a:buFont typeface="Courier New" panose="02070309020205020404" pitchFamily="49" charset="0"/>
              <a:buChar char="o"/>
            </a:pPr>
            <a:r>
              <a:rPr lang="en-US" dirty="0"/>
              <a:t>Sensitivity/uncertainty analyses used to demonstrate impact of important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B93E7F-FFCB-1E8B-173B-D3A34530E0D4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Past Clipart and Stock Illustrations. 43,747 Past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030A53A8-BA5D-E50C-10ED-12F115435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24299"/>
          <a:stretch/>
        </p:blipFill>
        <p:spPr bwMode="auto">
          <a:xfrm>
            <a:off x="8334102" y="951275"/>
            <a:ext cx="3200400" cy="13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03DB15-8B65-4BD1-1AD5-6F374ACA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394E1A-448E-A703-3661-40B5CE53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283088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0F80-034F-F718-77F1-62A34077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latin typeface="+mn-lt"/>
              </a:rPr>
              <a:t>Current Applications of PFM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A5B951-4E2A-04B8-43C6-99177DB0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267"/>
            <a:ext cx="10515600" cy="4123230"/>
          </a:xfrm>
        </p:spPr>
        <p:txBody>
          <a:bodyPr/>
          <a:lstStyle/>
          <a:p>
            <a:r>
              <a:rPr lang="en-US" dirty="0"/>
              <a:t>Extending ISI interval to more than 10 years for</a:t>
            </a:r>
          </a:p>
          <a:p>
            <a:pPr lvl="1"/>
            <a:r>
              <a:rPr lang="en-US" dirty="0"/>
              <a:t>Steam generator</a:t>
            </a:r>
          </a:p>
          <a:p>
            <a:pPr lvl="1"/>
            <a:r>
              <a:rPr lang="en-US" dirty="0"/>
              <a:t>Pressurizer</a:t>
            </a:r>
          </a:p>
          <a:p>
            <a:pPr lvl="1"/>
            <a:r>
              <a:rPr lang="en-US" dirty="0"/>
              <a:t>Heat exchangers</a:t>
            </a:r>
          </a:p>
          <a:p>
            <a:r>
              <a:rPr lang="en-US" dirty="0"/>
              <a:t>Extension to 20 years has been approved in the past</a:t>
            </a:r>
          </a:p>
          <a:p>
            <a:r>
              <a:rPr lang="en-US" dirty="0"/>
              <a:t>Extension beyond 20 years needs further justification</a:t>
            </a:r>
            <a:endParaRPr lang="en-US" b="1" dirty="0"/>
          </a:p>
          <a:p>
            <a:r>
              <a:rPr lang="en-US" dirty="0"/>
              <a:t>Some licensee are seeking to delay inspections for remainder of licensed life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BEE9D15-6653-62FE-4AB4-F29FC7C24184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Right Now-stamp | Stock vector | Colourbox">
            <a:extLst>
              <a:ext uri="{FF2B5EF4-FFF2-40B4-BE49-F238E27FC236}">
                <a16:creationId xmlns:a16="http://schemas.microsoft.com/office/drawing/2014/main" id="{2C87A686-FAE4-B277-6607-BD42FABB1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27505" r="-1442" b="31775"/>
          <a:stretch/>
        </p:blipFill>
        <p:spPr bwMode="auto">
          <a:xfrm>
            <a:off x="7976695" y="1349857"/>
            <a:ext cx="3979259" cy="16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66E3EE-B7C2-2035-F029-4005BA14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36DD6-10C0-5427-9209-E0AB3A86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19848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BCF8-3BC7-45C7-9446-7EEE20CC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Risk-informed Modifications to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186A-4C94-4333-846C-04456FBD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90"/>
            <a:ext cx="10515600" cy="4123230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Degradation occurs where the conditions necessary for a particular mechanism exist – typical ISI programs are not focused.</a:t>
            </a:r>
          </a:p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ocations that have a higher failure potential with a significant consequence </a:t>
            </a:r>
            <a:r>
              <a:rPr lang="en-US" b="0" i="0" u="none" strike="noStrike" baseline="0" dirty="0"/>
              <a:t>of that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failure (i.e., risk) can be targeted for inspection 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76989-0FB4-48E3-A224-0AF25E104E04}"/>
              </a:ext>
            </a:extLst>
          </p:cNvPr>
          <p:cNvSpPr txBox="1"/>
          <p:nvPr/>
        </p:nvSpPr>
        <p:spPr>
          <a:xfrm>
            <a:off x="747236" y="3258963"/>
            <a:ext cx="8431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NRC uses a risk-informed decision-making methodology to determine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we only know what we learned from operational history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E725BA-A702-488D-87ED-18083D69E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966740"/>
              </p:ext>
            </p:extLst>
          </p:nvPr>
        </p:nvGraphicFramePr>
        <p:xfrm>
          <a:off x="7911548" y="3140766"/>
          <a:ext cx="4977830" cy="30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64E5A0-43FE-23A5-610B-4ECC85E27474}"/>
              </a:ext>
            </a:extLst>
          </p:cNvPr>
          <p:cNvSpPr txBox="1">
            <a:spLocks/>
          </p:cNvSpPr>
          <p:nvPr/>
        </p:nvSpPr>
        <p:spPr>
          <a:xfrm>
            <a:off x="3803468" y="6277993"/>
            <a:ext cx="4295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Assessing Passive Components with Risk-Informed Thinking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D97988-9905-5340-78B3-7168D63A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369129-CD77-642C-4F86-B4CCDFD00226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9567-9586-4A3E-A8E7-C7927B1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Using Risk Arguments for Inspections</a:t>
            </a:r>
          </a:p>
        </p:txBody>
      </p:sp>
      <p:pic>
        <p:nvPicPr>
          <p:cNvPr id="6" name="Picture 2" descr="Decision making for product managers | by Adrian H. Raudaschl | UX  Collective">
            <a:extLst>
              <a:ext uri="{FF2B5EF4-FFF2-40B4-BE49-F238E27FC236}">
                <a16:creationId xmlns:a16="http://schemas.microsoft.com/office/drawing/2014/main" id="{81BBD2DE-4EA3-45C8-B85B-011C6F145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1508" r="11259" b="-1508"/>
          <a:stretch/>
        </p:blipFill>
        <p:spPr bwMode="auto">
          <a:xfrm>
            <a:off x="536713" y="1274551"/>
            <a:ext cx="4293705" cy="24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D0E61-8644-4BE0-A65A-A2407687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90" y="3884302"/>
            <a:ext cx="4145720" cy="2032997"/>
          </a:xfrm>
          <a:prstGeom prst="rect">
            <a:avLst/>
          </a:prstGeom>
        </p:spPr>
      </p:pic>
      <p:pic>
        <p:nvPicPr>
          <p:cNvPr id="13" name="Picture 1" descr="Screen shot 2013-01-22 at 8.21.15 AM.png">
            <a:extLst>
              <a:ext uri="{FF2B5EF4-FFF2-40B4-BE49-F238E27FC236}">
                <a16:creationId xmlns:a16="http://schemas.microsoft.com/office/drawing/2014/main" id="{FB7334ED-713F-401E-8345-8ED68F474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90"/>
            <a:ext cx="5327633" cy="34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F65291-CAC9-4231-A045-F98489E5FDD1}"/>
              </a:ext>
            </a:extLst>
          </p:cNvPr>
          <p:cNvSpPr/>
          <p:nvPr/>
        </p:nvSpPr>
        <p:spPr>
          <a:xfrm rot="19654985">
            <a:off x="225430" y="2983585"/>
            <a:ext cx="671292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if we are wrong?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B8EC89F-89FE-4829-A836-3DDB855E91BF}"/>
              </a:ext>
            </a:extLst>
          </p:cNvPr>
          <p:cNvSpPr/>
          <p:nvPr/>
        </p:nvSpPr>
        <p:spPr>
          <a:xfrm rot="8362604">
            <a:off x="4378936" y="4419192"/>
            <a:ext cx="1531088" cy="3583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8788B-2B17-4865-8F8B-E52AE5C3C288}"/>
              </a:ext>
            </a:extLst>
          </p:cNvPr>
          <p:cNvSpPr/>
          <p:nvPr/>
        </p:nvSpPr>
        <p:spPr>
          <a:xfrm>
            <a:off x="4830418" y="3120125"/>
            <a:ext cx="6930433" cy="1754326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Additional degradation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Unknown behavior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8D5095-2837-62D4-8AFF-67FAF184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295503" cy="36512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Assessing Passive Components with Risk-Informed Thinking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13EB-3C45-D61E-5B14-4A38BA8E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E5FC1F1-23BE-A8CB-AC78-2B8D2999AC8E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D9ED8BC6F7243B134EFEC467EB368" ma:contentTypeVersion="2" ma:contentTypeDescription="Create a new document." ma:contentTypeScope="" ma:versionID="1728de1f340f082b52c22762334160f6">
  <xsd:schema xmlns:xsd="http://www.w3.org/2001/XMLSchema" xmlns:xs="http://www.w3.org/2001/XMLSchema" xmlns:p="http://schemas.microsoft.com/office/2006/metadata/properties" xmlns:ns2="caa92a8e-22ea-462c-b47f-08b55fd0a3e5" targetNamespace="http://schemas.microsoft.com/office/2006/metadata/properties" ma:root="true" ma:fieldsID="f9cc137e89fc60c518026c6ef6fdcb30" ns2:_="">
    <xsd:import namespace="caa92a8e-22ea-462c-b47f-08b55fd0a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92a8e-22ea-462c-b47f-08b55fd0a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F7498C-033E-4F2D-B84A-FADFBAC04DD1}">
  <ds:schemaRefs>
    <ds:schemaRef ds:uri="http://purl.org/dc/elements/1.1/"/>
    <ds:schemaRef ds:uri="http://schemas.microsoft.com/office/2006/metadata/properties"/>
    <ds:schemaRef ds:uri="caa92a8e-22ea-462c-b47f-08b55fd0a3e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82F8B4-9296-4957-88CF-5C212F17C1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75D813-A9D7-4CB8-AEAA-12F82A348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92a8e-22ea-462c-b47f-08b55fd0a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11662</TotalTime>
  <Words>1339</Words>
  <Application>Microsoft Office PowerPoint</Application>
  <PresentationFormat>Widescreen</PresentationFormat>
  <Paragraphs>245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Assessing Passive Components with Risk-Informed Thinking</vt:lpstr>
      <vt:lpstr>Risk-informed Decision Making</vt:lpstr>
      <vt:lpstr>Use of Probabilistic Fracture Mechanics</vt:lpstr>
      <vt:lpstr>Risk-Informed Licensing</vt:lpstr>
      <vt:lpstr>Licensing Reviews and Emergent Issues</vt:lpstr>
      <vt:lpstr>Past Applications of PFM</vt:lpstr>
      <vt:lpstr>Current Applications of PFM</vt:lpstr>
      <vt:lpstr>Risk-informed Modifications to Inspection</vt:lpstr>
      <vt:lpstr>Using Risk Arguments for Inspections</vt:lpstr>
      <vt:lpstr>Operational History</vt:lpstr>
      <vt:lpstr>Risk Arguments for ISI</vt:lpstr>
      <vt:lpstr>How Much Performance Monitoring is Enough?</vt:lpstr>
      <vt:lpstr>Binomial Distribution</vt:lpstr>
      <vt:lpstr>Monte Carlo Analysis</vt:lpstr>
      <vt:lpstr>Examples</vt:lpstr>
      <vt:lpstr>Performance Monitoring Program</vt:lpstr>
      <vt:lpstr>Risk Informed Materials Assessment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Carneal</dc:creator>
  <cp:lastModifiedBy>David Rudland</cp:lastModifiedBy>
  <cp:revision>186</cp:revision>
  <cp:lastPrinted>2019-12-05T06:27:16Z</cp:lastPrinted>
  <dcterms:created xsi:type="dcterms:W3CDTF">2019-02-06T09:58:17Z</dcterms:created>
  <dcterms:modified xsi:type="dcterms:W3CDTF">2022-10-27T14:19:59Z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0x01010097ED9ED8BC6F7243B134EFEC467EB368</vt:lpwstr>
  </property>
  <property fmtid="{D5CDD505-2E9C-101B-9397-08002B2CF9AE}" pid="3" name="Order">
    <vt:r8>11700</vt:r8>
  </property>
  <property fmtid="{D5CDD505-2E9C-101B-9397-08002B2CF9AE}" pid="4" name="_dlc_DocIdItemGuid">
    <vt:lpwstr>db9e2409-3458-45ee-921b-b8d2ec8d442e</vt:lpwstr>
  </property>
</Properties>
</file>