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sldIdLst>
    <p:sldId id="256" r:id="rId2"/>
    <p:sldId id="273" r:id="rId3"/>
    <p:sldId id="272" r:id="rId4"/>
    <p:sldId id="274" r:id="rId5"/>
    <p:sldId id="267" r:id="rId6"/>
    <p:sldId id="275" r:id="rId7"/>
    <p:sldId id="279" r:id="rId8"/>
    <p:sldId id="276" r:id="rId9"/>
    <p:sldId id="277" r:id="rId10"/>
    <p:sldId id="261" r:id="rId11"/>
    <p:sldId id="259" r:id="rId12"/>
    <p:sldId id="262" r:id="rId13"/>
    <p:sldId id="260" r:id="rId14"/>
    <p:sldId id="263" r:id="rId15"/>
    <p:sldId id="278" r:id="rId16"/>
    <p:sldId id="26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6F9E8A-2E2E-4539-9DDE-6345C81566B7}" v="2" dt="2022-10-11T16:35:07.2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Raynaud" userId="b15a2f0c-023a-43b4-9800-a1d2974eda42" providerId="ADAL" clId="{B26F9E8A-2E2E-4539-9DDE-6345C81566B7}"/>
    <pc:docChg chg="addSld modSld">
      <pc:chgData name="Patrick Raynaud" userId="b15a2f0c-023a-43b4-9800-a1d2974eda42" providerId="ADAL" clId="{B26F9E8A-2E2E-4539-9DDE-6345C81566B7}" dt="2022-10-11T16:31:37.337" v="286" actId="20577"/>
      <pc:docMkLst>
        <pc:docMk/>
      </pc:docMkLst>
      <pc:sldChg chg="modSp new mod">
        <pc:chgData name="Patrick Raynaud" userId="b15a2f0c-023a-43b4-9800-a1d2974eda42" providerId="ADAL" clId="{B26F9E8A-2E2E-4539-9DDE-6345C81566B7}" dt="2022-10-11T16:31:37.337" v="286" actId="20577"/>
        <pc:sldMkLst>
          <pc:docMk/>
          <pc:sldMk cId="573162218" sldId="272"/>
        </pc:sldMkLst>
        <pc:spChg chg="mod">
          <ac:chgData name="Patrick Raynaud" userId="b15a2f0c-023a-43b4-9800-a1d2974eda42" providerId="ADAL" clId="{B26F9E8A-2E2E-4539-9DDE-6345C81566B7}" dt="2022-10-11T16:29:20.225" v="18" actId="20577"/>
          <ac:spMkLst>
            <pc:docMk/>
            <pc:sldMk cId="573162218" sldId="272"/>
            <ac:spMk id="2" creationId="{38C92C48-B35E-2D09-1724-0D83A989B8D4}"/>
          </ac:spMkLst>
        </pc:spChg>
        <pc:spChg chg="mod">
          <ac:chgData name="Patrick Raynaud" userId="b15a2f0c-023a-43b4-9800-a1d2974eda42" providerId="ADAL" clId="{B26F9E8A-2E2E-4539-9DDE-6345C81566B7}" dt="2022-10-11T16:31:37.337" v="286" actId="20577"/>
          <ac:spMkLst>
            <pc:docMk/>
            <pc:sldMk cId="573162218" sldId="272"/>
            <ac:spMk id="3" creationId="{BCE3A639-C94C-3819-7616-5C5B4961257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EED66-CE9C-4363-8CAE-025B57988427}" type="doc">
      <dgm:prSet loTypeId="urn:microsoft.com/office/officeart/2005/8/layout/balance1" loCatId="relationship" qsTypeId="urn:microsoft.com/office/officeart/2005/8/quickstyle/simple1" qsCatId="simple" csTypeId="urn:microsoft.com/office/officeart/2005/8/colors/accent1_2" csCatId="accent1" phldr="1"/>
      <dgm:spPr/>
      <dgm:t>
        <a:bodyPr/>
        <a:lstStyle/>
        <a:p>
          <a:endParaRPr lang="en-US"/>
        </a:p>
      </dgm:t>
    </dgm:pt>
    <dgm:pt modelId="{A9F7BD5C-7AB1-470B-8272-68782B910FAB}">
      <dgm:prSet phldrT="[Text]"/>
      <dgm:spPr/>
      <dgm:t>
        <a:bodyPr/>
        <a:lstStyle/>
        <a:p>
          <a:r>
            <a:rPr lang="en-US" dirty="0"/>
            <a:t>Submittals</a:t>
          </a:r>
        </a:p>
      </dgm:t>
    </dgm:pt>
    <dgm:pt modelId="{453C940E-E7F8-490D-A3A7-347919C97BA9}" type="parTrans" cxnId="{807385B5-48BD-4DEC-B981-645EB7D02D40}">
      <dgm:prSet/>
      <dgm:spPr/>
      <dgm:t>
        <a:bodyPr/>
        <a:lstStyle/>
        <a:p>
          <a:endParaRPr lang="en-US"/>
        </a:p>
      </dgm:t>
    </dgm:pt>
    <dgm:pt modelId="{2C232B17-CD40-4C76-A35F-E20EEB43B4C2}" type="sibTrans" cxnId="{807385B5-48BD-4DEC-B981-645EB7D02D40}">
      <dgm:prSet/>
      <dgm:spPr/>
      <dgm:t>
        <a:bodyPr/>
        <a:lstStyle/>
        <a:p>
          <a:endParaRPr lang="en-US"/>
        </a:p>
      </dgm:t>
    </dgm:pt>
    <dgm:pt modelId="{8D6E097D-971C-4812-96AF-8EC9FBFDF55F}">
      <dgm:prSet phldrT="[Text]"/>
      <dgm:spPr/>
      <dgm:t>
        <a:bodyPr/>
        <a:lstStyle/>
        <a:p>
          <a:r>
            <a:rPr lang="en-US" dirty="0"/>
            <a:t>Clarity</a:t>
          </a:r>
        </a:p>
      </dgm:t>
    </dgm:pt>
    <dgm:pt modelId="{C326AB74-F775-474D-9F01-EADA7BB03862}" type="parTrans" cxnId="{293C8987-1419-43F7-A723-9BCBE464564E}">
      <dgm:prSet/>
      <dgm:spPr/>
      <dgm:t>
        <a:bodyPr/>
        <a:lstStyle/>
        <a:p>
          <a:endParaRPr lang="en-US"/>
        </a:p>
      </dgm:t>
    </dgm:pt>
    <dgm:pt modelId="{E218CE03-253A-461A-AAB9-724BE158C08C}" type="sibTrans" cxnId="{293C8987-1419-43F7-A723-9BCBE464564E}">
      <dgm:prSet/>
      <dgm:spPr/>
      <dgm:t>
        <a:bodyPr/>
        <a:lstStyle/>
        <a:p>
          <a:endParaRPr lang="en-US"/>
        </a:p>
      </dgm:t>
    </dgm:pt>
    <dgm:pt modelId="{51534F63-F9D5-4F8A-82A9-0BBDEA5BE58B}">
      <dgm:prSet phldrT="[Text]"/>
      <dgm:spPr/>
      <dgm:t>
        <a:bodyPr/>
        <a:lstStyle/>
        <a:p>
          <a:r>
            <a:rPr lang="en-US" dirty="0"/>
            <a:t>Consistency</a:t>
          </a:r>
        </a:p>
      </dgm:t>
    </dgm:pt>
    <dgm:pt modelId="{82912130-1091-4A9D-A639-5B4A1EC94483}" type="parTrans" cxnId="{0D089767-D522-4AA6-BB9C-04878CA138A8}">
      <dgm:prSet/>
      <dgm:spPr/>
      <dgm:t>
        <a:bodyPr/>
        <a:lstStyle/>
        <a:p>
          <a:endParaRPr lang="en-US"/>
        </a:p>
      </dgm:t>
    </dgm:pt>
    <dgm:pt modelId="{CDE1C7FC-E6CD-4907-B012-49C00715AF1C}" type="sibTrans" cxnId="{0D089767-D522-4AA6-BB9C-04878CA138A8}">
      <dgm:prSet/>
      <dgm:spPr/>
      <dgm:t>
        <a:bodyPr/>
        <a:lstStyle/>
        <a:p>
          <a:endParaRPr lang="en-US"/>
        </a:p>
      </dgm:t>
    </dgm:pt>
    <dgm:pt modelId="{A3380292-BD5C-48F1-ABD2-5DF694CAFA94}">
      <dgm:prSet phldrT="[Text]"/>
      <dgm:spPr/>
      <dgm:t>
        <a:bodyPr/>
        <a:lstStyle/>
        <a:p>
          <a:r>
            <a:rPr lang="en-US" dirty="0"/>
            <a:t>PFM Analyses</a:t>
          </a:r>
        </a:p>
      </dgm:t>
    </dgm:pt>
    <dgm:pt modelId="{61E95C19-F9C9-4C7F-AC34-3F5E281A4F36}" type="parTrans" cxnId="{11A1EB14-6E46-447F-806E-02BD4F86EF5E}">
      <dgm:prSet/>
      <dgm:spPr/>
      <dgm:t>
        <a:bodyPr/>
        <a:lstStyle/>
        <a:p>
          <a:endParaRPr lang="en-US"/>
        </a:p>
      </dgm:t>
    </dgm:pt>
    <dgm:pt modelId="{07D01E97-D2B7-4986-BDAC-3BA8E6984490}" type="sibTrans" cxnId="{11A1EB14-6E46-447F-806E-02BD4F86EF5E}">
      <dgm:prSet/>
      <dgm:spPr/>
      <dgm:t>
        <a:bodyPr/>
        <a:lstStyle/>
        <a:p>
          <a:endParaRPr lang="en-US"/>
        </a:p>
      </dgm:t>
    </dgm:pt>
    <dgm:pt modelId="{4FFAB28C-63CF-43E1-A990-CF41DF93083D}">
      <dgm:prSet phldrT="[Text]"/>
      <dgm:spPr/>
      <dgm:t>
        <a:bodyPr/>
        <a:lstStyle/>
        <a:p>
          <a:r>
            <a:rPr lang="en-US" dirty="0"/>
            <a:t>Application Specific</a:t>
          </a:r>
        </a:p>
      </dgm:t>
    </dgm:pt>
    <dgm:pt modelId="{9953BED1-8ADF-4A5C-BD66-B5272CBCB7D6}" type="parTrans" cxnId="{C0214E2A-E33D-477A-B494-52E1A651611B}">
      <dgm:prSet/>
      <dgm:spPr/>
      <dgm:t>
        <a:bodyPr/>
        <a:lstStyle/>
        <a:p>
          <a:endParaRPr lang="en-US"/>
        </a:p>
      </dgm:t>
    </dgm:pt>
    <dgm:pt modelId="{57C44F35-7A0E-41D0-8D85-DC00BA58F5EA}" type="sibTrans" cxnId="{C0214E2A-E33D-477A-B494-52E1A651611B}">
      <dgm:prSet/>
      <dgm:spPr/>
      <dgm:t>
        <a:bodyPr/>
        <a:lstStyle/>
        <a:p>
          <a:endParaRPr lang="en-US"/>
        </a:p>
      </dgm:t>
    </dgm:pt>
    <dgm:pt modelId="{80FD3DAA-C5C1-47B7-81F9-FD5FCB1F3039}">
      <dgm:prSet phldrT="[Text]"/>
      <dgm:spPr/>
      <dgm:t>
        <a:bodyPr/>
        <a:lstStyle/>
        <a:p>
          <a:r>
            <a:rPr lang="en-US" dirty="0"/>
            <a:t>Flexibility</a:t>
          </a:r>
        </a:p>
      </dgm:t>
    </dgm:pt>
    <dgm:pt modelId="{8AB919B8-A72B-4F33-AC81-258FBCD6678E}" type="parTrans" cxnId="{8DE8E281-FDB1-491E-8758-2798A5891639}">
      <dgm:prSet/>
      <dgm:spPr/>
      <dgm:t>
        <a:bodyPr/>
        <a:lstStyle/>
        <a:p>
          <a:endParaRPr lang="en-US"/>
        </a:p>
      </dgm:t>
    </dgm:pt>
    <dgm:pt modelId="{7F3A0953-2FCA-4778-AF97-3FE6DD894E08}" type="sibTrans" cxnId="{8DE8E281-FDB1-491E-8758-2798A5891639}">
      <dgm:prSet/>
      <dgm:spPr/>
      <dgm:t>
        <a:bodyPr/>
        <a:lstStyle/>
        <a:p>
          <a:endParaRPr lang="en-US"/>
        </a:p>
      </dgm:t>
    </dgm:pt>
    <dgm:pt modelId="{A5A3BC9C-99F3-4BF6-8E50-3A5BF8C63FF0}" type="pres">
      <dgm:prSet presAssocID="{294EED66-CE9C-4363-8CAE-025B57988427}" presName="outerComposite" presStyleCnt="0">
        <dgm:presLayoutVars>
          <dgm:chMax val="2"/>
          <dgm:animLvl val="lvl"/>
          <dgm:resizeHandles val="exact"/>
        </dgm:presLayoutVars>
      </dgm:prSet>
      <dgm:spPr/>
    </dgm:pt>
    <dgm:pt modelId="{D1FBB55A-7F42-46C3-8D4D-68D3259501AB}" type="pres">
      <dgm:prSet presAssocID="{294EED66-CE9C-4363-8CAE-025B57988427}" presName="dummyMaxCanvas" presStyleCnt="0"/>
      <dgm:spPr/>
    </dgm:pt>
    <dgm:pt modelId="{B226A5A3-F317-4B17-B2E3-83A42CD06A7B}" type="pres">
      <dgm:prSet presAssocID="{294EED66-CE9C-4363-8CAE-025B57988427}" presName="parentComposite" presStyleCnt="0"/>
      <dgm:spPr/>
    </dgm:pt>
    <dgm:pt modelId="{20EB6C35-FA5D-4457-933E-C48100EE6128}" type="pres">
      <dgm:prSet presAssocID="{294EED66-CE9C-4363-8CAE-025B57988427}" presName="parent1" presStyleLbl="alignAccFollowNode1" presStyleIdx="0" presStyleCnt="4" custScaleX="130435" custLinFactNeighborX="-28558" custLinFactNeighborY="21338">
        <dgm:presLayoutVars>
          <dgm:chMax val="4"/>
        </dgm:presLayoutVars>
      </dgm:prSet>
      <dgm:spPr/>
    </dgm:pt>
    <dgm:pt modelId="{B3F01592-CFE0-47CD-B358-5E68671C4B64}" type="pres">
      <dgm:prSet presAssocID="{294EED66-CE9C-4363-8CAE-025B57988427}" presName="parent2" presStyleLbl="alignAccFollowNode1" presStyleIdx="1" presStyleCnt="4" custScaleX="130435" custLinFactNeighborX="27479" custLinFactNeighborY="21338">
        <dgm:presLayoutVars>
          <dgm:chMax val="4"/>
        </dgm:presLayoutVars>
      </dgm:prSet>
      <dgm:spPr/>
    </dgm:pt>
    <dgm:pt modelId="{6A243CCD-E393-4090-89A4-DA79B694A0F1}" type="pres">
      <dgm:prSet presAssocID="{294EED66-CE9C-4363-8CAE-025B57988427}" presName="childrenComposite" presStyleCnt="0"/>
      <dgm:spPr/>
    </dgm:pt>
    <dgm:pt modelId="{3BF2C243-E390-4671-AA5E-486E693DC4D3}" type="pres">
      <dgm:prSet presAssocID="{294EED66-CE9C-4363-8CAE-025B57988427}" presName="dummyMaxCanvas_ChildArea" presStyleCnt="0"/>
      <dgm:spPr/>
    </dgm:pt>
    <dgm:pt modelId="{85E5853A-838A-4157-862D-6DAF27475939}" type="pres">
      <dgm:prSet presAssocID="{294EED66-CE9C-4363-8CAE-025B57988427}" presName="fulcrum" presStyleLbl="alignAccFollowNode1" presStyleIdx="2" presStyleCnt="4"/>
      <dgm:spPr/>
    </dgm:pt>
    <dgm:pt modelId="{7E75EC90-9431-4171-90D1-9408823BE7E4}" type="pres">
      <dgm:prSet presAssocID="{294EED66-CE9C-4363-8CAE-025B57988427}" presName="balance_22" presStyleLbl="alignAccFollowNode1" presStyleIdx="3" presStyleCnt="4" custScaleX="151304">
        <dgm:presLayoutVars>
          <dgm:bulletEnabled val="1"/>
        </dgm:presLayoutVars>
      </dgm:prSet>
      <dgm:spPr/>
    </dgm:pt>
    <dgm:pt modelId="{18E6BE5C-5DE2-488F-AC13-72DB9F5DBD9C}" type="pres">
      <dgm:prSet presAssocID="{294EED66-CE9C-4363-8CAE-025B57988427}" presName="right_22_1" presStyleLbl="node1" presStyleIdx="0" presStyleCnt="4" custScaleX="185322" custLinFactNeighborX="27479">
        <dgm:presLayoutVars>
          <dgm:bulletEnabled val="1"/>
        </dgm:presLayoutVars>
      </dgm:prSet>
      <dgm:spPr/>
    </dgm:pt>
    <dgm:pt modelId="{918765E8-D5B5-4849-A1C4-EA52AF035CD9}" type="pres">
      <dgm:prSet presAssocID="{294EED66-CE9C-4363-8CAE-025B57988427}" presName="right_22_2" presStyleLbl="node1" presStyleIdx="1" presStyleCnt="4" custScaleX="185322" custLinFactNeighborX="27479">
        <dgm:presLayoutVars>
          <dgm:bulletEnabled val="1"/>
        </dgm:presLayoutVars>
      </dgm:prSet>
      <dgm:spPr/>
    </dgm:pt>
    <dgm:pt modelId="{A9343A5A-FEB5-4742-9BD1-E71FD798D157}" type="pres">
      <dgm:prSet presAssocID="{294EED66-CE9C-4363-8CAE-025B57988427}" presName="left_22_1" presStyleLbl="node1" presStyleIdx="2" presStyleCnt="4" custScaleX="185322" custLinFactNeighborX="-28558">
        <dgm:presLayoutVars>
          <dgm:bulletEnabled val="1"/>
        </dgm:presLayoutVars>
      </dgm:prSet>
      <dgm:spPr/>
    </dgm:pt>
    <dgm:pt modelId="{D43A3F39-94C0-427B-A101-2C9859F9B48C}" type="pres">
      <dgm:prSet presAssocID="{294EED66-CE9C-4363-8CAE-025B57988427}" presName="left_22_2" presStyleLbl="node1" presStyleIdx="3" presStyleCnt="4" custScaleX="185322" custLinFactNeighborX="-28558">
        <dgm:presLayoutVars>
          <dgm:bulletEnabled val="1"/>
        </dgm:presLayoutVars>
      </dgm:prSet>
      <dgm:spPr/>
    </dgm:pt>
  </dgm:ptLst>
  <dgm:cxnLst>
    <dgm:cxn modelId="{6B6A4A00-3BC4-4512-B012-D2443B000067}" type="presOf" srcId="{4FFAB28C-63CF-43E1-A990-CF41DF93083D}" destId="{18E6BE5C-5DE2-488F-AC13-72DB9F5DBD9C}" srcOrd="0" destOrd="0" presId="urn:microsoft.com/office/officeart/2005/8/layout/balance1"/>
    <dgm:cxn modelId="{11A1EB14-6E46-447F-806E-02BD4F86EF5E}" srcId="{294EED66-CE9C-4363-8CAE-025B57988427}" destId="{A3380292-BD5C-48F1-ABD2-5DF694CAFA94}" srcOrd="1" destOrd="0" parTransId="{61E95C19-F9C9-4C7F-AC34-3F5E281A4F36}" sibTransId="{07D01E97-D2B7-4986-BDAC-3BA8E6984490}"/>
    <dgm:cxn modelId="{C0214E2A-E33D-477A-B494-52E1A651611B}" srcId="{A3380292-BD5C-48F1-ABD2-5DF694CAFA94}" destId="{4FFAB28C-63CF-43E1-A990-CF41DF93083D}" srcOrd="0" destOrd="0" parTransId="{9953BED1-8ADF-4A5C-BD66-B5272CBCB7D6}" sibTransId="{57C44F35-7A0E-41D0-8D85-DC00BA58F5EA}"/>
    <dgm:cxn modelId="{0D089767-D522-4AA6-BB9C-04878CA138A8}" srcId="{A9F7BD5C-7AB1-470B-8272-68782B910FAB}" destId="{51534F63-F9D5-4F8A-82A9-0BBDEA5BE58B}" srcOrd="1" destOrd="0" parTransId="{82912130-1091-4A9D-A639-5B4A1EC94483}" sibTransId="{CDE1C7FC-E6CD-4907-B012-49C00715AF1C}"/>
    <dgm:cxn modelId="{8DE8E281-FDB1-491E-8758-2798A5891639}" srcId="{A3380292-BD5C-48F1-ABD2-5DF694CAFA94}" destId="{80FD3DAA-C5C1-47B7-81F9-FD5FCB1F3039}" srcOrd="1" destOrd="0" parTransId="{8AB919B8-A72B-4F33-AC81-258FBCD6678E}" sibTransId="{7F3A0953-2FCA-4778-AF97-3FE6DD894E08}"/>
    <dgm:cxn modelId="{293C8987-1419-43F7-A723-9BCBE464564E}" srcId="{A9F7BD5C-7AB1-470B-8272-68782B910FAB}" destId="{8D6E097D-971C-4812-96AF-8EC9FBFDF55F}" srcOrd="0" destOrd="0" parTransId="{C326AB74-F775-474D-9F01-EADA7BB03862}" sibTransId="{E218CE03-253A-461A-AAB9-724BE158C08C}"/>
    <dgm:cxn modelId="{5DE6C294-6601-49BE-9DFA-AC858AC925CE}" type="presOf" srcId="{8D6E097D-971C-4812-96AF-8EC9FBFDF55F}" destId="{A9343A5A-FEB5-4742-9BD1-E71FD798D157}" srcOrd="0" destOrd="0" presId="urn:microsoft.com/office/officeart/2005/8/layout/balance1"/>
    <dgm:cxn modelId="{EA151A96-4D10-466E-B79C-ECFAE49DB8A6}" type="presOf" srcId="{80FD3DAA-C5C1-47B7-81F9-FD5FCB1F3039}" destId="{918765E8-D5B5-4849-A1C4-EA52AF035CD9}" srcOrd="0" destOrd="0" presId="urn:microsoft.com/office/officeart/2005/8/layout/balance1"/>
    <dgm:cxn modelId="{163D5396-4946-4FF1-8DBC-E1D31B67A58C}" type="presOf" srcId="{A3380292-BD5C-48F1-ABD2-5DF694CAFA94}" destId="{B3F01592-CFE0-47CD-B358-5E68671C4B64}" srcOrd="0" destOrd="0" presId="urn:microsoft.com/office/officeart/2005/8/layout/balance1"/>
    <dgm:cxn modelId="{807385B5-48BD-4DEC-B981-645EB7D02D40}" srcId="{294EED66-CE9C-4363-8CAE-025B57988427}" destId="{A9F7BD5C-7AB1-470B-8272-68782B910FAB}" srcOrd="0" destOrd="0" parTransId="{453C940E-E7F8-490D-A3A7-347919C97BA9}" sibTransId="{2C232B17-CD40-4C76-A35F-E20EEB43B4C2}"/>
    <dgm:cxn modelId="{FC0195F2-86C9-40E0-9E88-8014235F4575}" type="presOf" srcId="{A9F7BD5C-7AB1-470B-8272-68782B910FAB}" destId="{20EB6C35-FA5D-4457-933E-C48100EE6128}" srcOrd="0" destOrd="0" presId="urn:microsoft.com/office/officeart/2005/8/layout/balance1"/>
    <dgm:cxn modelId="{BEC8BEF4-F37D-41AE-88E1-E65A827FA219}" type="presOf" srcId="{294EED66-CE9C-4363-8CAE-025B57988427}" destId="{A5A3BC9C-99F3-4BF6-8E50-3A5BF8C63FF0}" srcOrd="0" destOrd="0" presId="urn:microsoft.com/office/officeart/2005/8/layout/balance1"/>
    <dgm:cxn modelId="{FC57BBFF-4B6C-495C-8BE6-6B12F6FB77FD}" type="presOf" srcId="{51534F63-F9D5-4F8A-82A9-0BBDEA5BE58B}" destId="{D43A3F39-94C0-427B-A101-2C9859F9B48C}" srcOrd="0" destOrd="0" presId="urn:microsoft.com/office/officeart/2005/8/layout/balance1"/>
    <dgm:cxn modelId="{5D33C2B1-38CD-4000-90ED-14406128DBF5}" type="presParOf" srcId="{A5A3BC9C-99F3-4BF6-8E50-3A5BF8C63FF0}" destId="{D1FBB55A-7F42-46C3-8D4D-68D3259501AB}" srcOrd="0" destOrd="0" presId="urn:microsoft.com/office/officeart/2005/8/layout/balance1"/>
    <dgm:cxn modelId="{DADEB216-F730-4D09-8EC9-AFCA75BB6FC1}" type="presParOf" srcId="{A5A3BC9C-99F3-4BF6-8E50-3A5BF8C63FF0}" destId="{B226A5A3-F317-4B17-B2E3-83A42CD06A7B}" srcOrd="1" destOrd="0" presId="urn:microsoft.com/office/officeart/2005/8/layout/balance1"/>
    <dgm:cxn modelId="{0C8B5F7A-2C4C-4BD0-A8E3-9D76766385D9}" type="presParOf" srcId="{B226A5A3-F317-4B17-B2E3-83A42CD06A7B}" destId="{20EB6C35-FA5D-4457-933E-C48100EE6128}" srcOrd="0" destOrd="0" presId="urn:microsoft.com/office/officeart/2005/8/layout/balance1"/>
    <dgm:cxn modelId="{06345308-4B2F-4154-A90C-F192054BD2DC}" type="presParOf" srcId="{B226A5A3-F317-4B17-B2E3-83A42CD06A7B}" destId="{B3F01592-CFE0-47CD-B358-5E68671C4B64}" srcOrd="1" destOrd="0" presId="urn:microsoft.com/office/officeart/2005/8/layout/balance1"/>
    <dgm:cxn modelId="{D1972CFF-E53C-4EFB-9954-3F93818CF582}" type="presParOf" srcId="{A5A3BC9C-99F3-4BF6-8E50-3A5BF8C63FF0}" destId="{6A243CCD-E393-4090-89A4-DA79B694A0F1}" srcOrd="2" destOrd="0" presId="urn:microsoft.com/office/officeart/2005/8/layout/balance1"/>
    <dgm:cxn modelId="{23636085-5AD0-41F8-8393-E779E76491C9}" type="presParOf" srcId="{6A243CCD-E393-4090-89A4-DA79B694A0F1}" destId="{3BF2C243-E390-4671-AA5E-486E693DC4D3}" srcOrd="0" destOrd="0" presId="urn:microsoft.com/office/officeart/2005/8/layout/balance1"/>
    <dgm:cxn modelId="{D80BEB1E-8BCF-4EAA-BF35-25F038EC3A11}" type="presParOf" srcId="{6A243CCD-E393-4090-89A4-DA79B694A0F1}" destId="{85E5853A-838A-4157-862D-6DAF27475939}" srcOrd="1" destOrd="0" presId="urn:microsoft.com/office/officeart/2005/8/layout/balance1"/>
    <dgm:cxn modelId="{522C10D7-8369-4EDA-8A9E-1C752D5E4E88}" type="presParOf" srcId="{6A243CCD-E393-4090-89A4-DA79B694A0F1}" destId="{7E75EC90-9431-4171-90D1-9408823BE7E4}" srcOrd="2" destOrd="0" presId="urn:microsoft.com/office/officeart/2005/8/layout/balance1"/>
    <dgm:cxn modelId="{B0B2E7AE-DAE1-4808-AA91-7CFCA3D37703}" type="presParOf" srcId="{6A243CCD-E393-4090-89A4-DA79B694A0F1}" destId="{18E6BE5C-5DE2-488F-AC13-72DB9F5DBD9C}" srcOrd="3" destOrd="0" presId="urn:microsoft.com/office/officeart/2005/8/layout/balance1"/>
    <dgm:cxn modelId="{37DE498E-3971-4489-81BC-38C52BC1B11C}" type="presParOf" srcId="{6A243CCD-E393-4090-89A4-DA79B694A0F1}" destId="{918765E8-D5B5-4849-A1C4-EA52AF035CD9}" srcOrd="4" destOrd="0" presId="urn:microsoft.com/office/officeart/2005/8/layout/balance1"/>
    <dgm:cxn modelId="{F3BDCF23-3F3C-45A0-A4B5-0A2280D8000D}" type="presParOf" srcId="{6A243CCD-E393-4090-89A4-DA79B694A0F1}" destId="{A9343A5A-FEB5-4742-9BD1-E71FD798D157}" srcOrd="5" destOrd="0" presId="urn:microsoft.com/office/officeart/2005/8/layout/balance1"/>
    <dgm:cxn modelId="{16AA0ECD-4ADA-4D80-B765-654C5C303053}" type="presParOf" srcId="{6A243CCD-E393-4090-89A4-DA79B694A0F1}" destId="{D43A3F39-94C0-427B-A101-2C9859F9B48C}" srcOrd="6" destOrd="0" presId="urn:microsoft.com/office/officeart/2005/8/layout/balanc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EB6C35-FA5D-4457-933E-C48100EE6128}">
      <dsp:nvSpPr>
        <dsp:cNvPr id="0" name=""/>
        <dsp:cNvSpPr/>
      </dsp:nvSpPr>
      <dsp:spPr>
        <a:xfrm>
          <a:off x="593404" y="139702"/>
          <a:ext cx="1537148" cy="65471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Submittals</a:t>
          </a:r>
        </a:p>
      </dsp:txBody>
      <dsp:txXfrm>
        <a:off x="612580" y="158878"/>
        <a:ext cx="1498796" cy="616358"/>
      </dsp:txXfrm>
    </dsp:sp>
    <dsp:sp modelId="{B3F01592-CFE0-47CD-B358-5E68671C4B64}">
      <dsp:nvSpPr>
        <dsp:cNvPr id="0" name=""/>
        <dsp:cNvSpPr/>
      </dsp:nvSpPr>
      <dsp:spPr>
        <a:xfrm>
          <a:off x="2956035" y="139702"/>
          <a:ext cx="1537148" cy="654710"/>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PFM Analyses</a:t>
          </a:r>
        </a:p>
      </dsp:txBody>
      <dsp:txXfrm>
        <a:off x="2975211" y="158878"/>
        <a:ext cx="1498796" cy="616358"/>
      </dsp:txXfrm>
    </dsp:sp>
    <dsp:sp modelId="{85E5853A-838A-4157-862D-6DAF27475939}">
      <dsp:nvSpPr>
        <dsp:cNvPr id="0" name=""/>
        <dsp:cNvSpPr/>
      </dsp:nvSpPr>
      <dsp:spPr>
        <a:xfrm>
          <a:off x="2304135" y="2782519"/>
          <a:ext cx="491032" cy="491032"/>
        </a:xfrm>
        <a:prstGeom prst="triangl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75EC90-9431-4171-90D1-9408823BE7E4}">
      <dsp:nvSpPr>
        <dsp:cNvPr id="0" name=""/>
        <dsp:cNvSpPr/>
      </dsp:nvSpPr>
      <dsp:spPr>
        <a:xfrm>
          <a:off x="320795" y="2576940"/>
          <a:ext cx="4457713" cy="1990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E6BE5C-5DE2-488F-AC13-72DB9F5DBD9C}">
      <dsp:nvSpPr>
        <dsp:cNvPr id="0" name=""/>
        <dsp:cNvSpPr/>
      </dsp:nvSpPr>
      <dsp:spPr>
        <a:xfrm>
          <a:off x="2632619" y="1715341"/>
          <a:ext cx="2183980" cy="838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Application Specific</a:t>
          </a:r>
        </a:p>
      </dsp:txBody>
      <dsp:txXfrm>
        <a:off x="2673528" y="1756250"/>
        <a:ext cx="2102162" cy="756211"/>
      </dsp:txXfrm>
    </dsp:sp>
    <dsp:sp modelId="{918765E8-D5B5-4849-A1C4-EA52AF035CD9}">
      <dsp:nvSpPr>
        <dsp:cNvPr id="0" name=""/>
        <dsp:cNvSpPr/>
      </dsp:nvSpPr>
      <dsp:spPr>
        <a:xfrm>
          <a:off x="2632619" y="838029"/>
          <a:ext cx="2183980" cy="838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Flexibility</a:t>
          </a:r>
        </a:p>
      </dsp:txBody>
      <dsp:txXfrm>
        <a:off x="2673528" y="878938"/>
        <a:ext cx="2102162" cy="756211"/>
      </dsp:txXfrm>
    </dsp:sp>
    <dsp:sp modelId="{A9343A5A-FEB5-4742-9BD1-E71FD798D157}">
      <dsp:nvSpPr>
        <dsp:cNvPr id="0" name=""/>
        <dsp:cNvSpPr/>
      </dsp:nvSpPr>
      <dsp:spPr>
        <a:xfrm>
          <a:off x="269988" y="1715341"/>
          <a:ext cx="2183980" cy="838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Clarity</a:t>
          </a:r>
        </a:p>
      </dsp:txBody>
      <dsp:txXfrm>
        <a:off x="310897" y="1756250"/>
        <a:ext cx="2102162" cy="756211"/>
      </dsp:txXfrm>
    </dsp:sp>
    <dsp:sp modelId="{D43A3F39-94C0-427B-A101-2C9859F9B48C}">
      <dsp:nvSpPr>
        <dsp:cNvPr id="0" name=""/>
        <dsp:cNvSpPr/>
      </dsp:nvSpPr>
      <dsp:spPr>
        <a:xfrm>
          <a:off x="269988" y="838029"/>
          <a:ext cx="2183980" cy="8380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Consistency</a:t>
          </a:r>
        </a:p>
      </dsp:txBody>
      <dsp:txXfrm>
        <a:off x="310897" y="878938"/>
        <a:ext cx="2102162" cy="756211"/>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9149D-80D9-4BEF-A5F9-9CC1E04CCCA0}"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91CAA6-5BD9-4A1E-8670-3B19459C5B6D}" type="slidenum">
              <a:rPr lang="en-US" smtClean="0"/>
              <a:t>‹#›</a:t>
            </a:fld>
            <a:endParaRPr lang="en-US"/>
          </a:p>
        </p:txBody>
      </p:sp>
    </p:spTree>
    <p:extLst>
      <p:ext uri="{BB962C8B-B14F-4D97-AF65-F5344CB8AC3E}">
        <p14:creationId xmlns:p14="http://schemas.microsoft.com/office/powerpoint/2010/main" val="557583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1-3 November 2022</a:t>
            </a:r>
          </a:p>
        </p:txBody>
      </p:sp>
      <p:sp>
        <p:nvSpPr>
          <p:cNvPr id="5" name="Footer Placeholder 4"/>
          <p:cNvSpPr>
            <a:spLocks noGrp="1"/>
          </p:cNvSpPr>
          <p:nvPr>
            <p:ph type="ftr" sz="quarter" idx="11"/>
          </p:nvPr>
        </p:nvSpPr>
        <p:spPr/>
        <p:txBody>
          <a:bodyPr/>
          <a:lstStyle/>
          <a:p>
            <a:r>
              <a:rPr lang="en-US"/>
              <a:t>ISPMNA-4 | Leicester, UK</a:t>
            </a:r>
          </a:p>
        </p:txBody>
      </p:sp>
      <p:sp>
        <p:nvSpPr>
          <p:cNvPr id="6" name="Slide Number Placeholder 5"/>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1452088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1-3 November 2022</a:t>
            </a:r>
          </a:p>
        </p:txBody>
      </p:sp>
      <p:sp>
        <p:nvSpPr>
          <p:cNvPr id="4" name="Footer Placeholder 3"/>
          <p:cNvSpPr>
            <a:spLocks noGrp="1"/>
          </p:cNvSpPr>
          <p:nvPr>
            <p:ph type="ftr" sz="quarter" idx="11"/>
          </p:nvPr>
        </p:nvSpPr>
        <p:spPr/>
        <p:txBody>
          <a:bodyPr/>
          <a:lstStyle/>
          <a:p>
            <a:r>
              <a:rPr lang="en-US"/>
              <a:t>ISPMNA-4 | Leicester, UK</a:t>
            </a:r>
          </a:p>
        </p:txBody>
      </p:sp>
      <p:sp>
        <p:nvSpPr>
          <p:cNvPr id="5" name="Slide Number Placeholder 4"/>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95496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1-3 November 2022</a:t>
            </a:r>
          </a:p>
        </p:txBody>
      </p:sp>
      <p:sp>
        <p:nvSpPr>
          <p:cNvPr id="3" name="Footer Placeholder 2"/>
          <p:cNvSpPr>
            <a:spLocks noGrp="1"/>
          </p:cNvSpPr>
          <p:nvPr>
            <p:ph type="ftr" sz="quarter" idx="11"/>
          </p:nvPr>
        </p:nvSpPr>
        <p:spPr/>
        <p:txBody>
          <a:bodyPr/>
          <a:lstStyle/>
          <a:p>
            <a:r>
              <a:rPr lang="en-US"/>
              <a:t>ISPMNA-4 | Leicester, UK</a:t>
            </a:r>
          </a:p>
        </p:txBody>
      </p:sp>
      <p:sp>
        <p:nvSpPr>
          <p:cNvPr id="4" name="Slide Number Placeholder 3"/>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2978408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1-3 November 2022</a:t>
            </a:r>
          </a:p>
        </p:txBody>
      </p:sp>
      <p:sp>
        <p:nvSpPr>
          <p:cNvPr id="5" name="Footer Placeholder 4"/>
          <p:cNvSpPr>
            <a:spLocks noGrp="1"/>
          </p:cNvSpPr>
          <p:nvPr>
            <p:ph type="ftr" sz="quarter" idx="11"/>
          </p:nvPr>
        </p:nvSpPr>
        <p:spPr/>
        <p:txBody>
          <a:bodyPr/>
          <a:lstStyle/>
          <a:p>
            <a:r>
              <a:rPr lang="en-US"/>
              <a:t>ISPMNA-4 | Leicester, UK</a:t>
            </a:r>
          </a:p>
        </p:txBody>
      </p:sp>
      <p:sp>
        <p:nvSpPr>
          <p:cNvPr id="6" name="Slide Number Placeholder 5"/>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3758431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1-3 November 2022</a:t>
            </a:r>
          </a:p>
        </p:txBody>
      </p:sp>
      <p:sp>
        <p:nvSpPr>
          <p:cNvPr id="5" name="Footer Placeholder 4"/>
          <p:cNvSpPr>
            <a:spLocks noGrp="1"/>
          </p:cNvSpPr>
          <p:nvPr>
            <p:ph type="ftr" sz="quarter" idx="11"/>
          </p:nvPr>
        </p:nvSpPr>
        <p:spPr/>
        <p:txBody>
          <a:bodyPr/>
          <a:lstStyle/>
          <a:p>
            <a:r>
              <a:rPr lang="en-US"/>
              <a:t>ISPMNA-4 | Leicester, UK</a:t>
            </a:r>
          </a:p>
        </p:txBody>
      </p:sp>
      <p:sp>
        <p:nvSpPr>
          <p:cNvPr id="6" name="Slide Number Placeholder 5"/>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2767370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89" y="1396091"/>
            <a:ext cx="5974080" cy="512064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04631" y="1396091"/>
            <a:ext cx="5974080" cy="512064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 November 2022</a:t>
            </a:r>
          </a:p>
        </p:txBody>
      </p:sp>
      <p:sp>
        <p:nvSpPr>
          <p:cNvPr id="6" name="Footer Placeholder 5"/>
          <p:cNvSpPr>
            <a:spLocks noGrp="1"/>
          </p:cNvSpPr>
          <p:nvPr>
            <p:ph type="ftr" sz="quarter" idx="11"/>
          </p:nvPr>
        </p:nvSpPr>
        <p:spPr/>
        <p:txBody>
          <a:bodyPr/>
          <a:lstStyle/>
          <a:p>
            <a:r>
              <a:rPr lang="en-US"/>
              <a:t>ISPMNA-4 | Leicester, UK</a:t>
            </a:r>
          </a:p>
        </p:txBody>
      </p:sp>
      <p:sp>
        <p:nvSpPr>
          <p:cNvPr id="7" name="Slide Number Placeholder 6"/>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1639051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89" y="1396091"/>
            <a:ext cx="5974080" cy="512064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 November 2022</a:t>
            </a:r>
          </a:p>
        </p:txBody>
      </p:sp>
      <p:sp>
        <p:nvSpPr>
          <p:cNvPr id="6" name="Footer Placeholder 5"/>
          <p:cNvSpPr>
            <a:spLocks noGrp="1"/>
          </p:cNvSpPr>
          <p:nvPr>
            <p:ph type="ftr" sz="quarter" idx="11"/>
          </p:nvPr>
        </p:nvSpPr>
        <p:spPr/>
        <p:txBody>
          <a:bodyPr/>
          <a:lstStyle/>
          <a:p>
            <a:r>
              <a:rPr lang="en-US"/>
              <a:t>ISPMNA-4 | Leicester, UK</a:t>
            </a:r>
          </a:p>
        </p:txBody>
      </p:sp>
      <p:sp>
        <p:nvSpPr>
          <p:cNvPr id="7" name="Slide Number Placeholder 6"/>
          <p:cNvSpPr>
            <a:spLocks noGrp="1"/>
          </p:cNvSpPr>
          <p:nvPr>
            <p:ph type="sldNum" sz="quarter" idx="12"/>
          </p:nvPr>
        </p:nvSpPr>
        <p:spPr/>
        <p:txBody>
          <a:bodyPr/>
          <a:lstStyle/>
          <a:p>
            <a:fld id="{0B37EEC2-2FF1-40B3-B63B-BECA38B4EF4E}" type="slidenum">
              <a:rPr lang="en-US" smtClean="0"/>
              <a:t>‹#›</a:t>
            </a:fld>
            <a:endParaRPr lang="en-US"/>
          </a:p>
        </p:txBody>
      </p:sp>
      <p:sp>
        <p:nvSpPr>
          <p:cNvPr id="8" name="Content Placeholder 3"/>
          <p:cNvSpPr>
            <a:spLocks noGrp="1"/>
          </p:cNvSpPr>
          <p:nvPr>
            <p:ph sz="half" idx="2"/>
          </p:nvPr>
        </p:nvSpPr>
        <p:spPr>
          <a:xfrm>
            <a:off x="6104631" y="1396091"/>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104631" y="3994340"/>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141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89" y="1396091"/>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04631" y="1396091"/>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 November 2022</a:t>
            </a:r>
          </a:p>
        </p:txBody>
      </p:sp>
      <p:sp>
        <p:nvSpPr>
          <p:cNvPr id="6" name="Footer Placeholder 5"/>
          <p:cNvSpPr>
            <a:spLocks noGrp="1"/>
          </p:cNvSpPr>
          <p:nvPr>
            <p:ph type="ftr" sz="quarter" idx="11"/>
          </p:nvPr>
        </p:nvSpPr>
        <p:spPr/>
        <p:txBody>
          <a:bodyPr/>
          <a:lstStyle/>
          <a:p>
            <a:r>
              <a:rPr lang="en-US"/>
              <a:t>ISPMNA-4 | Leicester, UK</a:t>
            </a:r>
          </a:p>
        </p:txBody>
      </p:sp>
      <p:sp>
        <p:nvSpPr>
          <p:cNvPr id="7" name="Slide Number Placeholder 6"/>
          <p:cNvSpPr>
            <a:spLocks noGrp="1"/>
          </p:cNvSpPr>
          <p:nvPr>
            <p:ph type="sldNum" sz="quarter" idx="12"/>
          </p:nvPr>
        </p:nvSpPr>
        <p:spPr/>
        <p:txBody>
          <a:bodyPr/>
          <a:lstStyle/>
          <a:p>
            <a:fld id="{0B37EEC2-2FF1-40B3-B63B-BECA38B4EF4E}" type="slidenum">
              <a:rPr lang="en-US" smtClean="0"/>
              <a:t>‹#›</a:t>
            </a:fld>
            <a:endParaRPr lang="en-US"/>
          </a:p>
        </p:txBody>
      </p:sp>
      <p:sp>
        <p:nvSpPr>
          <p:cNvPr id="8" name="Content Placeholder 2"/>
          <p:cNvSpPr>
            <a:spLocks noGrp="1"/>
          </p:cNvSpPr>
          <p:nvPr>
            <p:ph sz="half" idx="13"/>
          </p:nvPr>
        </p:nvSpPr>
        <p:spPr>
          <a:xfrm>
            <a:off x="113289" y="3994340"/>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104631" y="3994340"/>
            <a:ext cx="597408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049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89" y="1396091"/>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29737" y="1396091"/>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 November 2022</a:t>
            </a:r>
          </a:p>
        </p:txBody>
      </p:sp>
      <p:sp>
        <p:nvSpPr>
          <p:cNvPr id="6" name="Footer Placeholder 5"/>
          <p:cNvSpPr>
            <a:spLocks noGrp="1"/>
          </p:cNvSpPr>
          <p:nvPr>
            <p:ph type="ftr" sz="quarter" idx="11"/>
          </p:nvPr>
        </p:nvSpPr>
        <p:spPr/>
        <p:txBody>
          <a:bodyPr/>
          <a:lstStyle/>
          <a:p>
            <a:r>
              <a:rPr lang="en-US"/>
              <a:t>ISPMNA-4 | Leicester, UK</a:t>
            </a:r>
          </a:p>
        </p:txBody>
      </p:sp>
      <p:sp>
        <p:nvSpPr>
          <p:cNvPr id="7" name="Slide Number Placeholder 6"/>
          <p:cNvSpPr>
            <a:spLocks noGrp="1"/>
          </p:cNvSpPr>
          <p:nvPr>
            <p:ph type="sldNum" sz="quarter" idx="12"/>
          </p:nvPr>
        </p:nvSpPr>
        <p:spPr/>
        <p:txBody>
          <a:bodyPr/>
          <a:lstStyle/>
          <a:p>
            <a:fld id="{0B37EEC2-2FF1-40B3-B63B-BECA38B4EF4E}" type="slidenum">
              <a:rPr lang="en-US" smtClean="0"/>
              <a:t>‹#›</a:t>
            </a:fld>
            <a:endParaRPr lang="en-US"/>
          </a:p>
        </p:txBody>
      </p:sp>
      <p:sp>
        <p:nvSpPr>
          <p:cNvPr id="8" name="Content Placeholder 2"/>
          <p:cNvSpPr>
            <a:spLocks noGrp="1"/>
          </p:cNvSpPr>
          <p:nvPr>
            <p:ph sz="half" idx="13"/>
          </p:nvPr>
        </p:nvSpPr>
        <p:spPr>
          <a:xfrm>
            <a:off x="113289" y="3994340"/>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8129737" y="3994340"/>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15"/>
          </p:nvPr>
        </p:nvSpPr>
        <p:spPr>
          <a:xfrm>
            <a:off x="4121513" y="1396091"/>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half" idx="16"/>
          </p:nvPr>
        </p:nvSpPr>
        <p:spPr>
          <a:xfrm>
            <a:off x="4121513" y="3994340"/>
            <a:ext cx="396240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997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289" y="1396091"/>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4631" y="1396091"/>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1-3 November 2022</a:t>
            </a:r>
          </a:p>
        </p:txBody>
      </p:sp>
      <p:sp>
        <p:nvSpPr>
          <p:cNvPr id="6" name="Footer Placeholder 5"/>
          <p:cNvSpPr>
            <a:spLocks noGrp="1"/>
          </p:cNvSpPr>
          <p:nvPr>
            <p:ph type="ftr" sz="quarter" idx="11"/>
          </p:nvPr>
        </p:nvSpPr>
        <p:spPr/>
        <p:txBody>
          <a:bodyPr/>
          <a:lstStyle/>
          <a:p>
            <a:r>
              <a:rPr lang="en-US"/>
              <a:t>ISPMNA-4 | Leicester, UK</a:t>
            </a:r>
          </a:p>
        </p:txBody>
      </p:sp>
      <p:sp>
        <p:nvSpPr>
          <p:cNvPr id="7" name="Slide Number Placeholder 6"/>
          <p:cNvSpPr>
            <a:spLocks noGrp="1"/>
          </p:cNvSpPr>
          <p:nvPr>
            <p:ph type="sldNum" sz="quarter" idx="12"/>
          </p:nvPr>
        </p:nvSpPr>
        <p:spPr/>
        <p:txBody>
          <a:bodyPr/>
          <a:lstStyle/>
          <a:p>
            <a:fld id="{0B37EEC2-2FF1-40B3-B63B-BECA38B4EF4E}" type="slidenum">
              <a:rPr lang="en-US" smtClean="0"/>
              <a:t>‹#›</a:t>
            </a:fld>
            <a:endParaRPr lang="en-US"/>
          </a:p>
        </p:txBody>
      </p:sp>
      <p:sp>
        <p:nvSpPr>
          <p:cNvPr id="8" name="Content Placeholder 2"/>
          <p:cNvSpPr>
            <a:spLocks noGrp="1"/>
          </p:cNvSpPr>
          <p:nvPr>
            <p:ph sz="half" idx="13"/>
          </p:nvPr>
        </p:nvSpPr>
        <p:spPr>
          <a:xfrm>
            <a:off x="113289" y="3994340"/>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half" idx="14"/>
          </p:nvPr>
        </p:nvSpPr>
        <p:spPr>
          <a:xfrm>
            <a:off x="6104631" y="3994340"/>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p:cNvSpPr>
            <a:spLocks noGrp="1"/>
          </p:cNvSpPr>
          <p:nvPr>
            <p:ph sz="half" idx="15"/>
          </p:nvPr>
        </p:nvSpPr>
        <p:spPr>
          <a:xfrm>
            <a:off x="3100329" y="1396091"/>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p:cNvSpPr>
          <p:nvPr>
            <p:ph sz="half" idx="16"/>
          </p:nvPr>
        </p:nvSpPr>
        <p:spPr>
          <a:xfrm>
            <a:off x="9091671" y="1396091"/>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sz="half" idx="17"/>
          </p:nvPr>
        </p:nvSpPr>
        <p:spPr>
          <a:xfrm>
            <a:off x="3100329" y="3994340"/>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half" idx="18"/>
          </p:nvPr>
        </p:nvSpPr>
        <p:spPr>
          <a:xfrm>
            <a:off x="9091671" y="3994340"/>
            <a:ext cx="2987040" cy="25146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003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3288" y="1378056"/>
            <a:ext cx="59131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3288" y="2083432"/>
            <a:ext cx="5913120" cy="44561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591" y="1378056"/>
            <a:ext cx="59131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5591" y="2083432"/>
            <a:ext cx="5913120" cy="445616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1-3 November 2022</a:t>
            </a:r>
          </a:p>
        </p:txBody>
      </p:sp>
      <p:sp>
        <p:nvSpPr>
          <p:cNvPr id="8" name="Footer Placeholder 7"/>
          <p:cNvSpPr>
            <a:spLocks noGrp="1"/>
          </p:cNvSpPr>
          <p:nvPr>
            <p:ph type="ftr" sz="quarter" idx="11"/>
          </p:nvPr>
        </p:nvSpPr>
        <p:spPr/>
        <p:txBody>
          <a:bodyPr/>
          <a:lstStyle/>
          <a:p>
            <a:r>
              <a:rPr lang="en-US"/>
              <a:t>ISPMNA-4 | Leicester, UK</a:t>
            </a:r>
          </a:p>
        </p:txBody>
      </p:sp>
      <p:sp>
        <p:nvSpPr>
          <p:cNvPr id="9" name="Slide Number Placeholder 8"/>
          <p:cNvSpPr>
            <a:spLocks noGrp="1"/>
          </p:cNvSpPr>
          <p:nvPr>
            <p:ph type="sldNum" sz="quarter" idx="12"/>
          </p:nvPr>
        </p:nvSpPr>
        <p:spPr/>
        <p:txBody>
          <a:bodyPr/>
          <a:lstStyle/>
          <a:p>
            <a:fld id="{0B37EEC2-2FF1-40B3-B63B-BECA38B4EF4E}" type="slidenum">
              <a:rPr lang="en-US" smtClean="0"/>
              <a:t>‹#›</a:t>
            </a:fld>
            <a:endParaRPr lang="en-US"/>
          </a:p>
        </p:txBody>
      </p:sp>
    </p:spTree>
    <p:extLst>
      <p:ext uri="{BB962C8B-B14F-4D97-AF65-F5344CB8AC3E}">
        <p14:creationId xmlns:p14="http://schemas.microsoft.com/office/powerpoint/2010/main" val="378872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290" y="169442"/>
            <a:ext cx="11965421"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3290" y="1373623"/>
            <a:ext cx="11965421" cy="51485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3289" y="6603101"/>
            <a:ext cx="1623801" cy="199294"/>
          </a:xfrm>
          <a:prstGeom prst="rect">
            <a:avLst/>
          </a:prstGeom>
        </p:spPr>
        <p:txBody>
          <a:bodyPr vert="horz" lIns="91440" tIns="45720" rIns="91440" bIns="45720" rtlCol="0" anchor="ctr"/>
          <a:lstStyle>
            <a:lvl1pPr algn="l">
              <a:defRPr sz="1200">
                <a:solidFill>
                  <a:schemeClr val="bg1"/>
                </a:solidFill>
              </a:defRPr>
            </a:lvl1pPr>
          </a:lstStyle>
          <a:p>
            <a:r>
              <a:rPr lang="en-US"/>
              <a:t>1-3 November 2022</a:t>
            </a:r>
          </a:p>
        </p:txBody>
      </p:sp>
      <p:sp>
        <p:nvSpPr>
          <p:cNvPr id="5" name="Footer Placeholder 4"/>
          <p:cNvSpPr>
            <a:spLocks noGrp="1"/>
          </p:cNvSpPr>
          <p:nvPr>
            <p:ph type="ftr" sz="quarter" idx="3"/>
          </p:nvPr>
        </p:nvSpPr>
        <p:spPr>
          <a:xfrm>
            <a:off x="1861168" y="6603101"/>
            <a:ext cx="7466251" cy="199294"/>
          </a:xfrm>
          <a:prstGeom prst="rect">
            <a:avLst/>
          </a:prstGeom>
        </p:spPr>
        <p:txBody>
          <a:bodyPr vert="horz" lIns="91440" tIns="45720" rIns="91440" bIns="45720" rtlCol="0" anchor="ctr"/>
          <a:lstStyle>
            <a:lvl1pPr algn="ctr">
              <a:defRPr sz="1200">
                <a:solidFill>
                  <a:schemeClr val="bg1"/>
                </a:solidFill>
              </a:defRPr>
            </a:lvl1pPr>
          </a:lstStyle>
          <a:p>
            <a:r>
              <a:rPr lang="en-US"/>
              <a:t>ISPMNA-4 | Leicester, UK</a:t>
            </a:r>
          </a:p>
        </p:txBody>
      </p:sp>
      <p:sp>
        <p:nvSpPr>
          <p:cNvPr id="6" name="Slide Number Placeholder 5"/>
          <p:cNvSpPr>
            <a:spLocks noGrp="1"/>
          </p:cNvSpPr>
          <p:nvPr>
            <p:ph type="sldNum" sz="quarter" idx="4"/>
          </p:nvPr>
        </p:nvSpPr>
        <p:spPr>
          <a:xfrm>
            <a:off x="9451497" y="6603101"/>
            <a:ext cx="611400" cy="199294"/>
          </a:xfrm>
          <a:prstGeom prst="rect">
            <a:avLst/>
          </a:prstGeom>
        </p:spPr>
        <p:txBody>
          <a:bodyPr vert="horz" lIns="91440" tIns="45720" rIns="91440" bIns="45720" rtlCol="0" anchor="ctr"/>
          <a:lstStyle>
            <a:lvl1pPr algn="r">
              <a:defRPr sz="1200">
                <a:solidFill>
                  <a:schemeClr val="bg1"/>
                </a:solidFill>
              </a:defRPr>
            </a:lvl1pPr>
          </a:lstStyle>
          <a:p>
            <a:fld id="{0B37EEC2-2FF1-40B3-B63B-BECA38B4EF4E}" type="slidenum">
              <a:rPr lang="en-US" smtClean="0"/>
              <a:t>‹#›</a:t>
            </a:fld>
            <a:endParaRPr lang="en-US"/>
          </a:p>
        </p:txBody>
      </p:sp>
    </p:spTree>
    <p:extLst>
      <p:ext uri="{BB962C8B-B14F-4D97-AF65-F5344CB8AC3E}">
        <p14:creationId xmlns:p14="http://schemas.microsoft.com/office/powerpoint/2010/main" val="197787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4572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atrick.Raynaud@nrc.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hyperlink" Target="https://adamsxt.nrc.gov/navigator/AdamsXT/content/downloadContent.faces?objectStoreName=MainLibrary&amp;vsId=%7bEB41E615-D961-C798-85A2-7C1927B00000%7d&amp;ForceBrowserDownloadMgrPrompt=fal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emf"/><Relationship Id="rId1" Type="http://schemas.openxmlformats.org/officeDocument/2006/relationships/slideLayout" Target="../slideLayouts/slideLayout10.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2" Type="http://schemas.openxmlformats.org/officeDocument/2006/relationships/hyperlink" Target="https://adamsxt.nrc.gov/navigator/AdamsXT/content/downloadContent.faces?objectStoreName=MainLibrary&amp;vsId=%7bE16E2DE7-CA04-C113-8D50-7C1919100000%7d&amp;ForceBrowserDownloadMgrPrompt=fal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0.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Patrick.Raynaud@nrc.gov"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rc.gov/docs/ML2201/ML22014A406.pdf" TargetMode="External"/><Relationship Id="rId2" Type="http://schemas.openxmlformats.org/officeDocument/2006/relationships/hyperlink" Target="https://www.nrc.gov/docs/ML2133/ML21334A158.pdf" TargetMode="External"/><Relationship Id="rId1" Type="http://schemas.openxmlformats.org/officeDocument/2006/relationships/slideLayout" Target="../slideLayouts/slideLayout2.xml"/><Relationship Id="rId5" Type="http://schemas.openxmlformats.org/officeDocument/2006/relationships/hyperlink" Target="https://adamsxt.nrc.gov/navigator/AdamsXT/content/downloadContent.faces?objectStoreName=MainLibrary&amp;vsId=%7bE16E2DE7-CA04-C113-8D50-7C1919100000%7d&amp;ForceBrowserDownloadMgrPrompt=false" TargetMode="External"/><Relationship Id="rId4" Type="http://schemas.openxmlformats.org/officeDocument/2006/relationships/hyperlink" Target="https://adamsxt.nrc.gov/navigator/AdamsXT/content/downloadContent.faces?objectStoreName=MainLibrary&amp;vsId=%7bEB41E615-D961-C798-85A2-7C1927B00000%7d&amp;ForceBrowserDownloadMgrPrompt=false"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300A5-2971-4E5B-A6AA-B517114E8AEC}"/>
              </a:ext>
            </a:extLst>
          </p:cNvPr>
          <p:cNvSpPr>
            <a:spLocks noGrp="1"/>
          </p:cNvSpPr>
          <p:nvPr>
            <p:ph type="ctrTitle"/>
          </p:nvPr>
        </p:nvSpPr>
        <p:spPr>
          <a:xfrm>
            <a:off x="914400" y="530352"/>
            <a:ext cx="10363200" cy="3070099"/>
          </a:xfrm>
        </p:spPr>
        <p:txBody>
          <a:bodyPr/>
          <a:lstStyle/>
          <a:p>
            <a:r>
              <a:rPr lang="en-US" sz="4400" dirty="0">
                <a:solidFill>
                  <a:srgbClr val="002060"/>
                </a:solidFill>
              </a:rPr>
              <a:t>RG-1.245 and NUREG/CR-7278</a:t>
            </a:r>
            <a:br>
              <a:rPr lang="en-US" dirty="0"/>
            </a:br>
            <a:r>
              <a:rPr lang="en-US" dirty="0"/>
              <a:t>U.S. NRC Guidance on Probabilistic Fracture Mechanics for Regulatory Applications</a:t>
            </a:r>
          </a:p>
        </p:txBody>
      </p:sp>
      <p:sp>
        <p:nvSpPr>
          <p:cNvPr id="3" name="Subtitle 2">
            <a:extLst>
              <a:ext uri="{FF2B5EF4-FFF2-40B4-BE49-F238E27FC236}">
                <a16:creationId xmlns:a16="http://schemas.microsoft.com/office/drawing/2014/main" id="{2376558F-FAD1-4153-9272-C47A88D0503F}"/>
              </a:ext>
            </a:extLst>
          </p:cNvPr>
          <p:cNvSpPr>
            <a:spLocks noGrp="1"/>
          </p:cNvSpPr>
          <p:nvPr>
            <p:ph type="subTitle" idx="1"/>
          </p:nvPr>
        </p:nvSpPr>
        <p:spPr/>
        <p:txBody>
          <a:bodyPr>
            <a:normAutofit lnSpcReduction="10000"/>
          </a:bodyPr>
          <a:lstStyle/>
          <a:p>
            <a:r>
              <a:rPr lang="en-US" dirty="0"/>
              <a:t>Patrick Raynaud</a:t>
            </a:r>
          </a:p>
          <a:p>
            <a:r>
              <a:rPr lang="en-US" dirty="0"/>
              <a:t>Senior Materials Engineer</a:t>
            </a:r>
          </a:p>
          <a:p>
            <a:r>
              <a:rPr lang="en-US" dirty="0"/>
              <a:t>U.S. Nuclear Regulatory commission</a:t>
            </a:r>
          </a:p>
          <a:p>
            <a:r>
              <a:rPr lang="en-US" dirty="0">
                <a:hlinkClick r:id="rId2"/>
              </a:rPr>
              <a:t>Patrick.Raynaud@nrc.gov</a:t>
            </a:r>
            <a:endParaRPr lang="en-US" dirty="0"/>
          </a:p>
        </p:txBody>
      </p:sp>
    </p:spTree>
    <p:extLst>
      <p:ext uri="{BB962C8B-B14F-4D97-AF65-F5344CB8AC3E}">
        <p14:creationId xmlns:p14="http://schemas.microsoft.com/office/powerpoint/2010/main" val="1149414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0DD42-822A-DFA4-0EB0-98BC2FD7FB32}"/>
              </a:ext>
            </a:extLst>
          </p:cNvPr>
          <p:cNvSpPr>
            <a:spLocks noGrp="1"/>
          </p:cNvSpPr>
          <p:nvPr>
            <p:ph type="title"/>
          </p:nvPr>
        </p:nvSpPr>
        <p:spPr/>
        <p:txBody>
          <a:bodyPr/>
          <a:lstStyle/>
          <a:p>
            <a:r>
              <a:rPr lang="en-US" dirty="0"/>
              <a:t>NUREG/CR-7278 Example: Statistical Distribution Fitting</a:t>
            </a:r>
          </a:p>
        </p:txBody>
      </p:sp>
      <p:sp>
        <p:nvSpPr>
          <p:cNvPr id="3" name="Content Placeholder 2">
            <a:extLst>
              <a:ext uri="{FF2B5EF4-FFF2-40B4-BE49-F238E27FC236}">
                <a16:creationId xmlns:a16="http://schemas.microsoft.com/office/drawing/2014/main" id="{03EE6AC8-8E2F-33D4-E9A8-83D0D02A70A0}"/>
              </a:ext>
            </a:extLst>
          </p:cNvPr>
          <p:cNvSpPr>
            <a:spLocks noGrp="1"/>
          </p:cNvSpPr>
          <p:nvPr>
            <p:ph idx="1"/>
          </p:nvPr>
        </p:nvSpPr>
        <p:spPr>
          <a:xfrm>
            <a:off x="113291" y="1373623"/>
            <a:ext cx="6287510" cy="5148558"/>
          </a:xfrm>
        </p:spPr>
        <p:txBody>
          <a:bodyPr>
            <a:normAutofit/>
          </a:bodyPr>
          <a:lstStyle/>
          <a:p>
            <a:r>
              <a:rPr lang="en-US" dirty="0"/>
              <a:t>What?</a:t>
            </a:r>
          </a:p>
          <a:p>
            <a:pPr lvl="1"/>
            <a:r>
              <a:rPr lang="en-US" dirty="0"/>
              <a:t>Estimating the probability distribution of a parameter using available data</a:t>
            </a:r>
          </a:p>
          <a:p>
            <a:r>
              <a:rPr lang="en-US" dirty="0"/>
              <a:t>How?</a:t>
            </a:r>
          </a:p>
          <a:p>
            <a:pPr marL="914400" lvl="1" indent="-457200">
              <a:buFont typeface="+mj-lt"/>
              <a:buAutoNum type="arabicPeriod"/>
            </a:pPr>
            <a:r>
              <a:rPr lang="en-US" dirty="0"/>
              <a:t>Determine relevant data</a:t>
            </a:r>
          </a:p>
          <a:p>
            <a:pPr marL="914400" lvl="1" indent="-457200">
              <a:buFont typeface="+mj-lt"/>
              <a:buAutoNum type="arabicPeriod"/>
            </a:pPr>
            <a:r>
              <a:rPr lang="en-US" dirty="0">
                <a:solidFill>
                  <a:schemeClr val="accent1"/>
                </a:solidFill>
              </a:rPr>
              <a:t>Select candidate probability distributions</a:t>
            </a:r>
          </a:p>
          <a:p>
            <a:pPr marL="914400" lvl="1" indent="-457200">
              <a:buFont typeface="+mj-lt"/>
              <a:buAutoNum type="arabicPeriod"/>
            </a:pPr>
            <a:r>
              <a:rPr lang="en-US" dirty="0">
                <a:solidFill>
                  <a:srgbClr val="00B050"/>
                </a:solidFill>
              </a:rPr>
              <a:t>Fit distributions to the data</a:t>
            </a:r>
          </a:p>
          <a:p>
            <a:pPr marL="914400" lvl="1" indent="-457200">
              <a:buFont typeface="+mj-lt"/>
              <a:buAutoNum type="arabicPeriod"/>
            </a:pPr>
            <a:r>
              <a:rPr lang="en-US" dirty="0">
                <a:solidFill>
                  <a:srgbClr val="C00000"/>
                </a:solidFill>
              </a:rPr>
              <a:t>Evaluate the fit of the distributions to the data</a:t>
            </a:r>
          </a:p>
          <a:p>
            <a:pPr marL="914400" lvl="1" indent="-457200">
              <a:buFont typeface="+mj-lt"/>
              <a:buAutoNum type="arabicPeriod"/>
            </a:pPr>
            <a:r>
              <a:rPr lang="en-US" dirty="0"/>
              <a:t>Select a final input distribution model</a:t>
            </a:r>
          </a:p>
          <a:p>
            <a:r>
              <a:rPr lang="en-US" dirty="0"/>
              <a:t>When/Why?</a:t>
            </a:r>
          </a:p>
          <a:p>
            <a:pPr lvl="1"/>
            <a:r>
              <a:rPr lang="en-US" dirty="0"/>
              <a:t>Represent uncertainty in model inputs</a:t>
            </a:r>
          </a:p>
        </p:txBody>
      </p:sp>
      <p:sp>
        <p:nvSpPr>
          <p:cNvPr id="8" name="Date Placeholder 7">
            <a:extLst>
              <a:ext uri="{FF2B5EF4-FFF2-40B4-BE49-F238E27FC236}">
                <a16:creationId xmlns:a16="http://schemas.microsoft.com/office/drawing/2014/main" id="{E7E4A40E-2BCA-9BEF-27DF-3C454000F538}"/>
              </a:ext>
            </a:extLst>
          </p:cNvPr>
          <p:cNvSpPr>
            <a:spLocks noGrp="1"/>
          </p:cNvSpPr>
          <p:nvPr>
            <p:ph type="dt" sz="half" idx="10"/>
          </p:nvPr>
        </p:nvSpPr>
        <p:spPr/>
        <p:txBody>
          <a:bodyPr/>
          <a:lstStyle/>
          <a:p>
            <a:r>
              <a:rPr lang="en-US"/>
              <a:t>1-3 November 2022</a:t>
            </a:r>
          </a:p>
        </p:txBody>
      </p:sp>
      <p:sp>
        <p:nvSpPr>
          <p:cNvPr id="9" name="Footer Placeholder 8">
            <a:extLst>
              <a:ext uri="{FF2B5EF4-FFF2-40B4-BE49-F238E27FC236}">
                <a16:creationId xmlns:a16="http://schemas.microsoft.com/office/drawing/2014/main" id="{EE04CAD8-BD10-2EF9-3AE7-3B0EEEE3A937}"/>
              </a:ext>
            </a:extLst>
          </p:cNvPr>
          <p:cNvSpPr>
            <a:spLocks noGrp="1"/>
          </p:cNvSpPr>
          <p:nvPr>
            <p:ph type="ftr" sz="quarter" idx="11"/>
          </p:nvPr>
        </p:nvSpPr>
        <p:spPr/>
        <p:txBody>
          <a:bodyPr/>
          <a:lstStyle/>
          <a:p>
            <a:r>
              <a:rPr lang="en-US"/>
              <a:t>ISPMNA-4 | Leicester, UK</a:t>
            </a:r>
          </a:p>
        </p:txBody>
      </p:sp>
      <p:sp>
        <p:nvSpPr>
          <p:cNvPr id="10" name="Slide Number Placeholder 9">
            <a:extLst>
              <a:ext uri="{FF2B5EF4-FFF2-40B4-BE49-F238E27FC236}">
                <a16:creationId xmlns:a16="http://schemas.microsoft.com/office/drawing/2014/main" id="{DBD7C819-93FB-4EBC-87E1-FD6CF892BE50}"/>
              </a:ext>
            </a:extLst>
          </p:cNvPr>
          <p:cNvSpPr>
            <a:spLocks noGrp="1"/>
          </p:cNvSpPr>
          <p:nvPr>
            <p:ph type="sldNum" sz="quarter" idx="12"/>
          </p:nvPr>
        </p:nvSpPr>
        <p:spPr/>
        <p:txBody>
          <a:bodyPr/>
          <a:lstStyle/>
          <a:p>
            <a:fld id="{0B37EEC2-2FF1-40B3-B63B-BECA38B4EF4E}" type="slidenum">
              <a:rPr lang="en-US" smtClean="0"/>
              <a:t>10</a:t>
            </a:fld>
            <a:endParaRPr lang="en-US"/>
          </a:p>
        </p:txBody>
      </p:sp>
      <p:pic>
        <p:nvPicPr>
          <p:cNvPr id="12" name="Picture 11">
            <a:extLst>
              <a:ext uri="{FF2B5EF4-FFF2-40B4-BE49-F238E27FC236}">
                <a16:creationId xmlns:a16="http://schemas.microsoft.com/office/drawing/2014/main" id="{6ACB2EE1-CFC7-83AE-9C76-CF3530BD3CE9}"/>
              </a:ext>
            </a:extLst>
          </p:cNvPr>
          <p:cNvPicPr>
            <a:picLocks noChangeAspect="1"/>
          </p:cNvPicPr>
          <p:nvPr/>
        </p:nvPicPr>
        <p:blipFill>
          <a:blip r:embed="rId2"/>
          <a:stretch>
            <a:fillRect/>
          </a:stretch>
        </p:blipFill>
        <p:spPr>
          <a:xfrm>
            <a:off x="7713597" y="2861166"/>
            <a:ext cx="3837466" cy="1591962"/>
          </a:xfrm>
          <a:prstGeom prst="rect">
            <a:avLst/>
          </a:prstGeom>
          <a:ln>
            <a:solidFill>
              <a:srgbClr val="00B050"/>
            </a:solidFill>
          </a:ln>
        </p:spPr>
      </p:pic>
      <p:pic>
        <p:nvPicPr>
          <p:cNvPr id="14" name="Picture 13">
            <a:extLst>
              <a:ext uri="{FF2B5EF4-FFF2-40B4-BE49-F238E27FC236}">
                <a16:creationId xmlns:a16="http://schemas.microsoft.com/office/drawing/2014/main" id="{42996D7A-7BF1-8C73-97B3-CEBF08AFD971}"/>
              </a:ext>
            </a:extLst>
          </p:cNvPr>
          <p:cNvPicPr>
            <a:picLocks noChangeAspect="1"/>
          </p:cNvPicPr>
          <p:nvPr/>
        </p:nvPicPr>
        <p:blipFill>
          <a:blip r:embed="rId3"/>
          <a:stretch>
            <a:fillRect/>
          </a:stretch>
        </p:blipFill>
        <p:spPr>
          <a:xfrm>
            <a:off x="6085663" y="4517562"/>
            <a:ext cx="5993046" cy="1596831"/>
          </a:xfrm>
          <a:prstGeom prst="rect">
            <a:avLst/>
          </a:prstGeom>
          <a:ln>
            <a:solidFill>
              <a:srgbClr val="C00000"/>
            </a:solidFill>
          </a:ln>
        </p:spPr>
      </p:pic>
      <p:grpSp>
        <p:nvGrpSpPr>
          <p:cNvPr id="25" name="Group 24">
            <a:extLst>
              <a:ext uri="{FF2B5EF4-FFF2-40B4-BE49-F238E27FC236}">
                <a16:creationId xmlns:a16="http://schemas.microsoft.com/office/drawing/2014/main" id="{7B4D8CA1-63DF-90FD-A8C2-2444149E69C9}"/>
              </a:ext>
            </a:extLst>
          </p:cNvPr>
          <p:cNvGrpSpPr/>
          <p:nvPr/>
        </p:nvGrpSpPr>
        <p:grpSpPr>
          <a:xfrm>
            <a:off x="7251357" y="1171413"/>
            <a:ext cx="4170496" cy="1591963"/>
            <a:chOff x="7380111" y="1279525"/>
            <a:chExt cx="4790942" cy="1828800"/>
          </a:xfrm>
        </p:grpSpPr>
        <p:pic>
          <p:nvPicPr>
            <p:cNvPr id="6" name="Picture 5">
              <a:extLst>
                <a:ext uri="{FF2B5EF4-FFF2-40B4-BE49-F238E27FC236}">
                  <a16:creationId xmlns:a16="http://schemas.microsoft.com/office/drawing/2014/main" id="{FA748C6F-4A7F-4CEB-E67B-185965BB8636}"/>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380111" y="1279525"/>
              <a:ext cx="2395471" cy="1828800"/>
            </a:xfrm>
            <a:prstGeom prst="rect">
              <a:avLst/>
            </a:prstGeom>
            <a:ln>
              <a:solidFill>
                <a:schemeClr val="accent1"/>
              </a:solidFill>
            </a:ln>
          </p:spPr>
        </p:pic>
        <p:pic>
          <p:nvPicPr>
            <p:cNvPr id="16" name="Picture 15">
              <a:extLst>
                <a:ext uri="{FF2B5EF4-FFF2-40B4-BE49-F238E27FC236}">
                  <a16:creationId xmlns:a16="http://schemas.microsoft.com/office/drawing/2014/main" id="{62EBCCAA-B545-DDCA-A904-A3202C9B3C52}"/>
                </a:ext>
              </a:extLst>
            </p:cNvPr>
            <p:cNvPicPr>
              <a:picLocks noChangeAspect="1"/>
            </p:cNvPicPr>
            <p:nvPr/>
          </p:nvPicPr>
          <p:blipFill rotWithShape="1">
            <a:blip r:embed="rId5">
              <a:clrChange>
                <a:clrFrom>
                  <a:srgbClr val="FFFFFF"/>
                </a:clrFrom>
                <a:clrTo>
                  <a:srgbClr val="FFFFFF">
                    <a:alpha val="0"/>
                  </a:srgbClr>
                </a:clrTo>
              </a:clrChange>
            </a:blip>
            <a:srcRect r="3883"/>
            <a:stretch/>
          </p:blipFill>
          <p:spPr>
            <a:xfrm>
              <a:off x="9775582" y="1279525"/>
              <a:ext cx="2395471" cy="1828800"/>
            </a:xfrm>
            <a:prstGeom prst="rect">
              <a:avLst/>
            </a:prstGeom>
            <a:ln>
              <a:solidFill>
                <a:schemeClr val="accent1"/>
              </a:solidFill>
            </a:ln>
          </p:spPr>
        </p:pic>
      </p:grpSp>
      <p:cxnSp>
        <p:nvCxnSpPr>
          <p:cNvPr id="18" name="Straight Arrow Connector 17">
            <a:extLst>
              <a:ext uri="{FF2B5EF4-FFF2-40B4-BE49-F238E27FC236}">
                <a16:creationId xmlns:a16="http://schemas.microsoft.com/office/drawing/2014/main" id="{ADA78276-7EFD-E39E-B4F4-C008E061CC63}"/>
              </a:ext>
            </a:extLst>
          </p:cNvPr>
          <p:cNvCxnSpPr>
            <a:cxnSpLocks/>
            <a:endCxn id="6" idx="1"/>
          </p:cNvCxnSpPr>
          <p:nvPr/>
        </p:nvCxnSpPr>
        <p:spPr>
          <a:xfrm flipV="1">
            <a:off x="5312664" y="1967395"/>
            <a:ext cx="1938693" cy="13431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41931F2-0F20-0AD7-E344-FB500D9F49B8}"/>
              </a:ext>
            </a:extLst>
          </p:cNvPr>
          <p:cNvCxnSpPr>
            <a:cxnSpLocks/>
            <a:endCxn id="12" idx="1"/>
          </p:cNvCxnSpPr>
          <p:nvPr/>
        </p:nvCxnSpPr>
        <p:spPr>
          <a:xfrm flipV="1">
            <a:off x="4087368" y="3657147"/>
            <a:ext cx="3626229" cy="196568"/>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77DD25D-47DA-FB84-A8B1-501FEC60B78F}"/>
              </a:ext>
            </a:extLst>
          </p:cNvPr>
          <p:cNvCxnSpPr>
            <a:cxnSpLocks/>
            <a:endCxn id="14" idx="1"/>
          </p:cNvCxnSpPr>
          <p:nvPr/>
        </p:nvCxnSpPr>
        <p:spPr>
          <a:xfrm>
            <a:off x="5495544" y="4375194"/>
            <a:ext cx="590119" cy="9407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81706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26282-20F8-3E2B-0200-46140B574039}"/>
              </a:ext>
            </a:extLst>
          </p:cNvPr>
          <p:cNvSpPr>
            <a:spLocks noGrp="1"/>
          </p:cNvSpPr>
          <p:nvPr>
            <p:ph type="title"/>
          </p:nvPr>
        </p:nvSpPr>
        <p:spPr/>
        <p:txBody>
          <a:bodyPr>
            <a:normAutofit/>
          </a:bodyPr>
          <a:lstStyle/>
          <a:p>
            <a:r>
              <a:rPr lang="en-US" dirty="0"/>
              <a:t>Supporting Document: TLR-RES/DE/REB-2021-15</a:t>
            </a:r>
          </a:p>
        </p:txBody>
      </p:sp>
      <p:sp>
        <p:nvSpPr>
          <p:cNvPr id="3" name="Content Placeholder 2">
            <a:extLst>
              <a:ext uri="{FF2B5EF4-FFF2-40B4-BE49-F238E27FC236}">
                <a16:creationId xmlns:a16="http://schemas.microsoft.com/office/drawing/2014/main" id="{69D6F56D-0573-3DE3-32EE-A59EFAFC3B5C}"/>
              </a:ext>
            </a:extLst>
          </p:cNvPr>
          <p:cNvSpPr>
            <a:spLocks noGrp="1"/>
          </p:cNvSpPr>
          <p:nvPr>
            <p:ph idx="1"/>
          </p:nvPr>
        </p:nvSpPr>
        <p:spPr/>
        <p:txBody>
          <a:bodyPr/>
          <a:lstStyle/>
          <a:p>
            <a:r>
              <a:rPr lang="en-US" dirty="0"/>
              <a:t>“Application of Probabilistic Analysis Techniques in Mechanical Integrity Assessments”</a:t>
            </a:r>
          </a:p>
          <a:p>
            <a:endParaRPr lang="en-US" dirty="0"/>
          </a:p>
          <a:p>
            <a:r>
              <a:rPr lang="en-US" dirty="0"/>
              <a:t>Illustration of methods described in NUREG/CR-7278 using a concrete example problem</a:t>
            </a:r>
          </a:p>
          <a:p>
            <a:pPr lvl="1"/>
            <a:r>
              <a:rPr lang="en-US" dirty="0"/>
              <a:t>Idealized solid mechanics representation of stresses acting on a pressurized steel tank with a helical weld</a:t>
            </a:r>
          </a:p>
          <a:p>
            <a:endParaRPr lang="en-US" dirty="0"/>
          </a:p>
          <a:p>
            <a:r>
              <a:rPr lang="en-US" dirty="0"/>
              <a:t>Available at </a:t>
            </a:r>
            <a:r>
              <a:rPr lang="en-US" b="0" i="0" u="sng" dirty="0">
                <a:solidFill>
                  <a:srgbClr val="05386B"/>
                </a:solidFill>
                <a:effectLst/>
                <a:hlinkClick r:id="rId2"/>
              </a:rPr>
              <a:t>ML21267A473</a:t>
            </a:r>
            <a:endParaRPr lang="en-US" dirty="0"/>
          </a:p>
        </p:txBody>
      </p:sp>
      <p:sp>
        <p:nvSpPr>
          <p:cNvPr id="4" name="Date Placeholder 3">
            <a:extLst>
              <a:ext uri="{FF2B5EF4-FFF2-40B4-BE49-F238E27FC236}">
                <a16:creationId xmlns:a16="http://schemas.microsoft.com/office/drawing/2014/main" id="{44BA9D36-B789-52A3-76CE-93E4B61E53A5}"/>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9BFE5C97-7FF7-B3B6-D9F2-B5AB3690044E}"/>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B83CD09E-8E08-9A95-EC84-576C24E159F2}"/>
              </a:ext>
            </a:extLst>
          </p:cNvPr>
          <p:cNvSpPr>
            <a:spLocks noGrp="1"/>
          </p:cNvSpPr>
          <p:nvPr>
            <p:ph type="sldNum" sz="quarter" idx="12"/>
          </p:nvPr>
        </p:nvSpPr>
        <p:spPr/>
        <p:txBody>
          <a:bodyPr/>
          <a:lstStyle/>
          <a:p>
            <a:fld id="{0B37EEC2-2FF1-40B3-B63B-BECA38B4EF4E}" type="slidenum">
              <a:rPr lang="en-US" smtClean="0"/>
              <a:t>11</a:t>
            </a:fld>
            <a:endParaRPr lang="en-US"/>
          </a:p>
        </p:txBody>
      </p:sp>
    </p:spTree>
    <p:extLst>
      <p:ext uri="{BB962C8B-B14F-4D97-AF65-F5344CB8AC3E}">
        <p14:creationId xmlns:p14="http://schemas.microsoft.com/office/powerpoint/2010/main" val="21507758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469B929-5D94-B82D-9956-68143A0F061D}"/>
              </a:ext>
            </a:extLst>
          </p:cNvPr>
          <p:cNvPicPr>
            <a:picLocks noChangeAspect="1"/>
          </p:cNvPicPr>
          <p:nvPr/>
        </p:nvPicPr>
        <p:blipFill>
          <a:blip r:embed="rId2"/>
          <a:stretch>
            <a:fillRect/>
          </a:stretch>
        </p:blipFill>
        <p:spPr>
          <a:xfrm>
            <a:off x="8469771" y="3769413"/>
            <a:ext cx="3526769" cy="2308431"/>
          </a:xfrm>
          <a:prstGeom prst="rect">
            <a:avLst/>
          </a:prstGeom>
        </p:spPr>
      </p:pic>
      <p:sp>
        <p:nvSpPr>
          <p:cNvPr id="2" name="Title 1">
            <a:extLst>
              <a:ext uri="{FF2B5EF4-FFF2-40B4-BE49-F238E27FC236}">
                <a16:creationId xmlns:a16="http://schemas.microsoft.com/office/drawing/2014/main" id="{34D26282-20F8-3E2B-0200-46140B574039}"/>
              </a:ext>
            </a:extLst>
          </p:cNvPr>
          <p:cNvSpPr>
            <a:spLocks noGrp="1"/>
          </p:cNvSpPr>
          <p:nvPr>
            <p:ph type="title"/>
          </p:nvPr>
        </p:nvSpPr>
        <p:spPr/>
        <p:txBody>
          <a:bodyPr>
            <a:normAutofit/>
          </a:bodyPr>
          <a:lstStyle/>
          <a:p>
            <a:r>
              <a:rPr lang="en-US" dirty="0"/>
              <a:t>TLR-RES/DE/REB-2021-15 Example</a:t>
            </a:r>
          </a:p>
        </p:txBody>
      </p:sp>
      <p:grpSp>
        <p:nvGrpSpPr>
          <p:cNvPr id="8" name="Group 7">
            <a:extLst>
              <a:ext uri="{FF2B5EF4-FFF2-40B4-BE49-F238E27FC236}">
                <a16:creationId xmlns:a16="http://schemas.microsoft.com/office/drawing/2014/main" id="{7F6CAE7C-D741-49EE-3BCB-AABD4717BACA}"/>
              </a:ext>
            </a:extLst>
          </p:cNvPr>
          <p:cNvGrpSpPr/>
          <p:nvPr/>
        </p:nvGrpSpPr>
        <p:grpSpPr>
          <a:xfrm>
            <a:off x="113289" y="1434632"/>
            <a:ext cx="3955627" cy="4116752"/>
            <a:chOff x="141616" y="1598248"/>
            <a:chExt cx="3955627" cy="4116752"/>
          </a:xfrm>
        </p:grpSpPr>
        <p:grpSp>
          <p:nvGrpSpPr>
            <p:cNvPr id="19" name="Group 18">
              <a:extLst>
                <a:ext uri="{FF2B5EF4-FFF2-40B4-BE49-F238E27FC236}">
                  <a16:creationId xmlns:a16="http://schemas.microsoft.com/office/drawing/2014/main" id="{B28FD4D3-02A1-C106-D37B-14F9BA867937}"/>
                </a:ext>
              </a:extLst>
            </p:cNvPr>
            <p:cNvGrpSpPr/>
            <p:nvPr/>
          </p:nvGrpSpPr>
          <p:grpSpPr>
            <a:xfrm>
              <a:off x="141616" y="1940613"/>
              <a:ext cx="3955627" cy="3774387"/>
              <a:chOff x="141616" y="1373331"/>
              <a:chExt cx="3955627" cy="3774387"/>
            </a:xfrm>
          </p:grpSpPr>
          <p:pic>
            <p:nvPicPr>
              <p:cNvPr id="9" name="Picture 8">
                <a:extLst>
                  <a:ext uri="{FF2B5EF4-FFF2-40B4-BE49-F238E27FC236}">
                    <a16:creationId xmlns:a16="http://schemas.microsoft.com/office/drawing/2014/main" id="{F2B1B45E-43B5-2CF0-75FB-C90850BA33D0}"/>
                  </a:ext>
                </a:extLst>
              </p:cNvPr>
              <p:cNvPicPr>
                <a:picLocks noChangeAspect="1"/>
              </p:cNvPicPr>
              <p:nvPr/>
            </p:nvPicPr>
            <p:blipFill>
              <a:blip r:embed="rId3"/>
              <a:stretch>
                <a:fillRect/>
              </a:stretch>
            </p:blipFill>
            <p:spPr>
              <a:xfrm>
                <a:off x="141616" y="1373331"/>
                <a:ext cx="3955627" cy="3657600"/>
              </a:xfrm>
              <a:prstGeom prst="rect">
                <a:avLst/>
              </a:prstGeom>
            </p:spPr>
          </p:pic>
          <p:grpSp>
            <p:nvGrpSpPr>
              <p:cNvPr id="18" name="Group 17">
                <a:extLst>
                  <a:ext uri="{FF2B5EF4-FFF2-40B4-BE49-F238E27FC236}">
                    <a16:creationId xmlns:a16="http://schemas.microsoft.com/office/drawing/2014/main" id="{8362B593-8812-B68E-6CBB-B85F9BF958E8}"/>
                  </a:ext>
                </a:extLst>
              </p:cNvPr>
              <p:cNvGrpSpPr/>
              <p:nvPr/>
            </p:nvGrpSpPr>
            <p:grpSpPr>
              <a:xfrm>
                <a:off x="2119429" y="3895344"/>
                <a:ext cx="1828800" cy="1252374"/>
                <a:chOff x="519880" y="1493581"/>
                <a:chExt cx="1828800" cy="1252374"/>
              </a:xfrm>
            </p:grpSpPr>
            <p:pic>
              <p:nvPicPr>
                <p:cNvPr id="5" name="Picture 4">
                  <a:extLst>
                    <a:ext uri="{FF2B5EF4-FFF2-40B4-BE49-F238E27FC236}">
                      <a16:creationId xmlns:a16="http://schemas.microsoft.com/office/drawing/2014/main" id="{7EA5A4EE-7D7F-43B3-B5C8-A1182ED0D840}"/>
                    </a:ext>
                  </a:extLst>
                </p:cNvPr>
                <p:cNvPicPr>
                  <a:picLocks noChangeAspect="1"/>
                </p:cNvPicPr>
                <p:nvPr/>
              </p:nvPicPr>
              <p:blipFill>
                <a:blip r:embed="rId4"/>
                <a:stretch>
                  <a:fillRect/>
                </a:stretch>
              </p:blipFill>
              <p:spPr>
                <a:xfrm>
                  <a:off x="519880" y="1493581"/>
                  <a:ext cx="1828800" cy="717115"/>
                </a:xfrm>
                <a:prstGeom prst="rect">
                  <a:avLst/>
                </a:prstGeom>
              </p:spPr>
            </p:pic>
            <p:pic>
              <p:nvPicPr>
                <p:cNvPr id="7" name="Picture 6">
                  <a:extLst>
                    <a:ext uri="{FF2B5EF4-FFF2-40B4-BE49-F238E27FC236}">
                      <a16:creationId xmlns:a16="http://schemas.microsoft.com/office/drawing/2014/main" id="{3981F988-A15A-22FB-91F8-53DE8AB95A31}"/>
                    </a:ext>
                  </a:extLst>
                </p:cNvPr>
                <p:cNvPicPr>
                  <a:picLocks noChangeAspect="1"/>
                </p:cNvPicPr>
                <p:nvPr/>
              </p:nvPicPr>
              <p:blipFill>
                <a:blip r:embed="rId5"/>
                <a:stretch>
                  <a:fillRect/>
                </a:stretch>
              </p:blipFill>
              <p:spPr>
                <a:xfrm>
                  <a:off x="519880" y="2210696"/>
                  <a:ext cx="1828800" cy="535259"/>
                </a:xfrm>
                <a:prstGeom prst="rect">
                  <a:avLst/>
                </a:prstGeom>
              </p:spPr>
            </p:pic>
          </p:grpSp>
        </p:grpSp>
        <p:sp>
          <p:nvSpPr>
            <p:cNvPr id="20" name="TextBox 19">
              <a:extLst>
                <a:ext uri="{FF2B5EF4-FFF2-40B4-BE49-F238E27FC236}">
                  <a16:creationId xmlns:a16="http://schemas.microsoft.com/office/drawing/2014/main" id="{7578FE23-C710-F666-B719-D4A0A82385A2}"/>
                </a:ext>
              </a:extLst>
            </p:cNvPr>
            <p:cNvSpPr txBox="1"/>
            <p:nvPr/>
          </p:nvSpPr>
          <p:spPr>
            <a:xfrm>
              <a:off x="1013005" y="1598248"/>
              <a:ext cx="2212848" cy="369332"/>
            </a:xfrm>
            <a:prstGeom prst="rect">
              <a:avLst/>
            </a:prstGeom>
            <a:noFill/>
          </p:spPr>
          <p:txBody>
            <a:bodyPr wrap="square" rtlCol="0">
              <a:spAutoFit/>
            </a:bodyPr>
            <a:lstStyle/>
            <a:p>
              <a:pPr algn="ctr"/>
              <a:r>
                <a:rPr lang="en-US" dirty="0"/>
                <a:t>Input Distributions</a:t>
              </a:r>
            </a:p>
          </p:txBody>
        </p:sp>
      </p:grpSp>
      <p:grpSp>
        <p:nvGrpSpPr>
          <p:cNvPr id="10" name="Group 9">
            <a:extLst>
              <a:ext uri="{FF2B5EF4-FFF2-40B4-BE49-F238E27FC236}">
                <a16:creationId xmlns:a16="http://schemas.microsoft.com/office/drawing/2014/main" id="{4FABFEA2-FA64-E245-5D09-63627931E900}"/>
              </a:ext>
            </a:extLst>
          </p:cNvPr>
          <p:cNvGrpSpPr/>
          <p:nvPr/>
        </p:nvGrpSpPr>
        <p:grpSpPr>
          <a:xfrm>
            <a:off x="4540879" y="1701690"/>
            <a:ext cx="3526768" cy="3221938"/>
            <a:chOff x="4140423" y="1690475"/>
            <a:chExt cx="3526768" cy="3221938"/>
          </a:xfrm>
        </p:grpSpPr>
        <p:pic>
          <p:nvPicPr>
            <p:cNvPr id="17" name="Picture 16">
              <a:extLst>
                <a:ext uri="{FF2B5EF4-FFF2-40B4-BE49-F238E27FC236}">
                  <a16:creationId xmlns:a16="http://schemas.microsoft.com/office/drawing/2014/main" id="{07FDFAD0-CD0C-1B09-1502-9CB602428407}"/>
                </a:ext>
              </a:extLst>
            </p:cNvPr>
            <p:cNvPicPr>
              <a:picLocks noChangeAspect="1"/>
            </p:cNvPicPr>
            <p:nvPr/>
          </p:nvPicPr>
          <p:blipFill>
            <a:blip r:embed="rId6"/>
            <a:stretch>
              <a:fillRect/>
            </a:stretch>
          </p:blipFill>
          <p:spPr>
            <a:xfrm>
              <a:off x="4140423" y="2626413"/>
              <a:ext cx="3526768" cy="2286000"/>
            </a:xfrm>
            <a:prstGeom prst="rect">
              <a:avLst/>
            </a:prstGeom>
          </p:spPr>
        </p:pic>
        <p:sp>
          <p:nvSpPr>
            <p:cNvPr id="35" name="TextBox 34">
              <a:extLst>
                <a:ext uri="{FF2B5EF4-FFF2-40B4-BE49-F238E27FC236}">
                  <a16:creationId xmlns:a16="http://schemas.microsoft.com/office/drawing/2014/main" id="{960DFF75-AA95-E4F4-E2A0-4D5D13DBE09D}"/>
                </a:ext>
              </a:extLst>
            </p:cNvPr>
            <p:cNvSpPr txBox="1"/>
            <p:nvPr/>
          </p:nvSpPr>
          <p:spPr>
            <a:xfrm>
              <a:off x="4797383" y="1690475"/>
              <a:ext cx="2212848" cy="923330"/>
            </a:xfrm>
            <a:prstGeom prst="rect">
              <a:avLst/>
            </a:prstGeom>
            <a:noFill/>
          </p:spPr>
          <p:txBody>
            <a:bodyPr wrap="square" rtlCol="0">
              <a:spAutoFit/>
            </a:bodyPr>
            <a:lstStyle/>
            <a:p>
              <a:pPr algn="ctr"/>
              <a:r>
                <a:rPr lang="en-US" dirty="0"/>
                <a:t>Output Distributions with simple random sampling</a:t>
              </a:r>
            </a:p>
          </p:txBody>
        </p:sp>
      </p:grpSp>
      <p:grpSp>
        <p:nvGrpSpPr>
          <p:cNvPr id="11" name="Group 10">
            <a:extLst>
              <a:ext uri="{FF2B5EF4-FFF2-40B4-BE49-F238E27FC236}">
                <a16:creationId xmlns:a16="http://schemas.microsoft.com/office/drawing/2014/main" id="{D7BF9894-EC10-0D21-7B89-2CAB7311A81A}"/>
              </a:ext>
            </a:extLst>
          </p:cNvPr>
          <p:cNvGrpSpPr/>
          <p:nvPr/>
        </p:nvGrpSpPr>
        <p:grpSpPr>
          <a:xfrm>
            <a:off x="9180967" y="817219"/>
            <a:ext cx="2815573" cy="2843998"/>
            <a:chOff x="8440303" y="1152946"/>
            <a:chExt cx="2815573" cy="2843998"/>
          </a:xfrm>
        </p:grpSpPr>
        <p:pic>
          <p:nvPicPr>
            <p:cNvPr id="13" name="Picture 12">
              <a:extLst>
                <a:ext uri="{FF2B5EF4-FFF2-40B4-BE49-F238E27FC236}">
                  <a16:creationId xmlns:a16="http://schemas.microsoft.com/office/drawing/2014/main" id="{608DCD64-A3F5-6878-1A65-9D7D9B74FDF8}"/>
                </a:ext>
              </a:extLst>
            </p:cNvPr>
            <p:cNvPicPr>
              <a:picLocks noChangeAspect="1"/>
            </p:cNvPicPr>
            <p:nvPr/>
          </p:nvPicPr>
          <p:blipFill>
            <a:blip r:embed="rId7"/>
            <a:stretch>
              <a:fillRect/>
            </a:stretch>
          </p:blipFill>
          <p:spPr>
            <a:xfrm>
              <a:off x="8440303" y="1413141"/>
              <a:ext cx="2815573" cy="2583803"/>
            </a:xfrm>
            <a:prstGeom prst="rect">
              <a:avLst/>
            </a:prstGeom>
          </p:spPr>
        </p:pic>
        <p:sp>
          <p:nvSpPr>
            <p:cNvPr id="37" name="TextBox 36">
              <a:extLst>
                <a:ext uri="{FF2B5EF4-FFF2-40B4-BE49-F238E27FC236}">
                  <a16:creationId xmlns:a16="http://schemas.microsoft.com/office/drawing/2014/main" id="{957BC6CC-D978-D3B1-23F3-1B7817D5A930}"/>
                </a:ext>
              </a:extLst>
            </p:cNvPr>
            <p:cNvSpPr txBox="1"/>
            <p:nvPr/>
          </p:nvSpPr>
          <p:spPr>
            <a:xfrm>
              <a:off x="8741665" y="1152946"/>
              <a:ext cx="2212848" cy="369332"/>
            </a:xfrm>
            <a:prstGeom prst="rect">
              <a:avLst/>
            </a:prstGeom>
            <a:noFill/>
          </p:spPr>
          <p:txBody>
            <a:bodyPr wrap="square" rtlCol="0">
              <a:spAutoFit/>
            </a:bodyPr>
            <a:lstStyle/>
            <a:p>
              <a:pPr algn="ctr"/>
              <a:r>
                <a:rPr lang="en-US" dirty="0"/>
                <a:t>Importance Sampling</a:t>
              </a:r>
            </a:p>
          </p:txBody>
        </p:sp>
      </p:grpSp>
      <p:sp>
        <p:nvSpPr>
          <p:cNvPr id="3" name="Date Placeholder 2">
            <a:extLst>
              <a:ext uri="{FF2B5EF4-FFF2-40B4-BE49-F238E27FC236}">
                <a16:creationId xmlns:a16="http://schemas.microsoft.com/office/drawing/2014/main" id="{456644B1-46EA-1C06-3FD5-7A5918C37CD0}"/>
              </a:ext>
            </a:extLst>
          </p:cNvPr>
          <p:cNvSpPr>
            <a:spLocks noGrp="1"/>
          </p:cNvSpPr>
          <p:nvPr>
            <p:ph type="dt" sz="half" idx="10"/>
          </p:nvPr>
        </p:nvSpPr>
        <p:spPr/>
        <p:txBody>
          <a:bodyPr/>
          <a:lstStyle/>
          <a:p>
            <a:r>
              <a:rPr lang="en-US"/>
              <a:t>1-3 November 2022</a:t>
            </a:r>
          </a:p>
        </p:txBody>
      </p:sp>
      <p:sp>
        <p:nvSpPr>
          <p:cNvPr id="4" name="Footer Placeholder 3">
            <a:extLst>
              <a:ext uri="{FF2B5EF4-FFF2-40B4-BE49-F238E27FC236}">
                <a16:creationId xmlns:a16="http://schemas.microsoft.com/office/drawing/2014/main" id="{54A7B7E6-4290-1016-A94E-688C14DBB59E}"/>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9342028C-90ED-F90F-C51A-9DDB7453D50D}"/>
              </a:ext>
            </a:extLst>
          </p:cNvPr>
          <p:cNvSpPr>
            <a:spLocks noGrp="1"/>
          </p:cNvSpPr>
          <p:nvPr>
            <p:ph type="sldNum" sz="quarter" idx="12"/>
          </p:nvPr>
        </p:nvSpPr>
        <p:spPr/>
        <p:txBody>
          <a:bodyPr/>
          <a:lstStyle/>
          <a:p>
            <a:fld id="{0B37EEC2-2FF1-40B3-B63B-BECA38B4EF4E}" type="slidenum">
              <a:rPr lang="en-US" smtClean="0"/>
              <a:t>12</a:t>
            </a:fld>
            <a:endParaRPr lang="en-US"/>
          </a:p>
        </p:txBody>
      </p:sp>
      <p:sp>
        <p:nvSpPr>
          <p:cNvPr id="12" name="Arrow: Right 11">
            <a:extLst>
              <a:ext uri="{FF2B5EF4-FFF2-40B4-BE49-F238E27FC236}">
                <a16:creationId xmlns:a16="http://schemas.microsoft.com/office/drawing/2014/main" id="{BC749A48-AFA6-9AA7-BA2A-DBB8917BF711}"/>
              </a:ext>
            </a:extLst>
          </p:cNvPr>
          <p:cNvSpPr/>
          <p:nvPr/>
        </p:nvSpPr>
        <p:spPr>
          <a:xfrm>
            <a:off x="4059936" y="3236976"/>
            <a:ext cx="398772" cy="5324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7DBA2134-1342-CE78-E920-6C746B2FE5F8}"/>
              </a:ext>
            </a:extLst>
          </p:cNvPr>
          <p:cNvSpPr/>
          <p:nvPr/>
        </p:nvSpPr>
        <p:spPr>
          <a:xfrm>
            <a:off x="8122174" y="3236976"/>
            <a:ext cx="398772" cy="53243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018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FB2C-0BBE-CBC1-0D31-FE9521B1C58E}"/>
              </a:ext>
            </a:extLst>
          </p:cNvPr>
          <p:cNvSpPr>
            <a:spLocks noGrp="1"/>
          </p:cNvSpPr>
          <p:nvPr>
            <p:ph type="title"/>
          </p:nvPr>
        </p:nvSpPr>
        <p:spPr/>
        <p:txBody>
          <a:bodyPr/>
          <a:lstStyle/>
          <a:p>
            <a:r>
              <a:rPr lang="en-US" dirty="0"/>
              <a:t>Supporting Document: TLR-RES/DE/REB-2021-16</a:t>
            </a:r>
          </a:p>
        </p:txBody>
      </p:sp>
      <p:sp>
        <p:nvSpPr>
          <p:cNvPr id="3" name="Content Placeholder 2">
            <a:extLst>
              <a:ext uri="{FF2B5EF4-FFF2-40B4-BE49-F238E27FC236}">
                <a16:creationId xmlns:a16="http://schemas.microsoft.com/office/drawing/2014/main" id="{ED02281F-AF4B-9704-5AD0-0EA9D9750ADC}"/>
              </a:ext>
            </a:extLst>
          </p:cNvPr>
          <p:cNvSpPr>
            <a:spLocks noGrp="1"/>
          </p:cNvSpPr>
          <p:nvPr>
            <p:ph idx="1"/>
          </p:nvPr>
        </p:nvSpPr>
        <p:spPr/>
        <p:txBody>
          <a:bodyPr/>
          <a:lstStyle/>
          <a:p>
            <a:r>
              <a:rPr lang="en-US" dirty="0"/>
              <a:t>“Probabilistic Fracture Mechanics Application: FAVOR Case Study”</a:t>
            </a:r>
          </a:p>
          <a:p>
            <a:endParaRPr lang="en-US" dirty="0"/>
          </a:p>
          <a:p>
            <a:r>
              <a:rPr lang="en-US" dirty="0"/>
              <a:t>Illustration of the PFM analysis steps and actions described in NUREG/CR-7278 using a concrete example problem with the FAVOR code</a:t>
            </a:r>
          </a:p>
          <a:p>
            <a:pPr lvl="1"/>
            <a:r>
              <a:rPr lang="en-US" dirty="0"/>
              <a:t>Hypothetical continued operation of a single RPV following inspection that discovered two flaws</a:t>
            </a:r>
          </a:p>
          <a:p>
            <a:endParaRPr lang="en-US" dirty="0"/>
          </a:p>
          <a:p>
            <a:r>
              <a:rPr lang="en-US" dirty="0"/>
              <a:t>Available at </a:t>
            </a:r>
            <a:r>
              <a:rPr lang="en-US" b="0" i="0" u="sng" dirty="0">
                <a:solidFill>
                  <a:srgbClr val="05386B"/>
                </a:solidFill>
                <a:effectLst/>
                <a:hlinkClick r:id="rId2"/>
              </a:rPr>
              <a:t>ML21267A469</a:t>
            </a:r>
            <a:endParaRPr lang="en-US" dirty="0"/>
          </a:p>
        </p:txBody>
      </p:sp>
      <p:sp>
        <p:nvSpPr>
          <p:cNvPr id="4" name="Date Placeholder 3">
            <a:extLst>
              <a:ext uri="{FF2B5EF4-FFF2-40B4-BE49-F238E27FC236}">
                <a16:creationId xmlns:a16="http://schemas.microsoft.com/office/drawing/2014/main" id="{E6818FDD-536A-BFFD-CA22-8356D5FB0FFC}"/>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64730DA3-20FD-FCBB-48B9-D3E1832FCDD5}"/>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4D49BFAD-BA0C-2660-DC8C-6167B7747355}"/>
              </a:ext>
            </a:extLst>
          </p:cNvPr>
          <p:cNvSpPr>
            <a:spLocks noGrp="1"/>
          </p:cNvSpPr>
          <p:nvPr>
            <p:ph type="sldNum" sz="quarter" idx="12"/>
          </p:nvPr>
        </p:nvSpPr>
        <p:spPr/>
        <p:txBody>
          <a:bodyPr/>
          <a:lstStyle/>
          <a:p>
            <a:fld id="{0B37EEC2-2FF1-40B3-B63B-BECA38B4EF4E}" type="slidenum">
              <a:rPr lang="en-US" smtClean="0"/>
              <a:t>13</a:t>
            </a:fld>
            <a:endParaRPr lang="en-US"/>
          </a:p>
        </p:txBody>
      </p:sp>
    </p:spTree>
    <p:extLst>
      <p:ext uri="{BB962C8B-B14F-4D97-AF65-F5344CB8AC3E}">
        <p14:creationId xmlns:p14="http://schemas.microsoft.com/office/powerpoint/2010/main" val="3562653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FFB2C-0BBE-CBC1-0D31-FE9521B1C58E}"/>
              </a:ext>
            </a:extLst>
          </p:cNvPr>
          <p:cNvSpPr>
            <a:spLocks noGrp="1"/>
          </p:cNvSpPr>
          <p:nvPr>
            <p:ph type="title"/>
          </p:nvPr>
        </p:nvSpPr>
        <p:spPr/>
        <p:txBody>
          <a:bodyPr/>
          <a:lstStyle/>
          <a:p>
            <a:r>
              <a:rPr lang="en-US" dirty="0"/>
              <a:t>TLR-RES/DE/REB-2021-16 Example</a:t>
            </a:r>
          </a:p>
        </p:txBody>
      </p:sp>
      <p:pic>
        <p:nvPicPr>
          <p:cNvPr id="5" name="Picture 4">
            <a:extLst>
              <a:ext uri="{FF2B5EF4-FFF2-40B4-BE49-F238E27FC236}">
                <a16:creationId xmlns:a16="http://schemas.microsoft.com/office/drawing/2014/main" id="{DBED2781-7D4D-F27D-4579-8346884C7369}"/>
              </a:ext>
            </a:extLst>
          </p:cNvPr>
          <p:cNvPicPr>
            <a:picLocks noChangeAspect="1"/>
          </p:cNvPicPr>
          <p:nvPr/>
        </p:nvPicPr>
        <p:blipFill>
          <a:blip r:embed="rId2"/>
          <a:stretch>
            <a:fillRect/>
          </a:stretch>
        </p:blipFill>
        <p:spPr>
          <a:xfrm>
            <a:off x="13328" y="1273454"/>
            <a:ext cx="4154512" cy="2743200"/>
          </a:xfrm>
          <a:prstGeom prst="rect">
            <a:avLst/>
          </a:prstGeom>
        </p:spPr>
      </p:pic>
      <p:pic>
        <p:nvPicPr>
          <p:cNvPr id="9" name="Picture 8">
            <a:extLst>
              <a:ext uri="{FF2B5EF4-FFF2-40B4-BE49-F238E27FC236}">
                <a16:creationId xmlns:a16="http://schemas.microsoft.com/office/drawing/2014/main" id="{08EA47B6-45D0-1B27-A484-9A660D9F3EBB}"/>
              </a:ext>
            </a:extLst>
          </p:cNvPr>
          <p:cNvPicPr>
            <a:picLocks noChangeAspect="1"/>
          </p:cNvPicPr>
          <p:nvPr/>
        </p:nvPicPr>
        <p:blipFill>
          <a:blip r:embed="rId3"/>
          <a:stretch>
            <a:fillRect/>
          </a:stretch>
        </p:blipFill>
        <p:spPr>
          <a:xfrm>
            <a:off x="13328" y="4082841"/>
            <a:ext cx="3814916" cy="1366684"/>
          </a:xfrm>
          <a:prstGeom prst="rect">
            <a:avLst/>
          </a:prstGeom>
        </p:spPr>
      </p:pic>
      <p:pic>
        <p:nvPicPr>
          <p:cNvPr id="11" name="Picture 10">
            <a:extLst>
              <a:ext uri="{FF2B5EF4-FFF2-40B4-BE49-F238E27FC236}">
                <a16:creationId xmlns:a16="http://schemas.microsoft.com/office/drawing/2014/main" id="{D77C72B7-1269-C724-5D33-0D4142429804}"/>
              </a:ext>
            </a:extLst>
          </p:cNvPr>
          <p:cNvPicPr>
            <a:picLocks noChangeAspect="1"/>
          </p:cNvPicPr>
          <p:nvPr/>
        </p:nvPicPr>
        <p:blipFill rotWithShape="1">
          <a:blip r:embed="rId4">
            <a:clrChange>
              <a:clrFrom>
                <a:srgbClr val="FFFFFF"/>
              </a:clrFrom>
              <a:clrTo>
                <a:srgbClr val="FFFFFF">
                  <a:alpha val="0"/>
                </a:srgbClr>
              </a:clrTo>
            </a:clrChange>
          </a:blip>
          <a:srcRect l="10668"/>
          <a:stretch/>
        </p:blipFill>
        <p:spPr>
          <a:xfrm>
            <a:off x="7203090" y="1508551"/>
            <a:ext cx="4988910" cy="4404852"/>
          </a:xfrm>
          <a:prstGeom prst="rect">
            <a:avLst/>
          </a:prstGeom>
        </p:spPr>
      </p:pic>
      <p:pic>
        <p:nvPicPr>
          <p:cNvPr id="13" name="Picture 12">
            <a:extLst>
              <a:ext uri="{FF2B5EF4-FFF2-40B4-BE49-F238E27FC236}">
                <a16:creationId xmlns:a16="http://schemas.microsoft.com/office/drawing/2014/main" id="{FA192EA3-92E0-B6AA-0FAB-AD2004794C68}"/>
              </a:ext>
            </a:extLst>
          </p:cNvPr>
          <p:cNvPicPr>
            <a:picLocks noChangeAspect="1"/>
          </p:cNvPicPr>
          <p:nvPr/>
        </p:nvPicPr>
        <p:blipFill>
          <a:blip r:embed="rId5"/>
          <a:stretch>
            <a:fillRect/>
          </a:stretch>
        </p:blipFill>
        <p:spPr>
          <a:xfrm>
            <a:off x="4314901" y="1381464"/>
            <a:ext cx="2743200" cy="2128345"/>
          </a:xfrm>
          <a:prstGeom prst="rect">
            <a:avLst/>
          </a:prstGeom>
        </p:spPr>
      </p:pic>
      <p:pic>
        <p:nvPicPr>
          <p:cNvPr id="15" name="Picture 14">
            <a:extLst>
              <a:ext uri="{FF2B5EF4-FFF2-40B4-BE49-F238E27FC236}">
                <a16:creationId xmlns:a16="http://schemas.microsoft.com/office/drawing/2014/main" id="{A0504E48-E501-B2F4-8872-BEDD9BB9E409}"/>
              </a:ext>
            </a:extLst>
          </p:cNvPr>
          <p:cNvPicPr>
            <a:picLocks noChangeAspect="1"/>
          </p:cNvPicPr>
          <p:nvPr/>
        </p:nvPicPr>
        <p:blipFill>
          <a:blip r:embed="rId6"/>
          <a:stretch>
            <a:fillRect/>
          </a:stretch>
        </p:blipFill>
        <p:spPr>
          <a:xfrm>
            <a:off x="4314901" y="3509809"/>
            <a:ext cx="2743200" cy="2154219"/>
          </a:xfrm>
          <a:prstGeom prst="rect">
            <a:avLst/>
          </a:prstGeom>
        </p:spPr>
      </p:pic>
      <p:sp>
        <p:nvSpPr>
          <p:cNvPr id="16" name="TextBox 15">
            <a:extLst>
              <a:ext uri="{FF2B5EF4-FFF2-40B4-BE49-F238E27FC236}">
                <a16:creationId xmlns:a16="http://schemas.microsoft.com/office/drawing/2014/main" id="{99D86FD3-D05C-AB41-6C38-5B31CB4D789F}"/>
              </a:ext>
            </a:extLst>
          </p:cNvPr>
          <p:cNvSpPr txBox="1"/>
          <p:nvPr/>
        </p:nvSpPr>
        <p:spPr>
          <a:xfrm>
            <a:off x="552450" y="995172"/>
            <a:ext cx="3181350" cy="369332"/>
          </a:xfrm>
          <a:prstGeom prst="rect">
            <a:avLst/>
          </a:prstGeom>
          <a:noFill/>
        </p:spPr>
        <p:txBody>
          <a:bodyPr wrap="square" rtlCol="0">
            <a:spAutoFit/>
          </a:bodyPr>
          <a:lstStyle/>
          <a:p>
            <a:pPr algn="ctr"/>
            <a:r>
              <a:rPr lang="en-US" b="1" dirty="0"/>
              <a:t>Problem Definition</a:t>
            </a:r>
          </a:p>
        </p:txBody>
      </p:sp>
      <p:sp>
        <p:nvSpPr>
          <p:cNvPr id="17" name="TextBox 16">
            <a:extLst>
              <a:ext uri="{FF2B5EF4-FFF2-40B4-BE49-F238E27FC236}">
                <a16:creationId xmlns:a16="http://schemas.microsoft.com/office/drawing/2014/main" id="{D9C8C641-35D1-8E19-17FD-825FFA9ED4C8}"/>
              </a:ext>
            </a:extLst>
          </p:cNvPr>
          <p:cNvSpPr txBox="1"/>
          <p:nvPr/>
        </p:nvSpPr>
        <p:spPr>
          <a:xfrm>
            <a:off x="4095826" y="995172"/>
            <a:ext cx="3181350" cy="369332"/>
          </a:xfrm>
          <a:prstGeom prst="rect">
            <a:avLst/>
          </a:prstGeom>
          <a:noFill/>
        </p:spPr>
        <p:txBody>
          <a:bodyPr wrap="square" rtlCol="0">
            <a:spAutoFit/>
          </a:bodyPr>
          <a:lstStyle/>
          <a:p>
            <a:pPr algn="ctr"/>
            <a:r>
              <a:rPr lang="en-US" b="1" dirty="0"/>
              <a:t>Statistical Convergence</a:t>
            </a:r>
          </a:p>
        </p:txBody>
      </p:sp>
      <p:sp>
        <p:nvSpPr>
          <p:cNvPr id="18" name="TextBox 17">
            <a:extLst>
              <a:ext uri="{FF2B5EF4-FFF2-40B4-BE49-F238E27FC236}">
                <a16:creationId xmlns:a16="http://schemas.microsoft.com/office/drawing/2014/main" id="{BAF775CE-CFBD-0FF5-02AB-181A97AD2662}"/>
              </a:ext>
            </a:extLst>
          </p:cNvPr>
          <p:cNvSpPr txBox="1"/>
          <p:nvPr/>
        </p:nvSpPr>
        <p:spPr>
          <a:xfrm>
            <a:off x="8106870" y="995172"/>
            <a:ext cx="3181350" cy="646331"/>
          </a:xfrm>
          <a:prstGeom prst="rect">
            <a:avLst/>
          </a:prstGeom>
          <a:noFill/>
        </p:spPr>
        <p:txBody>
          <a:bodyPr wrap="square" rtlCol="0">
            <a:spAutoFit/>
          </a:bodyPr>
          <a:lstStyle/>
          <a:p>
            <a:pPr algn="ctr"/>
            <a:r>
              <a:rPr lang="en-US" b="1" dirty="0"/>
              <a:t>Flaw Statistics Convergence Study</a:t>
            </a:r>
          </a:p>
        </p:txBody>
      </p:sp>
      <p:sp>
        <p:nvSpPr>
          <p:cNvPr id="3" name="Date Placeholder 2">
            <a:extLst>
              <a:ext uri="{FF2B5EF4-FFF2-40B4-BE49-F238E27FC236}">
                <a16:creationId xmlns:a16="http://schemas.microsoft.com/office/drawing/2014/main" id="{C3BD72DF-7252-6AA2-4D32-CA82690AA63C}"/>
              </a:ext>
            </a:extLst>
          </p:cNvPr>
          <p:cNvSpPr>
            <a:spLocks noGrp="1"/>
          </p:cNvSpPr>
          <p:nvPr>
            <p:ph type="dt" sz="half" idx="10"/>
          </p:nvPr>
        </p:nvSpPr>
        <p:spPr/>
        <p:txBody>
          <a:bodyPr/>
          <a:lstStyle/>
          <a:p>
            <a:r>
              <a:rPr lang="en-US"/>
              <a:t>1-3 November 2022</a:t>
            </a:r>
          </a:p>
        </p:txBody>
      </p:sp>
      <p:sp>
        <p:nvSpPr>
          <p:cNvPr id="4" name="Footer Placeholder 3">
            <a:extLst>
              <a:ext uri="{FF2B5EF4-FFF2-40B4-BE49-F238E27FC236}">
                <a16:creationId xmlns:a16="http://schemas.microsoft.com/office/drawing/2014/main" id="{B6FF446E-DDDE-A68F-BD35-E6B414CA5D64}"/>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33627C3D-5A4A-8AAD-3398-AD570503C827}"/>
              </a:ext>
            </a:extLst>
          </p:cNvPr>
          <p:cNvSpPr>
            <a:spLocks noGrp="1"/>
          </p:cNvSpPr>
          <p:nvPr>
            <p:ph type="sldNum" sz="quarter" idx="12"/>
          </p:nvPr>
        </p:nvSpPr>
        <p:spPr/>
        <p:txBody>
          <a:bodyPr/>
          <a:lstStyle/>
          <a:p>
            <a:fld id="{0B37EEC2-2FF1-40B3-B63B-BECA38B4EF4E}" type="slidenum">
              <a:rPr lang="en-US" smtClean="0"/>
              <a:t>14</a:t>
            </a:fld>
            <a:endParaRPr lang="en-US"/>
          </a:p>
        </p:txBody>
      </p:sp>
    </p:spTree>
    <p:extLst>
      <p:ext uri="{BB962C8B-B14F-4D97-AF65-F5344CB8AC3E}">
        <p14:creationId xmlns:p14="http://schemas.microsoft.com/office/powerpoint/2010/main" val="100988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D550-FBF0-F198-01A7-0C966C908A08}"/>
              </a:ext>
            </a:extLst>
          </p:cNvPr>
          <p:cNvSpPr>
            <a:spLocks noGrp="1"/>
          </p:cNvSpPr>
          <p:nvPr>
            <p:ph type="title"/>
          </p:nvPr>
        </p:nvSpPr>
        <p:spPr/>
        <p:txBody>
          <a:bodyPr/>
          <a:lstStyle/>
          <a:p>
            <a:r>
              <a:rPr lang="en-US" dirty="0"/>
              <a:t>Summary</a:t>
            </a:r>
          </a:p>
        </p:txBody>
      </p:sp>
      <p:sp>
        <p:nvSpPr>
          <p:cNvPr id="6" name="Content Placeholder 5">
            <a:extLst>
              <a:ext uri="{FF2B5EF4-FFF2-40B4-BE49-F238E27FC236}">
                <a16:creationId xmlns:a16="http://schemas.microsoft.com/office/drawing/2014/main" id="{22EC10DB-17C4-20C9-6FBB-6EF8DC839154}"/>
              </a:ext>
            </a:extLst>
          </p:cNvPr>
          <p:cNvSpPr>
            <a:spLocks noGrp="1"/>
          </p:cNvSpPr>
          <p:nvPr>
            <p:ph idx="1"/>
          </p:nvPr>
        </p:nvSpPr>
        <p:spPr/>
        <p:txBody>
          <a:bodyPr/>
          <a:lstStyle/>
          <a:p>
            <a:r>
              <a:rPr lang="en-US" dirty="0"/>
              <a:t>The U.S. NRC issued RG-1.245 and NUREG/CR-7278 in January 2022</a:t>
            </a:r>
          </a:p>
          <a:p>
            <a:r>
              <a:rPr lang="en-US" dirty="0"/>
              <a:t>RG-1.245 provides guidance on a graded approach for PFM applications to the NRC</a:t>
            </a:r>
          </a:p>
          <a:p>
            <a:r>
              <a:rPr lang="en-US" dirty="0"/>
              <a:t>NUREG/CR-7278 constitutes the technical basis for RG-1.245 and provides a toolkit of methods for PFM analyses</a:t>
            </a:r>
          </a:p>
          <a:p>
            <a:r>
              <a:rPr lang="en-US" dirty="0"/>
              <a:t>Two technical reports published as supporting documents</a:t>
            </a:r>
          </a:p>
          <a:p>
            <a:pPr lvl="1"/>
            <a:r>
              <a:rPr lang="en-US" dirty="0"/>
              <a:t>Illustration of the PFM analysis steps discussed in NUREG/CR-7278</a:t>
            </a:r>
          </a:p>
          <a:p>
            <a:pPr lvl="1"/>
            <a:r>
              <a:rPr lang="en-US" dirty="0"/>
              <a:t>Illustration of the methods and analysis tools discussed in NUREG/CR-7278</a:t>
            </a:r>
          </a:p>
          <a:p>
            <a:r>
              <a:rPr lang="en-US" dirty="0"/>
              <a:t>Following the guidance should improve regulatory outcomes for licensing actions related to the use of PFM in the U.S. by increasing confidence in analysis results</a:t>
            </a:r>
          </a:p>
        </p:txBody>
      </p:sp>
      <p:sp>
        <p:nvSpPr>
          <p:cNvPr id="3" name="Date Placeholder 2">
            <a:extLst>
              <a:ext uri="{FF2B5EF4-FFF2-40B4-BE49-F238E27FC236}">
                <a16:creationId xmlns:a16="http://schemas.microsoft.com/office/drawing/2014/main" id="{465E9ACE-E3C1-370A-1E54-450A3699858B}"/>
              </a:ext>
            </a:extLst>
          </p:cNvPr>
          <p:cNvSpPr>
            <a:spLocks noGrp="1"/>
          </p:cNvSpPr>
          <p:nvPr>
            <p:ph type="dt" sz="half" idx="10"/>
          </p:nvPr>
        </p:nvSpPr>
        <p:spPr/>
        <p:txBody>
          <a:bodyPr/>
          <a:lstStyle/>
          <a:p>
            <a:r>
              <a:rPr lang="en-US"/>
              <a:t>1-3 November 2022</a:t>
            </a:r>
          </a:p>
        </p:txBody>
      </p:sp>
      <p:sp>
        <p:nvSpPr>
          <p:cNvPr id="4" name="Footer Placeholder 3">
            <a:extLst>
              <a:ext uri="{FF2B5EF4-FFF2-40B4-BE49-F238E27FC236}">
                <a16:creationId xmlns:a16="http://schemas.microsoft.com/office/drawing/2014/main" id="{E2A401FB-FE28-4C9F-F575-8691528B9D8C}"/>
              </a:ext>
            </a:extLst>
          </p:cNvPr>
          <p:cNvSpPr>
            <a:spLocks noGrp="1"/>
          </p:cNvSpPr>
          <p:nvPr>
            <p:ph type="ftr" sz="quarter" idx="11"/>
          </p:nvPr>
        </p:nvSpPr>
        <p:spPr/>
        <p:txBody>
          <a:bodyPr/>
          <a:lstStyle/>
          <a:p>
            <a:r>
              <a:rPr lang="en-US"/>
              <a:t>ISPMNA-4 | Leicester, UK</a:t>
            </a:r>
          </a:p>
        </p:txBody>
      </p:sp>
      <p:sp>
        <p:nvSpPr>
          <p:cNvPr id="5" name="Slide Number Placeholder 4">
            <a:extLst>
              <a:ext uri="{FF2B5EF4-FFF2-40B4-BE49-F238E27FC236}">
                <a16:creationId xmlns:a16="http://schemas.microsoft.com/office/drawing/2014/main" id="{178073DE-EC04-FAA6-8023-E42093211BFE}"/>
              </a:ext>
            </a:extLst>
          </p:cNvPr>
          <p:cNvSpPr>
            <a:spLocks noGrp="1"/>
          </p:cNvSpPr>
          <p:nvPr>
            <p:ph type="sldNum" sz="quarter" idx="12"/>
          </p:nvPr>
        </p:nvSpPr>
        <p:spPr/>
        <p:txBody>
          <a:bodyPr/>
          <a:lstStyle/>
          <a:p>
            <a:fld id="{0B37EEC2-2FF1-40B3-B63B-BECA38B4EF4E}" type="slidenum">
              <a:rPr lang="en-US" smtClean="0"/>
              <a:t>15</a:t>
            </a:fld>
            <a:endParaRPr lang="en-US"/>
          </a:p>
        </p:txBody>
      </p:sp>
    </p:spTree>
    <p:extLst>
      <p:ext uri="{BB962C8B-B14F-4D97-AF65-F5344CB8AC3E}">
        <p14:creationId xmlns:p14="http://schemas.microsoft.com/office/powerpoint/2010/main" val="73977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850CC69-F38B-4B67-86C4-B919259E7125}"/>
              </a:ext>
            </a:extLst>
          </p:cNvPr>
          <p:cNvSpPr>
            <a:spLocks noGrp="1"/>
          </p:cNvSpPr>
          <p:nvPr>
            <p:ph type="ctrTitle"/>
          </p:nvPr>
        </p:nvSpPr>
        <p:spPr>
          <a:xfrm>
            <a:off x="914400" y="2487042"/>
            <a:ext cx="10363200" cy="1470025"/>
          </a:xfrm>
        </p:spPr>
        <p:txBody>
          <a:bodyPr/>
          <a:lstStyle/>
          <a:p>
            <a:pPr algn="ctr"/>
            <a:r>
              <a:rPr lang="en-US" dirty="0"/>
              <a:t>Questions?</a:t>
            </a:r>
            <a:br>
              <a:rPr lang="en-US" dirty="0"/>
            </a:br>
            <a:r>
              <a:rPr lang="en-US" dirty="0">
                <a:hlinkClick r:id="rId2"/>
              </a:rPr>
              <a:t>Patrick.Raynaud@nrc.gov</a:t>
            </a:r>
            <a:endParaRPr lang="en-US" dirty="0"/>
          </a:p>
        </p:txBody>
      </p:sp>
    </p:spTree>
    <p:extLst>
      <p:ext uri="{BB962C8B-B14F-4D97-AF65-F5344CB8AC3E}">
        <p14:creationId xmlns:p14="http://schemas.microsoft.com/office/powerpoint/2010/main" val="447479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CFF5-F71F-4E36-3A94-AA59A54D5486}"/>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BCD0ECA1-61B5-7D5A-7EF6-6FB65A505F79}"/>
              </a:ext>
            </a:extLst>
          </p:cNvPr>
          <p:cNvSpPr>
            <a:spLocks noGrp="1"/>
          </p:cNvSpPr>
          <p:nvPr>
            <p:ph idx="1"/>
          </p:nvPr>
        </p:nvSpPr>
        <p:spPr/>
        <p:txBody>
          <a:bodyPr/>
          <a:lstStyle/>
          <a:p>
            <a:pPr marL="0" indent="0">
              <a:buNone/>
            </a:pPr>
            <a:r>
              <a:rPr lang="en-US" dirty="0"/>
              <a:t>This presentation was prepared as an account of work sponsored by an agency of the U.S. Government. Neither the U.S. Government nor any agency thereof, nor any of their employees, makes any warranty, expressed or implied, or assumes any legal liability or responsibility for any third party’s use, or the results of such use, of any information, apparatus, product, or process disclosed in this presentation, or represents that its use by such third party would not infringe privately owned rights. The views expressed in this paper are not necessarily those of the U.S. Nuclear Regulatory Commission.</a:t>
            </a:r>
          </a:p>
        </p:txBody>
      </p:sp>
      <p:sp>
        <p:nvSpPr>
          <p:cNvPr id="4" name="Date Placeholder 3">
            <a:extLst>
              <a:ext uri="{FF2B5EF4-FFF2-40B4-BE49-F238E27FC236}">
                <a16:creationId xmlns:a16="http://schemas.microsoft.com/office/drawing/2014/main" id="{8A387DDB-0910-60EF-E723-595447E8882B}"/>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DA8D95BF-C11F-055A-CB3E-1C5986C9A7F6}"/>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714D5D3D-2EFF-379D-D2B6-607678B33B5E}"/>
              </a:ext>
            </a:extLst>
          </p:cNvPr>
          <p:cNvSpPr>
            <a:spLocks noGrp="1"/>
          </p:cNvSpPr>
          <p:nvPr>
            <p:ph type="sldNum" sz="quarter" idx="12"/>
          </p:nvPr>
        </p:nvSpPr>
        <p:spPr/>
        <p:txBody>
          <a:bodyPr/>
          <a:lstStyle/>
          <a:p>
            <a:fld id="{EA1B8A30-CD9B-4561-A2A3-9EA2674A2ECD}" type="slidenum">
              <a:rPr lang="en-US" smtClean="0"/>
              <a:t>2</a:t>
            </a:fld>
            <a:endParaRPr lang="en-US"/>
          </a:p>
        </p:txBody>
      </p:sp>
    </p:spTree>
    <p:extLst>
      <p:ext uri="{BB962C8B-B14F-4D97-AF65-F5344CB8AC3E}">
        <p14:creationId xmlns:p14="http://schemas.microsoft.com/office/powerpoint/2010/main" val="4142387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92C48-B35E-2D09-1724-0D83A989B8D4}"/>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BCE3A639-C94C-3819-7616-5C5B49612574}"/>
              </a:ext>
            </a:extLst>
          </p:cNvPr>
          <p:cNvSpPr>
            <a:spLocks noGrp="1"/>
          </p:cNvSpPr>
          <p:nvPr>
            <p:ph idx="1"/>
          </p:nvPr>
        </p:nvSpPr>
        <p:spPr/>
        <p:txBody>
          <a:bodyPr>
            <a:normAutofit/>
          </a:bodyPr>
          <a:lstStyle/>
          <a:p>
            <a:r>
              <a:rPr lang="en-US" dirty="0"/>
              <a:t>U.S. NRC</a:t>
            </a:r>
          </a:p>
          <a:p>
            <a:pPr lvl="1"/>
            <a:r>
              <a:rPr lang="en-US" dirty="0"/>
              <a:t>David Rudland, David Dijamco, Stephen Cumblidge</a:t>
            </a:r>
          </a:p>
          <a:p>
            <a:endParaRPr lang="en-US" dirty="0"/>
          </a:p>
          <a:p>
            <a:r>
              <a:rPr lang="en-US" dirty="0"/>
              <a:t>Sandia National Laboratory (SNL)</a:t>
            </a:r>
          </a:p>
          <a:p>
            <a:pPr lvl="1"/>
            <a:r>
              <a:rPr lang="en-US" dirty="0"/>
              <a:t>Lauren Hund, John Lewis, Nevin Martin, Mike Starr, Dusty Brooks, Adah Zhang, Remi Dingreville, Aubrey Eckert, Josh Mullins</a:t>
            </a:r>
          </a:p>
          <a:p>
            <a:endParaRPr lang="en-US" dirty="0"/>
          </a:p>
          <a:p>
            <a:r>
              <a:rPr lang="en-US" dirty="0"/>
              <a:t>Engineering Mechanics Corporation of Columbus (Emc</a:t>
            </a:r>
            <a:r>
              <a:rPr lang="en-US" baseline="30000" dirty="0"/>
              <a:t>2</a:t>
            </a:r>
            <a:r>
              <a:rPr lang="en-US" dirty="0"/>
              <a:t>)</a:t>
            </a:r>
          </a:p>
          <a:p>
            <a:pPr lvl="1"/>
            <a:r>
              <a:rPr lang="en-US" dirty="0"/>
              <a:t>Cedric Sallaberry, Bob Kurth</a:t>
            </a:r>
          </a:p>
        </p:txBody>
      </p:sp>
      <p:sp>
        <p:nvSpPr>
          <p:cNvPr id="4" name="Date Placeholder 3">
            <a:extLst>
              <a:ext uri="{FF2B5EF4-FFF2-40B4-BE49-F238E27FC236}">
                <a16:creationId xmlns:a16="http://schemas.microsoft.com/office/drawing/2014/main" id="{F1FCD9CC-6590-9D58-CB8D-609870FF100B}"/>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7CC01E33-B714-68EF-7EC2-12C0E99636FF}"/>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E5803929-5C2B-314C-BAF4-86C5C7E5A6F2}"/>
              </a:ext>
            </a:extLst>
          </p:cNvPr>
          <p:cNvSpPr>
            <a:spLocks noGrp="1"/>
          </p:cNvSpPr>
          <p:nvPr>
            <p:ph type="sldNum" sz="quarter" idx="12"/>
          </p:nvPr>
        </p:nvSpPr>
        <p:spPr/>
        <p:txBody>
          <a:bodyPr/>
          <a:lstStyle/>
          <a:p>
            <a:fld id="{0B37EEC2-2FF1-40B3-B63B-BECA38B4EF4E}" type="slidenum">
              <a:rPr lang="en-US" smtClean="0"/>
              <a:t>3</a:t>
            </a:fld>
            <a:endParaRPr lang="en-US"/>
          </a:p>
        </p:txBody>
      </p:sp>
    </p:spTree>
    <p:extLst>
      <p:ext uri="{BB962C8B-B14F-4D97-AF65-F5344CB8AC3E}">
        <p14:creationId xmlns:p14="http://schemas.microsoft.com/office/powerpoint/2010/main" val="5731622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4A506-7D03-4D98-AE96-661FF073AC4D}"/>
              </a:ext>
            </a:extLst>
          </p:cNvPr>
          <p:cNvSpPr>
            <a:spLocks noGrp="1"/>
          </p:cNvSpPr>
          <p:nvPr>
            <p:ph type="title"/>
          </p:nvPr>
        </p:nvSpPr>
        <p:spPr/>
        <p:txBody>
          <a:bodyPr/>
          <a:lstStyle/>
          <a:p>
            <a:r>
              <a:rPr lang="en-US" dirty="0"/>
              <a:t>Development of Guidance for PFM Regulatory Applications</a:t>
            </a:r>
          </a:p>
        </p:txBody>
      </p:sp>
      <p:sp>
        <p:nvSpPr>
          <p:cNvPr id="8" name="Content Placeholder 7">
            <a:extLst>
              <a:ext uri="{FF2B5EF4-FFF2-40B4-BE49-F238E27FC236}">
                <a16:creationId xmlns:a16="http://schemas.microsoft.com/office/drawing/2014/main" id="{D7313750-4DBD-45A4-965C-FAA66FAE1B55}"/>
              </a:ext>
            </a:extLst>
          </p:cNvPr>
          <p:cNvSpPr>
            <a:spLocks noGrp="1"/>
          </p:cNvSpPr>
          <p:nvPr>
            <p:ph idx="1"/>
          </p:nvPr>
        </p:nvSpPr>
        <p:spPr/>
        <p:txBody>
          <a:bodyPr/>
          <a:lstStyle/>
          <a:p>
            <a:r>
              <a:rPr lang="en-US" b="1" u="sng" dirty="0"/>
              <a:t>Purpose:</a:t>
            </a:r>
            <a:r>
              <a:rPr lang="en-US" dirty="0"/>
              <a:t> Develop regulatory guidance to improve regulatory outcomes for licensing actions related to the use of PFM</a:t>
            </a:r>
          </a:p>
          <a:p>
            <a:r>
              <a:rPr lang="en-US" b="1" u="sng" dirty="0"/>
              <a:t>Desired Outcome</a:t>
            </a:r>
          </a:p>
          <a:p>
            <a:pPr lvl="1"/>
            <a:r>
              <a:rPr lang="en-US" dirty="0"/>
              <a:t>Increase quality of licensee applications</a:t>
            </a:r>
          </a:p>
          <a:p>
            <a:pPr lvl="1"/>
            <a:r>
              <a:rPr lang="en-US" dirty="0"/>
              <a:t>Increase predictability and consistency of staff reviews</a:t>
            </a:r>
          </a:p>
          <a:p>
            <a:pPr lvl="1"/>
            <a:r>
              <a:rPr lang="en-US" dirty="0"/>
              <a:t>Enhance and expand the utilization of PFM tools</a:t>
            </a:r>
          </a:p>
          <a:p>
            <a:r>
              <a:rPr lang="en-US" b="1" u="sng" dirty="0"/>
              <a:t>External Engagement</a:t>
            </a:r>
          </a:p>
          <a:p>
            <a:pPr lvl="1"/>
            <a:r>
              <a:rPr lang="en-US" dirty="0"/>
              <a:t>2019 International Seminar on Probabilistic Methods for Nuclear Applications</a:t>
            </a:r>
          </a:p>
          <a:p>
            <a:pPr lvl="2"/>
            <a:r>
              <a:rPr lang="en-US" dirty="0"/>
              <a:t>Co-organized with CNSC (Canada), held in Rockville, MD, 22-24 October 2019</a:t>
            </a:r>
          </a:p>
          <a:p>
            <a:pPr lvl="2"/>
            <a:r>
              <a:rPr lang="en-US" dirty="0"/>
              <a:t>Over 80 attendees from a dozen countries</a:t>
            </a:r>
          </a:p>
          <a:p>
            <a:pPr lvl="2"/>
            <a:r>
              <a:rPr lang="en-US" dirty="0"/>
              <a:t>Next meeting planned for 2021 in England (Organized by Rolls Royce)</a:t>
            </a:r>
          </a:p>
          <a:p>
            <a:pPr lvl="1"/>
            <a:r>
              <a:rPr lang="en-US" dirty="0"/>
              <a:t>Public meetings held in December 2017 and October 2018</a:t>
            </a:r>
          </a:p>
          <a:p>
            <a:pPr lvl="1"/>
            <a:r>
              <a:rPr lang="en-US" dirty="0"/>
              <a:t>Discussions with EPRI during annual Materials Meeting</a:t>
            </a:r>
          </a:p>
        </p:txBody>
      </p:sp>
      <p:sp>
        <p:nvSpPr>
          <p:cNvPr id="5" name="Date Placeholder 4">
            <a:extLst>
              <a:ext uri="{FF2B5EF4-FFF2-40B4-BE49-F238E27FC236}">
                <a16:creationId xmlns:a16="http://schemas.microsoft.com/office/drawing/2014/main" id="{FB1D4A57-AB69-4F87-AC8D-753ED1E07C40}"/>
              </a:ext>
            </a:extLst>
          </p:cNvPr>
          <p:cNvSpPr>
            <a:spLocks noGrp="1"/>
          </p:cNvSpPr>
          <p:nvPr>
            <p:ph type="dt" sz="half" idx="10"/>
          </p:nvPr>
        </p:nvSpPr>
        <p:spPr/>
        <p:txBody>
          <a:bodyPr/>
          <a:lstStyle/>
          <a:p>
            <a:r>
              <a:rPr lang="en-US"/>
              <a:t>1-3 November 2022</a:t>
            </a:r>
          </a:p>
        </p:txBody>
      </p:sp>
      <p:sp>
        <p:nvSpPr>
          <p:cNvPr id="3" name="Footer Placeholder 2">
            <a:extLst>
              <a:ext uri="{FF2B5EF4-FFF2-40B4-BE49-F238E27FC236}">
                <a16:creationId xmlns:a16="http://schemas.microsoft.com/office/drawing/2014/main" id="{49070D2A-72EF-4D5C-BDE6-95D55A763E04}"/>
              </a:ext>
            </a:extLst>
          </p:cNvPr>
          <p:cNvSpPr>
            <a:spLocks noGrp="1"/>
          </p:cNvSpPr>
          <p:nvPr>
            <p:ph type="ftr" sz="quarter" idx="11"/>
          </p:nvPr>
        </p:nvSpPr>
        <p:spPr/>
        <p:txBody>
          <a:bodyPr/>
          <a:lstStyle/>
          <a:p>
            <a:r>
              <a:rPr lang="en-US"/>
              <a:t>ISPMNA-4 | Leicester, UK</a:t>
            </a:r>
          </a:p>
        </p:txBody>
      </p:sp>
      <p:sp>
        <p:nvSpPr>
          <p:cNvPr id="4" name="Slide Number Placeholder 3">
            <a:extLst>
              <a:ext uri="{FF2B5EF4-FFF2-40B4-BE49-F238E27FC236}">
                <a16:creationId xmlns:a16="http://schemas.microsoft.com/office/drawing/2014/main" id="{3C51B73B-1FC6-4AB6-A1E4-8904F7AB3103}"/>
              </a:ext>
            </a:extLst>
          </p:cNvPr>
          <p:cNvSpPr>
            <a:spLocks noGrp="1"/>
          </p:cNvSpPr>
          <p:nvPr>
            <p:ph type="sldNum" sz="quarter" idx="12"/>
          </p:nvPr>
        </p:nvSpPr>
        <p:spPr/>
        <p:txBody>
          <a:bodyPr/>
          <a:lstStyle/>
          <a:p>
            <a:fld id="{B6DFFA80-D6D8-4CEF-B062-7666E076E84D}" type="slidenum">
              <a:rPr lang="en-US" smtClean="0"/>
              <a:pPr/>
              <a:t>4</a:t>
            </a:fld>
            <a:endParaRPr lang="en-US"/>
          </a:p>
        </p:txBody>
      </p:sp>
    </p:spTree>
    <p:extLst>
      <p:ext uri="{BB962C8B-B14F-4D97-AF65-F5344CB8AC3E}">
        <p14:creationId xmlns:p14="http://schemas.microsoft.com/office/powerpoint/2010/main" val="3608098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B331C-0EAD-40A4-A0F2-310540DAE23B}"/>
              </a:ext>
            </a:extLst>
          </p:cNvPr>
          <p:cNvSpPr>
            <a:spLocks noGrp="1"/>
          </p:cNvSpPr>
          <p:nvPr>
            <p:ph type="title"/>
          </p:nvPr>
        </p:nvSpPr>
        <p:spPr/>
        <p:txBody>
          <a:bodyPr/>
          <a:lstStyle/>
          <a:p>
            <a:r>
              <a:rPr lang="en-US" dirty="0"/>
              <a:t>NRC’s Final PFM Guidance Documents</a:t>
            </a:r>
          </a:p>
        </p:txBody>
      </p:sp>
      <p:sp>
        <p:nvSpPr>
          <p:cNvPr id="3" name="Content Placeholder 2">
            <a:extLst>
              <a:ext uri="{FF2B5EF4-FFF2-40B4-BE49-F238E27FC236}">
                <a16:creationId xmlns:a16="http://schemas.microsoft.com/office/drawing/2014/main" id="{C2870703-87C5-43B9-952A-F0905E0D0D28}"/>
              </a:ext>
            </a:extLst>
          </p:cNvPr>
          <p:cNvSpPr>
            <a:spLocks noGrp="1"/>
          </p:cNvSpPr>
          <p:nvPr>
            <p:ph idx="1"/>
          </p:nvPr>
        </p:nvSpPr>
        <p:spPr/>
        <p:txBody>
          <a:bodyPr/>
          <a:lstStyle/>
          <a:p>
            <a:r>
              <a:rPr lang="en-US" dirty="0"/>
              <a:t>RG-1.245: “Preparing Probabilistic Fracture Mechanics Submittals” (</a:t>
            </a:r>
            <a:r>
              <a:rPr lang="en-US" dirty="0">
                <a:hlinkClick r:id="rId2"/>
              </a:rPr>
              <a:t>ML21334A158</a:t>
            </a:r>
            <a:r>
              <a:rPr lang="en-US" dirty="0"/>
              <a:t>)</a:t>
            </a:r>
          </a:p>
          <a:p>
            <a:endParaRPr lang="en-US" dirty="0"/>
          </a:p>
          <a:p>
            <a:r>
              <a:rPr lang="en-US" dirty="0"/>
              <a:t>NUREG/CR-7278: “Technical Basis for the use of Probabilistic Fracture Mechanics in Regulatory Applications” (</a:t>
            </a:r>
            <a:r>
              <a:rPr lang="en-US" dirty="0">
                <a:hlinkClick r:id="rId3"/>
              </a:rPr>
              <a:t>ML22014A406</a:t>
            </a:r>
            <a:r>
              <a:rPr lang="en-US" dirty="0"/>
              <a:t>)</a:t>
            </a:r>
          </a:p>
          <a:p>
            <a:endParaRPr lang="en-US" dirty="0"/>
          </a:p>
          <a:p>
            <a:r>
              <a:rPr lang="en-US" dirty="0"/>
              <a:t>Supporting Documents</a:t>
            </a:r>
          </a:p>
          <a:p>
            <a:pPr lvl="1"/>
            <a:r>
              <a:rPr lang="en-US" dirty="0"/>
              <a:t>TLR-RES/DE/REB-2021-15: Application of Probabilistic Analysis Techniques in Mechanical Integrity Assessments (</a:t>
            </a:r>
            <a:r>
              <a:rPr lang="en-US" dirty="0">
                <a:hlinkClick r:id="rId4"/>
              </a:rPr>
              <a:t>ML21267A473</a:t>
            </a:r>
            <a:r>
              <a:rPr lang="en-US" dirty="0"/>
              <a:t>)</a:t>
            </a:r>
          </a:p>
          <a:p>
            <a:pPr lvl="1"/>
            <a:r>
              <a:rPr lang="en-US" dirty="0"/>
              <a:t>TLR-RES/DE/REB-2021-16: Probabilistic Fracture Mechanics Application: FAVOR Case Study (</a:t>
            </a:r>
            <a:r>
              <a:rPr lang="en-US" dirty="0">
                <a:hlinkClick r:id="rId5"/>
              </a:rPr>
              <a:t>ML21267A469</a:t>
            </a:r>
            <a:r>
              <a:rPr lang="en-US" dirty="0"/>
              <a:t>)</a:t>
            </a:r>
          </a:p>
          <a:p>
            <a:pPr lvl="1"/>
            <a:endParaRPr lang="en-US" dirty="0"/>
          </a:p>
        </p:txBody>
      </p:sp>
      <p:sp>
        <p:nvSpPr>
          <p:cNvPr id="4" name="Date Placeholder 3">
            <a:extLst>
              <a:ext uri="{FF2B5EF4-FFF2-40B4-BE49-F238E27FC236}">
                <a16:creationId xmlns:a16="http://schemas.microsoft.com/office/drawing/2014/main" id="{21F20941-C6C7-45BD-B8F2-40C986FA7566}"/>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A61B3BB4-C75F-430F-B37B-D4E397ECAE84}"/>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4C54FD05-9E65-4C9D-9269-F9FFA4DB0A80}"/>
              </a:ext>
            </a:extLst>
          </p:cNvPr>
          <p:cNvSpPr>
            <a:spLocks noGrp="1"/>
          </p:cNvSpPr>
          <p:nvPr>
            <p:ph type="sldNum" sz="quarter" idx="12"/>
          </p:nvPr>
        </p:nvSpPr>
        <p:spPr/>
        <p:txBody>
          <a:bodyPr/>
          <a:lstStyle/>
          <a:p>
            <a:fld id="{A8C9158F-34E0-426F-BCE4-2811B4DDF61F}" type="slidenum">
              <a:rPr lang="en-US" smtClean="0"/>
              <a:pPr/>
              <a:t>5</a:t>
            </a:fld>
            <a:endParaRPr lang="en-US"/>
          </a:p>
        </p:txBody>
      </p:sp>
    </p:spTree>
    <p:extLst>
      <p:ext uri="{BB962C8B-B14F-4D97-AF65-F5344CB8AC3E}">
        <p14:creationId xmlns:p14="http://schemas.microsoft.com/office/powerpoint/2010/main" val="2321251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BF9B4-AEBD-CCC0-75D0-416CCB7075B2}"/>
              </a:ext>
            </a:extLst>
          </p:cNvPr>
          <p:cNvSpPr>
            <a:spLocks noGrp="1"/>
          </p:cNvSpPr>
          <p:nvPr>
            <p:ph type="title"/>
          </p:nvPr>
        </p:nvSpPr>
        <p:spPr/>
        <p:txBody>
          <a:bodyPr/>
          <a:lstStyle/>
          <a:p>
            <a:r>
              <a:rPr lang="en-US" dirty="0"/>
              <a:t>Regulatory Guide 1.245, Revision 0</a:t>
            </a:r>
            <a:br>
              <a:rPr lang="en-US" dirty="0"/>
            </a:br>
            <a:r>
              <a:rPr lang="en-US" dirty="0"/>
              <a:t>[RG-1.245 Rev.0]</a:t>
            </a:r>
          </a:p>
        </p:txBody>
      </p:sp>
      <p:sp>
        <p:nvSpPr>
          <p:cNvPr id="3" name="Content Placeholder 2">
            <a:extLst>
              <a:ext uri="{FF2B5EF4-FFF2-40B4-BE49-F238E27FC236}">
                <a16:creationId xmlns:a16="http://schemas.microsoft.com/office/drawing/2014/main" id="{FAC2D3A6-2DB7-E89B-AEFB-A8A45D479E8F}"/>
              </a:ext>
            </a:extLst>
          </p:cNvPr>
          <p:cNvSpPr>
            <a:spLocks noGrp="1"/>
          </p:cNvSpPr>
          <p:nvPr>
            <p:ph sz="half" idx="1"/>
          </p:nvPr>
        </p:nvSpPr>
        <p:spPr/>
        <p:txBody>
          <a:bodyPr>
            <a:normAutofit/>
          </a:bodyPr>
          <a:lstStyle/>
          <a:p>
            <a:r>
              <a:rPr lang="en-US" dirty="0"/>
              <a:t>Graded approach to prepare PFM submittals</a:t>
            </a:r>
          </a:p>
          <a:p>
            <a:pPr lvl="1"/>
            <a:r>
              <a:rPr lang="en-US" dirty="0"/>
              <a:t>Analysis and documentation categories for each topic to be covered in a PFM application</a:t>
            </a:r>
          </a:p>
          <a:p>
            <a:pPr lvl="1"/>
            <a:r>
              <a:rPr lang="en-US" dirty="0"/>
              <a:t>Characteristics of underlying regulatory application dictate breadth and depth of submittal contents</a:t>
            </a:r>
          </a:p>
          <a:p>
            <a:endParaRPr lang="en-US" dirty="0"/>
          </a:p>
          <a:p>
            <a:endParaRPr lang="en-US" dirty="0"/>
          </a:p>
          <a:p>
            <a:r>
              <a:rPr lang="en-US" dirty="0"/>
              <a:t>General Principles</a:t>
            </a:r>
          </a:p>
          <a:p>
            <a:pPr lvl="1"/>
            <a:r>
              <a:rPr lang="en-US" dirty="0"/>
              <a:t>Higher safety significance</a:t>
            </a:r>
          </a:p>
          <a:p>
            <a:pPr lvl="1"/>
            <a:r>
              <a:rPr lang="en-US" dirty="0"/>
              <a:t>Higher complexity</a:t>
            </a:r>
          </a:p>
          <a:p>
            <a:pPr lvl="1"/>
            <a:r>
              <a:rPr lang="en-US" dirty="0"/>
              <a:t>Higher level of novelty</a:t>
            </a:r>
          </a:p>
        </p:txBody>
      </p:sp>
      <p:sp>
        <p:nvSpPr>
          <p:cNvPr id="12" name="Content Placeholder 11">
            <a:extLst>
              <a:ext uri="{FF2B5EF4-FFF2-40B4-BE49-F238E27FC236}">
                <a16:creationId xmlns:a16="http://schemas.microsoft.com/office/drawing/2014/main" id="{C460A78C-180E-19E0-C469-38FFA6641708}"/>
              </a:ext>
            </a:extLst>
          </p:cNvPr>
          <p:cNvSpPr>
            <a:spLocks noGrp="1"/>
          </p:cNvSpPr>
          <p:nvPr>
            <p:ph sz="half" idx="2"/>
          </p:nvPr>
        </p:nvSpPr>
        <p:spPr>
          <a:xfrm>
            <a:off x="6104631" y="5111496"/>
            <a:ext cx="5974080" cy="1405234"/>
          </a:xfrm>
        </p:spPr>
        <p:txBody>
          <a:bodyPr>
            <a:normAutofit/>
          </a:bodyPr>
          <a:lstStyle/>
          <a:p>
            <a:pPr>
              <a:buFont typeface="Wingdings" panose="05000000000000000000" pitchFamily="2" charset="2"/>
              <a:buChar char="Ø"/>
            </a:pPr>
            <a:r>
              <a:rPr lang="en-US" sz="2000" dirty="0">
                <a:solidFill>
                  <a:srgbClr val="FF0000"/>
                </a:solidFill>
              </a:rPr>
              <a:t>More analyses, more documentation</a:t>
            </a:r>
          </a:p>
          <a:p>
            <a:pPr>
              <a:buFont typeface="Wingdings" panose="05000000000000000000" pitchFamily="2" charset="2"/>
              <a:buChar char="Ø"/>
            </a:pPr>
            <a:r>
              <a:rPr lang="en-US" sz="2000" dirty="0">
                <a:solidFill>
                  <a:srgbClr val="FF0000"/>
                </a:solidFill>
              </a:rPr>
              <a:t>Higher burden to create defensible and rigorous evidence</a:t>
            </a:r>
          </a:p>
        </p:txBody>
      </p:sp>
      <p:sp>
        <p:nvSpPr>
          <p:cNvPr id="4" name="Date Placeholder 3">
            <a:extLst>
              <a:ext uri="{FF2B5EF4-FFF2-40B4-BE49-F238E27FC236}">
                <a16:creationId xmlns:a16="http://schemas.microsoft.com/office/drawing/2014/main" id="{A49493A2-FDD4-4E92-DF34-E1722D5C5B62}"/>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165203C6-799D-630D-3D69-EA3FCEC3B8E0}"/>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F05035A5-DE10-8DB2-7053-9844AFAFC88C}"/>
              </a:ext>
            </a:extLst>
          </p:cNvPr>
          <p:cNvSpPr>
            <a:spLocks noGrp="1"/>
          </p:cNvSpPr>
          <p:nvPr>
            <p:ph type="sldNum" sz="quarter" idx="12"/>
          </p:nvPr>
        </p:nvSpPr>
        <p:spPr/>
        <p:txBody>
          <a:bodyPr/>
          <a:lstStyle/>
          <a:p>
            <a:fld id="{0B37EEC2-2FF1-40B3-B63B-BECA38B4EF4E}" type="slidenum">
              <a:rPr lang="en-US" smtClean="0"/>
              <a:t>6</a:t>
            </a:fld>
            <a:endParaRPr lang="en-US"/>
          </a:p>
        </p:txBody>
      </p:sp>
      <p:graphicFrame>
        <p:nvGraphicFramePr>
          <p:cNvPr id="11" name="Diagram 10">
            <a:extLst>
              <a:ext uri="{FF2B5EF4-FFF2-40B4-BE49-F238E27FC236}">
                <a16:creationId xmlns:a16="http://schemas.microsoft.com/office/drawing/2014/main" id="{2E2014C9-B2C8-A4CD-07F3-F2F2C9C4C509}"/>
              </a:ext>
            </a:extLst>
          </p:cNvPr>
          <p:cNvGraphicFramePr/>
          <p:nvPr>
            <p:extLst>
              <p:ext uri="{D42A27DB-BD31-4B8C-83A1-F6EECF244321}">
                <p14:modId xmlns:p14="http://schemas.microsoft.com/office/powerpoint/2010/main" val="1877317370"/>
              </p:ext>
            </p:extLst>
          </p:nvPr>
        </p:nvGraphicFramePr>
        <p:xfrm>
          <a:off x="6495288" y="1396091"/>
          <a:ext cx="5099304" cy="327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Arrow: Right 12">
            <a:extLst>
              <a:ext uri="{FF2B5EF4-FFF2-40B4-BE49-F238E27FC236}">
                <a16:creationId xmlns:a16="http://schemas.microsoft.com/office/drawing/2014/main" id="{4DDC4A4F-F210-B448-230B-64A5B6BED394}"/>
              </a:ext>
            </a:extLst>
          </p:cNvPr>
          <p:cNvSpPr/>
          <p:nvPr/>
        </p:nvSpPr>
        <p:spPr bwMode="auto">
          <a:xfrm>
            <a:off x="3867912" y="5187589"/>
            <a:ext cx="2103120" cy="402336"/>
          </a:xfrm>
          <a:prstGeom prst="rightArrow">
            <a:avLst/>
          </a:prstGeom>
          <a:solidFill>
            <a:schemeClr val="accent1"/>
          </a:solidFill>
          <a:ln w="25400" cap="flat" cmpd="sng" algn="ctr">
            <a:solidFill>
              <a:schemeClr val="tx2"/>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700" b="1"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842696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8DF429-D594-8327-0212-C6B1F0B718C4}"/>
              </a:ext>
            </a:extLst>
          </p:cNvPr>
          <p:cNvSpPr>
            <a:spLocks noGrp="1"/>
          </p:cNvSpPr>
          <p:nvPr>
            <p:ph type="title"/>
          </p:nvPr>
        </p:nvSpPr>
        <p:spPr/>
        <p:txBody>
          <a:bodyPr/>
          <a:lstStyle/>
          <a:p>
            <a:r>
              <a:rPr lang="en-US" dirty="0"/>
              <a:t>RG-1.245 Graded Approach Example: SQA and V&amp;V Categories</a:t>
            </a:r>
          </a:p>
        </p:txBody>
      </p:sp>
      <p:graphicFrame>
        <p:nvGraphicFramePr>
          <p:cNvPr id="10" name="Content Placeholder 9">
            <a:extLst>
              <a:ext uri="{FF2B5EF4-FFF2-40B4-BE49-F238E27FC236}">
                <a16:creationId xmlns:a16="http://schemas.microsoft.com/office/drawing/2014/main" id="{F2C85D4E-FA1C-B6A4-F6CD-4959113D8DF9}"/>
              </a:ext>
            </a:extLst>
          </p:cNvPr>
          <p:cNvGraphicFramePr>
            <a:graphicFrameLocks noGrp="1"/>
          </p:cNvGraphicFramePr>
          <p:nvPr>
            <p:ph idx="1"/>
            <p:extLst>
              <p:ext uri="{D42A27DB-BD31-4B8C-83A1-F6EECF244321}">
                <p14:modId xmlns:p14="http://schemas.microsoft.com/office/powerpoint/2010/main" val="4207343990"/>
              </p:ext>
            </p:extLst>
          </p:nvPr>
        </p:nvGraphicFramePr>
        <p:xfrm>
          <a:off x="113289" y="1066959"/>
          <a:ext cx="11920215" cy="5104690"/>
        </p:xfrm>
        <a:graphic>
          <a:graphicData uri="http://schemas.openxmlformats.org/drawingml/2006/table">
            <a:tbl>
              <a:tblPr firstRow="1" firstCol="1" bandRow="1">
                <a:tableStyleId>{5C22544A-7EE6-4342-B048-85BDC9FD1C3A}</a:tableStyleId>
              </a:tblPr>
              <a:tblGrid>
                <a:gridCol w="792980">
                  <a:extLst>
                    <a:ext uri="{9D8B030D-6E8A-4147-A177-3AD203B41FA5}">
                      <a16:colId xmlns:a16="http://schemas.microsoft.com/office/drawing/2014/main" val="1128894256"/>
                    </a:ext>
                  </a:extLst>
                </a:gridCol>
                <a:gridCol w="2330707">
                  <a:extLst>
                    <a:ext uri="{9D8B030D-6E8A-4147-A177-3AD203B41FA5}">
                      <a16:colId xmlns:a16="http://schemas.microsoft.com/office/drawing/2014/main" val="287666459"/>
                    </a:ext>
                  </a:extLst>
                </a:gridCol>
                <a:gridCol w="8796528">
                  <a:extLst>
                    <a:ext uri="{9D8B030D-6E8A-4147-A177-3AD203B41FA5}">
                      <a16:colId xmlns:a16="http://schemas.microsoft.com/office/drawing/2014/main" val="1461872164"/>
                    </a:ext>
                  </a:extLst>
                </a:gridCol>
              </a:tblGrid>
              <a:tr h="85107">
                <a:tc>
                  <a:txBody>
                    <a:bodyPr/>
                    <a:lstStyle/>
                    <a:p>
                      <a:pPr marL="0" marR="0">
                        <a:spcBef>
                          <a:spcPts val="200"/>
                        </a:spcBef>
                        <a:spcAft>
                          <a:spcPts val="200"/>
                        </a:spcAft>
                      </a:pPr>
                      <a:r>
                        <a:rPr lang="en-US" sz="1400">
                          <a:effectLst/>
                        </a:rPr>
                        <a:t>Category</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nchor="ctr"/>
                </a:tc>
                <a:tc>
                  <a:txBody>
                    <a:bodyPr/>
                    <a:lstStyle/>
                    <a:p>
                      <a:pPr marL="0" marR="0">
                        <a:spcBef>
                          <a:spcPts val="200"/>
                        </a:spcBef>
                        <a:spcAft>
                          <a:spcPts val="200"/>
                        </a:spcAft>
                      </a:pPr>
                      <a:r>
                        <a:rPr lang="en-US" sz="1400">
                          <a:effectLst/>
                        </a:rPr>
                        <a:t>Description</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nchor="ctr"/>
                </a:tc>
                <a:tc>
                  <a:txBody>
                    <a:bodyPr/>
                    <a:lstStyle/>
                    <a:p>
                      <a:pPr marL="0" marR="0">
                        <a:spcBef>
                          <a:spcPts val="200"/>
                        </a:spcBef>
                        <a:spcAft>
                          <a:spcPts val="200"/>
                        </a:spcAft>
                      </a:pPr>
                      <a:r>
                        <a:rPr lang="en-US" sz="1400">
                          <a:effectLst/>
                        </a:rPr>
                        <a:t>Submittal Guidelines</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nchor="ctr"/>
                </a:tc>
                <a:extLst>
                  <a:ext uri="{0D108BD9-81ED-4DB2-BD59-A6C34878D82A}">
                    <a16:rowId xmlns:a16="http://schemas.microsoft.com/office/drawing/2014/main" val="834575987"/>
                  </a:ext>
                </a:extLst>
              </a:tr>
              <a:tr h="167498">
                <a:tc>
                  <a:txBody>
                    <a:bodyPr/>
                    <a:lstStyle/>
                    <a:p>
                      <a:pPr marL="0" marR="0">
                        <a:spcBef>
                          <a:spcPts val="200"/>
                        </a:spcBef>
                        <a:spcAft>
                          <a:spcPts val="200"/>
                        </a:spcAft>
                      </a:pPr>
                      <a:r>
                        <a:rPr lang="en-US" sz="1400">
                          <a:effectLst/>
                        </a:rPr>
                        <a:t>QV-1</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a:txBody>
                    <a:bodyPr/>
                    <a:lstStyle/>
                    <a:p>
                      <a:pPr marL="0" marR="0">
                        <a:spcBef>
                          <a:spcPts val="200"/>
                        </a:spcBef>
                        <a:spcAft>
                          <a:spcPts val="200"/>
                        </a:spcAft>
                      </a:pPr>
                      <a:r>
                        <a:rPr lang="en-US" sz="1400" dirty="0">
                          <a:effectLst/>
                        </a:rPr>
                        <a:t>Code used in NRC-approved application</a:t>
                      </a:r>
                      <a:endPar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a:txBody>
                    <a:bodyPr/>
                    <a:lstStyle/>
                    <a:p>
                      <a:pPr marL="0" marR="0">
                        <a:spcBef>
                          <a:spcPts val="200"/>
                        </a:spcBef>
                        <a:spcAft>
                          <a:spcPts val="200"/>
                        </a:spcAft>
                      </a:pPr>
                      <a:r>
                        <a:rPr lang="en-US" sz="1400">
                          <a:effectLst/>
                        </a:rPr>
                        <a:t> </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2398442105"/>
                  </a:ext>
                </a:extLst>
              </a:tr>
              <a:tr h="167498">
                <a:tc rowSpan="2">
                  <a:txBody>
                    <a:bodyPr/>
                    <a:lstStyle/>
                    <a:p>
                      <a:pPr marL="0" marR="0">
                        <a:spcBef>
                          <a:spcPts val="200"/>
                        </a:spcBef>
                        <a:spcAft>
                          <a:spcPts val="200"/>
                        </a:spcAft>
                      </a:pPr>
                      <a:r>
                        <a:rPr lang="en-US" sz="1400">
                          <a:effectLst/>
                        </a:rPr>
                        <a:t>QV-1A</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rowSpan="2">
                  <a:txBody>
                    <a:bodyPr/>
                    <a:lstStyle/>
                    <a:p>
                      <a:pPr marL="0" marR="0">
                        <a:spcBef>
                          <a:spcPts val="200"/>
                        </a:spcBef>
                        <a:spcAft>
                          <a:spcPts val="200"/>
                        </a:spcAft>
                      </a:pPr>
                      <a:r>
                        <a:rPr lang="en-US" sz="1400">
                          <a:effectLst/>
                        </a:rPr>
                        <a:t>Exercised within previously validated range</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a:txBody>
                    <a:bodyPr/>
                    <a:lstStyle/>
                    <a:p>
                      <a:pPr marL="342900" marR="0" lvl="0" indent="-342900">
                        <a:spcBef>
                          <a:spcPts val="200"/>
                        </a:spcBef>
                        <a:spcAft>
                          <a:spcPts val="200"/>
                        </a:spcAft>
                        <a:buFont typeface="Symbol" panose="05050102010706020507" pitchFamily="18" charset="2"/>
                        <a:buChar char=""/>
                      </a:pPr>
                      <a:r>
                        <a:rPr lang="en-US" sz="1400">
                          <a:effectLst/>
                        </a:rPr>
                        <a:t>Demonstrate code applicability within the validated range.</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484081896"/>
                  </a:ext>
                </a:extLst>
              </a:tr>
              <a:tr h="334996">
                <a:tc vMerge="1">
                  <a:txBody>
                    <a:bodyPr/>
                    <a:lstStyle/>
                    <a:p>
                      <a:endParaRPr lang="en-US"/>
                    </a:p>
                  </a:txBody>
                  <a:tcPr/>
                </a:tc>
                <a:tc vMerge="1">
                  <a:txBody>
                    <a:bodyPr/>
                    <a:lstStyle/>
                    <a:p>
                      <a:endParaRPr lang="en-US"/>
                    </a:p>
                  </a:txBody>
                  <a:tcPr/>
                </a:tc>
                <a:tc>
                  <a:txBody>
                    <a:bodyPr/>
                    <a:lstStyle/>
                    <a:p>
                      <a:pPr marL="342900" marR="0" lvl="0" indent="-342900">
                        <a:spcBef>
                          <a:spcPts val="200"/>
                        </a:spcBef>
                        <a:spcAft>
                          <a:spcPts val="200"/>
                        </a:spcAft>
                        <a:buFont typeface="Symbol" panose="05050102010706020507" pitchFamily="18" charset="2"/>
                        <a:buChar char=""/>
                      </a:pPr>
                      <a:r>
                        <a:rPr lang="en-US" sz="1400">
                          <a:effectLst/>
                        </a:rPr>
                        <a:t>Describe features of the specific application where the code is validated and applicable (i.e., areas of known code capability).</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3685122542"/>
                  </a:ext>
                </a:extLst>
              </a:tr>
              <a:tr h="418744">
                <a:tc rowSpan="2">
                  <a:txBody>
                    <a:bodyPr/>
                    <a:lstStyle/>
                    <a:p>
                      <a:pPr marL="0" marR="0">
                        <a:spcBef>
                          <a:spcPts val="200"/>
                        </a:spcBef>
                        <a:spcAft>
                          <a:spcPts val="200"/>
                        </a:spcAft>
                      </a:pPr>
                      <a:r>
                        <a:rPr lang="en-US" sz="1400">
                          <a:effectLst/>
                        </a:rPr>
                        <a:t>QV-1B</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rowSpan="2">
                  <a:txBody>
                    <a:bodyPr/>
                    <a:lstStyle/>
                    <a:p>
                      <a:pPr marL="0" marR="0">
                        <a:spcBef>
                          <a:spcPts val="200"/>
                        </a:spcBef>
                        <a:spcAft>
                          <a:spcPts val="200"/>
                        </a:spcAft>
                      </a:pPr>
                      <a:r>
                        <a:rPr lang="en-US" sz="1400">
                          <a:effectLst/>
                        </a:rPr>
                        <a:t>Exercised outside of previously validated range</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a:txBody>
                    <a:bodyPr/>
                    <a:lstStyle/>
                    <a:p>
                      <a:pPr marL="342900" marR="0" lvl="0" indent="-342900">
                        <a:spcBef>
                          <a:spcPts val="200"/>
                        </a:spcBef>
                        <a:spcAft>
                          <a:spcPts val="200"/>
                        </a:spcAft>
                        <a:buFont typeface="Symbol" panose="05050102010706020507" pitchFamily="18" charset="2"/>
                        <a:buChar char=""/>
                      </a:pPr>
                      <a:r>
                        <a:rPr lang="en-US" sz="1400">
                          <a:effectLst/>
                        </a:rPr>
                        <a:t>Provide evidence for the applicability of the code to the specific application with respect to the areas of unknown code capability.</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1124651931"/>
                  </a:ext>
                </a:extLst>
              </a:tr>
              <a:tr h="418744">
                <a:tc vMerge="1">
                  <a:txBody>
                    <a:bodyPr/>
                    <a:lstStyle/>
                    <a:p>
                      <a:endParaRPr lang="en-US"/>
                    </a:p>
                  </a:txBody>
                  <a:tcPr/>
                </a:tc>
                <a:tc vMerge="1">
                  <a:txBody>
                    <a:bodyPr/>
                    <a:lstStyle/>
                    <a:p>
                      <a:endParaRPr lang="en-US"/>
                    </a:p>
                  </a:txBody>
                  <a:tcPr/>
                </a:tc>
                <a:tc>
                  <a:txBody>
                    <a:bodyPr/>
                    <a:lstStyle/>
                    <a:p>
                      <a:pPr marL="342900" marR="0" lvl="0" indent="-342900">
                        <a:spcBef>
                          <a:spcPts val="200"/>
                        </a:spcBef>
                        <a:spcAft>
                          <a:spcPts val="200"/>
                        </a:spcAft>
                        <a:buFont typeface="Symbol" panose="05050102010706020507" pitchFamily="18" charset="2"/>
                        <a:buChar char=""/>
                      </a:pPr>
                      <a:r>
                        <a:rPr lang="en-US" sz="1400">
                          <a:effectLst/>
                        </a:rPr>
                        <a:t>Describe features of the specific application where the code has not been previously validated and applied (i.e., areas of unknown code capability).</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3541410313"/>
                  </a:ext>
                </a:extLst>
              </a:tr>
              <a:tr h="251247">
                <a:tc rowSpan="3">
                  <a:txBody>
                    <a:bodyPr/>
                    <a:lstStyle/>
                    <a:p>
                      <a:pPr marL="0" marR="0">
                        <a:spcBef>
                          <a:spcPts val="200"/>
                        </a:spcBef>
                        <a:spcAft>
                          <a:spcPts val="200"/>
                        </a:spcAft>
                      </a:pPr>
                      <a:r>
                        <a:rPr lang="en-US" sz="1400">
                          <a:effectLst/>
                        </a:rPr>
                        <a:t>QV-1C</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rowSpan="3">
                  <a:txBody>
                    <a:bodyPr/>
                    <a:lstStyle/>
                    <a:p>
                      <a:pPr marL="0" marR="0">
                        <a:spcBef>
                          <a:spcPts val="200"/>
                        </a:spcBef>
                        <a:spcAft>
                          <a:spcPts val="200"/>
                        </a:spcAft>
                      </a:pPr>
                      <a:r>
                        <a:rPr lang="en-US" sz="1400">
                          <a:effectLst/>
                        </a:rPr>
                        <a:t>Modified</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a:txBody>
                    <a:bodyPr/>
                    <a:lstStyle/>
                    <a:p>
                      <a:pPr marL="342900" marR="0" lvl="0" indent="-342900">
                        <a:spcBef>
                          <a:spcPts val="200"/>
                        </a:spcBef>
                        <a:spcAft>
                          <a:spcPts val="200"/>
                        </a:spcAft>
                        <a:buFont typeface="Symbol" panose="05050102010706020507" pitchFamily="18" charset="2"/>
                        <a:buChar char=""/>
                      </a:pPr>
                      <a:r>
                        <a:rPr lang="en-US" sz="1400">
                          <a:effectLst/>
                        </a:rPr>
                        <a:t>Give an SQA summary and V&amp;V description for modified portions of the code.</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4146365122"/>
                  </a:ext>
                </a:extLst>
              </a:tr>
              <a:tr h="167498">
                <a:tc vMerge="1">
                  <a:txBody>
                    <a:bodyPr/>
                    <a:lstStyle/>
                    <a:p>
                      <a:endParaRPr lang="en-US"/>
                    </a:p>
                  </a:txBody>
                  <a:tcPr/>
                </a:tc>
                <a:tc vMerge="1">
                  <a:txBody>
                    <a:bodyPr/>
                    <a:lstStyle/>
                    <a:p>
                      <a:endParaRPr lang="en-US"/>
                    </a:p>
                  </a:txBody>
                  <a:tcPr/>
                </a:tc>
                <a:tc>
                  <a:txBody>
                    <a:bodyPr/>
                    <a:lstStyle/>
                    <a:p>
                      <a:pPr marL="342900" marR="0" lvl="0" indent="-342900">
                        <a:spcBef>
                          <a:spcPts val="200"/>
                        </a:spcBef>
                        <a:spcAft>
                          <a:spcPts val="200"/>
                        </a:spcAft>
                        <a:buFont typeface="Symbol" panose="05050102010706020507" pitchFamily="18" charset="2"/>
                        <a:buChar char=""/>
                      </a:pPr>
                      <a:r>
                        <a:rPr lang="en-US" sz="1400">
                          <a:effectLst/>
                        </a:rPr>
                        <a:t>Demonstrate that the code was not “broken” as a result of changes.</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2114255302"/>
                  </a:ext>
                </a:extLst>
              </a:tr>
              <a:tr h="251247">
                <a:tc vMerge="1">
                  <a:txBody>
                    <a:bodyPr/>
                    <a:lstStyle/>
                    <a:p>
                      <a:endParaRPr lang="en-US"/>
                    </a:p>
                  </a:txBody>
                  <a:tcPr/>
                </a:tc>
                <a:tc vMerge="1">
                  <a:txBody>
                    <a:bodyPr/>
                    <a:lstStyle/>
                    <a:p>
                      <a:endParaRPr lang="en-US"/>
                    </a:p>
                  </a:txBody>
                  <a:tcPr/>
                </a:tc>
                <a:tc>
                  <a:txBody>
                    <a:bodyPr/>
                    <a:lstStyle/>
                    <a:p>
                      <a:pPr marL="342900" marR="0" lvl="0" indent="-342900">
                        <a:spcBef>
                          <a:spcPts val="200"/>
                        </a:spcBef>
                        <a:spcAft>
                          <a:spcPts val="200"/>
                        </a:spcAft>
                        <a:buFont typeface="Symbol" panose="05050102010706020507" pitchFamily="18" charset="2"/>
                        <a:buChar char=""/>
                      </a:pPr>
                      <a:r>
                        <a:rPr lang="en-US" sz="1400">
                          <a:effectLst/>
                        </a:rPr>
                        <a:t>Make detailed documentation available for further review upon request (audit).</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1751978989"/>
                  </a:ext>
                </a:extLst>
              </a:tr>
              <a:tr h="87238">
                <a:tc rowSpan="3">
                  <a:txBody>
                    <a:bodyPr/>
                    <a:lstStyle/>
                    <a:p>
                      <a:pPr marL="0" marR="0">
                        <a:spcBef>
                          <a:spcPts val="200"/>
                        </a:spcBef>
                        <a:spcAft>
                          <a:spcPts val="200"/>
                        </a:spcAft>
                      </a:pPr>
                      <a:r>
                        <a:rPr lang="en-US" sz="1400">
                          <a:effectLst/>
                        </a:rPr>
                        <a:t>QV-2</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rowSpan="3">
                  <a:txBody>
                    <a:bodyPr/>
                    <a:lstStyle/>
                    <a:p>
                      <a:pPr marL="0" marR="0">
                        <a:spcBef>
                          <a:spcPts val="200"/>
                        </a:spcBef>
                        <a:spcAft>
                          <a:spcPts val="200"/>
                        </a:spcAft>
                      </a:pPr>
                      <a:r>
                        <a:rPr lang="en-US" sz="1400" dirty="0">
                          <a:effectLst/>
                        </a:rPr>
                        <a:t>Commercial off-the-shelf software designed for the specific purpose of the application</a:t>
                      </a:r>
                      <a:endPar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a:txBody>
                    <a:bodyPr/>
                    <a:lstStyle/>
                    <a:p>
                      <a:pPr marL="342900" marR="0" lvl="0" indent="-342900">
                        <a:spcBef>
                          <a:spcPts val="200"/>
                        </a:spcBef>
                        <a:spcAft>
                          <a:spcPts val="200"/>
                        </a:spcAft>
                        <a:buFont typeface="Symbol" panose="05050102010706020507" pitchFamily="18" charset="2"/>
                        <a:buChar char=""/>
                      </a:pPr>
                      <a:r>
                        <a:rPr lang="en-US" sz="1400">
                          <a:effectLst/>
                        </a:rPr>
                        <a:t>Demonstrate code applicability.</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556488361"/>
                  </a:ext>
                </a:extLst>
              </a:tr>
              <a:tr h="167498">
                <a:tc vMerge="1">
                  <a:txBody>
                    <a:bodyPr/>
                    <a:lstStyle/>
                    <a:p>
                      <a:endParaRPr lang="en-US"/>
                    </a:p>
                  </a:txBody>
                  <a:tcPr/>
                </a:tc>
                <a:tc vMerge="1">
                  <a:txBody>
                    <a:bodyPr/>
                    <a:lstStyle/>
                    <a:p>
                      <a:endParaRPr lang="en-US"/>
                    </a:p>
                  </a:txBody>
                  <a:tcPr/>
                </a:tc>
                <a:tc>
                  <a:txBody>
                    <a:bodyPr/>
                    <a:lstStyle/>
                    <a:p>
                      <a:pPr marL="342900" marR="0" lvl="0" indent="-342900">
                        <a:spcBef>
                          <a:spcPts val="200"/>
                        </a:spcBef>
                        <a:spcAft>
                          <a:spcPts val="200"/>
                        </a:spcAft>
                        <a:buFont typeface="Symbol" panose="05050102010706020507" pitchFamily="18" charset="2"/>
                        <a:buChar char=""/>
                      </a:pPr>
                      <a:r>
                        <a:rPr lang="en-US" sz="1400">
                          <a:effectLst/>
                        </a:rPr>
                        <a:t>Describe the software and its pedigree.</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1808772359"/>
                  </a:ext>
                </a:extLst>
              </a:tr>
              <a:tr h="251247">
                <a:tc vMerge="1">
                  <a:txBody>
                    <a:bodyPr/>
                    <a:lstStyle/>
                    <a:p>
                      <a:endParaRPr lang="en-US"/>
                    </a:p>
                  </a:txBody>
                  <a:tcPr/>
                </a:tc>
                <a:tc vMerge="1">
                  <a:txBody>
                    <a:bodyPr/>
                    <a:lstStyle/>
                    <a:p>
                      <a:endParaRPr lang="en-US"/>
                    </a:p>
                  </a:txBody>
                  <a:tcPr/>
                </a:tc>
                <a:tc>
                  <a:txBody>
                    <a:bodyPr/>
                    <a:lstStyle/>
                    <a:p>
                      <a:pPr marL="342900" marR="0" lvl="0" indent="-342900">
                        <a:spcBef>
                          <a:spcPts val="200"/>
                        </a:spcBef>
                        <a:spcAft>
                          <a:spcPts val="200"/>
                        </a:spcAft>
                        <a:buFont typeface="Symbol" panose="05050102010706020507" pitchFamily="18" charset="2"/>
                        <a:buChar char=""/>
                      </a:pPr>
                      <a:r>
                        <a:rPr lang="en-US" sz="1400">
                          <a:effectLst/>
                        </a:rPr>
                        <a:t>Make software and documentation available for review upon request (audit).</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3357525863"/>
                  </a:ext>
                </a:extLst>
              </a:tr>
              <a:tr h="167498">
                <a:tc rowSpan="4">
                  <a:txBody>
                    <a:bodyPr/>
                    <a:lstStyle/>
                    <a:p>
                      <a:pPr marL="0" marR="0">
                        <a:spcBef>
                          <a:spcPts val="200"/>
                        </a:spcBef>
                        <a:spcAft>
                          <a:spcPts val="200"/>
                        </a:spcAft>
                      </a:pPr>
                      <a:r>
                        <a:rPr lang="en-US" sz="1400">
                          <a:effectLst/>
                        </a:rPr>
                        <a:t>QV-3</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rowSpan="4">
                  <a:txBody>
                    <a:bodyPr/>
                    <a:lstStyle/>
                    <a:p>
                      <a:pPr marL="0" marR="0">
                        <a:spcBef>
                          <a:spcPts val="200"/>
                        </a:spcBef>
                        <a:spcAft>
                          <a:spcPts val="200"/>
                        </a:spcAft>
                      </a:pPr>
                      <a:r>
                        <a:rPr lang="en-US" sz="1400">
                          <a:effectLst/>
                        </a:rPr>
                        <a:t>Custom code</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tc>
                  <a:txBody>
                    <a:bodyPr/>
                    <a:lstStyle/>
                    <a:p>
                      <a:pPr marL="342900" marR="0" lvl="0" indent="-342900">
                        <a:spcBef>
                          <a:spcPts val="200"/>
                        </a:spcBef>
                        <a:spcAft>
                          <a:spcPts val="200"/>
                        </a:spcAft>
                        <a:buFont typeface="Symbol" panose="05050102010706020507" pitchFamily="18" charset="2"/>
                        <a:buChar char=""/>
                      </a:pPr>
                      <a:r>
                        <a:rPr lang="en-US" sz="1400">
                          <a:effectLst/>
                        </a:rPr>
                        <a:t>Summarize the SQA program and its implementation. </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1337132083"/>
                  </a:ext>
                </a:extLst>
              </a:tr>
              <a:tr h="418744">
                <a:tc vMerge="1">
                  <a:txBody>
                    <a:bodyPr/>
                    <a:lstStyle/>
                    <a:p>
                      <a:endParaRPr lang="en-US"/>
                    </a:p>
                  </a:txBody>
                  <a:tcPr/>
                </a:tc>
                <a:tc vMerge="1">
                  <a:txBody>
                    <a:bodyPr/>
                    <a:lstStyle/>
                    <a:p>
                      <a:endParaRPr lang="en-US"/>
                    </a:p>
                  </a:txBody>
                  <a:tcPr/>
                </a:tc>
                <a:tc>
                  <a:txBody>
                    <a:bodyPr/>
                    <a:lstStyle/>
                    <a:p>
                      <a:pPr marL="342900" marR="0" lvl="0" indent="-342900">
                        <a:spcBef>
                          <a:spcPts val="200"/>
                        </a:spcBef>
                        <a:spcAft>
                          <a:spcPts val="200"/>
                        </a:spcAft>
                        <a:buFont typeface="Symbol" panose="05050102010706020507" pitchFamily="18" charset="2"/>
                        <a:buChar char=""/>
                      </a:pPr>
                      <a:r>
                        <a:rPr lang="en-US" sz="1400">
                          <a:effectLst/>
                        </a:rPr>
                        <a:t>Provide a basic description of the measures for quality assurance, including V&amp;V of the PFM analysis code as applied in the subject report.</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1229100438"/>
                  </a:ext>
                </a:extLst>
              </a:tr>
              <a:tr h="334996">
                <a:tc vMerge="1">
                  <a:txBody>
                    <a:bodyPr/>
                    <a:lstStyle/>
                    <a:p>
                      <a:endParaRPr lang="en-US"/>
                    </a:p>
                  </a:txBody>
                  <a:tcPr/>
                </a:tc>
                <a:tc vMerge="1">
                  <a:txBody>
                    <a:bodyPr/>
                    <a:lstStyle/>
                    <a:p>
                      <a:endParaRPr lang="en-US"/>
                    </a:p>
                  </a:txBody>
                  <a:tcPr/>
                </a:tc>
                <a:tc>
                  <a:txBody>
                    <a:bodyPr/>
                    <a:lstStyle/>
                    <a:p>
                      <a:pPr marL="342900" marR="0" lvl="0" indent="-342900">
                        <a:spcBef>
                          <a:spcPts val="200"/>
                        </a:spcBef>
                        <a:spcAft>
                          <a:spcPts val="200"/>
                        </a:spcAft>
                        <a:buFont typeface="Symbol" panose="05050102010706020507" pitchFamily="18" charset="2"/>
                        <a:buChar char=""/>
                      </a:pPr>
                      <a:r>
                        <a:rPr lang="en-US" sz="1400">
                          <a:effectLst/>
                        </a:rPr>
                        <a:t>For very simple applications, possibly provide the source code instead of standardized SQA and V&amp;V.</a:t>
                      </a:r>
                      <a:endParaRPr lang="en-US" sz="140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4204908266"/>
                  </a:ext>
                </a:extLst>
              </a:tr>
              <a:tr h="418744">
                <a:tc vMerge="1">
                  <a:txBody>
                    <a:bodyPr/>
                    <a:lstStyle/>
                    <a:p>
                      <a:endParaRPr lang="en-US"/>
                    </a:p>
                  </a:txBody>
                  <a:tcPr/>
                </a:tc>
                <a:tc vMerge="1">
                  <a:txBody>
                    <a:bodyPr/>
                    <a:lstStyle/>
                    <a:p>
                      <a:endParaRPr lang="en-US"/>
                    </a:p>
                  </a:txBody>
                  <a:tcPr/>
                </a:tc>
                <a:tc>
                  <a:txBody>
                    <a:bodyPr/>
                    <a:lstStyle/>
                    <a:p>
                      <a:pPr marL="342900" marR="0" lvl="0" indent="-342900">
                        <a:spcBef>
                          <a:spcPts val="200"/>
                        </a:spcBef>
                        <a:spcAft>
                          <a:spcPts val="200"/>
                        </a:spcAft>
                        <a:buFont typeface="Symbol" panose="05050102010706020507" pitchFamily="18" charset="2"/>
                        <a:buChar char=""/>
                      </a:pPr>
                      <a:r>
                        <a:rPr lang="en-US" sz="1400" dirty="0">
                          <a:effectLst/>
                        </a:rPr>
                        <a:t>Include separate deterministic fracture mechanics analyses to support other validation results, as appropriate for a given application.</a:t>
                      </a:r>
                      <a:endParaRPr lang="en-US" sz="14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txBody>
                  <a:tcPr marL="47240" marR="47240" marT="0" marB="0"/>
                </a:tc>
                <a:extLst>
                  <a:ext uri="{0D108BD9-81ED-4DB2-BD59-A6C34878D82A}">
                    <a16:rowId xmlns:a16="http://schemas.microsoft.com/office/drawing/2014/main" val="4111476721"/>
                  </a:ext>
                </a:extLst>
              </a:tr>
            </a:tbl>
          </a:graphicData>
        </a:graphic>
      </p:graphicFrame>
      <p:sp>
        <p:nvSpPr>
          <p:cNvPr id="5" name="Date Placeholder 4">
            <a:extLst>
              <a:ext uri="{FF2B5EF4-FFF2-40B4-BE49-F238E27FC236}">
                <a16:creationId xmlns:a16="http://schemas.microsoft.com/office/drawing/2014/main" id="{E6F63DE9-A610-0054-F1A8-B04778C13276}"/>
              </a:ext>
            </a:extLst>
          </p:cNvPr>
          <p:cNvSpPr>
            <a:spLocks noGrp="1"/>
          </p:cNvSpPr>
          <p:nvPr>
            <p:ph type="dt" sz="half" idx="10"/>
          </p:nvPr>
        </p:nvSpPr>
        <p:spPr/>
        <p:txBody>
          <a:bodyPr/>
          <a:lstStyle/>
          <a:p>
            <a:r>
              <a:rPr lang="en-US"/>
              <a:t>1-3 November 2022</a:t>
            </a:r>
          </a:p>
        </p:txBody>
      </p:sp>
      <p:sp>
        <p:nvSpPr>
          <p:cNvPr id="6" name="Footer Placeholder 5">
            <a:extLst>
              <a:ext uri="{FF2B5EF4-FFF2-40B4-BE49-F238E27FC236}">
                <a16:creationId xmlns:a16="http://schemas.microsoft.com/office/drawing/2014/main" id="{7DD1EE92-33BD-98B1-BBA6-35FCCC6E355B}"/>
              </a:ext>
            </a:extLst>
          </p:cNvPr>
          <p:cNvSpPr>
            <a:spLocks noGrp="1"/>
          </p:cNvSpPr>
          <p:nvPr>
            <p:ph type="ftr" sz="quarter" idx="11"/>
          </p:nvPr>
        </p:nvSpPr>
        <p:spPr/>
        <p:txBody>
          <a:bodyPr/>
          <a:lstStyle/>
          <a:p>
            <a:r>
              <a:rPr lang="en-US"/>
              <a:t>ISPMNA-4 | Leicester, UK</a:t>
            </a:r>
          </a:p>
        </p:txBody>
      </p:sp>
      <p:sp>
        <p:nvSpPr>
          <p:cNvPr id="7" name="Slide Number Placeholder 6">
            <a:extLst>
              <a:ext uri="{FF2B5EF4-FFF2-40B4-BE49-F238E27FC236}">
                <a16:creationId xmlns:a16="http://schemas.microsoft.com/office/drawing/2014/main" id="{5AEC3945-B7CF-F6D5-6593-3E303AC43AF8}"/>
              </a:ext>
            </a:extLst>
          </p:cNvPr>
          <p:cNvSpPr>
            <a:spLocks noGrp="1"/>
          </p:cNvSpPr>
          <p:nvPr>
            <p:ph type="sldNum" sz="quarter" idx="12"/>
          </p:nvPr>
        </p:nvSpPr>
        <p:spPr/>
        <p:txBody>
          <a:bodyPr/>
          <a:lstStyle/>
          <a:p>
            <a:fld id="{0B37EEC2-2FF1-40B3-B63B-BECA38B4EF4E}" type="slidenum">
              <a:rPr lang="en-US" smtClean="0"/>
              <a:t>7</a:t>
            </a:fld>
            <a:endParaRPr lang="en-US"/>
          </a:p>
        </p:txBody>
      </p:sp>
    </p:spTree>
    <p:extLst>
      <p:ext uri="{BB962C8B-B14F-4D97-AF65-F5344CB8AC3E}">
        <p14:creationId xmlns:p14="http://schemas.microsoft.com/office/powerpoint/2010/main" val="326522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753FD-BA9B-55B6-2198-FB3F9B23942B}"/>
              </a:ext>
            </a:extLst>
          </p:cNvPr>
          <p:cNvSpPr>
            <a:spLocks noGrp="1"/>
          </p:cNvSpPr>
          <p:nvPr>
            <p:ph type="title"/>
          </p:nvPr>
        </p:nvSpPr>
        <p:spPr/>
        <p:txBody>
          <a:bodyPr/>
          <a:lstStyle/>
          <a:p>
            <a:r>
              <a:rPr lang="en-US" dirty="0"/>
              <a:t>NUREG/CR-7278: RG-1.245 Technical Basis</a:t>
            </a:r>
          </a:p>
        </p:txBody>
      </p:sp>
      <p:sp>
        <p:nvSpPr>
          <p:cNvPr id="3" name="Content Placeholder 2">
            <a:extLst>
              <a:ext uri="{FF2B5EF4-FFF2-40B4-BE49-F238E27FC236}">
                <a16:creationId xmlns:a16="http://schemas.microsoft.com/office/drawing/2014/main" id="{2E0F3742-3BF3-F5FE-F583-7F78AF4FF6E5}"/>
              </a:ext>
            </a:extLst>
          </p:cNvPr>
          <p:cNvSpPr>
            <a:spLocks noGrp="1"/>
          </p:cNvSpPr>
          <p:nvPr>
            <p:ph sz="half" idx="1"/>
          </p:nvPr>
        </p:nvSpPr>
        <p:spPr>
          <a:xfrm>
            <a:off x="113289" y="1396091"/>
            <a:ext cx="4064863" cy="5120640"/>
          </a:xfrm>
        </p:spPr>
        <p:txBody>
          <a:bodyPr>
            <a:normAutofit/>
          </a:bodyPr>
          <a:lstStyle/>
          <a:p>
            <a:endParaRPr lang="en-US" dirty="0"/>
          </a:p>
          <a:p>
            <a:endParaRPr lang="en-US" dirty="0"/>
          </a:p>
          <a:p>
            <a:r>
              <a:rPr lang="en-US" dirty="0"/>
              <a:t>Additional details on graded approach to PFM</a:t>
            </a:r>
          </a:p>
          <a:p>
            <a:endParaRPr lang="en-US" dirty="0"/>
          </a:p>
          <a:p>
            <a:endParaRPr lang="en-US" dirty="0"/>
          </a:p>
          <a:p>
            <a:r>
              <a:rPr lang="en-US" dirty="0"/>
              <a:t>Proposed process to conduct PFM analyses</a:t>
            </a:r>
          </a:p>
        </p:txBody>
      </p:sp>
      <p:pic>
        <p:nvPicPr>
          <p:cNvPr id="220" name="Content Placeholder 219">
            <a:extLst>
              <a:ext uri="{FF2B5EF4-FFF2-40B4-BE49-F238E27FC236}">
                <a16:creationId xmlns:a16="http://schemas.microsoft.com/office/drawing/2014/main" id="{AD229B83-0EF5-AD2E-7D85-3B76F40C75AE}"/>
              </a:ext>
            </a:extLst>
          </p:cNvPr>
          <p:cNvPicPr>
            <a:picLocks noGrp="1" noChangeAspect="1"/>
          </p:cNvPicPr>
          <p:nvPr>
            <p:ph sz="half" idx="2"/>
          </p:nvPr>
        </p:nvPicPr>
        <p:blipFill>
          <a:blip r:embed="rId2"/>
          <a:stretch>
            <a:fillRect/>
          </a:stretch>
        </p:blipFill>
        <p:spPr>
          <a:xfrm>
            <a:off x="4178152" y="1005049"/>
            <a:ext cx="7901136" cy="5120640"/>
          </a:xfrm>
          <a:prstGeom prst="rect">
            <a:avLst/>
          </a:prstGeom>
        </p:spPr>
      </p:pic>
      <p:sp>
        <p:nvSpPr>
          <p:cNvPr id="4" name="Date Placeholder 3">
            <a:extLst>
              <a:ext uri="{FF2B5EF4-FFF2-40B4-BE49-F238E27FC236}">
                <a16:creationId xmlns:a16="http://schemas.microsoft.com/office/drawing/2014/main" id="{E27861C5-BF7C-4B63-8CD4-A71F9E70128F}"/>
              </a:ext>
            </a:extLst>
          </p:cNvPr>
          <p:cNvSpPr>
            <a:spLocks noGrp="1"/>
          </p:cNvSpPr>
          <p:nvPr>
            <p:ph type="dt" sz="half" idx="10"/>
          </p:nvPr>
        </p:nvSpPr>
        <p:spPr/>
        <p:txBody>
          <a:bodyPr/>
          <a:lstStyle/>
          <a:p>
            <a:r>
              <a:rPr lang="en-US"/>
              <a:t>1-3 November 2022</a:t>
            </a:r>
          </a:p>
        </p:txBody>
      </p:sp>
      <p:sp>
        <p:nvSpPr>
          <p:cNvPr id="5" name="Footer Placeholder 4">
            <a:extLst>
              <a:ext uri="{FF2B5EF4-FFF2-40B4-BE49-F238E27FC236}">
                <a16:creationId xmlns:a16="http://schemas.microsoft.com/office/drawing/2014/main" id="{91D58C96-C9C0-FAB1-077B-3B8B8BB190D2}"/>
              </a:ext>
            </a:extLst>
          </p:cNvPr>
          <p:cNvSpPr>
            <a:spLocks noGrp="1"/>
          </p:cNvSpPr>
          <p:nvPr>
            <p:ph type="ftr" sz="quarter" idx="11"/>
          </p:nvPr>
        </p:nvSpPr>
        <p:spPr/>
        <p:txBody>
          <a:bodyPr/>
          <a:lstStyle/>
          <a:p>
            <a:r>
              <a:rPr lang="en-US"/>
              <a:t>ISPMNA-4 | Leicester, UK</a:t>
            </a:r>
          </a:p>
        </p:txBody>
      </p:sp>
      <p:sp>
        <p:nvSpPr>
          <p:cNvPr id="6" name="Slide Number Placeholder 5">
            <a:extLst>
              <a:ext uri="{FF2B5EF4-FFF2-40B4-BE49-F238E27FC236}">
                <a16:creationId xmlns:a16="http://schemas.microsoft.com/office/drawing/2014/main" id="{E9DAE4F3-009A-FE7D-ED3F-EB5FBFDA4D17}"/>
              </a:ext>
            </a:extLst>
          </p:cNvPr>
          <p:cNvSpPr>
            <a:spLocks noGrp="1"/>
          </p:cNvSpPr>
          <p:nvPr>
            <p:ph type="sldNum" sz="quarter" idx="12"/>
          </p:nvPr>
        </p:nvSpPr>
        <p:spPr/>
        <p:txBody>
          <a:bodyPr/>
          <a:lstStyle/>
          <a:p>
            <a:fld id="{0B37EEC2-2FF1-40B3-B63B-BECA38B4EF4E}" type="slidenum">
              <a:rPr lang="en-US" smtClean="0"/>
              <a:t>8</a:t>
            </a:fld>
            <a:endParaRPr lang="en-US"/>
          </a:p>
        </p:txBody>
      </p:sp>
    </p:spTree>
    <p:extLst>
      <p:ext uri="{BB962C8B-B14F-4D97-AF65-F5344CB8AC3E}">
        <p14:creationId xmlns:p14="http://schemas.microsoft.com/office/powerpoint/2010/main" val="681747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5992-6D25-4753-E924-64D9E0F68BC3}"/>
              </a:ext>
            </a:extLst>
          </p:cNvPr>
          <p:cNvSpPr>
            <a:spLocks noGrp="1"/>
          </p:cNvSpPr>
          <p:nvPr>
            <p:ph type="title"/>
          </p:nvPr>
        </p:nvSpPr>
        <p:spPr/>
        <p:txBody>
          <a:bodyPr/>
          <a:lstStyle/>
          <a:p>
            <a:r>
              <a:rPr lang="en-US" dirty="0"/>
              <a:t>NUREG/CR-7278: Compendium of Useful Methods for Establishing Confidence in PFM Analyses</a:t>
            </a:r>
          </a:p>
        </p:txBody>
      </p:sp>
      <p:sp>
        <p:nvSpPr>
          <p:cNvPr id="8" name="Content Placeholder 7">
            <a:extLst>
              <a:ext uri="{FF2B5EF4-FFF2-40B4-BE49-F238E27FC236}">
                <a16:creationId xmlns:a16="http://schemas.microsoft.com/office/drawing/2014/main" id="{EB60EF22-A4A0-901E-DF62-9C36BE465110}"/>
              </a:ext>
            </a:extLst>
          </p:cNvPr>
          <p:cNvSpPr>
            <a:spLocks noGrp="1"/>
          </p:cNvSpPr>
          <p:nvPr>
            <p:ph sz="half" idx="1"/>
          </p:nvPr>
        </p:nvSpPr>
        <p:spPr/>
        <p:txBody>
          <a:bodyPr>
            <a:normAutofit lnSpcReduction="10000"/>
          </a:bodyPr>
          <a:lstStyle/>
          <a:p>
            <a:pPr algn="l"/>
            <a:r>
              <a:rPr lang="en-US" sz="1800" b="0" i="0" u="none" strike="noStrike" baseline="0" dirty="0">
                <a:latin typeface="ArialMT"/>
              </a:rPr>
              <a:t>Translating Regulatory Requirements into an Analysis Plan</a:t>
            </a:r>
          </a:p>
          <a:p>
            <a:pPr lvl="1"/>
            <a:r>
              <a:rPr lang="en-US" sz="1400" b="0" i="0" u="none" strike="noStrike" baseline="0" dirty="0">
                <a:latin typeface="ArialMT"/>
              </a:rPr>
              <a:t>Separation of Aleatory and Epistemic Uncertainty</a:t>
            </a:r>
          </a:p>
          <a:p>
            <a:pPr algn="l"/>
            <a:r>
              <a:rPr lang="en-US" sz="1800" b="0" i="0" u="none" strike="noStrike" baseline="0" dirty="0">
                <a:latin typeface="ArialMT"/>
              </a:rPr>
              <a:t>Model Input Uncertainty Characterization</a:t>
            </a:r>
          </a:p>
          <a:p>
            <a:pPr lvl="1"/>
            <a:r>
              <a:rPr lang="en-US" sz="1400" b="0" i="0" u="none" strike="noStrike" baseline="0" dirty="0">
                <a:latin typeface="ArialMT"/>
              </a:rPr>
              <a:t>Statistical Distribution Fitting</a:t>
            </a:r>
          </a:p>
          <a:p>
            <a:pPr lvl="1"/>
            <a:r>
              <a:rPr lang="en-US" sz="1400" b="0" i="0" u="none" strike="noStrike" baseline="0" dirty="0">
                <a:latin typeface="ArialMT"/>
              </a:rPr>
              <a:t>Preserving Physical Relationships between Inputs</a:t>
            </a:r>
          </a:p>
          <a:p>
            <a:pPr algn="l"/>
            <a:r>
              <a:rPr lang="en-US" sz="1800" b="0" i="0" u="none" strike="noStrike" baseline="0" dirty="0">
                <a:latin typeface="ArialMT"/>
              </a:rPr>
              <a:t>Forward Propagation of Input Uncertainty</a:t>
            </a:r>
          </a:p>
          <a:p>
            <a:pPr lvl="1"/>
            <a:r>
              <a:rPr lang="en-US" sz="1400" b="0" i="0" u="none" strike="noStrike" baseline="0" dirty="0">
                <a:latin typeface="ArialMT"/>
              </a:rPr>
              <a:t>Simple Random Sampling</a:t>
            </a:r>
          </a:p>
          <a:p>
            <a:pPr lvl="1"/>
            <a:r>
              <a:rPr lang="en-US" sz="1400" b="0" i="0" u="none" strike="noStrike" baseline="0" dirty="0">
                <a:latin typeface="ArialMT"/>
              </a:rPr>
              <a:t>Latin Hypercube Sampling</a:t>
            </a:r>
          </a:p>
          <a:p>
            <a:pPr lvl="1"/>
            <a:r>
              <a:rPr lang="en-US" sz="1400" b="0" i="0" u="none" strike="noStrike" baseline="0" dirty="0">
                <a:latin typeface="ArialMT"/>
              </a:rPr>
              <a:t>Importance Sampling</a:t>
            </a:r>
          </a:p>
          <a:p>
            <a:pPr lvl="1"/>
            <a:r>
              <a:rPr lang="en-US" sz="1400" b="0" i="0" u="none" strike="noStrike" baseline="0" dirty="0">
                <a:latin typeface="ArialMT"/>
              </a:rPr>
              <a:t>First- and Second-Order Reliability Methods</a:t>
            </a:r>
          </a:p>
          <a:p>
            <a:pPr lvl="1"/>
            <a:r>
              <a:rPr lang="en-US" sz="1400" b="0" i="0" u="none" strike="noStrike" baseline="0" dirty="0">
                <a:latin typeface="ArialMT"/>
              </a:rPr>
              <a:t>Convergence Analysis</a:t>
            </a:r>
          </a:p>
          <a:p>
            <a:pPr lvl="1"/>
            <a:r>
              <a:rPr lang="en-US" sz="1400" b="0" i="0" u="none" strike="noStrike" baseline="0" dirty="0">
                <a:latin typeface="ArialMT"/>
              </a:rPr>
              <a:t>Closed-Form Metric for Simple Random Sampling Uncertainty in a Probability Estimate</a:t>
            </a:r>
          </a:p>
          <a:p>
            <a:pPr lvl="1"/>
            <a:r>
              <a:rPr lang="en-US" sz="1400" b="0" i="0" u="none" strike="noStrike" baseline="0" dirty="0">
                <a:latin typeface="ArialMT"/>
              </a:rPr>
              <a:t>Statistical Bootstrapping</a:t>
            </a:r>
          </a:p>
          <a:p>
            <a:pPr lvl="1"/>
            <a:r>
              <a:rPr lang="en-US" sz="1400" b="0" i="0" u="none" strike="noStrike" baseline="0" dirty="0">
                <a:latin typeface="ArialMT"/>
              </a:rPr>
              <a:t>Global Sensitivity Analysis</a:t>
            </a:r>
          </a:p>
          <a:p>
            <a:pPr lvl="1"/>
            <a:r>
              <a:rPr lang="en-US" sz="1400" b="0" i="0" u="none" strike="noStrike" baseline="0" dirty="0">
                <a:latin typeface="ArialMT"/>
              </a:rPr>
              <a:t>Local Sensitivity Analysis</a:t>
            </a:r>
          </a:p>
          <a:p>
            <a:pPr lvl="1"/>
            <a:r>
              <a:rPr lang="en-US" sz="1400" b="0" i="0" u="none" strike="noStrike" baseline="0" dirty="0">
                <a:latin typeface="ArialMT"/>
              </a:rPr>
              <a:t>Surrogate Models</a:t>
            </a:r>
          </a:p>
          <a:p>
            <a:pPr lvl="1"/>
            <a:r>
              <a:rPr lang="en-US" sz="1400" b="0" i="0" u="none" strike="noStrike" baseline="0" dirty="0">
                <a:latin typeface="ArialMT"/>
              </a:rPr>
              <a:t>Visualizing Output Uncertainty Due to Input Uncertainty</a:t>
            </a:r>
          </a:p>
          <a:p>
            <a:pPr algn="l"/>
            <a:r>
              <a:rPr lang="en-US" sz="1800" b="0" i="0" u="none" strike="noStrike" baseline="0" dirty="0">
                <a:latin typeface="ArialMT"/>
              </a:rPr>
              <a:t>Sensitivity Studies</a:t>
            </a:r>
          </a:p>
        </p:txBody>
      </p:sp>
      <p:sp>
        <p:nvSpPr>
          <p:cNvPr id="5" name="Date Placeholder 4">
            <a:extLst>
              <a:ext uri="{FF2B5EF4-FFF2-40B4-BE49-F238E27FC236}">
                <a16:creationId xmlns:a16="http://schemas.microsoft.com/office/drawing/2014/main" id="{0A3B97FD-493F-8A77-08C4-ED9A2BEFBCC1}"/>
              </a:ext>
            </a:extLst>
          </p:cNvPr>
          <p:cNvSpPr>
            <a:spLocks noGrp="1"/>
          </p:cNvSpPr>
          <p:nvPr>
            <p:ph type="dt" sz="half" idx="10"/>
          </p:nvPr>
        </p:nvSpPr>
        <p:spPr/>
        <p:txBody>
          <a:bodyPr/>
          <a:lstStyle/>
          <a:p>
            <a:r>
              <a:rPr lang="en-US"/>
              <a:t>1-3 November 2022</a:t>
            </a:r>
          </a:p>
        </p:txBody>
      </p:sp>
      <p:sp>
        <p:nvSpPr>
          <p:cNvPr id="6" name="Footer Placeholder 5">
            <a:extLst>
              <a:ext uri="{FF2B5EF4-FFF2-40B4-BE49-F238E27FC236}">
                <a16:creationId xmlns:a16="http://schemas.microsoft.com/office/drawing/2014/main" id="{1AD3C9B1-FF80-E046-DA7F-52093B501BFA}"/>
              </a:ext>
            </a:extLst>
          </p:cNvPr>
          <p:cNvSpPr>
            <a:spLocks noGrp="1"/>
          </p:cNvSpPr>
          <p:nvPr>
            <p:ph type="ftr" sz="quarter" idx="11"/>
          </p:nvPr>
        </p:nvSpPr>
        <p:spPr/>
        <p:txBody>
          <a:bodyPr/>
          <a:lstStyle/>
          <a:p>
            <a:r>
              <a:rPr lang="en-US"/>
              <a:t>ISPMNA-4 | Leicester, UK</a:t>
            </a:r>
          </a:p>
        </p:txBody>
      </p:sp>
      <p:sp>
        <p:nvSpPr>
          <p:cNvPr id="7" name="Slide Number Placeholder 6">
            <a:extLst>
              <a:ext uri="{FF2B5EF4-FFF2-40B4-BE49-F238E27FC236}">
                <a16:creationId xmlns:a16="http://schemas.microsoft.com/office/drawing/2014/main" id="{D7F989A1-71B8-A21C-5A15-57C319C8855A}"/>
              </a:ext>
            </a:extLst>
          </p:cNvPr>
          <p:cNvSpPr>
            <a:spLocks noGrp="1"/>
          </p:cNvSpPr>
          <p:nvPr>
            <p:ph type="sldNum" sz="quarter" idx="12"/>
          </p:nvPr>
        </p:nvSpPr>
        <p:spPr/>
        <p:txBody>
          <a:bodyPr/>
          <a:lstStyle/>
          <a:p>
            <a:fld id="{0B37EEC2-2FF1-40B3-B63B-BECA38B4EF4E}" type="slidenum">
              <a:rPr lang="en-US" smtClean="0"/>
              <a:t>9</a:t>
            </a:fld>
            <a:endParaRPr lang="en-US"/>
          </a:p>
        </p:txBody>
      </p:sp>
      <p:pic>
        <p:nvPicPr>
          <p:cNvPr id="1026" name="Picture 2" descr="15,819 User Guide Stock Vector Illustration and Royalty Free User Guide  Clipart">
            <a:extLst>
              <a:ext uri="{FF2B5EF4-FFF2-40B4-BE49-F238E27FC236}">
                <a16:creationId xmlns:a16="http://schemas.microsoft.com/office/drawing/2014/main" id="{C2AC0A1D-2380-30E5-AEB5-7826631651B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173850" y="2038287"/>
            <a:ext cx="3835526" cy="383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218556"/>
      </p:ext>
    </p:extLst>
  </p:cSld>
  <p:clrMapOvr>
    <a:masterClrMapping/>
  </p:clrMapOvr>
</p:sld>
</file>

<file path=ppt/theme/theme1.xml><?xml version="1.0" encoding="utf-8"?>
<a:theme xmlns:a="http://schemas.openxmlformats.org/drawingml/2006/main" name="NRC-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RC-3" id="{A4FD84E4-3E48-46B7-8074-0F7921796905}" vid="{2C790E77-BA68-46EF-A039-EEC146E7A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NRC-3</Template>
  <TotalTime>642</TotalTime>
  <Words>1294</Words>
  <Application>Microsoft Office PowerPoint</Application>
  <PresentationFormat>Widescreen</PresentationFormat>
  <Paragraphs>196</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ArialMT</vt:lpstr>
      <vt:lpstr>Calibri</vt:lpstr>
      <vt:lpstr>Symbol</vt:lpstr>
      <vt:lpstr>Times New Roman</vt:lpstr>
      <vt:lpstr>Wingdings</vt:lpstr>
      <vt:lpstr>NRC-3</vt:lpstr>
      <vt:lpstr>RG-1.245 and NUREG/CR-7278 U.S. NRC Guidance on Probabilistic Fracture Mechanics for Regulatory Applications</vt:lpstr>
      <vt:lpstr>Disclaimer</vt:lpstr>
      <vt:lpstr>Acknowledgements</vt:lpstr>
      <vt:lpstr>Development of Guidance for PFM Regulatory Applications</vt:lpstr>
      <vt:lpstr>NRC’s Final PFM Guidance Documents</vt:lpstr>
      <vt:lpstr>Regulatory Guide 1.245, Revision 0 [RG-1.245 Rev.0]</vt:lpstr>
      <vt:lpstr>RG-1.245 Graded Approach Example: SQA and V&amp;V Categories</vt:lpstr>
      <vt:lpstr>NUREG/CR-7278: RG-1.245 Technical Basis</vt:lpstr>
      <vt:lpstr>NUREG/CR-7278: Compendium of Useful Methods for Establishing Confidence in PFM Analyses</vt:lpstr>
      <vt:lpstr>NUREG/CR-7278 Example: Statistical Distribution Fitting</vt:lpstr>
      <vt:lpstr>Supporting Document: TLR-RES/DE/REB-2021-15</vt:lpstr>
      <vt:lpstr>TLR-RES/DE/REB-2021-15 Example</vt:lpstr>
      <vt:lpstr>Supporting Document: TLR-RES/DE/REB-2021-16</vt:lpstr>
      <vt:lpstr>TLR-RES/DE/REB-2021-16 Example</vt:lpstr>
      <vt:lpstr>Summary</vt:lpstr>
      <vt:lpstr>Questions? Patrick.Raynaud@nrc.gov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Software Development The FAVOR to FAVPRO Journey</dc:title>
  <dc:creator>Raynaud, Patrick</dc:creator>
  <cp:lastModifiedBy>Patrick Raynaud</cp:lastModifiedBy>
  <cp:revision>66</cp:revision>
  <dcterms:created xsi:type="dcterms:W3CDTF">2022-04-19T12:30:52Z</dcterms:created>
  <dcterms:modified xsi:type="dcterms:W3CDTF">2022-10-24T18:53:21Z</dcterms:modified>
</cp:coreProperties>
</file>