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9" r:id="rId4"/>
    <p:sldMasterId id="2147483721" r:id="rId5"/>
  </p:sldMasterIdLst>
  <p:notesMasterIdLst>
    <p:notesMasterId r:id="rId26"/>
  </p:notesMasterIdLst>
  <p:handoutMasterIdLst>
    <p:handoutMasterId r:id="rId27"/>
  </p:handoutMasterIdLst>
  <p:sldIdLst>
    <p:sldId id="256" r:id="rId6"/>
    <p:sldId id="6312" r:id="rId7"/>
    <p:sldId id="428" r:id="rId8"/>
    <p:sldId id="6308" r:id="rId9"/>
    <p:sldId id="6306" r:id="rId10"/>
    <p:sldId id="308" r:id="rId11"/>
    <p:sldId id="6313" r:id="rId12"/>
    <p:sldId id="2013" r:id="rId13"/>
    <p:sldId id="6298" r:id="rId14"/>
    <p:sldId id="6301" r:id="rId15"/>
    <p:sldId id="6319" r:id="rId16"/>
    <p:sldId id="6297" r:id="rId17"/>
    <p:sldId id="2014" r:id="rId18"/>
    <p:sldId id="6314" r:id="rId19"/>
    <p:sldId id="6316" r:id="rId20"/>
    <p:sldId id="6317" r:id="rId21"/>
    <p:sldId id="6318" r:id="rId22"/>
    <p:sldId id="6299" r:id="rId23"/>
    <p:sldId id="423" r:id="rId24"/>
    <p:sldId id="258" r:id="rId25"/>
  </p:sldIdLst>
  <p:sldSz cx="12192000" cy="6858000"/>
  <p:notesSz cx="7010400" cy="9296400"/>
  <p:defaultTextStyle>
    <a:defPPr>
      <a:defRPr lang="en-US"/>
    </a:defPPr>
    <a:lvl1pPr algn="ctr" rtl="0" eaLnBrk="0" fontAlgn="base" hangingPunct="0">
      <a:spcBef>
        <a:spcPct val="50000"/>
      </a:spcBef>
      <a:spcAft>
        <a:spcPct val="0"/>
      </a:spcAft>
      <a:defRPr sz="1600" kern="1200">
        <a:solidFill>
          <a:srgbClr val="000000"/>
        </a:solidFill>
        <a:latin typeface="Arial" charset="0"/>
        <a:ea typeface="+mn-ea"/>
        <a:cs typeface="+mn-cs"/>
      </a:defRPr>
    </a:lvl1pPr>
    <a:lvl2pPr marL="457200" algn="ctr" rtl="0" eaLnBrk="0" fontAlgn="base" hangingPunct="0">
      <a:spcBef>
        <a:spcPct val="50000"/>
      </a:spcBef>
      <a:spcAft>
        <a:spcPct val="0"/>
      </a:spcAft>
      <a:defRPr sz="1600" kern="1200">
        <a:solidFill>
          <a:srgbClr val="000000"/>
        </a:solidFill>
        <a:latin typeface="Arial" charset="0"/>
        <a:ea typeface="+mn-ea"/>
        <a:cs typeface="+mn-cs"/>
      </a:defRPr>
    </a:lvl2pPr>
    <a:lvl3pPr marL="914400" algn="ctr" rtl="0" eaLnBrk="0" fontAlgn="base" hangingPunct="0">
      <a:spcBef>
        <a:spcPct val="50000"/>
      </a:spcBef>
      <a:spcAft>
        <a:spcPct val="0"/>
      </a:spcAft>
      <a:defRPr sz="1600" kern="1200">
        <a:solidFill>
          <a:srgbClr val="000000"/>
        </a:solidFill>
        <a:latin typeface="Arial" charset="0"/>
        <a:ea typeface="+mn-ea"/>
        <a:cs typeface="+mn-cs"/>
      </a:defRPr>
    </a:lvl3pPr>
    <a:lvl4pPr marL="1371600" algn="ctr" rtl="0" eaLnBrk="0" fontAlgn="base" hangingPunct="0">
      <a:spcBef>
        <a:spcPct val="50000"/>
      </a:spcBef>
      <a:spcAft>
        <a:spcPct val="0"/>
      </a:spcAft>
      <a:defRPr sz="1600" kern="1200">
        <a:solidFill>
          <a:srgbClr val="000000"/>
        </a:solidFill>
        <a:latin typeface="Arial" charset="0"/>
        <a:ea typeface="+mn-ea"/>
        <a:cs typeface="+mn-cs"/>
      </a:defRPr>
    </a:lvl4pPr>
    <a:lvl5pPr marL="1828800" algn="ctr" rtl="0" eaLnBrk="0" fontAlgn="base" hangingPunct="0">
      <a:spcBef>
        <a:spcPct val="50000"/>
      </a:spcBef>
      <a:spcAft>
        <a:spcPct val="0"/>
      </a:spcAft>
      <a:defRPr sz="1600" kern="1200">
        <a:solidFill>
          <a:srgbClr val="000000"/>
        </a:solidFill>
        <a:latin typeface="Arial" charset="0"/>
        <a:ea typeface="+mn-ea"/>
        <a:cs typeface="+mn-cs"/>
      </a:defRPr>
    </a:lvl5pPr>
    <a:lvl6pPr marL="2286000" algn="l" defTabSz="914400" rtl="0" eaLnBrk="1" latinLnBrk="0" hangingPunct="1">
      <a:defRPr sz="1600" kern="1200">
        <a:solidFill>
          <a:srgbClr val="000000"/>
        </a:solidFill>
        <a:latin typeface="Arial" charset="0"/>
        <a:ea typeface="+mn-ea"/>
        <a:cs typeface="+mn-cs"/>
      </a:defRPr>
    </a:lvl6pPr>
    <a:lvl7pPr marL="2743200" algn="l" defTabSz="914400" rtl="0" eaLnBrk="1" latinLnBrk="0" hangingPunct="1">
      <a:defRPr sz="1600" kern="1200">
        <a:solidFill>
          <a:srgbClr val="000000"/>
        </a:solidFill>
        <a:latin typeface="Arial" charset="0"/>
        <a:ea typeface="+mn-ea"/>
        <a:cs typeface="+mn-cs"/>
      </a:defRPr>
    </a:lvl7pPr>
    <a:lvl8pPr marL="3200400" algn="l" defTabSz="914400" rtl="0" eaLnBrk="1" latinLnBrk="0" hangingPunct="1">
      <a:defRPr sz="1600" kern="1200">
        <a:solidFill>
          <a:srgbClr val="000000"/>
        </a:solidFill>
        <a:latin typeface="Arial" charset="0"/>
        <a:ea typeface="+mn-ea"/>
        <a:cs typeface="+mn-cs"/>
      </a:defRPr>
    </a:lvl8pPr>
    <a:lvl9pPr marL="3657600" algn="l" defTabSz="914400" rtl="0" eaLnBrk="1" latinLnBrk="0" hangingPunct="1">
      <a:defRPr sz="1600" kern="1200">
        <a:solidFill>
          <a:srgbClr val="000000"/>
        </a:solidFill>
        <a:latin typeface="Arial"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5A2F67C-E587-DD5B-C26A-9FA98BFDAD11}" name="Markus Burkardt" initials="MB" userId="S::mburkardt@domeng.com::7dd87bfe-bdc9-40a8-9619-65dbc02061ba" providerId="AD"/>
  <p188:author id="{6C2F799B-14EC-4DCE-613B-16D192939012}" name="Kevin Fuhr" initials="KF" userId="S::kfuhr@domeng.com::8941fc3f-ca0f-4557-a112-409abf1f0d03" providerId="AD"/>
  <p188:author id="{AA679AD9-9D75-399F-4729-744D71428432}" name="Matthew Wolfson" initials="MW" userId="S::mwolfson@domeng.com::ed046345-5299-40e2-a12a-cb0943f4719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ivers, Christine" initials="RC" lastIdx="10" clrIdx="0">
    <p:extLst>
      <p:ext uri="{19B8F6BF-5375-455C-9EA6-DF929625EA0E}">
        <p15:presenceInfo xmlns:p15="http://schemas.microsoft.com/office/powerpoint/2012/main" userId="S::crivers@epri.com::80e8de17-408a-4ed1-a111-481bf9cfdfa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00"/>
    <a:srgbClr val="262626"/>
    <a:srgbClr val="33CCCC"/>
    <a:srgbClr val="9293C7"/>
    <a:srgbClr val="E5E5E5"/>
    <a:srgbClr val="C9F1FF"/>
    <a:srgbClr val="003296"/>
    <a:srgbClr val="0B9E9A"/>
    <a:srgbClr val="2395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85" autoAdjust="0"/>
    <p:restoredTop sz="90216" autoAdjust="0"/>
  </p:normalViewPr>
  <p:slideViewPr>
    <p:cSldViewPr snapToGrid="0">
      <p:cViewPr varScale="1">
        <p:scale>
          <a:sx n="121" d="100"/>
          <a:sy n="121" d="100"/>
        </p:scale>
        <p:origin x="312" y="90"/>
      </p:cViewPr>
      <p:guideLst/>
    </p:cSldViewPr>
  </p:slideViewPr>
  <p:notesTextViewPr>
    <p:cViewPr>
      <p:scale>
        <a:sx n="1" d="1"/>
        <a:sy n="1" d="1"/>
      </p:scale>
      <p:origin x="0" y="0"/>
    </p:cViewPr>
  </p:notesTextViewPr>
  <p:sorterViewPr>
    <p:cViewPr>
      <p:scale>
        <a:sx n="140" d="100"/>
        <a:sy n="140" d="100"/>
      </p:scale>
      <p:origin x="0" y="0"/>
    </p:cViewPr>
  </p:sorterViewPr>
  <p:notesViewPr>
    <p:cSldViewPr snapToGrid="0">
      <p:cViewPr varScale="1">
        <p:scale>
          <a:sx n="117" d="100"/>
          <a:sy n="117" d="100"/>
        </p:scale>
        <p:origin x="385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F391D5B-F21D-4A23-BC16-77D248A42E04}" type="datetimeFigureOut">
              <a:rPr lang="en-US" smtClean="0"/>
              <a:t>10/25/2022</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EAA87700-C2CA-4156-B879-80D1DD799DB9}" type="slidenum">
              <a:rPr lang="en-US" smtClean="0"/>
              <a:t>‹#›</a:t>
            </a:fld>
            <a:endParaRPr lang="en-US" dirty="0"/>
          </a:p>
        </p:txBody>
      </p:sp>
    </p:spTree>
    <p:extLst>
      <p:ext uri="{BB962C8B-B14F-4D97-AF65-F5344CB8AC3E}">
        <p14:creationId xmlns:p14="http://schemas.microsoft.com/office/powerpoint/2010/main" val="7423096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8" cy="466412"/>
          </a:xfrm>
          <a:prstGeom prst="rect">
            <a:avLst/>
          </a:prstGeom>
        </p:spPr>
        <p:txBody>
          <a:bodyPr vert="horz" lIns="91650" tIns="45825" rIns="91650" bIns="45825" rtlCol="0"/>
          <a:lstStyle>
            <a:lvl1pPr algn="l">
              <a:defRPr sz="1200"/>
            </a:lvl1pPr>
          </a:lstStyle>
          <a:p>
            <a:endParaRPr lang="en-US" dirty="0"/>
          </a:p>
        </p:txBody>
      </p:sp>
      <p:sp>
        <p:nvSpPr>
          <p:cNvPr id="3" name="Date Placeholder 2"/>
          <p:cNvSpPr>
            <a:spLocks noGrp="1"/>
          </p:cNvSpPr>
          <p:nvPr>
            <p:ph type="dt" idx="1"/>
          </p:nvPr>
        </p:nvSpPr>
        <p:spPr>
          <a:xfrm>
            <a:off x="3971183" y="0"/>
            <a:ext cx="3037628" cy="466412"/>
          </a:xfrm>
          <a:prstGeom prst="rect">
            <a:avLst/>
          </a:prstGeom>
        </p:spPr>
        <p:txBody>
          <a:bodyPr vert="horz" lIns="91650" tIns="45825" rIns="91650" bIns="45825" rtlCol="0"/>
          <a:lstStyle>
            <a:lvl1pPr algn="r">
              <a:defRPr sz="1200"/>
            </a:lvl1pPr>
          </a:lstStyle>
          <a:p>
            <a:fld id="{21D603EA-85D6-422C-AB10-17A2A7923832}" type="datetimeFigureOut">
              <a:rPr lang="en-US" smtClean="0"/>
              <a:t>10/25/2022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650" tIns="45825" rIns="91650" bIns="45825" rtlCol="0" anchor="ctr"/>
          <a:lstStyle/>
          <a:p>
            <a:endParaRPr lang="en-US" dirty="0"/>
          </a:p>
        </p:txBody>
      </p:sp>
      <p:sp>
        <p:nvSpPr>
          <p:cNvPr id="5" name="Notes Placeholder 4"/>
          <p:cNvSpPr>
            <a:spLocks noGrp="1"/>
          </p:cNvSpPr>
          <p:nvPr>
            <p:ph type="body" sz="quarter" idx="3"/>
          </p:nvPr>
        </p:nvSpPr>
        <p:spPr>
          <a:xfrm>
            <a:off x="701359" y="4474689"/>
            <a:ext cx="5607684" cy="3659661"/>
          </a:xfrm>
          <a:prstGeom prst="rect">
            <a:avLst/>
          </a:prstGeom>
        </p:spPr>
        <p:txBody>
          <a:bodyPr vert="horz" lIns="91650" tIns="45825" rIns="91650" bIns="458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89"/>
            <a:ext cx="3037628" cy="466411"/>
          </a:xfrm>
          <a:prstGeom prst="rect">
            <a:avLst/>
          </a:prstGeom>
        </p:spPr>
        <p:txBody>
          <a:bodyPr vert="horz" lIns="91650" tIns="45825" rIns="91650" bIns="4582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1183" y="8829989"/>
            <a:ext cx="3037628" cy="466411"/>
          </a:xfrm>
          <a:prstGeom prst="rect">
            <a:avLst/>
          </a:prstGeom>
        </p:spPr>
        <p:txBody>
          <a:bodyPr vert="horz" lIns="91650" tIns="45825" rIns="91650" bIns="45825" rtlCol="0" anchor="b"/>
          <a:lstStyle>
            <a:lvl1pPr algn="r">
              <a:defRPr sz="1200"/>
            </a:lvl1pPr>
          </a:lstStyle>
          <a:p>
            <a:fld id="{6DE649CB-0B81-4204-A849-0379B10D6E2B}" type="slidenum">
              <a:rPr lang="en-US" smtClean="0"/>
              <a:t>‹#›</a:t>
            </a:fld>
            <a:endParaRPr lang="en-US" dirty="0"/>
          </a:p>
        </p:txBody>
      </p:sp>
    </p:spTree>
    <p:extLst>
      <p:ext uri="{BB962C8B-B14F-4D97-AF65-F5344CB8AC3E}">
        <p14:creationId xmlns:p14="http://schemas.microsoft.com/office/powerpoint/2010/main" val="22005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649CB-0B81-4204-A849-0379B10D6E2B}" type="slidenum">
              <a:rPr lang="en-US" smtClean="0"/>
              <a:t>5</a:t>
            </a:fld>
            <a:endParaRPr lang="en-US" dirty="0"/>
          </a:p>
        </p:txBody>
      </p:sp>
    </p:spTree>
    <p:extLst>
      <p:ext uri="{BB962C8B-B14F-4D97-AF65-F5344CB8AC3E}">
        <p14:creationId xmlns:p14="http://schemas.microsoft.com/office/powerpoint/2010/main" val="1785434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649CB-0B81-4204-A849-0379B10D6E2B}" type="slidenum">
              <a:rPr lang="en-US" smtClean="0"/>
              <a:t>13</a:t>
            </a:fld>
            <a:endParaRPr lang="en-US" dirty="0"/>
          </a:p>
        </p:txBody>
      </p:sp>
    </p:spTree>
    <p:extLst>
      <p:ext uri="{BB962C8B-B14F-4D97-AF65-F5344CB8AC3E}">
        <p14:creationId xmlns:p14="http://schemas.microsoft.com/office/powerpoint/2010/main" val="1832731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649CB-0B81-4204-A849-0379B10D6E2B}" type="slidenum">
              <a:rPr lang="en-US" smtClean="0"/>
              <a:t>15</a:t>
            </a:fld>
            <a:endParaRPr lang="en-US" dirty="0"/>
          </a:p>
        </p:txBody>
      </p:sp>
    </p:spTree>
    <p:extLst>
      <p:ext uri="{BB962C8B-B14F-4D97-AF65-F5344CB8AC3E}">
        <p14:creationId xmlns:p14="http://schemas.microsoft.com/office/powerpoint/2010/main" val="382148238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https://twitter.com/EPRINews" TargetMode="External"/><Relationship Id="rId3" Type="http://schemas.openxmlformats.org/officeDocument/2006/relationships/hyperlink" Target="http://www.epri.com/" TargetMode="External"/><Relationship Id="rId7"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hyperlink" Target="https://www.facebook.com/EPRI/" TargetMode="External"/><Relationship Id="rId5" Type="http://schemas.openxmlformats.org/officeDocument/2006/relationships/image" Target="../media/image4.png"/><Relationship Id="rId4" Type="http://schemas.openxmlformats.org/officeDocument/2006/relationships/hyperlink" Target="https://www.linkedin.com/company/epri" TargetMode="External"/><Relationship Id="rId9"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hyperlink" Target="https://twitter.com/EPRINews" TargetMode="External"/><Relationship Id="rId3" Type="http://schemas.openxmlformats.org/officeDocument/2006/relationships/hyperlink" Target="http://www.epri.com/" TargetMode="External"/><Relationship Id="rId7"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 Id="rId6" Type="http://schemas.openxmlformats.org/officeDocument/2006/relationships/hyperlink" Target="https://www.facebook.com/EPRI/" TargetMode="External"/><Relationship Id="rId5" Type="http://schemas.openxmlformats.org/officeDocument/2006/relationships/image" Target="../media/image4.png"/><Relationship Id="rId4" Type="http://schemas.openxmlformats.org/officeDocument/2006/relationships/hyperlink" Target="https://www.linkedin.com/company/epri" TargetMode="External"/><Relationship Id="rId9"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8" Type="http://schemas.openxmlformats.org/officeDocument/2006/relationships/hyperlink" Target="https://twitter.com/EPRINews" TargetMode="External"/><Relationship Id="rId3" Type="http://schemas.openxmlformats.org/officeDocument/2006/relationships/hyperlink" Target="http://www.epri.com/" TargetMode="External"/><Relationship Id="rId7"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2.xml"/><Relationship Id="rId6" Type="http://schemas.openxmlformats.org/officeDocument/2006/relationships/hyperlink" Target="https://www.facebook.com/EPRI/" TargetMode="External"/><Relationship Id="rId5" Type="http://schemas.openxmlformats.org/officeDocument/2006/relationships/image" Target="../media/image4.png"/><Relationship Id="rId4" Type="http://schemas.openxmlformats.org/officeDocument/2006/relationships/hyperlink" Target="https://www.linkedin.com/company/epri" TargetMode="External"/><Relationship Id="rId9"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8" Type="http://schemas.openxmlformats.org/officeDocument/2006/relationships/hyperlink" Target="https://twitter.com/EPRINews" TargetMode="External"/><Relationship Id="rId3" Type="http://schemas.openxmlformats.org/officeDocument/2006/relationships/hyperlink" Target="http://www.epri.com/" TargetMode="External"/><Relationship Id="rId7"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2.xml"/><Relationship Id="rId6" Type="http://schemas.openxmlformats.org/officeDocument/2006/relationships/hyperlink" Target="https://www.facebook.com/EPRI/" TargetMode="External"/><Relationship Id="rId5" Type="http://schemas.openxmlformats.org/officeDocument/2006/relationships/image" Target="../media/image4.png"/><Relationship Id="rId4" Type="http://schemas.openxmlformats.org/officeDocument/2006/relationships/hyperlink" Target="https://www.linkedin.com/company/epri" TargetMode="External"/><Relationship Id="rId9"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8" Type="http://schemas.openxmlformats.org/officeDocument/2006/relationships/hyperlink" Target="https://twitter.com/EPRINews" TargetMode="External"/><Relationship Id="rId3" Type="http://schemas.openxmlformats.org/officeDocument/2006/relationships/hyperlink" Target="http://www.epri.com/" TargetMode="External"/><Relationship Id="rId7"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2.xml"/><Relationship Id="rId6" Type="http://schemas.openxmlformats.org/officeDocument/2006/relationships/hyperlink" Target="https://www.facebook.com/EPRI/" TargetMode="External"/><Relationship Id="rId5" Type="http://schemas.openxmlformats.org/officeDocument/2006/relationships/image" Target="../media/image4.png"/><Relationship Id="rId4" Type="http://schemas.openxmlformats.org/officeDocument/2006/relationships/hyperlink" Target="https://www.linkedin.com/company/epri" TargetMode="External"/><Relationship Id="rId9"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8" Type="http://schemas.openxmlformats.org/officeDocument/2006/relationships/hyperlink" Target="https://twitter.com/EPRINews" TargetMode="External"/><Relationship Id="rId3" Type="http://schemas.openxmlformats.org/officeDocument/2006/relationships/hyperlink" Target="http://www.epri.com/" TargetMode="External"/><Relationship Id="rId7"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2.xml"/><Relationship Id="rId6" Type="http://schemas.openxmlformats.org/officeDocument/2006/relationships/hyperlink" Target="https://www.facebook.com/EPRI/" TargetMode="External"/><Relationship Id="rId5" Type="http://schemas.openxmlformats.org/officeDocument/2006/relationships/image" Target="../media/image4.png"/><Relationship Id="rId4" Type="http://schemas.openxmlformats.org/officeDocument/2006/relationships/hyperlink" Target="https://www.linkedin.com/company/epri" TargetMode="External"/><Relationship Id="rId9"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8" Type="http://schemas.openxmlformats.org/officeDocument/2006/relationships/hyperlink" Target="https://twitter.com/EPRINews" TargetMode="External"/><Relationship Id="rId3" Type="http://schemas.openxmlformats.org/officeDocument/2006/relationships/hyperlink" Target="http://www.epri.com/" TargetMode="External"/><Relationship Id="rId7"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2.xml"/><Relationship Id="rId6" Type="http://schemas.openxmlformats.org/officeDocument/2006/relationships/hyperlink" Target="https://www.facebook.com/EPRI/" TargetMode="External"/><Relationship Id="rId5" Type="http://schemas.openxmlformats.org/officeDocument/2006/relationships/image" Target="../media/image4.png"/><Relationship Id="rId4" Type="http://schemas.openxmlformats.org/officeDocument/2006/relationships/hyperlink" Target="https://www.linkedin.com/company/epri" TargetMode="External"/><Relationship Id="rId9"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8" Type="http://schemas.openxmlformats.org/officeDocument/2006/relationships/hyperlink" Target="https://twitter.com/EPRINews" TargetMode="External"/><Relationship Id="rId3" Type="http://schemas.openxmlformats.org/officeDocument/2006/relationships/hyperlink" Target="http://www.epri.com/" TargetMode="External"/><Relationship Id="rId7"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1.xml"/><Relationship Id="rId6" Type="http://schemas.openxmlformats.org/officeDocument/2006/relationships/hyperlink" Target="https://www.facebook.com/EPRI/" TargetMode="External"/><Relationship Id="rId5" Type="http://schemas.openxmlformats.org/officeDocument/2006/relationships/image" Target="../media/image4.png"/><Relationship Id="rId4" Type="http://schemas.openxmlformats.org/officeDocument/2006/relationships/hyperlink" Target="https://www.linkedin.com/company/epri" TargetMode="External"/><Relationship Id="rId9"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8" Type="http://schemas.openxmlformats.org/officeDocument/2006/relationships/hyperlink" Target="https://twitter.com/EPRINews" TargetMode="External"/><Relationship Id="rId3" Type="http://schemas.openxmlformats.org/officeDocument/2006/relationships/hyperlink" Target="http://www.epri.com/" TargetMode="External"/><Relationship Id="rId7"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Master" Target="../slideMasters/slideMaster2.xml"/><Relationship Id="rId6" Type="http://schemas.openxmlformats.org/officeDocument/2006/relationships/hyperlink" Target="https://www.facebook.com/EPRI/" TargetMode="External"/><Relationship Id="rId5" Type="http://schemas.openxmlformats.org/officeDocument/2006/relationships/image" Target="../media/image4.png"/><Relationship Id="rId4" Type="http://schemas.openxmlformats.org/officeDocument/2006/relationships/hyperlink" Target="https://www.linkedin.com/company/epri" TargetMode="External"/><Relationship Id="rId9"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8" Type="http://schemas.openxmlformats.org/officeDocument/2006/relationships/hyperlink" Target="https://twitter.com/EPRINews" TargetMode="External"/><Relationship Id="rId3" Type="http://schemas.openxmlformats.org/officeDocument/2006/relationships/hyperlink" Target="http://www.epri.com/" TargetMode="External"/><Relationship Id="rId7"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Master" Target="../slideMasters/slideMaster2.xml"/><Relationship Id="rId6" Type="http://schemas.openxmlformats.org/officeDocument/2006/relationships/hyperlink" Target="https://www.facebook.com/EPRI/" TargetMode="External"/><Relationship Id="rId5" Type="http://schemas.openxmlformats.org/officeDocument/2006/relationships/image" Target="../media/image4.png"/><Relationship Id="rId4" Type="http://schemas.openxmlformats.org/officeDocument/2006/relationships/hyperlink" Target="https://www.linkedin.com/company/epri" TargetMode="External"/><Relationship Id="rId9"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8" Type="http://schemas.openxmlformats.org/officeDocument/2006/relationships/hyperlink" Target="https://twitter.com/EPRINews" TargetMode="External"/><Relationship Id="rId3" Type="http://schemas.openxmlformats.org/officeDocument/2006/relationships/hyperlink" Target="http://www.epri.com/" TargetMode="External"/><Relationship Id="rId7"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1.xml"/><Relationship Id="rId6" Type="http://schemas.openxmlformats.org/officeDocument/2006/relationships/hyperlink" Target="https://www.facebook.com/EPRI/" TargetMode="External"/><Relationship Id="rId5" Type="http://schemas.openxmlformats.org/officeDocument/2006/relationships/image" Target="../media/image4.png"/><Relationship Id="rId4" Type="http://schemas.openxmlformats.org/officeDocument/2006/relationships/hyperlink" Target="https://www.linkedin.com/company/epri" TargetMode="External"/><Relationship Id="rId9"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8" Type="http://schemas.openxmlformats.org/officeDocument/2006/relationships/hyperlink" Target="https://twitter.com/EPRINews" TargetMode="External"/><Relationship Id="rId3" Type="http://schemas.openxmlformats.org/officeDocument/2006/relationships/hyperlink" Target="http://www.epri.com/" TargetMode="External"/><Relationship Id="rId7"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1.xml"/><Relationship Id="rId6" Type="http://schemas.openxmlformats.org/officeDocument/2006/relationships/hyperlink" Target="https://www.facebook.com/EPRI/" TargetMode="External"/><Relationship Id="rId5" Type="http://schemas.openxmlformats.org/officeDocument/2006/relationships/image" Target="../media/image4.png"/><Relationship Id="rId4" Type="http://schemas.openxmlformats.org/officeDocument/2006/relationships/hyperlink" Target="https://www.linkedin.com/company/epri" TargetMode="Externa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hyperlink" Target="https://twitter.com/EPRINews" TargetMode="External"/><Relationship Id="rId3" Type="http://schemas.openxmlformats.org/officeDocument/2006/relationships/hyperlink" Target="http://www.epri.com/" TargetMode="External"/><Relationship Id="rId7"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Master" Target="../slideMasters/slideMaster1.xml"/><Relationship Id="rId6" Type="http://schemas.openxmlformats.org/officeDocument/2006/relationships/hyperlink" Target="https://www.facebook.com/EPRI/" TargetMode="External"/><Relationship Id="rId5" Type="http://schemas.openxmlformats.org/officeDocument/2006/relationships/image" Target="../media/image4.png"/><Relationship Id="rId4" Type="http://schemas.openxmlformats.org/officeDocument/2006/relationships/hyperlink" Target="https://www.linkedin.com/company/epri" TargetMode="Externa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hyperlink" Target="https://twitter.com/EPRINews" TargetMode="External"/><Relationship Id="rId3" Type="http://schemas.openxmlformats.org/officeDocument/2006/relationships/hyperlink" Target="http://www.epri.com/" TargetMode="External"/><Relationship Id="rId7"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Master" Target="../slideMasters/slideMaster1.xml"/><Relationship Id="rId6" Type="http://schemas.openxmlformats.org/officeDocument/2006/relationships/hyperlink" Target="https://www.facebook.com/EPRI/" TargetMode="External"/><Relationship Id="rId5" Type="http://schemas.openxmlformats.org/officeDocument/2006/relationships/image" Target="../media/image4.png"/><Relationship Id="rId4" Type="http://schemas.openxmlformats.org/officeDocument/2006/relationships/hyperlink" Target="https://www.linkedin.com/company/epri" TargetMode="External"/><Relationship Id="rId9"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EPRI 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EDFE55-CD97-4806-B97B-A9091661CD4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8708" name="Rectangle 36"/>
          <p:cNvSpPr>
            <a:spLocks noGrp="1" noChangeArrowheads="1"/>
          </p:cNvSpPr>
          <p:nvPr>
            <p:ph type="subTitle" sz="quarter" idx="1" hasCustomPrompt="1"/>
          </p:nvPr>
        </p:nvSpPr>
        <p:spPr>
          <a:xfrm>
            <a:off x="365758" y="4023360"/>
            <a:ext cx="6217920" cy="1920240"/>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28707" name="Rectangle 35"/>
          <p:cNvSpPr>
            <a:spLocks noGrp="1" noChangeArrowheads="1"/>
          </p:cNvSpPr>
          <p:nvPr>
            <p:ph type="ctrTitle" sz="quarter" hasCustomPrompt="1"/>
          </p:nvPr>
        </p:nvSpPr>
        <p:spPr>
          <a:xfrm>
            <a:off x="365758" y="731520"/>
            <a:ext cx="6217920" cy="2377440"/>
          </a:xfrm>
        </p:spPr>
        <p:txBody>
          <a:bodyPr anchor="b">
            <a:normAutofit/>
          </a:bodyPr>
          <a:lstStyle>
            <a:lvl1pPr algn="l">
              <a:spcAft>
                <a:spcPts val="600"/>
              </a:spcAft>
              <a:defRPr sz="3600">
                <a:solidFill>
                  <a:schemeClr val="tx1"/>
                </a:solidFill>
              </a:defRPr>
            </a:lvl1pPr>
          </a:lstStyle>
          <a:p>
            <a:r>
              <a:rPr lang="en-US" dirty="0"/>
              <a:t>CLICK TO EDIT MASTER TITLE</a:t>
            </a:r>
          </a:p>
        </p:txBody>
      </p:sp>
      <p:sp>
        <p:nvSpPr>
          <p:cNvPr id="9" name="Rectangle 8"/>
          <p:cNvSpPr/>
          <p:nvPr/>
        </p:nvSpPr>
        <p:spPr bwMode="auto">
          <a:xfrm flipH="1">
            <a:off x="-1" y="0"/>
            <a:ext cx="103465" cy="6858000"/>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sp>
        <p:nvSpPr>
          <p:cNvPr id="8" name="Text Placeholder 7"/>
          <p:cNvSpPr>
            <a:spLocks noGrp="1"/>
          </p:cNvSpPr>
          <p:nvPr>
            <p:ph type="body" sz="quarter" idx="10" hasCustomPrompt="1"/>
          </p:nvPr>
        </p:nvSpPr>
        <p:spPr>
          <a:xfrm>
            <a:off x="365758" y="3108960"/>
            <a:ext cx="6217920" cy="914400"/>
          </a:xfrm>
        </p:spPr>
        <p:txBody>
          <a:bodyPr>
            <a:normAutofit/>
          </a:bodyPr>
          <a:lstStyle>
            <a:lvl1pPr marL="0" indent="0">
              <a:buNone/>
              <a:defRPr sz="2400" b="1" baseline="0">
                <a:solidFill>
                  <a:srgbClr val="0040C0"/>
                </a:solidFill>
                <a:latin typeface="+mj-lt"/>
              </a:defRPr>
            </a:lvl1pPr>
          </a:lstStyle>
          <a:p>
            <a:pPr lvl="0"/>
            <a:r>
              <a:rPr lang="en-US" dirty="0"/>
              <a:t>Click To Edit Subtitle</a:t>
            </a:r>
          </a:p>
        </p:txBody>
      </p:sp>
      <p:grpSp>
        <p:nvGrpSpPr>
          <p:cNvPr id="25" name="Group 24">
            <a:extLst>
              <a:ext uri="{FF2B5EF4-FFF2-40B4-BE49-F238E27FC236}">
                <a16:creationId xmlns:a16="http://schemas.microsoft.com/office/drawing/2014/main" id="{3915F8B0-B666-42D5-9101-41C9E224E801}"/>
              </a:ext>
            </a:extLst>
          </p:cNvPr>
          <p:cNvGrpSpPr/>
          <p:nvPr userDrawn="1"/>
        </p:nvGrpSpPr>
        <p:grpSpPr>
          <a:xfrm>
            <a:off x="338624" y="6181725"/>
            <a:ext cx="4435668" cy="542465"/>
            <a:chOff x="338624" y="6181725"/>
            <a:chExt cx="4435668" cy="542465"/>
          </a:xfrm>
        </p:grpSpPr>
        <p:sp>
          <p:nvSpPr>
            <p:cNvPr id="26" name="Text Box 47">
              <a:extLst>
                <a:ext uri="{FF2B5EF4-FFF2-40B4-BE49-F238E27FC236}">
                  <a16:creationId xmlns:a16="http://schemas.microsoft.com/office/drawing/2014/main" id="{8E8588FC-1D76-47C5-B595-0F9502D2BC62}"/>
                </a:ext>
              </a:extLst>
            </p:cNvPr>
            <p:cNvSpPr txBox="1">
              <a:spLocks noChangeArrowheads="1"/>
            </p:cNvSpPr>
            <p:nvPr userDrawn="1"/>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2022 Electric Power Research Institute, Inc. All rights reserved.</a:t>
              </a:r>
            </a:p>
          </p:txBody>
        </p:sp>
        <p:sp>
          <p:nvSpPr>
            <p:cNvPr id="27" name="TextBox 26">
              <a:hlinkClick r:id="rId3"/>
              <a:extLst>
                <a:ext uri="{FF2B5EF4-FFF2-40B4-BE49-F238E27FC236}">
                  <a16:creationId xmlns:a16="http://schemas.microsoft.com/office/drawing/2014/main" id="{B555F5C0-13E9-4F31-AC9E-6AA423B9AA45}"/>
                </a:ext>
              </a:extLst>
            </p:cNvPr>
            <p:cNvSpPr txBox="1"/>
            <p:nvPr userDrawn="1"/>
          </p:nvSpPr>
          <p:spPr>
            <a:xfrm>
              <a:off x="338624" y="6462580"/>
              <a:ext cx="1510665" cy="261610"/>
            </a:xfrm>
            <a:prstGeom prst="rect">
              <a:avLst/>
            </a:prstGeom>
            <a:noFill/>
          </p:spPr>
          <p:txBody>
            <a:bodyPr wrap="square" rtlCol="0">
              <a:spAutoFit/>
            </a:bodyPr>
            <a:lstStyle/>
            <a:p>
              <a:pPr algn="l"/>
              <a:r>
                <a:rPr lang="en-US" sz="1100" b="1" spc="200" baseline="0" dirty="0">
                  <a:solidFill>
                    <a:schemeClr val="tx1">
                      <a:lumMod val="65000"/>
                      <a:lumOff val="35000"/>
                    </a:schemeClr>
                  </a:solidFill>
                  <a:latin typeface="Century Gothic" panose="020B0502020202020204" pitchFamily="34" charset="0"/>
                </a:rPr>
                <a:t>www.epri.com</a:t>
              </a:r>
            </a:p>
          </p:txBody>
        </p:sp>
        <p:cxnSp>
          <p:nvCxnSpPr>
            <p:cNvPr id="28" name="Straight Connector 27">
              <a:extLst>
                <a:ext uri="{FF2B5EF4-FFF2-40B4-BE49-F238E27FC236}">
                  <a16:creationId xmlns:a16="http://schemas.microsoft.com/office/drawing/2014/main" id="{23518BE5-5103-47F0-BFFA-88320B777BD5}"/>
                </a:ext>
              </a:extLst>
            </p:cNvPr>
            <p:cNvCxnSpPr/>
            <p:nvPr userDrawn="1"/>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29" name="Picture 28">
              <a:hlinkClick r:id="rId4"/>
              <a:extLst>
                <a:ext uri="{FF2B5EF4-FFF2-40B4-BE49-F238E27FC236}">
                  <a16:creationId xmlns:a16="http://schemas.microsoft.com/office/drawing/2014/main" id="{F99B0C38-6987-4402-AC71-C1BDE714DE3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92809" y="6284322"/>
              <a:ext cx="150229" cy="150229"/>
            </a:xfrm>
            <a:prstGeom prst="rect">
              <a:avLst/>
            </a:prstGeom>
          </p:spPr>
        </p:pic>
        <p:pic>
          <p:nvPicPr>
            <p:cNvPr id="30" name="Picture 29">
              <a:hlinkClick r:id="rId6"/>
              <a:extLst>
                <a:ext uri="{FF2B5EF4-FFF2-40B4-BE49-F238E27FC236}">
                  <a16:creationId xmlns:a16="http://schemas.microsoft.com/office/drawing/2014/main" id="{5B7BD5C0-06C6-4AB3-BC4D-383CBA3FC508}"/>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31" name="Picture 30">
              <a:hlinkClick r:id="rId8"/>
              <a:extLst>
                <a:ext uri="{FF2B5EF4-FFF2-40B4-BE49-F238E27FC236}">
                  <a16:creationId xmlns:a16="http://schemas.microsoft.com/office/drawing/2014/main" id="{D6A42936-581D-4AE8-8C5D-114B70E95E13}"/>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84743" y="6293930"/>
              <a:ext cx="160709" cy="131013"/>
            </a:xfrm>
            <a:prstGeom prst="rect">
              <a:avLst/>
            </a:prstGeom>
          </p:spPr>
        </p:pic>
      </p:grpSp>
    </p:spTree>
    <p:extLst>
      <p:ext uri="{BB962C8B-B14F-4D97-AF65-F5344CB8AC3E}">
        <p14:creationId xmlns:p14="http://schemas.microsoft.com/office/powerpoint/2010/main" val="1367522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with Highligh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3E03F-F02F-4FA3-91CB-67CB140953AE}"/>
              </a:ext>
            </a:extLst>
          </p:cNvPr>
          <p:cNvSpPr>
            <a:spLocks noGrp="1"/>
          </p:cNvSpPr>
          <p:nvPr>
            <p:ph type="title"/>
          </p:nvPr>
        </p:nvSpPr>
        <p:spPr>
          <a:xfrm>
            <a:off x="365760" y="182563"/>
            <a:ext cx="11430000" cy="731520"/>
          </a:xfrm>
        </p:spPr>
        <p:txBody>
          <a:bodyPr/>
          <a:lstStyle/>
          <a:p>
            <a:r>
              <a:rPr lang="en-US"/>
              <a:t>Click to edit Master title style</a:t>
            </a:r>
          </a:p>
        </p:txBody>
      </p:sp>
      <p:sp>
        <p:nvSpPr>
          <p:cNvPr id="5" name="Text Placeholder 4">
            <a:extLst>
              <a:ext uri="{FF2B5EF4-FFF2-40B4-BE49-F238E27FC236}">
                <a16:creationId xmlns:a16="http://schemas.microsoft.com/office/drawing/2014/main" id="{527D7085-5105-4024-BD3C-F69FB71287EC}"/>
              </a:ext>
            </a:extLst>
          </p:cNvPr>
          <p:cNvSpPr>
            <a:spLocks noGrp="1"/>
          </p:cNvSpPr>
          <p:nvPr>
            <p:ph type="body" sz="quarter" idx="10"/>
          </p:nvPr>
        </p:nvSpPr>
        <p:spPr>
          <a:xfrm>
            <a:off x="365760" y="5943600"/>
            <a:ext cx="11430000" cy="548640"/>
          </a:xfrm>
          <a:solidFill>
            <a:srgbClr val="0040C0"/>
          </a:solidFill>
        </p:spPr>
        <p:txBody>
          <a:bodyPr anchor="ctr">
            <a:normAutofit/>
          </a:bodyPr>
          <a:lstStyle>
            <a:lvl1pPr marL="0" indent="0" algn="ctr">
              <a:buNone/>
              <a:defRPr sz="2800" b="1">
                <a:solidFill>
                  <a:schemeClr val="bg1"/>
                </a:solidFill>
                <a:latin typeface="+mj-lt"/>
              </a:defRPr>
            </a:lvl1pPr>
            <a:lvl2pPr marL="287338" indent="0">
              <a:buNone/>
              <a:defRPr/>
            </a:lvl2pPr>
          </a:lstStyle>
          <a:p>
            <a:pPr lvl="0"/>
            <a:r>
              <a:rPr lang="en-US"/>
              <a:t>Click to edit Master text styles</a:t>
            </a:r>
          </a:p>
        </p:txBody>
      </p:sp>
    </p:spTree>
    <p:extLst>
      <p:ext uri="{BB962C8B-B14F-4D97-AF65-F5344CB8AC3E}">
        <p14:creationId xmlns:p14="http://schemas.microsoft.com/office/powerpoint/2010/main" val="1895805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lstStyle/>
          <a:p>
            <a:r>
              <a:rPr lang="en-US"/>
              <a:t>Click to edit Master title style</a:t>
            </a:r>
            <a:endParaRPr lang="en-US" dirty="0"/>
          </a:p>
        </p:txBody>
      </p:sp>
    </p:spTree>
    <p:extLst>
      <p:ext uri="{BB962C8B-B14F-4D97-AF65-F5344CB8AC3E}">
        <p14:creationId xmlns:p14="http://schemas.microsoft.com/office/powerpoint/2010/main" val="1871114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65760" y="1005840"/>
            <a:ext cx="5577840" cy="539496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005840"/>
            <a:ext cx="5577840" cy="539496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99681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lumns with Highlight Box">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65760" y="1005840"/>
            <a:ext cx="5577840" cy="484632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005840"/>
            <a:ext cx="5577840" cy="484632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A406BC8-8ED2-4FB9-9CC1-C26081116C72}"/>
              </a:ext>
            </a:extLst>
          </p:cNvPr>
          <p:cNvSpPr>
            <a:spLocks noGrp="1"/>
          </p:cNvSpPr>
          <p:nvPr>
            <p:ph type="body" sz="quarter" idx="10"/>
          </p:nvPr>
        </p:nvSpPr>
        <p:spPr>
          <a:xfrm>
            <a:off x="365760" y="5943600"/>
            <a:ext cx="11430000" cy="548640"/>
          </a:xfrm>
          <a:solidFill>
            <a:srgbClr val="0040C0"/>
          </a:solidFill>
        </p:spPr>
        <p:txBody>
          <a:bodyPr anchor="ctr">
            <a:normAutofit/>
          </a:bodyPr>
          <a:lstStyle>
            <a:lvl1pPr marL="0" indent="0" algn="ctr">
              <a:buNone/>
              <a:defRPr sz="2800" b="1">
                <a:solidFill>
                  <a:schemeClr val="bg1"/>
                </a:solidFill>
                <a:latin typeface="+mj-lt"/>
              </a:defRPr>
            </a:lvl1pPr>
            <a:lvl2pPr marL="287338" indent="0">
              <a:buNone/>
              <a:defRPr/>
            </a:lvl2pPr>
          </a:lstStyle>
          <a:p>
            <a:pPr lvl="0"/>
            <a:r>
              <a:rPr lang="en-US"/>
              <a:t>Click to edit Master text styles</a:t>
            </a:r>
          </a:p>
        </p:txBody>
      </p:sp>
    </p:spTree>
    <p:extLst>
      <p:ext uri="{BB962C8B-B14F-4D97-AF65-F5344CB8AC3E}">
        <p14:creationId xmlns:p14="http://schemas.microsoft.com/office/powerpoint/2010/main" val="3520791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182880"/>
            <a:ext cx="11430000" cy="73152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65760" y="1005840"/>
            <a:ext cx="5577840" cy="639762"/>
          </a:xfrm>
        </p:spPr>
        <p:txBody>
          <a:bodyPr anchor="b">
            <a:normAutofit/>
          </a:bodyPr>
          <a:lstStyle>
            <a:lvl1pPr marL="0" indent="0">
              <a:buNone/>
              <a:defRPr sz="2400" b="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5760" y="1737360"/>
            <a:ext cx="5577840" cy="466344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005840"/>
            <a:ext cx="5577840" cy="639762"/>
          </a:xfrm>
        </p:spPr>
        <p:txBody>
          <a:bodyPr anchor="b">
            <a:normAutofit/>
          </a:bodyPr>
          <a:lstStyle>
            <a:lvl1pPr marL="0" indent="0">
              <a:buNone/>
              <a:defRPr sz="2400" b="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19" y="1737360"/>
            <a:ext cx="5577840" cy="4663440"/>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4592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0409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userDrawn="1"/>
        </p:nvSpPr>
        <p:spPr bwMode="auto">
          <a:xfrm>
            <a:off x="6096000" y="102457"/>
            <a:ext cx="6096000" cy="6572979"/>
          </a:xfrm>
          <a:prstGeom prst="rect">
            <a:avLst/>
          </a:prstGeom>
          <a:solidFill>
            <a:schemeClr val="tx2">
              <a:lumMod val="50000"/>
            </a:schemeClr>
          </a:solidFill>
          <a:ln w="9525" cap="flat" cmpd="sng" algn="ctr">
            <a:noFill/>
            <a:prstDash val="solid"/>
            <a:round/>
            <a:headEnd type="none" w="med" len="med"/>
            <a:tailEnd type="none" w="med" len="med"/>
          </a:ln>
          <a:effectLst>
            <a:innerShdw blurRad="431800" dist="50800" dir="108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7" name="Rectangle 6">
            <a:extLst>
              <a:ext uri="{FF2B5EF4-FFF2-40B4-BE49-F238E27FC236}">
                <a16:creationId xmlns:a16="http://schemas.microsoft.com/office/drawing/2014/main" id="{3C28DBAF-C657-4893-B3F8-CA7915C5EF2A}"/>
              </a:ext>
            </a:extLst>
          </p:cNvPr>
          <p:cNvSpPr/>
          <p:nvPr userDrawn="1"/>
        </p:nvSpPr>
        <p:spPr bwMode="auto">
          <a:xfrm>
            <a:off x="6230867" y="242761"/>
            <a:ext cx="5793898" cy="6295604"/>
          </a:xfrm>
          <a:prstGeom prst="rect">
            <a:avLst/>
          </a:prstGeom>
          <a:noFill/>
          <a:ln w="12700" cap="flat" cmpd="sng" algn="ctr">
            <a:solidFill>
              <a:schemeClr val="tx2">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4" name="Title 1">
            <a:extLst>
              <a:ext uri="{FF2B5EF4-FFF2-40B4-BE49-F238E27FC236}">
                <a16:creationId xmlns:a16="http://schemas.microsoft.com/office/drawing/2014/main" id="{4B61A130-D3A2-4741-98F0-78A9FBA9C5FB}"/>
              </a:ext>
            </a:extLst>
          </p:cNvPr>
          <p:cNvSpPr>
            <a:spLocks noGrp="1"/>
          </p:cNvSpPr>
          <p:nvPr>
            <p:ph type="title"/>
          </p:nvPr>
        </p:nvSpPr>
        <p:spPr>
          <a:xfrm>
            <a:off x="365760" y="182563"/>
            <a:ext cx="5339301" cy="1159220"/>
          </a:xfrm>
        </p:spPr>
        <p:txBody>
          <a:bodyPr/>
          <a:lstStyle/>
          <a:p>
            <a:r>
              <a:rPr lang="en-US"/>
              <a:t>Click to edit Master title style</a:t>
            </a:r>
            <a:endParaRPr lang="en-US" dirty="0"/>
          </a:p>
        </p:txBody>
      </p:sp>
      <p:sp>
        <p:nvSpPr>
          <p:cNvPr id="5" name="Content Placeholder 2">
            <a:extLst>
              <a:ext uri="{FF2B5EF4-FFF2-40B4-BE49-F238E27FC236}">
                <a16:creationId xmlns:a16="http://schemas.microsoft.com/office/drawing/2014/main" id="{E42C4622-94B6-44D4-A6B7-3ABD2A3DA000}"/>
              </a:ext>
            </a:extLst>
          </p:cNvPr>
          <p:cNvSpPr>
            <a:spLocks noGrp="1"/>
          </p:cNvSpPr>
          <p:nvPr>
            <p:ph sz="half" idx="1"/>
          </p:nvPr>
        </p:nvSpPr>
        <p:spPr>
          <a:xfrm>
            <a:off x="365760"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id="{BFA936AF-75D5-4131-8412-21BBADB7B7A5}"/>
              </a:ext>
            </a:extLst>
          </p:cNvPr>
          <p:cNvSpPr>
            <a:spLocks noGrp="1"/>
          </p:cNvSpPr>
          <p:nvPr>
            <p:ph idx="10"/>
          </p:nvPr>
        </p:nvSpPr>
        <p:spPr>
          <a:xfrm>
            <a:off x="6420678"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82781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userDrawn="1"/>
        </p:nvSpPr>
        <p:spPr bwMode="auto">
          <a:xfrm>
            <a:off x="0" y="102457"/>
            <a:ext cx="6096000" cy="6572979"/>
          </a:xfrm>
          <a:prstGeom prst="rect">
            <a:avLst/>
          </a:prstGeom>
          <a:solidFill>
            <a:schemeClr val="tx2">
              <a:lumMod val="50000"/>
            </a:schemeClr>
          </a:solidFill>
          <a:ln w="9525" cap="flat" cmpd="sng" algn="ctr">
            <a:noFill/>
            <a:prstDash val="solid"/>
            <a:round/>
            <a:headEnd type="none" w="med" len="med"/>
            <a:tailEnd type="none" w="med" len="med"/>
          </a:ln>
          <a:effectLst>
            <a:innerShdw blurRad="431800" dist="50800" dir="108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9" name="Title 1">
            <a:extLst>
              <a:ext uri="{FF2B5EF4-FFF2-40B4-BE49-F238E27FC236}">
                <a16:creationId xmlns:a16="http://schemas.microsoft.com/office/drawing/2014/main" id="{194B0ED0-AA7A-498C-AD8A-0B253F5728D7}"/>
              </a:ext>
            </a:extLst>
          </p:cNvPr>
          <p:cNvSpPr>
            <a:spLocks noGrp="1"/>
          </p:cNvSpPr>
          <p:nvPr>
            <p:ph type="title"/>
          </p:nvPr>
        </p:nvSpPr>
        <p:spPr>
          <a:xfrm>
            <a:off x="6420678" y="182563"/>
            <a:ext cx="5339301" cy="1159220"/>
          </a:xfrm>
        </p:spPr>
        <p:txBody>
          <a:bodyPr/>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77646DC3-E2A5-4F68-86AC-14EB8BC340EE}"/>
              </a:ext>
            </a:extLst>
          </p:cNvPr>
          <p:cNvSpPr>
            <a:spLocks noGrp="1"/>
          </p:cNvSpPr>
          <p:nvPr>
            <p:ph sz="half" idx="1"/>
          </p:nvPr>
        </p:nvSpPr>
        <p:spPr>
          <a:xfrm>
            <a:off x="6420678" y="1749288"/>
            <a:ext cx="5339301"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B6F6667A-CB20-4940-A3BF-E7F481E3E504}"/>
              </a:ext>
            </a:extLst>
          </p:cNvPr>
          <p:cNvSpPr>
            <a:spLocks noGrp="1"/>
          </p:cNvSpPr>
          <p:nvPr>
            <p:ph idx="10"/>
          </p:nvPr>
        </p:nvSpPr>
        <p:spPr>
          <a:xfrm>
            <a:off x="360459"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642408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userDrawn="1"/>
        </p:nvSpPr>
        <p:spPr bwMode="auto">
          <a:xfrm>
            <a:off x="6096000" y="102457"/>
            <a:ext cx="6096000" cy="6572979"/>
          </a:xfrm>
          <a:prstGeom prst="rect">
            <a:avLst/>
          </a:prstGeom>
          <a:solidFill>
            <a:schemeClr val="tx2">
              <a:lumMod val="20000"/>
              <a:lumOff val="80000"/>
            </a:schemeClr>
          </a:solidFill>
          <a:ln w="9525" cap="flat" cmpd="sng" algn="ctr">
            <a:noFill/>
            <a:prstDash val="solid"/>
            <a:round/>
            <a:headEnd type="none" w="med" len="med"/>
            <a:tailEnd type="none" w="med" len="med"/>
          </a:ln>
          <a:effectLst>
            <a:innerShdw blurRad="431800" dist="50800" dir="10800000">
              <a:schemeClr val="tx2">
                <a:lumMod val="60000"/>
                <a:lumOff val="40000"/>
                <a:alpha val="50000"/>
              </a:scheme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7" name="Rectangle 6">
            <a:extLst>
              <a:ext uri="{FF2B5EF4-FFF2-40B4-BE49-F238E27FC236}">
                <a16:creationId xmlns:a16="http://schemas.microsoft.com/office/drawing/2014/main" id="{3C28DBAF-C657-4893-B3F8-CA7915C5EF2A}"/>
              </a:ext>
            </a:extLst>
          </p:cNvPr>
          <p:cNvSpPr/>
          <p:nvPr userDrawn="1"/>
        </p:nvSpPr>
        <p:spPr bwMode="auto">
          <a:xfrm>
            <a:off x="6230867" y="242761"/>
            <a:ext cx="5793898" cy="6295604"/>
          </a:xfrm>
          <a:prstGeom prst="rect">
            <a:avLst/>
          </a:prstGeom>
          <a:noFill/>
          <a:ln w="12700"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4" name="Title 1">
            <a:extLst>
              <a:ext uri="{FF2B5EF4-FFF2-40B4-BE49-F238E27FC236}">
                <a16:creationId xmlns:a16="http://schemas.microsoft.com/office/drawing/2014/main" id="{5200E9EE-67EE-4D59-B1FB-C22C06206255}"/>
              </a:ext>
            </a:extLst>
          </p:cNvPr>
          <p:cNvSpPr>
            <a:spLocks noGrp="1"/>
          </p:cNvSpPr>
          <p:nvPr>
            <p:ph type="title"/>
          </p:nvPr>
        </p:nvSpPr>
        <p:spPr>
          <a:xfrm>
            <a:off x="365760" y="182563"/>
            <a:ext cx="5339301" cy="1159220"/>
          </a:xfrm>
        </p:spPr>
        <p:txBody>
          <a:bodyPr/>
          <a:lstStyle/>
          <a:p>
            <a:r>
              <a:rPr lang="en-US"/>
              <a:t>Click to edit Master title style</a:t>
            </a:r>
            <a:endParaRPr lang="en-US" dirty="0"/>
          </a:p>
        </p:txBody>
      </p:sp>
      <p:sp>
        <p:nvSpPr>
          <p:cNvPr id="5" name="Content Placeholder 2">
            <a:extLst>
              <a:ext uri="{FF2B5EF4-FFF2-40B4-BE49-F238E27FC236}">
                <a16:creationId xmlns:a16="http://schemas.microsoft.com/office/drawing/2014/main" id="{B3C68E99-DB4B-4542-AF5C-FDB1D78A06CE}"/>
              </a:ext>
            </a:extLst>
          </p:cNvPr>
          <p:cNvSpPr>
            <a:spLocks noGrp="1"/>
          </p:cNvSpPr>
          <p:nvPr>
            <p:ph sz="half" idx="1"/>
          </p:nvPr>
        </p:nvSpPr>
        <p:spPr>
          <a:xfrm>
            <a:off x="365760"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5798B35B-0B31-4DBE-AE41-6C369DD35675}"/>
              </a:ext>
            </a:extLst>
          </p:cNvPr>
          <p:cNvSpPr>
            <a:spLocks noGrp="1"/>
          </p:cNvSpPr>
          <p:nvPr>
            <p:ph sz="half" idx="10"/>
          </p:nvPr>
        </p:nvSpPr>
        <p:spPr>
          <a:xfrm>
            <a:off x="6368995"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402129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wo Columns with 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82204D-AA59-4281-B094-CDB0E6D6948A}"/>
              </a:ext>
            </a:extLst>
          </p:cNvPr>
          <p:cNvSpPr/>
          <p:nvPr userDrawn="1"/>
        </p:nvSpPr>
        <p:spPr bwMode="auto">
          <a:xfrm>
            <a:off x="0" y="102457"/>
            <a:ext cx="6096000" cy="6572979"/>
          </a:xfrm>
          <a:prstGeom prst="rect">
            <a:avLst/>
          </a:prstGeom>
          <a:solidFill>
            <a:schemeClr val="tx2">
              <a:lumMod val="20000"/>
              <a:lumOff val="80000"/>
            </a:schemeClr>
          </a:solidFill>
          <a:ln w="9525" cap="flat" cmpd="sng" algn="ctr">
            <a:noFill/>
            <a:prstDash val="solid"/>
            <a:round/>
            <a:headEnd type="none" w="med" len="med"/>
            <a:tailEnd type="none" w="med" len="med"/>
          </a:ln>
          <a:effectLst>
            <a:innerShdw blurRad="431800" dist="50800" dir="10800000">
              <a:schemeClr val="tx2">
                <a:lumMod val="60000"/>
                <a:lumOff val="40000"/>
                <a:alpha val="50000"/>
              </a:scheme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5" name="Rectangle 4">
            <a:extLst>
              <a:ext uri="{FF2B5EF4-FFF2-40B4-BE49-F238E27FC236}">
                <a16:creationId xmlns:a16="http://schemas.microsoft.com/office/drawing/2014/main" id="{ACF1E9CB-7558-4122-A62E-9942A0DBBB65}"/>
              </a:ext>
            </a:extLst>
          </p:cNvPr>
          <p:cNvSpPr/>
          <p:nvPr userDrawn="1"/>
        </p:nvSpPr>
        <p:spPr bwMode="auto">
          <a:xfrm>
            <a:off x="134867" y="242761"/>
            <a:ext cx="5793898" cy="6295604"/>
          </a:xfrm>
          <a:prstGeom prst="rect">
            <a:avLst/>
          </a:prstGeom>
          <a:noFill/>
          <a:ln w="12700" cap="flat" cmpd="sng" algn="ctr">
            <a:solidFill>
              <a:schemeClr val="bg1">
                <a:lumMod val="95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6" name="Title 1">
            <a:extLst>
              <a:ext uri="{FF2B5EF4-FFF2-40B4-BE49-F238E27FC236}">
                <a16:creationId xmlns:a16="http://schemas.microsoft.com/office/drawing/2014/main" id="{C75E6752-5F59-4508-8F3C-FF9D1B047611}"/>
              </a:ext>
            </a:extLst>
          </p:cNvPr>
          <p:cNvSpPr>
            <a:spLocks noGrp="1"/>
          </p:cNvSpPr>
          <p:nvPr>
            <p:ph type="title"/>
          </p:nvPr>
        </p:nvSpPr>
        <p:spPr>
          <a:xfrm>
            <a:off x="6368995" y="182563"/>
            <a:ext cx="5501235" cy="1159220"/>
          </a:xfrm>
        </p:spPr>
        <p:txBody>
          <a:body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0A977035-A32B-4655-A3B4-502342320F06}"/>
              </a:ext>
            </a:extLst>
          </p:cNvPr>
          <p:cNvSpPr>
            <a:spLocks noGrp="1"/>
          </p:cNvSpPr>
          <p:nvPr>
            <p:ph sz="half" idx="1"/>
          </p:nvPr>
        </p:nvSpPr>
        <p:spPr>
          <a:xfrm>
            <a:off x="365760"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4ACBB8F7-81EE-4B65-A5E7-C39C5D0E3C84}"/>
              </a:ext>
            </a:extLst>
          </p:cNvPr>
          <p:cNvSpPr>
            <a:spLocks noGrp="1"/>
          </p:cNvSpPr>
          <p:nvPr>
            <p:ph sz="half" idx="10"/>
          </p:nvPr>
        </p:nvSpPr>
        <p:spPr>
          <a:xfrm>
            <a:off x="6368995"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30398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NUC 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08956C-18D0-412B-95E3-E5C100C5EE1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0" name="Rectangle 36"/>
          <p:cNvSpPr>
            <a:spLocks noGrp="1" noChangeArrowheads="1"/>
          </p:cNvSpPr>
          <p:nvPr>
            <p:ph type="subTitle" sz="quarter" idx="1" hasCustomPrompt="1"/>
          </p:nvPr>
        </p:nvSpPr>
        <p:spPr>
          <a:xfrm>
            <a:off x="365758" y="4023360"/>
            <a:ext cx="6217920" cy="1920240"/>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31" name="Rectangle 35"/>
          <p:cNvSpPr>
            <a:spLocks noGrp="1" noChangeArrowheads="1"/>
          </p:cNvSpPr>
          <p:nvPr>
            <p:ph type="ctrTitle" sz="quarter" hasCustomPrompt="1"/>
          </p:nvPr>
        </p:nvSpPr>
        <p:spPr>
          <a:xfrm>
            <a:off x="365758" y="731520"/>
            <a:ext cx="6217920" cy="2377440"/>
          </a:xfrm>
        </p:spPr>
        <p:txBody>
          <a:bodyPr anchor="b">
            <a:normAutofit/>
          </a:bodyPr>
          <a:lstStyle>
            <a:lvl1pPr algn="l">
              <a:spcAft>
                <a:spcPts val="600"/>
              </a:spcAft>
              <a:defRPr sz="3600">
                <a:solidFill>
                  <a:schemeClr val="tx1"/>
                </a:solidFill>
              </a:defRPr>
            </a:lvl1pPr>
          </a:lstStyle>
          <a:p>
            <a:r>
              <a:rPr lang="en-US" dirty="0"/>
              <a:t>CLICK TO EDIT MASTER TITLE</a:t>
            </a:r>
          </a:p>
        </p:txBody>
      </p:sp>
      <p:sp>
        <p:nvSpPr>
          <p:cNvPr id="32" name="Rectangle 31"/>
          <p:cNvSpPr/>
          <p:nvPr userDrawn="1"/>
        </p:nvSpPr>
        <p:spPr bwMode="auto">
          <a:xfrm flipH="1">
            <a:off x="-1" y="0"/>
            <a:ext cx="103465" cy="6858000"/>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sp>
        <p:nvSpPr>
          <p:cNvPr id="34" name="Text Placeholder 7"/>
          <p:cNvSpPr>
            <a:spLocks noGrp="1"/>
          </p:cNvSpPr>
          <p:nvPr>
            <p:ph type="body" sz="quarter" idx="10" hasCustomPrompt="1"/>
          </p:nvPr>
        </p:nvSpPr>
        <p:spPr>
          <a:xfrm>
            <a:off x="365758" y="3108960"/>
            <a:ext cx="6217920" cy="914400"/>
          </a:xfrm>
        </p:spPr>
        <p:txBody>
          <a:bodyPr>
            <a:normAutofit/>
          </a:bodyPr>
          <a:lstStyle>
            <a:lvl1pPr marL="0" indent="0">
              <a:buNone/>
              <a:defRPr sz="2400" b="1" baseline="0">
                <a:solidFill>
                  <a:srgbClr val="0040C0"/>
                </a:solidFill>
                <a:latin typeface="+mj-lt"/>
              </a:defRPr>
            </a:lvl1pPr>
          </a:lstStyle>
          <a:p>
            <a:pPr lvl="0"/>
            <a:r>
              <a:rPr lang="en-US" dirty="0"/>
              <a:t>Click To Edit Subtitle</a:t>
            </a:r>
          </a:p>
        </p:txBody>
      </p:sp>
      <p:grpSp>
        <p:nvGrpSpPr>
          <p:cNvPr id="27" name="Group 26">
            <a:extLst>
              <a:ext uri="{FF2B5EF4-FFF2-40B4-BE49-F238E27FC236}">
                <a16:creationId xmlns:a16="http://schemas.microsoft.com/office/drawing/2014/main" id="{05ED8085-ABA4-48ED-A519-0831B00D8554}"/>
              </a:ext>
            </a:extLst>
          </p:cNvPr>
          <p:cNvGrpSpPr/>
          <p:nvPr userDrawn="1"/>
        </p:nvGrpSpPr>
        <p:grpSpPr>
          <a:xfrm>
            <a:off x="338624" y="6181725"/>
            <a:ext cx="4435668" cy="542465"/>
            <a:chOff x="338624" y="6181725"/>
            <a:chExt cx="4435668" cy="542465"/>
          </a:xfrm>
        </p:grpSpPr>
        <p:sp>
          <p:nvSpPr>
            <p:cNvPr id="28" name="Text Box 47">
              <a:extLst>
                <a:ext uri="{FF2B5EF4-FFF2-40B4-BE49-F238E27FC236}">
                  <a16:creationId xmlns:a16="http://schemas.microsoft.com/office/drawing/2014/main" id="{F4F39EAF-D093-4E70-B2D6-880ADC60D8A1}"/>
                </a:ext>
              </a:extLst>
            </p:cNvPr>
            <p:cNvSpPr txBox="1">
              <a:spLocks noChangeArrowheads="1"/>
            </p:cNvSpPr>
            <p:nvPr userDrawn="1"/>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2022 Electric Power Research Institute, Inc. All rights reserved.</a:t>
              </a:r>
            </a:p>
          </p:txBody>
        </p:sp>
        <p:sp>
          <p:nvSpPr>
            <p:cNvPr id="29" name="TextBox 28">
              <a:hlinkClick r:id="rId3"/>
              <a:extLst>
                <a:ext uri="{FF2B5EF4-FFF2-40B4-BE49-F238E27FC236}">
                  <a16:creationId xmlns:a16="http://schemas.microsoft.com/office/drawing/2014/main" id="{70A982AF-08B3-4ACE-B2CD-2630BF146A3C}"/>
                </a:ext>
              </a:extLst>
            </p:cNvPr>
            <p:cNvSpPr txBox="1"/>
            <p:nvPr userDrawn="1"/>
          </p:nvSpPr>
          <p:spPr>
            <a:xfrm>
              <a:off x="338624" y="6462580"/>
              <a:ext cx="1510665" cy="261610"/>
            </a:xfrm>
            <a:prstGeom prst="rect">
              <a:avLst/>
            </a:prstGeom>
            <a:noFill/>
          </p:spPr>
          <p:txBody>
            <a:bodyPr wrap="square" rtlCol="0">
              <a:spAutoFit/>
            </a:bodyPr>
            <a:lstStyle/>
            <a:p>
              <a:pPr algn="l"/>
              <a:r>
                <a:rPr lang="en-US" sz="1100" b="1" spc="200" baseline="0" dirty="0">
                  <a:solidFill>
                    <a:schemeClr val="tx1">
                      <a:lumMod val="65000"/>
                      <a:lumOff val="35000"/>
                    </a:schemeClr>
                  </a:solidFill>
                  <a:latin typeface="Century Gothic" panose="020B0502020202020204" pitchFamily="34" charset="0"/>
                </a:rPr>
                <a:t>www.epri.com</a:t>
              </a:r>
            </a:p>
          </p:txBody>
        </p:sp>
        <p:cxnSp>
          <p:nvCxnSpPr>
            <p:cNvPr id="33" name="Straight Connector 32">
              <a:extLst>
                <a:ext uri="{FF2B5EF4-FFF2-40B4-BE49-F238E27FC236}">
                  <a16:creationId xmlns:a16="http://schemas.microsoft.com/office/drawing/2014/main" id="{CF511B19-8779-4ED6-BFF5-0D994F5C5A65}"/>
                </a:ext>
              </a:extLst>
            </p:cNvPr>
            <p:cNvCxnSpPr/>
            <p:nvPr userDrawn="1"/>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35" name="Picture 34">
              <a:hlinkClick r:id="rId4"/>
              <a:extLst>
                <a:ext uri="{FF2B5EF4-FFF2-40B4-BE49-F238E27FC236}">
                  <a16:creationId xmlns:a16="http://schemas.microsoft.com/office/drawing/2014/main" id="{AFE65F2A-EA10-45F6-AC3E-CEEF60A74DC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92809" y="6284322"/>
              <a:ext cx="150229" cy="150229"/>
            </a:xfrm>
            <a:prstGeom prst="rect">
              <a:avLst/>
            </a:prstGeom>
          </p:spPr>
        </p:pic>
        <p:pic>
          <p:nvPicPr>
            <p:cNvPr id="36" name="Picture 35">
              <a:hlinkClick r:id="rId6"/>
              <a:extLst>
                <a:ext uri="{FF2B5EF4-FFF2-40B4-BE49-F238E27FC236}">
                  <a16:creationId xmlns:a16="http://schemas.microsoft.com/office/drawing/2014/main" id="{0DE3DCEC-148B-448A-9E2A-45B1BBF5BCF5}"/>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37" name="Picture 36">
              <a:hlinkClick r:id="rId8"/>
              <a:extLst>
                <a:ext uri="{FF2B5EF4-FFF2-40B4-BE49-F238E27FC236}">
                  <a16:creationId xmlns:a16="http://schemas.microsoft.com/office/drawing/2014/main" id="{EFB9741B-B64E-4FCE-8F82-2A995BEB50A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84743" y="6293930"/>
              <a:ext cx="160709" cy="131013"/>
            </a:xfrm>
            <a:prstGeom prst="rect">
              <a:avLst/>
            </a:prstGeom>
          </p:spPr>
        </p:pic>
      </p:grpSp>
    </p:spTree>
    <p:extLst>
      <p:ext uri="{BB962C8B-B14F-4D97-AF65-F5344CB8AC3E}">
        <p14:creationId xmlns:p14="http://schemas.microsoft.com/office/powerpoint/2010/main" val="20806771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userDrawn="1"/>
        </p:nvSpPr>
        <p:spPr bwMode="auto">
          <a:xfrm>
            <a:off x="0" y="906308"/>
            <a:ext cx="4071169" cy="5769128"/>
          </a:xfrm>
          <a:prstGeom prst="rect">
            <a:avLst/>
          </a:prstGeom>
          <a:solidFill>
            <a:schemeClr val="tx2">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4" name="Rectangle 3">
            <a:extLst>
              <a:ext uri="{FF2B5EF4-FFF2-40B4-BE49-F238E27FC236}">
                <a16:creationId xmlns:a16="http://schemas.microsoft.com/office/drawing/2014/main" id="{E7DE2BCA-D966-4BA4-98A1-F55CD4BEB28B}"/>
              </a:ext>
            </a:extLst>
          </p:cNvPr>
          <p:cNvSpPr/>
          <p:nvPr userDrawn="1"/>
        </p:nvSpPr>
        <p:spPr bwMode="auto">
          <a:xfrm>
            <a:off x="4065024" y="906308"/>
            <a:ext cx="4071169" cy="5769128"/>
          </a:xfrm>
          <a:prstGeom prst="rect">
            <a:avLst/>
          </a:prstGeom>
          <a:solidFill>
            <a:schemeClr val="tx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5" name="Rectangle 4">
            <a:extLst>
              <a:ext uri="{FF2B5EF4-FFF2-40B4-BE49-F238E27FC236}">
                <a16:creationId xmlns:a16="http://schemas.microsoft.com/office/drawing/2014/main" id="{D0C36B46-B989-40E8-92AD-90AFDD95A969}"/>
              </a:ext>
            </a:extLst>
          </p:cNvPr>
          <p:cNvSpPr/>
          <p:nvPr userDrawn="1"/>
        </p:nvSpPr>
        <p:spPr bwMode="auto">
          <a:xfrm>
            <a:off x="8120831" y="906308"/>
            <a:ext cx="4071169" cy="5769128"/>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8" name="Title 1">
            <a:extLst>
              <a:ext uri="{FF2B5EF4-FFF2-40B4-BE49-F238E27FC236}">
                <a16:creationId xmlns:a16="http://schemas.microsoft.com/office/drawing/2014/main" id="{E3E401EC-CFA2-4017-97FF-9969674171FA}"/>
              </a:ext>
            </a:extLst>
          </p:cNvPr>
          <p:cNvSpPr>
            <a:spLocks noGrp="1"/>
          </p:cNvSpPr>
          <p:nvPr>
            <p:ph type="title"/>
          </p:nvPr>
        </p:nvSpPr>
        <p:spPr>
          <a:xfrm>
            <a:off x="365760" y="182880"/>
            <a:ext cx="11430000" cy="73152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22069103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_Title and Content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12540B-7B8C-4538-9553-857173998AE4}"/>
              </a:ext>
            </a:extLst>
          </p:cNvPr>
          <p:cNvSpPr/>
          <p:nvPr userDrawn="1"/>
        </p:nvSpPr>
        <p:spPr bwMode="auto">
          <a:xfrm>
            <a:off x="0" y="102457"/>
            <a:ext cx="12192000" cy="6572979"/>
          </a:xfrm>
          <a:prstGeom prst="rect">
            <a:avLst/>
          </a:prstGeom>
          <a:solidFill>
            <a:schemeClr val="tx2">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2" name="Title 1"/>
          <p:cNvSpPr>
            <a:spLocks noGrp="1"/>
          </p:cNvSpPr>
          <p:nvPr>
            <p:ph type="title"/>
          </p:nvPr>
        </p:nvSpPr>
        <p:spPr>
          <a:xfrm>
            <a:off x="365760" y="182563"/>
            <a:ext cx="11430000" cy="731520"/>
          </a:xfrm>
        </p:spPr>
        <p:txBody>
          <a:bodyPr>
            <a:noAutofit/>
          </a:bodyPr>
          <a:lstStyle>
            <a:lvl1pPr>
              <a:defRPr sz="32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365760" y="1005840"/>
            <a:ext cx="11430000" cy="539496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45112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093361-5DEE-416E-BF8A-9AAC84762DF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93518"/>
            <a:ext cx="12188952" cy="6577446"/>
          </a:xfrm>
          <a:prstGeom prst="rect">
            <a:avLst/>
          </a:prstGeom>
        </p:spPr>
      </p:pic>
      <p:sp>
        <p:nvSpPr>
          <p:cNvPr id="15" name="Rectangle 35"/>
          <p:cNvSpPr>
            <a:spLocks noGrp="1" noChangeArrowheads="1"/>
          </p:cNvSpPr>
          <p:nvPr>
            <p:ph type="ctrTitle" sz="quarter" hasCustomPrompt="1"/>
          </p:nvPr>
        </p:nvSpPr>
        <p:spPr>
          <a:xfrm>
            <a:off x="4688" y="2712785"/>
            <a:ext cx="12196689" cy="1626781"/>
          </a:xfrm>
          <a:ln>
            <a:noFill/>
          </a:ln>
        </p:spPr>
        <p:txBody>
          <a:bodyPr anchor="ctr">
            <a:normAutofit/>
          </a:bodyPr>
          <a:lstStyle>
            <a:lvl1pPr algn="ctr">
              <a:spcAft>
                <a:spcPts val="600"/>
              </a:spcAft>
              <a:defRPr sz="3600">
                <a:solidFill>
                  <a:schemeClr val="bg1"/>
                </a:solidFill>
              </a:defRPr>
            </a:lvl1pPr>
          </a:lstStyle>
          <a:p>
            <a:r>
              <a:rPr lang="en-US" dirty="0"/>
              <a:t>CLICK TO EDIT SECTION TITLE STYLE</a:t>
            </a:r>
          </a:p>
        </p:txBody>
      </p:sp>
    </p:spTree>
    <p:extLst>
      <p:ext uri="{BB962C8B-B14F-4D97-AF65-F5344CB8AC3E}">
        <p14:creationId xmlns:p14="http://schemas.microsoft.com/office/powerpoint/2010/main" val="38703829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2F31C54-28E4-451E-87C9-3AAB9056C6A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93518"/>
            <a:ext cx="12188952" cy="6567055"/>
          </a:xfrm>
          <a:prstGeom prst="rect">
            <a:avLst/>
          </a:prstGeom>
        </p:spPr>
      </p:pic>
      <p:sp>
        <p:nvSpPr>
          <p:cNvPr id="5" name="TextBox 4"/>
          <p:cNvSpPr txBox="1"/>
          <p:nvPr/>
        </p:nvSpPr>
        <p:spPr>
          <a:xfrm>
            <a:off x="0" y="3223723"/>
            <a:ext cx="12192000" cy="604911"/>
          </a:xfrm>
          <a:prstGeom prst="rect">
            <a:avLst/>
          </a:prstGeom>
          <a:noFill/>
        </p:spPr>
        <p:txBody>
          <a:bodyPr wrap="none" rtlCol="0">
            <a:noAutofit/>
          </a:bodyPr>
          <a:lstStyle/>
          <a:p>
            <a:pPr algn="ctr">
              <a:spcBef>
                <a:spcPts val="0"/>
              </a:spcBef>
            </a:pPr>
            <a:r>
              <a:rPr lang="en-US" sz="2800" b="1" spc="150" baseline="0" dirty="0">
                <a:solidFill>
                  <a:schemeClr val="bg1"/>
                </a:solidFill>
                <a:latin typeface="+mj-lt"/>
              </a:rPr>
              <a:t>Together…Shaping the Future of Energy</a:t>
            </a:r>
            <a:r>
              <a:rPr lang="en-US" sz="2800" b="0" spc="150" baseline="0" dirty="0">
                <a:solidFill>
                  <a:schemeClr val="bg1"/>
                </a:solidFill>
                <a:latin typeface="+mn-lt"/>
              </a:rPr>
              <a:t>™</a:t>
            </a:r>
          </a:p>
        </p:txBody>
      </p:sp>
    </p:spTree>
    <p:extLst>
      <p:ext uri="{BB962C8B-B14F-4D97-AF65-F5344CB8AC3E}">
        <p14:creationId xmlns:p14="http://schemas.microsoft.com/office/powerpoint/2010/main" val="18774433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losing Slide Diversit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B69AE35-706A-4560-B5DD-3058B630A07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93518"/>
            <a:ext cx="12188952" cy="6577446"/>
          </a:xfrm>
          <a:prstGeom prst="rect">
            <a:avLst/>
          </a:prstGeom>
        </p:spPr>
      </p:pic>
      <p:sp>
        <p:nvSpPr>
          <p:cNvPr id="5" name="TextBox 4"/>
          <p:cNvSpPr txBox="1"/>
          <p:nvPr/>
        </p:nvSpPr>
        <p:spPr>
          <a:xfrm>
            <a:off x="0" y="3223723"/>
            <a:ext cx="12192000" cy="604911"/>
          </a:xfrm>
          <a:prstGeom prst="rect">
            <a:avLst/>
          </a:prstGeom>
          <a:noFill/>
        </p:spPr>
        <p:txBody>
          <a:bodyPr wrap="none" rtlCol="0">
            <a:noAutofit/>
          </a:bodyPr>
          <a:lstStyle/>
          <a:p>
            <a:pPr algn="ctr">
              <a:spcBef>
                <a:spcPts val="0"/>
              </a:spcBef>
            </a:pPr>
            <a:r>
              <a:rPr lang="en-US" sz="2800" b="1" spc="150" baseline="0" dirty="0">
                <a:solidFill>
                  <a:schemeClr val="bg1"/>
                </a:solidFill>
                <a:latin typeface="+mj-lt"/>
              </a:rPr>
              <a:t>Together…Shaping the Future of Energy</a:t>
            </a:r>
            <a:r>
              <a:rPr lang="en-US" sz="2800" b="0" spc="150" baseline="0" dirty="0">
                <a:solidFill>
                  <a:schemeClr val="bg1"/>
                </a:solidFill>
                <a:latin typeface="+mn-lt"/>
              </a:rPr>
              <a:t>™</a:t>
            </a:r>
          </a:p>
        </p:txBody>
      </p:sp>
      <p:pic>
        <p:nvPicPr>
          <p:cNvPr id="4" name="Picture 3">
            <a:extLst>
              <a:ext uri="{FF2B5EF4-FFF2-40B4-BE49-F238E27FC236}">
                <a16:creationId xmlns:a16="http://schemas.microsoft.com/office/drawing/2014/main" id="{8836F209-0056-42E3-B38F-5FAA62C15D34}"/>
              </a:ext>
            </a:extLst>
          </p:cNvPr>
          <p:cNvPicPr>
            <a:picLocks noChangeAspect="1"/>
          </p:cNvPicPr>
          <p:nvPr userDrawn="1"/>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0" y="5443574"/>
            <a:ext cx="12188952" cy="1232355"/>
          </a:xfrm>
          <a:prstGeom prst="rect">
            <a:avLst/>
          </a:prstGeom>
        </p:spPr>
      </p:pic>
    </p:spTree>
    <p:extLst>
      <p:ext uri="{BB962C8B-B14F-4D97-AF65-F5344CB8AC3E}">
        <p14:creationId xmlns:p14="http://schemas.microsoft.com/office/powerpoint/2010/main" val="20995853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EPRI 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4125A4A-6E7B-4D52-B782-D35971C178A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A68A5119-6328-45A2-B788-4D75501A863B}"/>
              </a:ext>
            </a:extLst>
          </p:cNvPr>
          <p:cNvSpPr/>
          <p:nvPr userDrawn="1"/>
        </p:nvSpPr>
        <p:spPr bwMode="auto">
          <a:xfrm>
            <a:off x="-2" y="1"/>
            <a:ext cx="6870139" cy="6858000"/>
          </a:xfrm>
          <a:prstGeom prst="rect">
            <a:avLst/>
          </a:prstGeom>
          <a:solidFill>
            <a:schemeClr val="tx1">
              <a:lumMod val="85000"/>
              <a:lumOff val="1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28708" name="Rectangle 36"/>
          <p:cNvSpPr>
            <a:spLocks noGrp="1" noChangeArrowheads="1"/>
          </p:cNvSpPr>
          <p:nvPr>
            <p:ph type="subTitle" sz="quarter" idx="1" hasCustomPrompt="1"/>
          </p:nvPr>
        </p:nvSpPr>
        <p:spPr>
          <a:xfrm>
            <a:off x="365758" y="4023360"/>
            <a:ext cx="6217920" cy="1920240"/>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bg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28707" name="Rectangle 35"/>
          <p:cNvSpPr>
            <a:spLocks noGrp="1" noChangeArrowheads="1"/>
          </p:cNvSpPr>
          <p:nvPr>
            <p:ph type="ctrTitle" sz="quarter" hasCustomPrompt="1"/>
          </p:nvPr>
        </p:nvSpPr>
        <p:spPr>
          <a:xfrm>
            <a:off x="365758" y="731520"/>
            <a:ext cx="6217920" cy="2377440"/>
          </a:xfrm>
        </p:spPr>
        <p:txBody>
          <a:bodyPr anchor="b">
            <a:normAutofit/>
          </a:bodyPr>
          <a:lstStyle>
            <a:lvl1pPr algn="l">
              <a:spcAft>
                <a:spcPts val="600"/>
              </a:spcAft>
              <a:defRPr sz="3600">
                <a:solidFill>
                  <a:schemeClr val="bg1"/>
                </a:solidFill>
              </a:defRPr>
            </a:lvl1pPr>
          </a:lstStyle>
          <a:p>
            <a:r>
              <a:rPr lang="en-US" dirty="0"/>
              <a:t>CLICK TO EDIT MASTER TITLE</a:t>
            </a:r>
          </a:p>
        </p:txBody>
      </p:sp>
      <p:sp>
        <p:nvSpPr>
          <p:cNvPr id="9" name="Rectangle 8"/>
          <p:cNvSpPr/>
          <p:nvPr/>
        </p:nvSpPr>
        <p:spPr bwMode="auto">
          <a:xfrm flipH="1">
            <a:off x="-1" y="0"/>
            <a:ext cx="103465" cy="6858000"/>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sp>
        <p:nvSpPr>
          <p:cNvPr id="8" name="Text Placeholder 7"/>
          <p:cNvSpPr>
            <a:spLocks noGrp="1"/>
          </p:cNvSpPr>
          <p:nvPr>
            <p:ph type="body" sz="quarter" idx="10" hasCustomPrompt="1"/>
          </p:nvPr>
        </p:nvSpPr>
        <p:spPr>
          <a:xfrm>
            <a:off x="365758" y="3108960"/>
            <a:ext cx="6217920" cy="914400"/>
          </a:xfrm>
        </p:spPr>
        <p:txBody>
          <a:bodyPr>
            <a:normAutofit/>
          </a:bodyPr>
          <a:lstStyle>
            <a:lvl1pPr marL="0" indent="0">
              <a:buNone/>
              <a:defRPr sz="2400" b="1" baseline="0">
                <a:solidFill>
                  <a:schemeClr val="tx2">
                    <a:lumMod val="40000"/>
                    <a:lumOff val="60000"/>
                  </a:schemeClr>
                </a:solidFill>
                <a:latin typeface="+mj-lt"/>
              </a:defRPr>
            </a:lvl1pPr>
          </a:lstStyle>
          <a:p>
            <a:pPr lvl="0"/>
            <a:r>
              <a:rPr lang="en-US" dirty="0"/>
              <a:t>Click To Edit Subtitle</a:t>
            </a:r>
          </a:p>
        </p:txBody>
      </p:sp>
      <p:grpSp>
        <p:nvGrpSpPr>
          <p:cNvPr id="25" name="Group 24">
            <a:extLst>
              <a:ext uri="{FF2B5EF4-FFF2-40B4-BE49-F238E27FC236}">
                <a16:creationId xmlns:a16="http://schemas.microsoft.com/office/drawing/2014/main" id="{3915F8B0-B666-42D5-9101-41C9E224E801}"/>
              </a:ext>
            </a:extLst>
          </p:cNvPr>
          <p:cNvGrpSpPr/>
          <p:nvPr userDrawn="1"/>
        </p:nvGrpSpPr>
        <p:grpSpPr>
          <a:xfrm>
            <a:off x="338624" y="6181725"/>
            <a:ext cx="4435668" cy="542465"/>
            <a:chOff x="338624" y="6181725"/>
            <a:chExt cx="4435668" cy="542465"/>
          </a:xfrm>
        </p:grpSpPr>
        <p:sp>
          <p:nvSpPr>
            <p:cNvPr id="26" name="Text Box 47">
              <a:extLst>
                <a:ext uri="{FF2B5EF4-FFF2-40B4-BE49-F238E27FC236}">
                  <a16:creationId xmlns:a16="http://schemas.microsoft.com/office/drawing/2014/main" id="{8E8588FC-1D76-47C5-B595-0F9502D2BC62}"/>
                </a:ext>
              </a:extLst>
            </p:cNvPr>
            <p:cNvSpPr txBox="1">
              <a:spLocks noChangeArrowheads="1"/>
            </p:cNvSpPr>
            <p:nvPr userDrawn="1"/>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65000"/>
                    </a:schemeClr>
                  </a:solidFill>
                  <a:latin typeface="Calibri Light" panose="020F0302020204030204" pitchFamily="34" charset="0"/>
                  <a:cs typeface="Calibri Light" panose="020F0302020204030204" pitchFamily="34" charset="0"/>
                </a:rPr>
                <a:t>© 2022 Electric Power Research Institute, Inc. All rights reserved.</a:t>
              </a:r>
            </a:p>
          </p:txBody>
        </p:sp>
        <p:sp>
          <p:nvSpPr>
            <p:cNvPr id="27" name="TextBox 26">
              <a:hlinkClick r:id="rId3"/>
              <a:extLst>
                <a:ext uri="{FF2B5EF4-FFF2-40B4-BE49-F238E27FC236}">
                  <a16:creationId xmlns:a16="http://schemas.microsoft.com/office/drawing/2014/main" id="{B555F5C0-13E9-4F31-AC9E-6AA423B9AA45}"/>
                </a:ext>
              </a:extLst>
            </p:cNvPr>
            <p:cNvSpPr txBox="1"/>
            <p:nvPr userDrawn="1"/>
          </p:nvSpPr>
          <p:spPr>
            <a:xfrm>
              <a:off x="338624" y="6462580"/>
              <a:ext cx="1510665" cy="261610"/>
            </a:xfrm>
            <a:prstGeom prst="rect">
              <a:avLst/>
            </a:prstGeom>
            <a:noFill/>
          </p:spPr>
          <p:txBody>
            <a:bodyPr wrap="square" rtlCol="0">
              <a:spAutoFit/>
            </a:bodyPr>
            <a:lstStyle/>
            <a:p>
              <a:pPr algn="l"/>
              <a:r>
                <a:rPr lang="en-US" sz="1100" b="1" spc="200" baseline="0" dirty="0">
                  <a:solidFill>
                    <a:schemeClr val="bg1">
                      <a:lumMod val="65000"/>
                    </a:schemeClr>
                  </a:solidFill>
                  <a:latin typeface="Century Gothic" panose="020B0502020202020204" pitchFamily="34" charset="0"/>
                </a:rPr>
                <a:t>www.epri.com</a:t>
              </a:r>
            </a:p>
          </p:txBody>
        </p:sp>
        <p:cxnSp>
          <p:nvCxnSpPr>
            <p:cNvPr id="28" name="Straight Connector 27">
              <a:extLst>
                <a:ext uri="{FF2B5EF4-FFF2-40B4-BE49-F238E27FC236}">
                  <a16:creationId xmlns:a16="http://schemas.microsoft.com/office/drawing/2014/main" id="{23518BE5-5103-47F0-BFFA-88320B777BD5}"/>
                </a:ext>
              </a:extLst>
            </p:cNvPr>
            <p:cNvCxnSpPr/>
            <p:nvPr userDrawn="1"/>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29" name="Picture 28">
              <a:hlinkClick r:id="rId4"/>
              <a:extLst>
                <a:ext uri="{FF2B5EF4-FFF2-40B4-BE49-F238E27FC236}">
                  <a16:creationId xmlns:a16="http://schemas.microsoft.com/office/drawing/2014/main" id="{F99B0C38-6987-4402-AC71-C1BDE714DE3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92809" y="6284322"/>
              <a:ext cx="150229" cy="150229"/>
            </a:xfrm>
            <a:prstGeom prst="rect">
              <a:avLst/>
            </a:prstGeom>
          </p:spPr>
        </p:pic>
        <p:pic>
          <p:nvPicPr>
            <p:cNvPr id="30" name="Picture 29">
              <a:hlinkClick r:id="rId6"/>
              <a:extLst>
                <a:ext uri="{FF2B5EF4-FFF2-40B4-BE49-F238E27FC236}">
                  <a16:creationId xmlns:a16="http://schemas.microsoft.com/office/drawing/2014/main" id="{5B7BD5C0-06C6-4AB3-BC4D-383CBA3FC508}"/>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31" name="Picture 30">
              <a:hlinkClick r:id="rId8"/>
              <a:extLst>
                <a:ext uri="{FF2B5EF4-FFF2-40B4-BE49-F238E27FC236}">
                  <a16:creationId xmlns:a16="http://schemas.microsoft.com/office/drawing/2014/main" id="{D6A42936-581D-4AE8-8C5D-114B70E95E13}"/>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84743" y="6293930"/>
              <a:ext cx="160709" cy="131013"/>
            </a:xfrm>
            <a:prstGeom prst="rect">
              <a:avLst/>
            </a:prstGeom>
          </p:spPr>
        </p:pic>
      </p:grpSp>
    </p:spTree>
    <p:extLst>
      <p:ext uri="{BB962C8B-B14F-4D97-AF65-F5344CB8AC3E}">
        <p14:creationId xmlns:p14="http://schemas.microsoft.com/office/powerpoint/2010/main" val="24636932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NUC Title Slide">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D218B94F-AF87-4DF5-917F-68B3B9D7A8A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6" name="Rectangle 25">
            <a:extLst>
              <a:ext uri="{FF2B5EF4-FFF2-40B4-BE49-F238E27FC236}">
                <a16:creationId xmlns:a16="http://schemas.microsoft.com/office/drawing/2014/main" id="{B2F6689D-6A8A-4E1B-8998-9AC1E3ECD2C6}"/>
              </a:ext>
            </a:extLst>
          </p:cNvPr>
          <p:cNvSpPr/>
          <p:nvPr userDrawn="1"/>
        </p:nvSpPr>
        <p:spPr bwMode="auto">
          <a:xfrm>
            <a:off x="-2" y="1"/>
            <a:ext cx="6870139" cy="6858000"/>
          </a:xfrm>
          <a:prstGeom prst="rect">
            <a:avLst/>
          </a:prstGeom>
          <a:solidFill>
            <a:schemeClr val="tx1">
              <a:lumMod val="85000"/>
              <a:lumOff val="1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15" name="Rectangle 36">
            <a:extLst>
              <a:ext uri="{FF2B5EF4-FFF2-40B4-BE49-F238E27FC236}">
                <a16:creationId xmlns:a16="http://schemas.microsoft.com/office/drawing/2014/main" id="{D7C3314F-86DB-4666-89BC-E224A47AA062}"/>
              </a:ext>
            </a:extLst>
          </p:cNvPr>
          <p:cNvSpPr>
            <a:spLocks noGrp="1" noChangeArrowheads="1"/>
          </p:cNvSpPr>
          <p:nvPr>
            <p:ph type="subTitle" sz="quarter" idx="1" hasCustomPrompt="1"/>
          </p:nvPr>
        </p:nvSpPr>
        <p:spPr>
          <a:xfrm>
            <a:off x="365758" y="4023360"/>
            <a:ext cx="6217920" cy="1920240"/>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bg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16" name="Rectangle 35">
            <a:extLst>
              <a:ext uri="{FF2B5EF4-FFF2-40B4-BE49-F238E27FC236}">
                <a16:creationId xmlns:a16="http://schemas.microsoft.com/office/drawing/2014/main" id="{B4AEFD5D-4F01-4FFD-A6FA-B1A213C90EFF}"/>
              </a:ext>
            </a:extLst>
          </p:cNvPr>
          <p:cNvSpPr>
            <a:spLocks noGrp="1" noChangeArrowheads="1"/>
          </p:cNvSpPr>
          <p:nvPr>
            <p:ph type="ctrTitle" sz="quarter" hasCustomPrompt="1"/>
          </p:nvPr>
        </p:nvSpPr>
        <p:spPr>
          <a:xfrm>
            <a:off x="365758" y="731520"/>
            <a:ext cx="6217920" cy="2377440"/>
          </a:xfrm>
        </p:spPr>
        <p:txBody>
          <a:bodyPr anchor="b">
            <a:normAutofit/>
          </a:bodyPr>
          <a:lstStyle>
            <a:lvl1pPr algn="l">
              <a:spcAft>
                <a:spcPts val="600"/>
              </a:spcAft>
              <a:defRPr sz="3600">
                <a:solidFill>
                  <a:schemeClr val="bg1"/>
                </a:solidFill>
              </a:defRPr>
            </a:lvl1pPr>
          </a:lstStyle>
          <a:p>
            <a:r>
              <a:rPr lang="en-US" dirty="0"/>
              <a:t>CLICK TO EDIT MASTER TITLE</a:t>
            </a:r>
          </a:p>
        </p:txBody>
      </p:sp>
      <p:sp>
        <p:nvSpPr>
          <p:cNvPr id="17" name="Rectangle 16">
            <a:extLst>
              <a:ext uri="{FF2B5EF4-FFF2-40B4-BE49-F238E27FC236}">
                <a16:creationId xmlns:a16="http://schemas.microsoft.com/office/drawing/2014/main" id="{9596A093-57F4-4FA6-BBBD-EA76DC5F2277}"/>
              </a:ext>
            </a:extLst>
          </p:cNvPr>
          <p:cNvSpPr/>
          <p:nvPr userDrawn="1"/>
        </p:nvSpPr>
        <p:spPr bwMode="auto">
          <a:xfrm flipH="1">
            <a:off x="-1" y="0"/>
            <a:ext cx="103465" cy="6858000"/>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sp>
        <p:nvSpPr>
          <p:cNvPr id="18" name="Text Placeholder 7">
            <a:extLst>
              <a:ext uri="{FF2B5EF4-FFF2-40B4-BE49-F238E27FC236}">
                <a16:creationId xmlns:a16="http://schemas.microsoft.com/office/drawing/2014/main" id="{5F750E21-1D49-4E10-827D-200B25629710}"/>
              </a:ext>
            </a:extLst>
          </p:cNvPr>
          <p:cNvSpPr>
            <a:spLocks noGrp="1"/>
          </p:cNvSpPr>
          <p:nvPr>
            <p:ph type="body" sz="quarter" idx="10" hasCustomPrompt="1"/>
          </p:nvPr>
        </p:nvSpPr>
        <p:spPr>
          <a:xfrm>
            <a:off x="365758" y="3108960"/>
            <a:ext cx="6217920" cy="914400"/>
          </a:xfrm>
        </p:spPr>
        <p:txBody>
          <a:bodyPr>
            <a:normAutofit/>
          </a:bodyPr>
          <a:lstStyle>
            <a:lvl1pPr marL="0" indent="0">
              <a:buNone/>
              <a:defRPr sz="2400" b="1" baseline="0">
                <a:solidFill>
                  <a:schemeClr val="tx2">
                    <a:lumMod val="40000"/>
                    <a:lumOff val="60000"/>
                  </a:schemeClr>
                </a:solidFill>
                <a:latin typeface="+mj-lt"/>
              </a:defRPr>
            </a:lvl1pPr>
          </a:lstStyle>
          <a:p>
            <a:pPr lvl="0"/>
            <a:r>
              <a:rPr lang="en-US" dirty="0"/>
              <a:t>Click To Edit Subtitle</a:t>
            </a:r>
          </a:p>
        </p:txBody>
      </p:sp>
      <p:grpSp>
        <p:nvGrpSpPr>
          <p:cNvPr id="19" name="Group 18">
            <a:extLst>
              <a:ext uri="{FF2B5EF4-FFF2-40B4-BE49-F238E27FC236}">
                <a16:creationId xmlns:a16="http://schemas.microsoft.com/office/drawing/2014/main" id="{07453110-6C0E-44E4-ACB1-022FA42D6846}"/>
              </a:ext>
            </a:extLst>
          </p:cNvPr>
          <p:cNvGrpSpPr/>
          <p:nvPr userDrawn="1"/>
        </p:nvGrpSpPr>
        <p:grpSpPr>
          <a:xfrm>
            <a:off x="338624" y="6181725"/>
            <a:ext cx="4435668" cy="542465"/>
            <a:chOff x="338624" y="6181725"/>
            <a:chExt cx="4435668" cy="542465"/>
          </a:xfrm>
        </p:grpSpPr>
        <p:sp>
          <p:nvSpPr>
            <p:cNvPr id="20" name="Text Box 47">
              <a:extLst>
                <a:ext uri="{FF2B5EF4-FFF2-40B4-BE49-F238E27FC236}">
                  <a16:creationId xmlns:a16="http://schemas.microsoft.com/office/drawing/2014/main" id="{4CC1F13D-4ED5-414F-B47A-3BB58384C68C}"/>
                </a:ext>
              </a:extLst>
            </p:cNvPr>
            <p:cNvSpPr txBox="1">
              <a:spLocks noChangeArrowheads="1"/>
            </p:cNvSpPr>
            <p:nvPr userDrawn="1"/>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65000"/>
                    </a:schemeClr>
                  </a:solidFill>
                  <a:latin typeface="Calibri Light" panose="020F0302020204030204" pitchFamily="34" charset="0"/>
                  <a:cs typeface="Calibri Light" panose="020F0302020204030204" pitchFamily="34" charset="0"/>
                </a:rPr>
                <a:t>© 2022 Electric Power Research Institute, Inc. All rights reserved.</a:t>
              </a:r>
            </a:p>
          </p:txBody>
        </p:sp>
        <p:sp>
          <p:nvSpPr>
            <p:cNvPr id="21" name="TextBox 20">
              <a:hlinkClick r:id="rId3"/>
              <a:extLst>
                <a:ext uri="{FF2B5EF4-FFF2-40B4-BE49-F238E27FC236}">
                  <a16:creationId xmlns:a16="http://schemas.microsoft.com/office/drawing/2014/main" id="{55C77DAA-8736-45B7-8579-3F371B2BE0BF}"/>
                </a:ext>
              </a:extLst>
            </p:cNvPr>
            <p:cNvSpPr txBox="1"/>
            <p:nvPr userDrawn="1"/>
          </p:nvSpPr>
          <p:spPr>
            <a:xfrm>
              <a:off x="338624" y="6462580"/>
              <a:ext cx="1510665" cy="261610"/>
            </a:xfrm>
            <a:prstGeom prst="rect">
              <a:avLst/>
            </a:prstGeom>
            <a:noFill/>
          </p:spPr>
          <p:txBody>
            <a:bodyPr wrap="square" rtlCol="0">
              <a:spAutoFit/>
            </a:bodyPr>
            <a:lstStyle/>
            <a:p>
              <a:pPr algn="l"/>
              <a:r>
                <a:rPr lang="en-US" sz="1100" b="1" spc="200" baseline="0" dirty="0">
                  <a:solidFill>
                    <a:schemeClr val="bg1">
                      <a:lumMod val="65000"/>
                    </a:schemeClr>
                  </a:solidFill>
                  <a:latin typeface="Century Gothic" panose="020B0502020202020204" pitchFamily="34" charset="0"/>
                </a:rPr>
                <a:t>www.epri.com</a:t>
              </a:r>
            </a:p>
          </p:txBody>
        </p:sp>
        <p:cxnSp>
          <p:nvCxnSpPr>
            <p:cNvPr id="22" name="Straight Connector 21">
              <a:extLst>
                <a:ext uri="{FF2B5EF4-FFF2-40B4-BE49-F238E27FC236}">
                  <a16:creationId xmlns:a16="http://schemas.microsoft.com/office/drawing/2014/main" id="{D494A2CC-906D-4738-8D19-75CF39B5EFE9}"/>
                </a:ext>
              </a:extLst>
            </p:cNvPr>
            <p:cNvCxnSpPr/>
            <p:nvPr userDrawn="1"/>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23" name="Picture 22">
              <a:hlinkClick r:id="rId4"/>
              <a:extLst>
                <a:ext uri="{FF2B5EF4-FFF2-40B4-BE49-F238E27FC236}">
                  <a16:creationId xmlns:a16="http://schemas.microsoft.com/office/drawing/2014/main" id="{6ED68CC2-1290-418C-A3D8-BF4003C7E2C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92809" y="6284322"/>
              <a:ext cx="150229" cy="150229"/>
            </a:xfrm>
            <a:prstGeom prst="rect">
              <a:avLst/>
            </a:prstGeom>
          </p:spPr>
        </p:pic>
        <p:pic>
          <p:nvPicPr>
            <p:cNvPr id="24" name="Picture 23">
              <a:hlinkClick r:id="rId6"/>
              <a:extLst>
                <a:ext uri="{FF2B5EF4-FFF2-40B4-BE49-F238E27FC236}">
                  <a16:creationId xmlns:a16="http://schemas.microsoft.com/office/drawing/2014/main" id="{426FC693-794E-4D5A-859E-E566063163E9}"/>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25" name="Picture 24">
              <a:hlinkClick r:id="rId8"/>
              <a:extLst>
                <a:ext uri="{FF2B5EF4-FFF2-40B4-BE49-F238E27FC236}">
                  <a16:creationId xmlns:a16="http://schemas.microsoft.com/office/drawing/2014/main" id="{9CB44A66-913A-4906-AF8C-CAF624948AFC}"/>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84743" y="6293930"/>
              <a:ext cx="160709" cy="131013"/>
            </a:xfrm>
            <a:prstGeom prst="rect">
              <a:avLst/>
            </a:prstGeom>
          </p:spPr>
        </p:pic>
      </p:grpSp>
    </p:spTree>
    <p:extLst>
      <p:ext uri="{BB962C8B-B14F-4D97-AF65-F5344CB8AC3E}">
        <p14:creationId xmlns:p14="http://schemas.microsoft.com/office/powerpoint/2010/main" val="33903569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E&amp;SES Title Slide">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4B199534-F376-4046-B2A5-0DABF23BCFF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5" name="Rectangle 24">
            <a:extLst>
              <a:ext uri="{FF2B5EF4-FFF2-40B4-BE49-F238E27FC236}">
                <a16:creationId xmlns:a16="http://schemas.microsoft.com/office/drawing/2014/main" id="{9CA10209-2556-4E88-9C53-C82BB561D360}"/>
              </a:ext>
            </a:extLst>
          </p:cNvPr>
          <p:cNvSpPr/>
          <p:nvPr userDrawn="1"/>
        </p:nvSpPr>
        <p:spPr bwMode="auto">
          <a:xfrm>
            <a:off x="-2" y="1"/>
            <a:ext cx="6870139" cy="6858000"/>
          </a:xfrm>
          <a:prstGeom prst="rect">
            <a:avLst/>
          </a:prstGeom>
          <a:solidFill>
            <a:schemeClr val="tx1">
              <a:lumMod val="85000"/>
              <a:lumOff val="1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15" name="Rectangle 36">
            <a:extLst>
              <a:ext uri="{FF2B5EF4-FFF2-40B4-BE49-F238E27FC236}">
                <a16:creationId xmlns:a16="http://schemas.microsoft.com/office/drawing/2014/main" id="{5A65CD8C-571F-4F13-9ACD-388A95F9C39D}"/>
              </a:ext>
            </a:extLst>
          </p:cNvPr>
          <p:cNvSpPr>
            <a:spLocks noGrp="1" noChangeArrowheads="1"/>
          </p:cNvSpPr>
          <p:nvPr>
            <p:ph type="subTitle" sz="quarter" idx="1" hasCustomPrompt="1"/>
          </p:nvPr>
        </p:nvSpPr>
        <p:spPr>
          <a:xfrm>
            <a:off x="365758" y="4023360"/>
            <a:ext cx="6217920" cy="1920240"/>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bg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16" name="Rectangle 35">
            <a:extLst>
              <a:ext uri="{FF2B5EF4-FFF2-40B4-BE49-F238E27FC236}">
                <a16:creationId xmlns:a16="http://schemas.microsoft.com/office/drawing/2014/main" id="{70D9540F-8676-4DC9-9AD0-53E2E447A60B}"/>
              </a:ext>
            </a:extLst>
          </p:cNvPr>
          <p:cNvSpPr>
            <a:spLocks noGrp="1" noChangeArrowheads="1"/>
          </p:cNvSpPr>
          <p:nvPr>
            <p:ph type="ctrTitle" sz="quarter" hasCustomPrompt="1"/>
          </p:nvPr>
        </p:nvSpPr>
        <p:spPr>
          <a:xfrm>
            <a:off x="365758" y="731520"/>
            <a:ext cx="6217920" cy="2377440"/>
          </a:xfrm>
        </p:spPr>
        <p:txBody>
          <a:bodyPr anchor="b">
            <a:normAutofit/>
          </a:bodyPr>
          <a:lstStyle>
            <a:lvl1pPr algn="l">
              <a:spcAft>
                <a:spcPts val="600"/>
              </a:spcAft>
              <a:defRPr sz="3600">
                <a:solidFill>
                  <a:schemeClr val="bg1"/>
                </a:solidFill>
              </a:defRPr>
            </a:lvl1pPr>
          </a:lstStyle>
          <a:p>
            <a:r>
              <a:rPr lang="en-US" dirty="0"/>
              <a:t>CLICK TO EDIT MASTER TITLE</a:t>
            </a:r>
          </a:p>
        </p:txBody>
      </p:sp>
      <p:sp>
        <p:nvSpPr>
          <p:cNvPr id="17" name="Rectangle 16">
            <a:extLst>
              <a:ext uri="{FF2B5EF4-FFF2-40B4-BE49-F238E27FC236}">
                <a16:creationId xmlns:a16="http://schemas.microsoft.com/office/drawing/2014/main" id="{45335DD4-CF31-4226-B0ED-6AC0861CE7F3}"/>
              </a:ext>
            </a:extLst>
          </p:cNvPr>
          <p:cNvSpPr/>
          <p:nvPr userDrawn="1"/>
        </p:nvSpPr>
        <p:spPr bwMode="auto">
          <a:xfrm flipH="1">
            <a:off x="-1" y="0"/>
            <a:ext cx="103465" cy="6858000"/>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sp>
        <p:nvSpPr>
          <p:cNvPr id="18" name="Text Placeholder 7">
            <a:extLst>
              <a:ext uri="{FF2B5EF4-FFF2-40B4-BE49-F238E27FC236}">
                <a16:creationId xmlns:a16="http://schemas.microsoft.com/office/drawing/2014/main" id="{81B1AA5F-8799-4148-ADE4-03B6015AF9B8}"/>
              </a:ext>
            </a:extLst>
          </p:cNvPr>
          <p:cNvSpPr>
            <a:spLocks noGrp="1"/>
          </p:cNvSpPr>
          <p:nvPr>
            <p:ph type="body" sz="quarter" idx="10" hasCustomPrompt="1"/>
          </p:nvPr>
        </p:nvSpPr>
        <p:spPr>
          <a:xfrm>
            <a:off x="365758" y="3108960"/>
            <a:ext cx="6217920" cy="914400"/>
          </a:xfrm>
        </p:spPr>
        <p:txBody>
          <a:bodyPr>
            <a:normAutofit/>
          </a:bodyPr>
          <a:lstStyle>
            <a:lvl1pPr marL="0" indent="0">
              <a:buNone/>
              <a:defRPr sz="2400" b="1" baseline="0">
                <a:solidFill>
                  <a:schemeClr val="tx2">
                    <a:lumMod val="40000"/>
                    <a:lumOff val="60000"/>
                  </a:schemeClr>
                </a:solidFill>
                <a:latin typeface="+mj-lt"/>
              </a:defRPr>
            </a:lvl1pPr>
          </a:lstStyle>
          <a:p>
            <a:pPr lvl="0"/>
            <a:r>
              <a:rPr lang="en-US" dirty="0"/>
              <a:t>Click To Edit Subtitle</a:t>
            </a:r>
          </a:p>
        </p:txBody>
      </p:sp>
      <p:grpSp>
        <p:nvGrpSpPr>
          <p:cNvPr id="19" name="Group 18">
            <a:extLst>
              <a:ext uri="{FF2B5EF4-FFF2-40B4-BE49-F238E27FC236}">
                <a16:creationId xmlns:a16="http://schemas.microsoft.com/office/drawing/2014/main" id="{0387B37E-24DE-41FE-88B8-CB71C413E485}"/>
              </a:ext>
            </a:extLst>
          </p:cNvPr>
          <p:cNvGrpSpPr/>
          <p:nvPr userDrawn="1"/>
        </p:nvGrpSpPr>
        <p:grpSpPr>
          <a:xfrm>
            <a:off x="338624" y="6181725"/>
            <a:ext cx="4435668" cy="542465"/>
            <a:chOff x="338624" y="6181725"/>
            <a:chExt cx="4435668" cy="542465"/>
          </a:xfrm>
        </p:grpSpPr>
        <p:sp>
          <p:nvSpPr>
            <p:cNvPr id="20" name="Text Box 47">
              <a:extLst>
                <a:ext uri="{FF2B5EF4-FFF2-40B4-BE49-F238E27FC236}">
                  <a16:creationId xmlns:a16="http://schemas.microsoft.com/office/drawing/2014/main" id="{F57861ED-D104-4B83-9E17-35CF65C933CB}"/>
                </a:ext>
              </a:extLst>
            </p:cNvPr>
            <p:cNvSpPr txBox="1">
              <a:spLocks noChangeArrowheads="1"/>
            </p:cNvSpPr>
            <p:nvPr userDrawn="1"/>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65000"/>
                    </a:schemeClr>
                  </a:solidFill>
                  <a:latin typeface="Calibri Light" panose="020F0302020204030204" pitchFamily="34" charset="0"/>
                  <a:cs typeface="Calibri Light" panose="020F0302020204030204" pitchFamily="34" charset="0"/>
                </a:rPr>
                <a:t>© 2022 Electric Power Research Institute, Inc. All rights reserved.</a:t>
              </a:r>
            </a:p>
          </p:txBody>
        </p:sp>
        <p:sp>
          <p:nvSpPr>
            <p:cNvPr id="21" name="TextBox 20">
              <a:hlinkClick r:id="rId3"/>
              <a:extLst>
                <a:ext uri="{FF2B5EF4-FFF2-40B4-BE49-F238E27FC236}">
                  <a16:creationId xmlns:a16="http://schemas.microsoft.com/office/drawing/2014/main" id="{C7DB855C-420B-4B9F-9C3D-E931FD2DF19C}"/>
                </a:ext>
              </a:extLst>
            </p:cNvPr>
            <p:cNvSpPr txBox="1"/>
            <p:nvPr userDrawn="1"/>
          </p:nvSpPr>
          <p:spPr>
            <a:xfrm>
              <a:off x="338624" y="6462580"/>
              <a:ext cx="1510665" cy="261610"/>
            </a:xfrm>
            <a:prstGeom prst="rect">
              <a:avLst/>
            </a:prstGeom>
            <a:noFill/>
          </p:spPr>
          <p:txBody>
            <a:bodyPr wrap="square" rtlCol="0">
              <a:spAutoFit/>
            </a:bodyPr>
            <a:lstStyle/>
            <a:p>
              <a:pPr algn="l"/>
              <a:r>
                <a:rPr lang="en-US" sz="1100" b="1" spc="200" baseline="0" dirty="0">
                  <a:solidFill>
                    <a:schemeClr val="bg1">
                      <a:lumMod val="65000"/>
                    </a:schemeClr>
                  </a:solidFill>
                  <a:latin typeface="Century Gothic" panose="020B0502020202020204" pitchFamily="34" charset="0"/>
                </a:rPr>
                <a:t>www.epri.com</a:t>
              </a:r>
            </a:p>
          </p:txBody>
        </p:sp>
        <p:cxnSp>
          <p:nvCxnSpPr>
            <p:cNvPr id="22" name="Straight Connector 21">
              <a:extLst>
                <a:ext uri="{FF2B5EF4-FFF2-40B4-BE49-F238E27FC236}">
                  <a16:creationId xmlns:a16="http://schemas.microsoft.com/office/drawing/2014/main" id="{89B135E8-388C-476B-82E7-3A3F166F4770}"/>
                </a:ext>
              </a:extLst>
            </p:cNvPr>
            <p:cNvCxnSpPr/>
            <p:nvPr userDrawn="1"/>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23" name="Picture 22">
              <a:hlinkClick r:id="rId4"/>
              <a:extLst>
                <a:ext uri="{FF2B5EF4-FFF2-40B4-BE49-F238E27FC236}">
                  <a16:creationId xmlns:a16="http://schemas.microsoft.com/office/drawing/2014/main" id="{E266B037-1BAF-478E-B5C5-9813F14BC6E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92809" y="6284322"/>
              <a:ext cx="150229" cy="150229"/>
            </a:xfrm>
            <a:prstGeom prst="rect">
              <a:avLst/>
            </a:prstGeom>
          </p:spPr>
        </p:pic>
        <p:pic>
          <p:nvPicPr>
            <p:cNvPr id="24" name="Picture 23">
              <a:hlinkClick r:id="rId6"/>
              <a:extLst>
                <a:ext uri="{FF2B5EF4-FFF2-40B4-BE49-F238E27FC236}">
                  <a16:creationId xmlns:a16="http://schemas.microsoft.com/office/drawing/2014/main" id="{199E82FE-B4CC-442B-87B2-8AA034F45E8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26" name="Picture 25">
              <a:hlinkClick r:id="rId8"/>
              <a:extLst>
                <a:ext uri="{FF2B5EF4-FFF2-40B4-BE49-F238E27FC236}">
                  <a16:creationId xmlns:a16="http://schemas.microsoft.com/office/drawing/2014/main" id="{6FDA0DCD-8F49-4EC3-BAB9-28F0A9A0AAFB}"/>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84743" y="6293930"/>
              <a:ext cx="160709" cy="131013"/>
            </a:xfrm>
            <a:prstGeom prst="rect">
              <a:avLst/>
            </a:prstGeom>
          </p:spPr>
        </p:pic>
      </p:grpSp>
    </p:spTree>
    <p:extLst>
      <p:ext uri="{BB962C8B-B14F-4D97-AF65-F5344CB8AC3E}">
        <p14:creationId xmlns:p14="http://schemas.microsoft.com/office/powerpoint/2010/main" val="13975862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 Title Slide">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0933846D-8286-4C4F-9E84-0166B3B6F03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5B49EC80-CE18-49D5-9DBD-93A4A1A9B1D5}"/>
              </a:ext>
            </a:extLst>
          </p:cNvPr>
          <p:cNvSpPr/>
          <p:nvPr userDrawn="1"/>
        </p:nvSpPr>
        <p:spPr bwMode="auto">
          <a:xfrm>
            <a:off x="-2" y="1"/>
            <a:ext cx="6870139" cy="6858000"/>
          </a:xfrm>
          <a:prstGeom prst="rect">
            <a:avLst/>
          </a:prstGeom>
          <a:solidFill>
            <a:schemeClr val="tx1">
              <a:lumMod val="85000"/>
              <a:lumOff val="1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15" name="Rectangle 36">
            <a:extLst>
              <a:ext uri="{FF2B5EF4-FFF2-40B4-BE49-F238E27FC236}">
                <a16:creationId xmlns:a16="http://schemas.microsoft.com/office/drawing/2014/main" id="{336A74C0-A223-46BC-950A-5C256B933095}"/>
              </a:ext>
            </a:extLst>
          </p:cNvPr>
          <p:cNvSpPr>
            <a:spLocks noGrp="1" noChangeArrowheads="1"/>
          </p:cNvSpPr>
          <p:nvPr>
            <p:ph type="subTitle" sz="quarter" idx="1" hasCustomPrompt="1"/>
          </p:nvPr>
        </p:nvSpPr>
        <p:spPr>
          <a:xfrm>
            <a:off x="365758" y="4023360"/>
            <a:ext cx="6217920" cy="1920240"/>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bg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16" name="Rectangle 35">
            <a:extLst>
              <a:ext uri="{FF2B5EF4-FFF2-40B4-BE49-F238E27FC236}">
                <a16:creationId xmlns:a16="http://schemas.microsoft.com/office/drawing/2014/main" id="{73DAF180-15A4-4BE3-B0CC-48CBC7F9C9E0}"/>
              </a:ext>
            </a:extLst>
          </p:cNvPr>
          <p:cNvSpPr>
            <a:spLocks noGrp="1" noChangeArrowheads="1"/>
          </p:cNvSpPr>
          <p:nvPr>
            <p:ph type="ctrTitle" sz="quarter" hasCustomPrompt="1"/>
          </p:nvPr>
        </p:nvSpPr>
        <p:spPr>
          <a:xfrm>
            <a:off x="365758" y="731520"/>
            <a:ext cx="6217920" cy="2377440"/>
          </a:xfrm>
        </p:spPr>
        <p:txBody>
          <a:bodyPr anchor="b">
            <a:normAutofit/>
          </a:bodyPr>
          <a:lstStyle>
            <a:lvl1pPr algn="l">
              <a:spcAft>
                <a:spcPts val="600"/>
              </a:spcAft>
              <a:defRPr sz="3600">
                <a:solidFill>
                  <a:schemeClr val="bg1"/>
                </a:solidFill>
              </a:defRPr>
            </a:lvl1pPr>
          </a:lstStyle>
          <a:p>
            <a:r>
              <a:rPr lang="en-US" dirty="0"/>
              <a:t>CLICK TO EDIT MASTER TITLE</a:t>
            </a:r>
          </a:p>
        </p:txBody>
      </p:sp>
      <p:sp>
        <p:nvSpPr>
          <p:cNvPr id="17" name="Rectangle 16">
            <a:extLst>
              <a:ext uri="{FF2B5EF4-FFF2-40B4-BE49-F238E27FC236}">
                <a16:creationId xmlns:a16="http://schemas.microsoft.com/office/drawing/2014/main" id="{00003823-90A6-477A-AC03-4669EEFDD197}"/>
              </a:ext>
            </a:extLst>
          </p:cNvPr>
          <p:cNvSpPr/>
          <p:nvPr userDrawn="1"/>
        </p:nvSpPr>
        <p:spPr bwMode="auto">
          <a:xfrm flipH="1">
            <a:off x="-1" y="0"/>
            <a:ext cx="103465" cy="6858000"/>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sp>
        <p:nvSpPr>
          <p:cNvPr id="18" name="Text Placeholder 7">
            <a:extLst>
              <a:ext uri="{FF2B5EF4-FFF2-40B4-BE49-F238E27FC236}">
                <a16:creationId xmlns:a16="http://schemas.microsoft.com/office/drawing/2014/main" id="{8C726F29-9B81-4284-BEAB-1D2A0A773AB9}"/>
              </a:ext>
            </a:extLst>
          </p:cNvPr>
          <p:cNvSpPr>
            <a:spLocks noGrp="1"/>
          </p:cNvSpPr>
          <p:nvPr>
            <p:ph type="body" sz="quarter" idx="10" hasCustomPrompt="1"/>
          </p:nvPr>
        </p:nvSpPr>
        <p:spPr>
          <a:xfrm>
            <a:off x="365758" y="3108960"/>
            <a:ext cx="6217920" cy="914400"/>
          </a:xfrm>
        </p:spPr>
        <p:txBody>
          <a:bodyPr>
            <a:normAutofit/>
          </a:bodyPr>
          <a:lstStyle>
            <a:lvl1pPr marL="0" indent="0">
              <a:buNone/>
              <a:defRPr sz="2400" b="1" baseline="0">
                <a:solidFill>
                  <a:schemeClr val="tx2">
                    <a:lumMod val="40000"/>
                    <a:lumOff val="60000"/>
                  </a:schemeClr>
                </a:solidFill>
                <a:latin typeface="+mj-lt"/>
              </a:defRPr>
            </a:lvl1pPr>
          </a:lstStyle>
          <a:p>
            <a:pPr lvl="0"/>
            <a:r>
              <a:rPr lang="en-US" dirty="0"/>
              <a:t>Click To Edit Subtitle</a:t>
            </a:r>
          </a:p>
        </p:txBody>
      </p:sp>
      <p:grpSp>
        <p:nvGrpSpPr>
          <p:cNvPr id="19" name="Group 18">
            <a:extLst>
              <a:ext uri="{FF2B5EF4-FFF2-40B4-BE49-F238E27FC236}">
                <a16:creationId xmlns:a16="http://schemas.microsoft.com/office/drawing/2014/main" id="{260935A5-5331-4D5C-B8B2-E787D14F37CD}"/>
              </a:ext>
            </a:extLst>
          </p:cNvPr>
          <p:cNvGrpSpPr/>
          <p:nvPr userDrawn="1"/>
        </p:nvGrpSpPr>
        <p:grpSpPr>
          <a:xfrm>
            <a:off x="338624" y="6181725"/>
            <a:ext cx="4435668" cy="542465"/>
            <a:chOff x="338624" y="6181725"/>
            <a:chExt cx="4435668" cy="542465"/>
          </a:xfrm>
        </p:grpSpPr>
        <p:sp>
          <p:nvSpPr>
            <p:cNvPr id="20" name="Text Box 47">
              <a:extLst>
                <a:ext uri="{FF2B5EF4-FFF2-40B4-BE49-F238E27FC236}">
                  <a16:creationId xmlns:a16="http://schemas.microsoft.com/office/drawing/2014/main" id="{1543F947-2CD5-4999-91AD-575B7FBF6950}"/>
                </a:ext>
              </a:extLst>
            </p:cNvPr>
            <p:cNvSpPr txBox="1">
              <a:spLocks noChangeArrowheads="1"/>
            </p:cNvSpPr>
            <p:nvPr userDrawn="1"/>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65000"/>
                    </a:schemeClr>
                  </a:solidFill>
                  <a:latin typeface="Calibri Light" panose="020F0302020204030204" pitchFamily="34" charset="0"/>
                  <a:cs typeface="Calibri Light" panose="020F0302020204030204" pitchFamily="34" charset="0"/>
                </a:rPr>
                <a:t>© 2022 Electric Power Research Institute, Inc. All rights reserved.</a:t>
              </a:r>
            </a:p>
          </p:txBody>
        </p:sp>
        <p:sp>
          <p:nvSpPr>
            <p:cNvPr id="21" name="TextBox 20">
              <a:hlinkClick r:id="rId3"/>
              <a:extLst>
                <a:ext uri="{FF2B5EF4-FFF2-40B4-BE49-F238E27FC236}">
                  <a16:creationId xmlns:a16="http://schemas.microsoft.com/office/drawing/2014/main" id="{B5472040-DAF7-49EE-98F1-32B31821D271}"/>
                </a:ext>
              </a:extLst>
            </p:cNvPr>
            <p:cNvSpPr txBox="1"/>
            <p:nvPr userDrawn="1"/>
          </p:nvSpPr>
          <p:spPr>
            <a:xfrm>
              <a:off x="338624" y="6462580"/>
              <a:ext cx="1510665" cy="261610"/>
            </a:xfrm>
            <a:prstGeom prst="rect">
              <a:avLst/>
            </a:prstGeom>
            <a:noFill/>
          </p:spPr>
          <p:txBody>
            <a:bodyPr wrap="square" rtlCol="0">
              <a:spAutoFit/>
            </a:bodyPr>
            <a:lstStyle/>
            <a:p>
              <a:pPr algn="l"/>
              <a:r>
                <a:rPr lang="en-US" sz="1100" b="1" spc="200" baseline="0" dirty="0">
                  <a:solidFill>
                    <a:schemeClr val="bg1">
                      <a:lumMod val="65000"/>
                    </a:schemeClr>
                  </a:solidFill>
                  <a:latin typeface="Century Gothic" panose="020B0502020202020204" pitchFamily="34" charset="0"/>
                </a:rPr>
                <a:t>www.epri.com</a:t>
              </a:r>
            </a:p>
          </p:txBody>
        </p:sp>
        <p:cxnSp>
          <p:nvCxnSpPr>
            <p:cNvPr id="22" name="Straight Connector 21">
              <a:extLst>
                <a:ext uri="{FF2B5EF4-FFF2-40B4-BE49-F238E27FC236}">
                  <a16:creationId xmlns:a16="http://schemas.microsoft.com/office/drawing/2014/main" id="{FAF9D9D9-25D6-4B21-98BD-03C1BCC4484B}"/>
                </a:ext>
              </a:extLst>
            </p:cNvPr>
            <p:cNvCxnSpPr/>
            <p:nvPr userDrawn="1"/>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24" name="Picture 23">
              <a:hlinkClick r:id="rId4"/>
              <a:extLst>
                <a:ext uri="{FF2B5EF4-FFF2-40B4-BE49-F238E27FC236}">
                  <a16:creationId xmlns:a16="http://schemas.microsoft.com/office/drawing/2014/main" id="{0FD9CB8F-F626-433E-B0F9-62CFB725449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92809" y="6284322"/>
              <a:ext cx="150229" cy="150229"/>
            </a:xfrm>
            <a:prstGeom prst="rect">
              <a:avLst/>
            </a:prstGeom>
          </p:spPr>
        </p:pic>
        <p:pic>
          <p:nvPicPr>
            <p:cNvPr id="26" name="Picture 25">
              <a:hlinkClick r:id="rId6"/>
              <a:extLst>
                <a:ext uri="{FF2B5EF4-FFF2-40B4-BE49-F238E27FC236}">
                  <a16:creationId xmlns:a16="http://schemas.microsoft.com/office/drawing/2014/main" id="{11CD34C3-0F8A-49C9-B966-3B44522D39E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27" name="Picture 26">
              <a:hlinkClick r:id="rId8"/>
              <a:extLst>
                <a:ext uri="{FF2B5EF4-FFF2-40B4-BE49-F238E27FC236}">
                  <a16:creationId xmlns:a16="http://schemas.microsoft.com/office/drawing/2014/main" id="{2E7D2D06-4352-44B1-A75A-F5B807921D3D}"/>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84743" y="6293930"/>
              <a:ext cx="160709" cy="131013"/>
            </a:xfrm>
            <a:prstGeom prst="rect">
              <a:avLst/>
            </a:prstGeom>
          </p:spPr>
        </p:pic>
      </p:grpSp>
    </p:spTree>
    <p:extLst>
      <p:ext uri="{BB962C8B-B14F-4D97-AF65-F5344CB8AC3E}">
        <p14:creationId xmlns:p14="http://schemas.microsoft.com/office/powerpoint/2010/main" val="29585184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G&amp;LCR Title Slide">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35804657-5855-4902-9A2C-CCCB0130A19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5" name="Rectangle 24">
            <a:extLst>
              <a:ext uri="{FF2B5EF4-FFF2-40B4-BE49-F238E27FC236}">
                <a16:creationId xmlns:a16="http://schemas.microsoft.com/office/drawing/2014/main" id="{907981A0-E568-4019-80B5-520E03DD0A35}"/>
              </a:ext>
            </a:extLst>
          </p:cNvPr>
          <p:cNvSpPr/>
          <p:nvPr userDrawn="1"/>
        </p:nvSpPr>
        <p:spPr bwMode="auto">
          <a:xfrm>
            <a:off x="-2" y="1"/>
            <a:ext cx="6870139" cy="6858000"/>
          </a:xfrm>
          <a:prstGeom prst="rect">
            <a:avLst/>
          </a:prstGeom>
          <a:solidFill>
            <a:schemeClr val="tx1">
              <a:lumMod val="85000"/>
              <a:lumOff val="1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15" name="Rectangle 36">
            <a:extLst>
              <a:ext uri="{FF2B5EF4-FFF2-40B4-BE49-F238E27FC236}">
                <a16:creationId xmlns:a16="http://schemas.microsoft.com/office/drawing/2014/main" id="{0E5FCFF2-B598-4D15-976B-D888841FBD6A}"/>
              </a:ext>
            </a:extLst>
          </p:cNvPr>
          <p:cNvSpPr>
            <a:spLocks noGrp="1" noChangeArrowheads="1"/>
          </p:cNvSpPr>
          <p:nvPr>
            <p:ph type="subTitle" sz="quarter" idx="1" hasCustomPrompt="1"/>
          </p:nvPr>
        </p:nvSpPr>
        <p:spPr>
          <a:xfrm>
            <a:off x="365758" y="4023360"/>
            <a:ext cx="6217920" cy="1920240"/>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bg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16" name="Rectangle 35">
            <a:extLst>
              <a:ext uri="{FF2B5EF4-FFF2-40B4-BE49-F238E27FC236}">
                <a16:creationId xmlns:a16="http://schemas.microsoft.com/office/drawing/2014/main" id="{643D994C-FBFD-4CDC-AE44-B05123BF6BE8}"/>
              </a:ext>
            </a:extLst>
          </p:cNvPr>
          <p:cNvSpPr>
            <a:spLocks noGrp="1" noChangeArrowheads="1"/>
          </p:cNvSpPr>
          <p:nvPr>
            <p:ph type="ctrTitle" sz="quarter" hasCustomPrompt="1"/>
          </p:nvPr>
        </p:nvSpPr>
        <p:spPr>
          <a:xfrm>
            <a:off x="365758" y="731520"/>
            <a:ext cx="6217920" cy="2377440"/>
          </a:xfrm>
        </p:spPr>
        <p:txBody>
          <a:bodyPr anchor="b">
            <a:normAutofit/>
          </a:bodyPr>
          <a:lstStyle>
            <a:lvl1pPr algn="l">
              <a:spcAft>
                <a:spcPts val="600"/>
              </a:spcAft>
              <a:defRPr sz="3600">
                <a:solidFill>
                  <a:schemeClr val="bg1"/>
                </a:solidFill>
              </a:defRPr>
            </a:lvl1pPr>
          </a:lstStyle>
          <a:p>
            <a:r>
              <a:rPr lang="en-US" dirty="0"/>
              <a:t>CLICK TO EDIT MASTER TITLE</a:t>
            </a:r>
          </a:p>
        </p:txBody>
      </p:sp>
      <p:sp>
        <p:nvSpPr>
          <p:cNvPr id="17" name="Rectangle 16">
            <a:extLst>
              <a:ext uri="{FF2B5EF4-FFF2-40B4-BE49-F238E27FC236}">
                <a16:creationId xmlns:a16="http://schemas.microsoft.com/office/drawing/2014/main" id="{C2417D22-7836-4487-85F1-3016BE1064FF}"/>
              </a:ext>
            </a:extLst>
          </p:cNvPr>
          <p:cNvSpPr/>
          <p:nvPr userDrawn="1"/>
        </p:nvSpPr>
        <p:spPr bwMode="auto">
          <a:xfrm flipH="1">
            <a:off x="-1" y="0"/>
            <a:ext cx="103465" cy="6858000"/>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sp>
        <p:nvSpPr>
          <p:cNvPr id="18" name="Text Placeholder 7">
            <a:extLst>
              <a:ext uri="{FF2B5EF4-FFF2-40B4-BE49-F238E27FC236}">
                <a16:creationId xmlns:a16="http://schemas.microsoft.com/office/drawing/2014/main" id="{C2AA1D4D-8510-4AD9-8488-C60E3C249D83}"/>
              </a:ext>
            </a:extLst>
          </p:cNvPr>
          <p:cNvSpPr>
            <a:spLocks noGrp="1"/>
          </p:cNvSpPr>
          <p:nvPr>
            <p:ph type="body" sz="quarter" idx="10" hasCustomPrompt="1"/>
          </p:nvPr>
        </p:nvSpPr>
        <p:spPr>
          <a:xfrm>
            <a:off x="365758" y="3108960"/>
            <a:ext cx="6217920" cy="914400"/>
          </a:xfrm>
        </p:spPr>
        <p:txBody>
          <a:bodyPr>
            <a:normAutofit/>
          </a:bodyPr>
          <a:lstStyle>
            <a:lvl1pPr marL="0" indent="0">
              <a:buNone/>
              <a:defRPr sz="2400" b="1" baseline="0">
                <a:solidFill>
                  <a:schemeClr val="tx2">
                    <a:lumMod val="40000"/>
                    <a:lumOff val="60000"/>
                  </a:schemeClr>
                </a:solidFill>
                <a:latin typeface="+mj-lt"/>
              </a:defRPr>
            </a:lvl1pPr>
          </a:lstStyle>
          <a:p>
            <a:pPr lvl="0"/>
            <a:r>
              <a:rPr lang="en-US" dirty="0"/>
              <a:t>Click To Edit Subtitle</a:t>
            </a:r>
          </a:p>
        </p:txBody>
      </p:sp>
      <p:grpSp>
        <p:nvGrpSpPr>
          <p:cNvPr id="19" name="Group 18">
            <a:extLst>
              <a:ext uri="{FF2B5EF4-FFF2-40B4-BE49-F238E27FC236}">
                <a16:creationId xmlns:a16="http://schemas.microsoft.com/office/drawing/2014/main" id="{0A4CB0F9-2B3B-4498-A401-385B85C289B4}"/>
              </a:ext>
            </a:extLst>
          </p:cNvPr>
          <p:cNvGrpSpPr/>
          <p:nvPr userDrawn="1"/>
        </p:nvGrpSpPr>
        <p:grpSpPr>
          <a:xfrm>
            <a:off x="338624" y="6181725"/>
            <a:ext cx="4435668" cy="542465"/>
            <a:chOff x="338624" y="6181725"/>
            <a:chExt cx="4435668" cy="542465"/>
          </a:xfrm>
        </p:grpSpPr>
        <p:sp>
          <p:nvSpPr>
            <p:cNvPr id="20" name="Text Box 47">
              <a:extLst>
                <a:ext uri="{FF2B5EF4-FFF2-40B4-BE49-F238E27FC236}">
                  <a16:creationId xmlns:a16="http://schemas.microsoft.com/office/drawing/2014/main" id="{F01B1046-0558-4D79-8DE8-F0CE2BE4AD44}"/>
                </a:ext>
              </a:extLst>
            </p:cNvPr>
            <p:cNvSpPr txBox="1">
              <a:spLocks noChangeArrowheads="1"/>
            </p:cNvSpPr>
            <p:nvPr userDrawn="1"/>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65000"/>
                    </a:schemeClr>
                  </a:solidFill>
                  <a:latin typeface="Calibri Light" panose="020F0302020204030204" pitchFamily="34" charset="0"/>
                  <a:cs typeface="Calibri Light" panose="020F0302020204030204" pitchFamily="34" charset="0"/>
                </a:rPr>
                <a:t>© 2022 Electric Power Research Institute, Inc. All rights reserved.</a:t>
              </a:r>
            </a:p>
          </p:txBody>
        </p:sp>
        <p:sp>
          <p:nvSpPr>
            <p:cNvPr id="21" name="TextBox 20">
              <a:hlinkClick r:id="rId3"/>
              <a:extLst>
                <a:ext uri="{FF2B5EF4-FFF2-40B4-BE49-F238E27FC236}">
                  <a16:creationId xmlns:a16="http://schemas.microsoft.com/office/drawing/2014/main" id="{A8CE954D-BB6A-4798-AA35-CAF9B0D557A1}"/>
                </a:ext>
              </a:extLst>
            </p:cNvPr>
            <p:cNvSpPr txBox="1"/>
            <p:nvPr userDrawn="1"/>
          </p:nvSpPr>
          <p:spPr>
            <a:xfrm>
              <a:off x="338624" y="6462580"/>
              <a:ext cx="1510665" cy="261610"/>
            </a:xfrm>
            <a:prstGeom prst="rect">
              <a:avLst/>
            </a:prstGeom>
            <a:noFill/>
          </p:spPr>
          <p:txBody>
            <a:bodyPr wrap="square" rtlCol="0">
              <a:spAutoFit/>
            </a:bodyPr>
            <a:lstStyle/>
            <a:p>
              <a:pPr algn="l"/>
              <a:r>
                <a:rPr lang="en-US" sz="1100" b="1" spc="200" baseline="0" dirty="0">
                  <a:solidFill>
                    <a:schemeClr val="bg1">
                      <a:lumMod val="65000"/>
                    </a:schemeClr>
                  </a:solidFill>
                  <a:latin typeface="Century Gothic" panose="020B0502020202020204" pitchFamily="34" charset="0"/>
                </a:rPr>
                <a:t>www.epri.com</a:t>
              </a:r>
            </a:p>
          </p:txBody>
        </p:sp>
        <p:cxnSp>
          <p:nvCxnSpPr>
            <p:cNvPr id="22" name="Straight Connector 21">
              <a:extLst>
                <a:ext uri="{FF2B5EF4-FFF2-40B4-BE49-F238E27FC236}">
                  <a16:creationId xmlns:a16="http://schemas.microsoft.com/office/drawing/2014/main" id="{5D9FAF62-DBCD-4B7D-B617-AF7627633546}"/>
                </a:ext>
              </a:extLst>
            </p:cNvPr>
            <p:cNvCxnSpPr/>
            <p:nvPr userDrawn="1"/>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23" name="Picture 22">
              <a:hlinkClick r:id="rId4"/>
              <a:extLst>
                <a:ext uri="{FF2B5EF4-FFF2-40B4-BE49-F238E27FC236}">
                  <a16:creationId xmlns:a16="http://schemas.microsoft.com/office/drawing/2014/main" id="{496FB102-C04A-43BC-918E-48AECF8B537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92809" y="6284322"/>
              <a:ext cx="150229" cy="150229"/>
            </a:xfrm>
            <a:prstGeom prst="rect">
              <a:avLst/>
            </a:prstGeom>
          </p:spPr>
        </p:pic>
        <p:pic>
          <p:nvPicPr>
            <p:cNvPr id="24" name="Picture 23">
              <a:hlinkClick r:id="rId6"/>
              <a:extLst>
                <a:ext uri="{FF2B5EF4-FFF2-40B4-BE49-F238E27FC236}">
                  <a16:creationId xmlns:a16="http://schemas.microsoft.com/office/drawing/2014/main" id="{D350FCD0-BAB5-458B-B471-3BE1BB131518}"/>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26" name="Picture 25">
              <a:hlinkClick r:id="rId8"/>
              <a:extLst>
                <a:ext uri="{FF2B5EF4-FFF2-40B4-BE49-F238E27FC236}">
                  <a16:creationId xmlns:a16="http://schemas.microsoft.com/office/drawing/2014/main" id="{F194F28A-A69B-4A95-86BC-0E4BA0B7F06C}"/>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84743" y="6293930"/>
              <a:ext cx="160709" cy="131013"/>
            </a:xfrm>
            <a:prstGeom prst="rect">
              <a:avLst/>
            </a:prstGeom>
          </p:spPr>
        </p:pic>
      </p:grpSp>
    </p:spTree>
    <p:extLst>
      <p:ext uri="{BB962C8B-B14F-4D97-AF65-F5344CB8AC3E}">
        <p14:creationId xmlns:p14="http://schemas.microsoft.com/office/powerpoint/2010/main" val="3850243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E&amp;SES 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C31F06-3E89-4DC2-BB45-7EE9A7B32C9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0" name="Rectangle 36"/>
          <p:cNvSpPr>
            <a:spLocks noGrp="1" noChangeArrowheads="1"/>
          </p:cNvSpPr>
          <p:nvPr>
            <p:ph type="subTitle" sz="quarter" idx="1" hasCustomPrompt="1"/>
          </p:nvPr>
        </p:nvSpPr>
        <p:spPr>
          <a:xfrm>
            <a:off x="365758" y="4023360"/>
            <a:ext cx="6217920" cy="1920240"/>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31" name="Rectangle 35"/>
          <p:cNvSpPr>
            <a:spLocks noGrp="1" noChangeArrowheads="1"/>
          </p:cNvSpPr>
          <p:nvPr>
            <p:ph type="ctrTitle" sz="quarter" hasCustomPrompt="1"/>
          </p:nvPr>
        </p:nvSpPr>
        <p:spPr>
          <a:xfrm>
            <a:off x="365758" y="731520"/>
            <a:ext cx="6217920" cy="2377440"/>
          </a:xfrm>
        </p:spPr>
        <p:txBody>
          <a:bodyPr anchor="b">
            <a:normAutofit/>
          </a:bodyPr>
          <a:lstStyle>
            <a:lvl1pPr algn="l">
              <a:spcAft>
                <a:spcPts val="600"/>
              </a:spcAft>
              <a:defRPr sz="3600">
                <a:solidFill>
                  <a:schemeClr val="tx1"/>
                </a:solidFill>
              </a:defRPr>
            </a:lvl1pPr>
          </a:lstStyle>
          <a:p>
            <a:r>
              <a:rPr lang="en-US" dirty="0"/>
              <a:t>CLICK TO EDIT MASTER TITLE</a:t>
            </a:r>
          </a:p>
        </p:txBody>
      </p:sp>
      <p:sp>
        <p:nvSpPr>
          <p:cNvPr id="32" name="Rectangle 31"/>
          <p:cNvSpPr/>
          <p:nvPr/>
        </p:nvSpPr>
        <p:spPr bwMode="auto">
          <a:xfrm flipH="1">
            <a:off x="-1" y="0"/>
            <a:ext cx="103465" cy="6858000"/>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sp>
        <p:nvSpPr>
          <p:cNvPr id="34" name="Text Placeholder 7"/>
          <p:cNvSpPr>
            <a:spLocks noGrp="1"/>
          </p:cNvSpPr>
          <p:nvPr>
            <p:ph type="body" sz="quarter" idx="10" hasCustomPrompt="1"/>
          </p:nvPr>
        </p:nvSpPr>
        <p:spPr>
          <a:xfrm>
            <a:off x="365758" y="3108960"/>
            <a:ext cx="6217920" cy="914400"/>
          </a:xfrm>
        </p:spPr>
        <p:txBody>
          <a:bodyPr>
            <a:normAutofit/>
          </a:bodyPr>
          <a:lstStyle>
            <a:lvl1pPr marL="0" indent="0">
              <a:buNone/>
              <a:defRPr sz="2400" b="1" baseline="0">
                <a:solidFill>
                  <a:srgbClr val="0040C0"/>
                </a:solidFill>
                <a:latin typeface="+mj-lt"/>
              </a:defRPr>
            </a:lvl1pPr>
          </a:lstStyle>
          <a:p>
            <a:pPr lvl="0"/>
            <a:r>
              <a:rPr lang="en-US" dirty="0"/>
              <a:t>Click To Edit Subtitle</a:t>
            </a:r>
          </a:p>
        </p:txBody>
      </p:sp>
      <p:grpSp>
        <p:nvGrpSpPr>
          <p:cNvPr id="25" name="Group 24">
            <a:extLst>
              <a:ext uri="{FF2B5EF4-FFF2-40B4-BE49-F238E27FC236}">
                <a16:creationId xmlns:a16="http://schemas.microsoft.com/office/drawing/2014/main" id="{F6A2914A-AAC4-4409-9DC2-C181488DA4B3}"/>
              </a:ext>
            </a:extLst>
          </p:cNvPr>
          <p:cNvGrpSpPr/>
          <p:nvPr userDrawn="1"/>
        </p:nvGrpSpPr>
        <p:grpSpPr>
          <a:xfrm>
            <a:off x="338624" y="6181725"/>
            <a:ext cx="4435668" cy="542465"/>
            <a:chOff x="338624" y="6181725"/>
            <a:chExt cx="4435668" cy="542465"/>
          </a:xfrm>
        </p:grpSpPr>
        <p:sp>
          <p:nvSpPr>
            <p:cNvPr id="29" name="Text Box 47">
              <a:extLst>
                <a:ext uri="{FF2B5EF4-FFF2-40B4-BE49-F238E27FC236}">
                  <a16:creationId xmlns:a16="http://schemas.microsoft.com/office/drawing/2014/main" id="{2AD0D039-F165-4672-8A4D-636C8A4722C6}"/>
                </a:ext>
              </a:extLst>
            </p:cNvPr>
            <p:cNvSpPr txBox="1">
              <a:spLocks noChangeArrowheads="1"/>
            </p:cNvSpPr>
            <p:nvPr userDrawn="1"/>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2022 Electric Power Research Institute, Inc. All rights reserved.</a:t>
              </a:r>
            </a:p>
          </p:txBody>
        </p:sp>
        <p:sp>
          <p:nvSpPr>
            <p:cNvPr id="33" name="TextBox 32">
              <a:hlinkClick r:id="rId3"/>
              <a:extLst>
                <a:ext uri="{FF2B5EF4-FFF2-40B4-BE49-F238E27FC236}">
                  <a16:creationId xmlns:a16="http://schemas.microsoft.com/office/drawing/2014/main" id="{21A3DC88-FB53-4B30-8657-1F27078A853D}"/>
                </a:ext>
              </a:extLst>
            </p:cNvPr>
            <p:cNvSpPr txBox="1"/>
            <p:nvPr userDrawn="1"/>
          </p:nvSpPr>
          <p:spPr>
            <a:xfrm>
              <a:off x="338624" y="6462580"/>
              <a:ext cx="1510665" cy="261610"/>
            </a:xfrm>
            <a:prstGeom prst="rect">
              <a:avLst/>
            </a:prstGeom>
            <a:noFill/>
          </p:spPr>
          <p:txBody>
            <a:bodyPr wrap="square" rtlCol="0">
              <a:spAutoFit/>
            </a:bodyPr>
            <a:lstStyle/>
            <a:p>
              <a:pPr algn="l"/>
              <a:r>
                <a:rPr lang="en-US" sz="1100" b="1" spc="200" baseline="0" dirty="0">
                  <a:solidFill>
                    <a:schemeClr val="tx1">
                      <a:lumMod val="65000"/>
                      <a:lumOff val="35000"/>
                    </a:schemeClr>
                  </a:solidFill>
                  <a:latin typeface="Century Gothic" panose="020B0502020202020204" pitchFamily="34" charset="0"/>
                </a:rPr>
                <a:t>www.epri.com</a:t>
              </a:r>
            </a:p>
          </p:txBody>
        </p:sp>
        <p:cxnSp>
          <p:nvCxnSpPr>
            <p:cNvPr id="35" name="Straight Connector 34">
              <a:extLst>
                <a:ext uri="{FF2B5EF4-FFF2-40B4-BE49-F238E27FC236}">
                  <a16:creationId xmlns:a16="http://schemas.microsoft.com/office/drawing/2014/main" id="{36D96DFB-D8B4-401B-BD76-D4FAB2779AC3}"/>
                </a:ext>
              </a:extLst>
            </p:cNvPr>
            <p:cNvCxnSpPr/>
            <p:nvPr userDrawn="1"/>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36" name="Picture 35">
              <a:hlinkClick r:id="rId4"/>
              <a:extLst>
                <a:ext uri="{FF2B5EF4-FFF2-40B4-BE49-F238E27FC236}">
                  <a16:creationId xmlns:a16="http://schemas.microsoft.com/office/drawing/2014/main" id="{6146E3C0-C099-4B35-AB14-7B6C4FAFEED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92809" y="6284322"/>
              <a:ext cx="150229" cy="150229"/>
            </a:xfrm>
            <a:prstGeom prst="rect">
              <a:avLst/>
            </a:prstGeom>
          </p:spPr>
        </p:pic>
        <p:pic>
          <p:nvPicPr>
            <p:cNvPr id="37" name="Picture 36">
              <a:hlinkClick r:id="rId6"/>
              <a:extLst>
                <a:ext uri="{FF2B5EF4-FFF2-40B4-BE49-F238E27FC236}">
                  <a16:creationId xmlns:a16="http://schemas.microsoft.com/office/drawing/2014/main" id="{0F94D77D-2453-4542-AFC0-11CA186E812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38" name="Picture 37">
              <a:hlinkClick r:id="rId8"/>
              <a:extLst>
                <a:ext uri="{FF2B5EF4-FFF2-40B4-BE49-F238E27FC236}">
                  <a16:creationId xmlns:a16="http://schemas.microsoft.com/office/drawing/2014/main" id="{87C10504-8C10-4A69-A247-764C0BB9FCBC}"/>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84743" y="6293930"/>
              <a:ext cx="160709" cy="131013"/>
            </a:xfrm>
            <a:prstGeom prst="rect">
              <a:avLst/>
            </a:prstGeom>
          </p:spPr>
        </p:pic>
      </p:grpSp>
    </p:spTree>
    <p:extLst>
      <p:ext uri="{BB962C8B-B14F-4D97-AF65-F5344CB8AC3E}">
        <p14:creationId xmlns:p14="http://schemas.microsoft.com/office/powerpoint/2010/main" val="20069129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IG&amp;ES Title Slide">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E4CC8DE4-AF4E-4926-8A8A-ACA8602B6BD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1" name="Rectangle 20">
            <a:extLst>
              <a:ext uri="{FF2B5EF4-FFF2-40B4-BE49-F238E27FC236}">
                <a16:creationId xmlns:a16="http://schemas.microsoft.com/office/drawing/2014/main" id="{7D7CEC4A-62D0-4F81-8EB9-510F6BCC9B07}"/>
              </a:ext>
            </a:extLst>
          </p:cNvPr>
          <p:cNvSpPr/>
          <p:nvPr userDrawn="1"/>
        </p:nvSpPr>
        <p:spPr bwMode="auto">
          <a:xfrm>
            <a:off x="-2" y="1"/>
            <a:ext cx="6870139" cy="6858000"/>
          </a:xfrm>
          <a:prstGeom prst="rect">
            <a:avLst/>
          </a:prstGeom>
          <a:solidFill>
            <a:schemeClr val="tx1">
              <a:lumMod val="85000"/>
              <a:lumOff val="1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15" name="Rectangle 36">
            <a:extLst>
              <a:ext uri="{FF2B5EF4-FFF2-40B4-BE49-F238E27FC236}">
                <a16:creationId xmlns:a16="http://schemas.microsoft.com/office/drawing/2014/main" id="{32EE8C4C-C80D-4B67-BD1A-BD165CCB6409}"/>
              </a:ext>
            </a:extLst>
          </p:cNvPr>
          <p:cNvSpPr>
            <a:spLocks noGrp="1" noChangeArrowheads="1"/>
          </p:cNvSpPr>
          <p:nvPr>
            <p:ph type="subTitle" sz="quarter" idx="1" hasCustomPrompt="1"/>
          </p:nvPr>
        </p:nvSpPr>
        <p:spPr>
          <a:xfrm>
            <a:off x="365758" y="4023360"/>
            <a:ext cx="6217920" cy="1920240"/>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bg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16" name="Rectangle 35">
            <a:extLst>
              <a:ext uri="{FF2B5EF4-FFF2-40B4-BE49-F238E27FC236}">
                <a16:creationId xmlns:a16="http://schemas.microsoft.com/office/drawing/2014/main" id="{028DD312-2F6A-4EFA-B517-A90F9D98A84D}"/>
              </a:ext>
            </a:extLst>
          </p:cNvPr>
          <p:cNvSpPr>
            <a:spLocks noGrp="1" noChangeArrowheads="1"/>
          </p:cNvSpPr>
          <p:nvPr>
            <p:ph type="ctrTitle" sz="quarter" hasCustomPrompt="1"/>
          </p:nvPr>
        </p:nvSpPr>
        <p:spPr>
          <a:xfrm>
            <a:off x="365758" y="731520"/>
            <a:ext cx="6217920" cy="2377440"/>
          </a:xfrm>
        </p:spPr>
        <p:txBody>
          <a:bodyPr anchor="b">
            <a:normAutofit/>
          </a:bodyPr>
          <a:lstStyle>
            <a:lvl1pPr algn="l">
              <a:spcAft>
                <a:spcPts val="600"/>
              </a:spcAft>
              <a:defRPr sz="3600">
                <a:solidFill>
                  <a:schemeClr val="bg1"/>
                </a:solidFill>
              </a:defRPr>
            </a:lvl1pPr>
          </a:lstStyle>
          <a:p>
            <a:r>
              <a:rPr lang="en-US" dirty="0"/>
              <a:t>CLICK TO EDIT MASTER TITLE</a:t>
            </a:r>
          </a:p>
        </p:txBody>
      </p:sp>
      <p:sp>
        <p:nvSpPr>
          <p:cNvPr id="17" name="Rectangle 16">
            <a:extLst>
              <a:ext uri="{FF2B5EF4-FFF2-40B4-BE49-F238E27FC236}">
                <a16:creationId xmlns:a16="http://schemas.microsoft.com/office/drawing/2014/main" id="{D4CCBEA7-FFA3-48B4-8EDC-17A88D1D00F7}"/>
              </a:ext>
            </a:extLst>
          </p:cNvPr>
          <p:cNvSpPr/>
          <p:nvPr userDrawn="1"/>
        </p:nvSpPr>
        <p:spPr bwMode="auto">
          <a:xfrm flipH="1">
            <a:off x="-1" y="0"/>
            <a:ext cx="103465" cy="6858000"/>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sp>
        <p:nvSpPr>
          <p:cNvPr id="18" name="Text Placeholder 7">
            <a:extLst>
              <a:ext uri="{FF2B5EF4-FFF2-40B4-BE49-F238E27FC236}">
                <a16:creationId xmlns:a16="http://schemas.microsoft.com/office/drawing/2014/main" id="{21F3C579-E00F-418A-9330-C831D8927FAA}"/>
              </a:ext>
            </a:extLst>
          </p:cNvPr>
          <p:cNvSpPr>
            <a:spLocks noGrp="1"/>
          </p:cNvSpPr>
          <p:nvPr>
            <p:ph type="body" sz="quarter" idx="10" hasCustomPrompt="1"/>
          </p:nvPr>
        </p:nvSpPr>
        <p:spPr>
          <a:xfrm>
            <a:off x="365758" y="3108960"/>
            <a:ext cx="6217920" cy="914400"/>
          </a:xfrm>
        </p:spPr>
        <p:txBody>
          <a:bodyPr>
            <a:normAutofit/>
          </a:bodyPr>
          <a:lstStyle>
            <a:lvl1pPr marL="0" indent="0">
              <a:buNone/>
              <a:defRPr sz="2400" b="1" baseline="0">
                <a:solidFill>
                  <a:schemeClr val="tx2">
                    <a:lumMod val="40000"/>
                    <a:lumOff val="60000"/>
                  </a:schemeClr>
                </a:solidFill>
                <a:latin typeface="+mj-lt"/>
              </a:defRPr>
            </a:lvl1pPr>
          </a:lstStyle>
          <a:p>
            <a:pPr lvl="0"/>
            <a:r>
              <a:rPr lang="en-US" dirty="0"/>
              <a:t>Click To Edit Subtitle</a:t>
            </a:r>
          </a:p>
        </p:txBody>
      </p:sp>
      <p:grpSp>
        <p:nvGrpSpPr>
          <p:cNvPr id="19" name="Group 18">
            <a:extLst>
              <a:ext uri="{FF2B5EF4-FFF2-40B4-BE49-F238E27FC236}">
                <a16:creationId xmlns:a16="http://schemas.microsoft.com/office/drawing/2014/main" id="{481FAFA1-7ACA-406D-A5A4-14571839DA03}"/>
              </a:ext>
            </a:extLst>
          </p:cNvPr>
          <p:cNvGrpSpPr/>
          <p:nvPr userDrawn="1"/>
        </p:nvGrpSpPr>
        <p:grpSpPr>
          <a:xfrm>
            <a:off x="338624" y="6181725"/>
            <a:ext cx="4435668" cy="542465"/>
            <a:chOff x="338624" y="6181725"/>
            <a:chExt cx="4435668" cy="542465"/>
          </a:xfrm>
        </p:grpSpPr>
        <p:sp>
          <p:nvSpPr>
            <p:cNvPr id="20" name="Text Box 47">
              <a:extLst>
                <a:ext uri="{FF2B5EF4-FFF2-40B4-BE49-F238E27FC236}">
                  <a16:creationId xmlns:a16="http://schemas.microsoft.com/office/drawing/2014/main" id="{EF16550A-D1E6-4BC3-9BCC-3A1D120CCB3C}"/>
                </a:ext>
              </a:extLst>
            </p:cNvPr>
            <p:cNvSpPr txBox="1">
              <a:spLocks noChangeArrowheads="1"/>
            </p:cNvSpPr>
            <p:nvPr userDrawn="1"/>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65000"/>
                    </a:schemeClr>
                  </a:solidFill>
                  <a:latin typeface="Calibri Light" panose="020F0302020204030204" pitchFamily="34" charset="0"/>
                  <a:cs typeface="Calibri Light" panose="020F0302020204030204" pitchFamily="34" charset="0"/>
                </a:rPr>
                <a:t>© 2022 Electric Power Research Institute, Inc. All rights reserved.</a:t>
              </a:r>
            </a:p>
          </p:txBody>
        </p:sp>
        <p:sp>
          <p:nvSpPr>
            <p:cNvPr id="23" name="TextBox 22">
              <a:hlinkClick r:id="rId3"/>
              <a:extLst>
                <a:ext uri="{FF2B5EF4-FFF2-40B4-BE49-F238E27FC236}">
                  <a16:creationId xmlns:a16="http://schemas.microsoft.com/office/drawing/2014/main" id="{C595DB9E-CA56-42CA-AE58-9274DC0531B3}"/>
                </a:ext>
              </a:extLst>
            </p:cNvPr>
            <p:cNvSpPr txBox="1"/>
            <p:nvPr userDrawn="1"/>
          </p:nvSpPr>
          <p:spPr>
            <a:xfrm>
              <a:off x="338624" y="6462580"/>
              <a:ext cx="1510665" cy="261610"/>
            </a:xfrm>
            <a:prstGeom prst="rect">
              <a:avLst/>
            </a:prstGeom>
            <a:noFill/>
          </p:spPr>
          <p:txBody>
            <a:bodyPr wrap="square" rtlCol="0">
              <a:spAutoFit/>
            </a:bodyPr>
            <a:lstStyle/>
            <a:p>
              <a:pPr algn="l"/>
              <a:r>
                <a:rPr lang="en-US" sz="1100" b="1" spc="200" baseline="0" dirty="0">
                  <a:solidFill>
                    <a:schemeClr val="bg1">
                      <a:lumMod val="65000"/>
                    </a:schemeClr>
                  </a:solidFill>
                  <a:latin typeface="Century Gothic" panose="020B0502020202020204" pitchFamily="34" charset="0"/>
                </a:rPr>
                <a:t>www.epri.com</a:t>
              </a:r>
            </a:p>
          </p:txBody>
        </p:sp>
        <p:cxnSp>
          <p:nvCxnSpPr>
            <p:cNvPr id="25" name="Straight Connector 24">
              <a:extLst>
                <a:ext uri="{FF2B5EF4-FFF2-40B4-BE49-F238E27FC236}">
                  <a16:creationId xmlns:a16="http://schemas.microsoft.com/office/drawing/2014/main" id="{ADA2057E-6BF0-4EAC-ABDB-897E79004048}"/>
                </a:ext>
              </a:extLst>
            </p:cNvPr>
            <p:cNvCxnSpPr/>
            <p:nvPr userDrawn="1"/>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26" name="Picture 25">
              <a:hlinkClick r:id="rId4"/>
              <a:extLst>
                <a:ext uri="{FF2B5EF4-FFF2-40B4-BE49-F238E27FC236}">
                  <a16:creationId xmlns:a16="http://schemas.microsoft.com/office/drawing/2014/main" id="{64E8E63B-8523-425C-A378-4CD1C302AC4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92809" y="6284322"/>
              <a:ext cx="150229" cy="150229"/>
            </a:xfrm>
            <a:prstGeom prst="rect">
              <a:avLst/>
            </a:prstGeom>
          </p:spPr>
        </p:pic>
        <p:pic>
          <p:nvPicPr>
            <p:cNvPr id="35" name="Picture 34">
              <a:hlinkClick r:id="rId6"/>
              <a:extLst>
                <a:ext uri="{FF2B5EF4-FFF2-40B4-BE49-F238E27FC236}">
                  <a16:creationId xmlns:a16="http://schemas.microsoft.com/office/drawing/2014/main" id="{6FC5D2A2-1EC4-457A-A219-1E5D9F5D378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36" name="Picture 35">
              <a:hlinkClick r:id="rId8"/>
              <a:extLst>
                <a:ext uri="{FF2B5EF4-FFF2-40B4-BE49-F238E27FC236}">
                  <a16:creationId xmlns:a16="http://schemas.microsoft.com/office/drawing/2014/main" id="{6B33448B-151A-44CF-B915-3A912E890940}"/>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84743" y="6293930"/>
              <a:ext cx="160709" cy="131013"/>
            </a:xfrm>
            <a:prstGeom prst="rect">
              <a:avLst/>
            </a:prstGeom>
          </p:spPr>
        </p:pic>
      </p:grpSp>
    </p:spTree>
    <p:extLst>
      <p:ext uri="{BB962C8B-B14F-4D97-AF65-F5344CB8AC3E}">
        <p14:creationId xmlns:p14="http://schemas.microsoft.com/office/powerpoint/2010/main" val="33720613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amp;DI Title Slide">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0A818C76-D027-4782-BF0E-E69C3B82557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20F6FA96-C33B-41E3-9BCE-272050322CF1}"/>
              </a:ext>
            </a:extLst>
          </p:cNvPr>
          <p:cNvSpPr/>
          <p:nvPr userDrawn="1"/>
        </p:nvSpPr>
        <p:spPr bwMode="auto">
          <a:xfrm>
            <a:off x="-2" y="1"/>
            <a:ext cx="6870139" cy="6858000"/>
          </a:xfrm>
          <a:prstGeom prst="rect">
            <a:avLst/>
          </a:prstGeom>
          <a:solidFill>
            <a:schemeClr val="tx1">
              <a:lumMod val="85000"/>
              <a:lumOff val="1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15" name="Rectangle 36">
            <a:extLst>
              <a:ext uri="{FF2B5EF4-FFF2-40B4-BE49-F238E27FC236}">
                <a16:creationId xmlns:a16="http://schemas.microsoft.com/office/drawing/2014/main" id="{1B721F3F-4625-455B-9BF8-379B0FBB2191}"/>
              </a:ext>
            </a:extLst>
          </p:cNvPr>
          <p:cNvSpPr>
            <a:spLocks noGrp="1" noChangeArrowheads="1"/>
          </p:cNvSpPr>
          <p:nvPr>
            <p:ph type="subTitle" sz="quarter" idx="1" hasCustomPrompt="1"/>
          </p:nvPr>
        </p:nvSpPr>
        <p:spPr>
          <a:xfrm>
            <a:off x="365758" y="4023360"/>
            <a:ext cx="6217920" cy="1920240"/>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bg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16" name="Rectangle 35">
            <a:extLst>
              <a:ext uri="{FF2B5EF4-FFF2-40B4-BE49-F238E27FC236}">
                <a16:creationId xmlns:a16="http://schemas.microsoft.com/office/drawing/2014/main" id="{A3505772-57DB-47F7-A86A-9C8E42CBB514}"/>
              </a:ext>
            </a:extLst>
          </p:cNvPr>
          <p:cNvSpPr>
            <a:spLocks noGrp="1" noChangeArrowheads="1"/>
          </p:cNvSpPr>
          <p:nvPr>
            <p:ph type="ctrTitle" sz="quarter" hasCustomPrompt="1"/>
          </p:nvPr>
        </p:nvSpPr>
        <p:spPr>
          <a:xfrm>
            <a:off x="365758" y="731520"/>
            <a:ext cx="6217920" cy="2377440"/>
          </a:xfrm>
        </p:spPr>
        <p:txBody>
          <a:bodyPr anchor="b">
            <a:normAutofit/>
          </a:bodyPr>
          <a:lstStyle>
            <a:lvl1pPr algn="l">
              <a:spcAft>
                <a:spcPts val="600"/>
              </a:spcAft>
              <a:defRPr sz="3600">
                <a:solidFill>
                  <a:schemeClr val="bg1"/>
                </a:solidFill>
              </a:defRPr>
            </a:lvl1pPr>
          </a:lstStyle>
          <a:p>
            <a:r>
              <a:rPr lang="en-US" dirty="0"/>
              <a:t>CLICK TO EDIT MASTER TITLE</a:t>
            </a:r>
          </a:p>
        </p:txBody>
      </p:sp>
      <p:sp>
        <p:nvSpPr>
          <p:cNvPr id="17" name="Rectangle 16">
            <a:extLst>
              <a:ext uri="{FF2B5EF4-FFF2-40B4-BE49-F238E27FC236}">
                <a16:creationId xmlns:a16="http://schemas.microsoft.com/office/drawing/2014/main" id="{B4DD65E5-73E9-492A-8F6A-E73EDF3A5689}"/>
              </a:ext>
            </a:extLst>
          </p:cNvPr>
          <p:cNvSpPr/>
          <p:nvPr userDrawn="1"/>
        </p:nvSpPr>
        <p:spPr bwMode="auto">
          <a:xfrm flipH="1">
            <a:off x="-1" y="0"/>
            <a:ext cx="103465" cy="6858000"/>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sp>
        <p:nvSpPr>
          <p:cNvPr id="18" name="Text Placeholder 7">
            <a:extLst>
              <a:ext uri="{FF2B5EF4-FFF2-40B4-BE49-F238E27FC236}">
                <a16:creationId xmlns:a16="http://schemas.microsoft.com/office/drawing/2014/main" id="{D009A0C7-50B8-4E2C-8CEC-4F38326727FB}"/>
              </a:ext>
            </a:extLst>
          </p:cNvPr>
          <p:cNvSpPr>
            <a:spLocks noGrp="1"/>
          </p:cNvSpPr>
          <p:nvPr>
            <p:ph type="body" sz="quarter" idx="10" hasCustomPrompt="1"/>
          </p:nvPr>
        </p:nvSpPr>
        <p:spPr>
          <a:xfrm>
            <a:off x="365758" y="3108960"/>
            <a:ext cx="6217920" cy="914400"/>
          </a:xfrm>
        </p:spPr>
        <p:txBody>
          <a:bodyPr>
            <a:normAutofit/>
          </a:bodyPr>
          <a:lstStyle>
            <a:lvl1pPr marL="0" indent="0">
              <a:buNone/>
              <a:defRPr sz="2400" b="1" baseline="0">
                <a:solidFill>
                  <a:schemeClr val="tx2">
                    <a:lumMod val="40000"/>
                    <a:lumOff val="60000"/>
                  </a:schemeClr>
                </a:solidFill>
                <a:latin typeface="+mj-lt"/>
              </a:defRPr>
            </a:lvl1pPr>
          </a:lstStyle>
          <a:p>
            <a:pPr lvl="0"/>
            <a:r>
              <a:rPr lang="en-US" dirty="0"/>
              <a:t>Click To Edit Subtitle</a:t>
            </a:r>
          </a:p>
        </p:txBody>
      </p:sp>
      <p:grpSp>
        <p:nvGrpSpPr>
          <p:cNvPr id="19" name="Group 18">
            <a:extLst>
              <a:ext uri="{FF2B5EF4-FFF2-40B4-BE49-F238E27FC236}">
                <a16:creationId xmlns:a16="http://schemas.microsoft.com/office/drawing/2014/main" id="{6BC21AE3-D63A-4866-B7ED-158938FE5E04}"/>
              </a:ext>
            </a:extLst>
          </p:cNvPr>
          <p:cNvGrpSpPr/>
          <p:nvPr userDrawn="1"/>
        </p:nvGrpSpPr>
        <p:grpSpPr>
          <a:xfrm>
            <a:off x="338624" y="6181725"/>
            <a:ext cx="4435668" cy="542465"/>
            <a:chOff x="338624" y="6181725"/>
            <a:chExt cx="4435668" cy="542465"/>
          </a:xfrm>
        </p:grpSpPr>
        <p:sp>
          <p:nvSpPr>
            <p:cNvPr id="20" name="Text Box 47">
              <a:extLst>
                <a:ext uri="{FF2B5EF4-FFF2-40B4-BE49-F238E27FC236}">
                  <a16:creationId xmlns:a16="http://schemas.microsoft.com/office/drawing/2014/main" id="{EE32298B-4ED0-460E-B694-77BD2BCDE0A2}"/>
                </a:ext>
              </a:extLst>
            </p:cNvPr>
            <p:cNvSpPr txBox="1">
              <a:spLocks noChangeArrowheads="1"/>
            </p:cNvSpPr>
            <p:nvPr userDrawn="1"/>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65000"/>
                    </a:schemeClr>
                  </a:solidFill>
                  <a:latin typeface="Calibri Light" panose="020F0302020204030204" pitchFamily="34" charset="0"/>
                  <a:cs typeface="Calibri Light" panose="020F0302020204030204" pitchFamily="34" charset="0"/>
                </a:rPr>
                <a:t>© 2022 Electric Power Research Institute, Inc. All rights reserved.</a:t>
              </a:r>
            </a:p>
          </p:txBody>
        </p:sp>
        <p:sp>
          <p:nvSpPr>
            <p:cNvPr id="21" name="TextBox 20">
              <a:hlinkClick r:id="rId3"/>
              <a:extLst>
                <a:ext uri="{FF2B5EF4-FFF2-40B4-BE49-F238E27FC236}">
                  <a16:creationId xmlns:a16="http://schemas.microsoft.com/office/drawing/2014/main" id="{416983F7-33E8-4C89-B536-0444301A0342}"/>
                </a:ext>
              </a:extLst>
            </p:cNvPr>
            <p:cNvSpPr txBox="1"/>
            <p:nvPr userDrawn="1"/>
          </p:nvSpPr>
          <p:spPr>
            <a:xfrm>
              <a:off x="338624" y="6462580"/>
              <a:ext cx="1510665" cy="261610"/>
            </a:xfrm>
            <a:prstGeom prst="rect">
              <a:avLst/>
            </a:prstGeom>
            <a:noFill/>
          </p:spPr>
          <p:txBody>
            <a:bodyPr wrap="square" rtlCol="0">
              <a:spAutoFit/>
            </a:bodyPr>
            <a:lstStyle/>
            <a:p>
              <a:pPr algn="l"/>
              <a:r>
                <a:rPr lang="en-US" sz="1100" b="1" spc="200" baseline="0" dirty="0">
                  <a:solidFill>
                    <a:schemeClr val="bg1">
                      <a:lumMod val="65000"/>
                    </a:schemeClr>
                  </a:solidFill>
                  <a:latin typeface="Century Gothic" panose="020B0502020202020204" pitchFamily="34" charset="0"/>
                </a:rPr>
                <a:t>www.epri.com</a:t>
              </a:r>
            </a:p>
          </p:txBody>
        </p:sp>
        <p:cxnSp>
          <p:nvCxnSpPr>
            <p:cNvPr id="22" name="Straight Connector 21">
              <a:extLst>
                <a:ext uri="{FF2B5EF4-FFF2-40B4-BE49-F238E27FC236}">
                  <a16:creationId xmlns:a16="http://schemas.microsoft.com/office/drawing/2014/main" id="{3149A679-AC02-4361-94DA-EDF8A2DE2876}"/>
                </a:ext>
              </a:extLst>
            </p:cNvPr>
            <p:cNvCxnSpPr/>
            <p:nvPr userDrawn="1"/>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24" name="Picture 23">
              <a:hlinkClick r:id="rId4"/>
              <a:extLst>
                <a:ext uri="{FF2B5EF4-FFF2-40B4-BE49-F238E27FC236}">
                  <a16:creationId xmlns:a16="http://schemas.microsoft.com/office/drawing/2014/main" id="{72CA7F54-B2E6-4D34-83A5-9D11835C50A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92809" y="6284322"/>
              <a:ext cx="150229" cy="150229"/>
            </a:xfrm>
            <a:prstGeom prst="rect">
              <a:avLst/>
            </a:prstGeom>
          </p:spPr>
        </p:pic>
        <p:pic>
          <p:nvPicPr>
            <p:cNvPr id="26" name="Picture 25">
              <a:hlinkClick r:id="rId6"/>
              <a:extLst>
                <a:ext uri="{FF2B5EF4-FFF2-40B4-BE49-F238E27FC236}">
                  <a16:creationId xmlns:a16="http://schemas.microsoft.com/office/drawing/2014/main" id="{3CD3E72F-EEF5-42BA-8DFE-F2111B946C8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27" name="Picture 26">
              <a:hlinkClick r:id="rId8"/>
              <a:extLst>
                <a:ext uri="{FF2B5EF4-FFF2-40B4-BE49-F238E27FC236}">
                  <a16:creationId xmlns:a16="http://schemas.microsoft.com/office/drawing/2014/main" id="{9123B563-BEFC-4447-8048-E66367BFBDF1}"/>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84743" y="6293930"/>
              <a:ext cx="160709" cy="131013"/>
            </a:xfrm>
            <a:prstGeom prst="rect">
              <a:avLst/>
            </a:prstGeom>
          </p:spPr>
        </p:pic>
      </p:grpSp>
    </p:spTree>
    <p:extLst>
      <p:ext uri="{BB962C8B-B14F-4D97-AF65-F5344CB8AC3E}">
        <p14:creationId xmlns:p14="http://schemas.microsoft.com/office/powerpoint/2010/main" val="7104901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noAutofit/>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65760" y="1005840"/>
            <a:ext cx="11430000" cy="539496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052614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Highlight Box">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noAutofit/>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65760" y="1005840"/>
            <a:ext cx="11430000" cy="484632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04FAA409-EC2B-4245-BB55-6C0CC85D75F0}"/>
              </a:ext>
            </a:extLst>
          </p:cNvPr>
          <p:cNvSpPr>
            <a:spLocks noGrp="1"/>
          </p:cNvSpPr>
          <p:nvPr>
            <p:ph type="body" sz="quarter" idx="10"/>
          </p:nvPr>
        </p:nvSpPr>
        <p:spPr>
          <a:xfrm>
            <a:off x="365125" y="5943600"/>
            <a:ext cx="11430000" cy="548640"/>
          </a:xfrm>
          <a:solidFill>
            <a:srgbClr val="0040C0"/>
          </a:solidFill>
        </p:spPr>
        <p:txBody>
          <a:bodyPr anchor="ctr">
            <a:normAutofit/>
          </a:bodyPr>
          <a:lstStyle>
            <a:lvl1pPr marL="0" indent="0" algn="ctr">
              <a:spcAft>
                <a:spcPts val="0"/>
              </a:spcAft>
              <a:buNone/>
              <a:defRPr sz="2800" b="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15075604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Only with Highligh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3E03F-F02F-4FA3-91CB-67CB140953AE}"/>
              </a:ext>
            </a:extLst>
          </p:cNvPr>
          <p:cNvSpPr>
            <a:spLocks noGrp="1"/>
          </p:cNvSpPr>
          <p:nvPr>
            <p:ph type="title"/>
          </p:nvPr>
        </p:nvSpPr>
        <p:spPr>
          <a:xfrm>
            <a:off x="365760" y="182563"/>
            <a:ext cx="11430000" cy="731520"/>
          </a:xfrm>
        </p:spPr>
        <p:txBody>
          <a:bodyPr/>
          <a:lstStyle/>
          <a:p>
            <a:r>
              <a:rPr lang="en-US"/>
              <a:t>Click to edit Master title style</a:t>
            </a:r>
          </a:p>
        </p:txBody>
      </p:sp>
      <p:sp>
        <p:nvSpPr>
          <p:cNvPr id="5" name="Text Placeholder 4">
            <a:extLst>
              <a:ext uri="{FF2B5EF4-FFF2-40B4-BE49-F238E27FC236}">
                <a16:creationId xmlns:a16="http://schemas.microsoft.com/office/drawing/2014/main" id="{527D7085-5105-4024-BD3C-F69FB71287EC}"/>
              </a:ext>
            </a:extLst>
          </p:cNvPr>
          <p:cNvSpPr>
            <a:spLocks noGrp="1"/>
          </p:cNvSpPr>
          <p:nvPr>
            <p:ph type="body" sz="quarter" idx="10"/>
          </p:nvPr>
        </p:nvSpPr>
        <p:spPr>
          <a:xfrm>
            <a:off x="365760" y="5943600"/>
            <a:ext cx="11430000" cy="548640"/>
          </a:xfrm>
          <a:solidFill>
            <a:srgbClr val="0040C0"/>
          </a:solidFill>
        </p:spPr>
        <p:txBody>
          <a:bodyPr anchor="ctr">
            <a:normAutofit/>
          </a:bodyPr>
          <a:lstStyle>
            <a:lvl1pPr marL="0" indent="0" algn="ctr">
              <a:buNone/>
              <a:defRPr sz="2800" b="1">
                <a:solidFill>
                  <a:schemeClr val="bg1"/>
                </a:solidFill>
                <a:latin typeface="+mj-lt"/>
              </a:defRPr>
            </a:lvl1pPr>
            <a:lvl2pPr marL="287338" indent="0">
              <a:buNone/>
              <a:defRPr/>
            </a:lvl2pPr>
          </a:lstStyle>
          <a:p>
            <a:pPr lvl="0"/>
            <a:r>
              <a:rPr lang="en-US"/>
              <a:t>Click to edit Master text styles</a:t>
            </a:r>
          </a:p>
        </p:txBody>
      </p:sp>
    </p:spTree>
    <p:extLst>
      <p:ext uri="{BB962C8B-B14F-4D97-AF65-F5344CB8AC3E}">
        <p14:creationId xmlns:p14="http://schemas.microsoft.com/office/powerpoint/2010/main" val="22807026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lstStyle/>
          <a:p>
            <a:r>
              <a:rPr lang="en-US"/>
              <a:t>Click to edit Master title style</a:t>
            </a:r>
            <a:endParaRPr lang="en-US" dirty="0"/>
          </a:p>
        </p:txBody>
      </p:sp>
    </p:spTree>
    <p:extLst>
      <p:ext uri="{BB962C8B-B14F-4D97-AF65-F5344CB8AC3E}">
        <p14:creationId xmlns:p14="http://schemas.microsoft.com/office/powerpoint/2010/main" val="36900126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65760" y="1005840"/>
            <a:ext cx="5577840" cy="5394960"/>
          </a:xfrm>
        </p:spPr>
        <p:txBody>
          <a:bodyPr>
            <a:normAutofit/>
          </a:bodyPr>
          <a:lstStyle>
            <a:lvl1pPr>
              <a:defRPr sz="24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005840"/>
            <a:ext cx="5577840" cy="5394960"/>
          </a:xfrm>
        </p:spPr>
        <p:txBody>
          <a:bodyPr>
            <a:normAutofit/>
          </a:bodyPr>
          <a:lstStyle>
            <a:lvl1pPr>
              <a:defRPr sz="24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936628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wo Columns with Highlight Box">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65760" y="1005840"/>
            <a:ext cx="5577840" cy="4846320"/>
          </a:xfrm>
        </p:spPr>
        <p:txBody>
          <a:bodyPr>
            <a:normAutofit/>
          </a:bodyPr>
          <a:lstStyle>
            <a:lvl1pPr>
              <a:defRPr sz="24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005840"/>
            <a:ext cx="5577840" cy="4846320"/>
          </a:xfrm>
        </p:spPr>
        <p:txBody>
          <a:bodyPr>
            <a:normAutofit/>
          </a:bodyPr>
          <a:lstStyle>
            <a:lvl1pPr>
              <a:defRPr sz="24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A406BC8-8ED2-4FB9-9CC1-C26081116C72}"/>
              </a:ext>
            </a:extLst>
          </p:cNvPr>
          <p:cNvSpPr>
            <a:spLocks noGrp="1"/>
          </p:cNvSpPr>
          <p:nvPr>
            <p:ph type="body" sz="quarter" idx="10"/>
          </p:nvPr>
        </p:nvSpPr>
        <p:spPr>
          <a:xfrm>
            <a:off x="365760" y="5943600"/>
            <a:ext cx="11430000" cy="548640"/>
          </a:xfrm>
          <a:solidFill>
            <a:srgbClr val="0040C0"/>
          </a:solidFill>
        </p:spPr>
        <p:txBody>
          <a:bodyPr anchor="ctr">
            <a:normAutofit/>
          </a:bodyPr>
          <a:lstStyle>
            <a:lvl1pPr marL="0" indent="0" algn="ctr">
              <a:buNone/>
              <a:defRPr sz="2800" b="1">
                <a:solidFill>
                  <a:schemeClr val="bg1"/>
                </a:solidFill>
                <a:latin typeface="+mj-lt"/>
              </a:defRPr>
            </a:lvl1pPr>
            <a:lvl2pPr marL="287338" indent="0">
              <a:buNone/>
              <a:defRPr/>
            </a:lvl2pPr>
          </a:lstStyle>
          <a:p>
            <a:pPr lvl="0"/>
            <a:r>
              <a:rPr lang="en-US"/>
              <a:t>Click to edit Master text styles</a:t>
            </a:r>
          </a:p>
        </p:txBody>
      </p:sp>
    </p:spTree>
    <p:extLst>
      <p:ext uri="{BB962C8B-B14F-4D97-AF65-F5344CB8AC3E}">
        <p14:creationId xmlns:p14="http://schemas.microsoft.com/office/powerpoint/2010/main" val="41239799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182880"/>
            <a:ext cx="11430000" cy="73152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65760" y="1005840"/>
            <a:ext cx="5577840" cy="639762"/>
          </a:xfrm>
        </p:spPr>
        <p:txBody>
          <a:bodyPr anchor="b">
            <a:normAutofit/>
          </a:bodyPr>
          <a:lstStyle>
            <a:lvl1pPr marL="0" indent="0">
              <a:buNone/>
              <a:defRPr sz="24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5760" y="1737360"/>
            <a:ext cx="5577840" cy="4663440"/>
          </a:xfrm>
        </p:spPr>
        <p:txBody>
          <a:bodyPr>
            <a:normAutofit/>
          </a:bodyPr>
          <a:lstStyle>
            <a:lvl1pPr>
              <a:defRPr sz="24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005840"/>
            <a:ext cx="5577840" cy="639762"/>
          </a:xfrm>
        </p:spPr>
        <p:txBody>
          <a:bodyPr anchor="b">
            <a:normAutofit/>
          </a:bodyPr>
          <a:lstStyle>
            <a:lvl1pPr marL="0" indent="0">
              <a:buNone/>
              <a:defRPr sz="2400" b="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19" y="1737360"/>
            <a:ext cx="5577840" cy="4663440"/>
          </a:xfrm>
        </p:spPr>
        <p:txBody>
          <a:bodyPr>
            <a:normAutofit/>
          </a:bodyPr>
          <a:lstStyle>
            <a:lvl1pPr>
              <a:defRPr sz="24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867715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1610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 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F156AC-AC73-4A21-8467-792B1286286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0" name="Rectangle 36"/>
          <p:cNvSpPr>
            <a:spLocks noGrp="1" noChangeArrowheads="1"/>
          </p:cNvSpPr>
          <p:nvPr>
            <p:ph type="subTitle" sz="quarter" idx="1" hasCustomPrompt="1"/>
          </p:nvPr>
        </p:nvSpPr>
        <p:spPr>
          <a:xfrm>
            <a:off x="365758" y="4023360"/>
            <a:ext cx="6217920" cy="1920240"/>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31" name="Rectangle 35"/>
          <p:cNvSpPr>
            <a:spLocks noGrp="1" noChangeArrowheads="1"/>
          </p:cNvSpPr>
          <p:nvPr>
            <p:ph type="ctrTitle" sz="quarter" hasCustomPrompt="1"/>
          </p:nvPr>
        </p:nvSpPr>
        <p:spPr>
          <a:xfrm>
            <a:off x="365758" y="731520"/>
            <a:ext cx="6217920" cy="2377440"/>
          </a:xfrm>
        </p:spPr>
        <p:txBody>
          <a:bodyPr anchor="b">
            <a:normAutofit/>
          </a:bodyPr>
          <a:lstStyle>
            <a:lvl1pPr algn="l">
              <a:spcAft>
                <a:spcPts val="600"/>
              </a:spcAft>
              <a:defRPr sz="3600">
                <a:solidFill>
                  <a:schemeClr val="tx1"/>
                </a:solidFill>
              </a:defRPr>
            </a:lvl1pPr>
          </a:lstStyle>
          <a:p>
            <a:r>
              <a:rPr lang="en-US" dirty="0"/>
              <a:t>CLICK TO EDIT MASTER TITLE</a:t>
            </a:r>
          </a:p>
        </p:txBody>
      </p:sp>
      <p:sp>
        <p:nvSpPr>
          <p:cNvPr id="32" name="Rectangle 31"/>
          <p:cNvSpPr/>
          <p:nvPr/>
        </p:nvSpPr>
        <p:spPr bwMode="auto">
          <a:xfrm flipH="1">
            <a:off x="-1" y="0"/>
            <a:ext cx="103465" cy="6858000"/>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sp>
        <p:nvSpPr>
          <p:cNvPr id="34" name="Text Placeholder 7"/>
          <p:cNvSpPr>
            <a:spLocks noGrp="1"/>
          </p:cNvSpPr>
          <p:nvPr>
            <p:ph type="body" sz="quarter" idx="10" hasCustomPrompt="1"/>
          </p:nvPr>
        </p:nvSpPr>
        <p:spPr>
          <a:xfrm>
            <a:off x="365758" y="3108960"/>
            <a:ext cx="6217920" cy="914400"/>
          </a:xfrm>
        </p:spPr>
        <p:txBody>
          <a:bodyPr>
            <a:normAutofit/>
          </a:bodyPr>
          <a:lstStyle>
            <a:lvl1pPr marL="0" indent="0">
              <a:buNone/>
              <a:defRPr sz="2400" b="1" baseline="0">
                <a:solidFill>
                  <a:srgbClr val="0040C0"/>
                </a:solidFill>
                <a:latin typeface="+mj-lt"/>
              </a:defRPr>
            </a:lvl1pPr>
          </a:lstStyle>
          <a:p>
            <a:pPr lvl="0"/>
            <a:r>
              <a:rPr lang="en-US" dirty="0"/>
              <a:t>Click To Edit Subtitle</a:t>
            </a:r>
          </a:p>
        </p:txBody>
      </p:sp>
      <p:grpSp>
        <p:nvGrpSpPr>
          <p:cNvPr id="23" name="Group 22">
            <a:extLst>
              <a:ext uri="{FF2B5EF4-FFF2-40B4-BE49-F238E27FC236}">
                <a16:creationId xmlns:a16="http://schemas.microsoft.com/office/drawing/2014/main" id="{55DC62A5-1095-42CE-AB5A-BD29C0D13141}"/>
              </a:ext>
            </a:extLst>
          </p:cNvPr>
          <p:cNvGrpSpPr/>
          <p:nvPr userDrawn="1"/>
        </p:nvGrpSpPr>
        <p:grpSpPr>
          <a:xfrm>
            <a:off x="338624" y="6181725"/>
            <a:ext cx="4435668" cy="542465"/>
            <a:chOff x="338624" y="6181725"/>
            <a:chExt cx="4435668" cy="542465"/>
          </a:xfrm>
        </p:grpSpPr>
        <p:sp>
          <p:nvSpPr>
            <p:cNvPr id="25" name="Text Box 47">
              <a:extLst>
                <a:ext uri="{FF2B5EF4-FFF2-40B4-BE49-F238E27FC236}">
                  <a16:creationId xmlns:a16="http://schemas.microsoft.com/office/drawing/2014/main" id="{4EC5A6E3-655F-4AB9-A7A8-7A9AEBB90628}"/>
                </a:ext>
              </a:extLst>
            </p:cNvPr>
            <p:cNvSpPr txBox="1">
              <a:spLocks noChangeArrowheads="1"/>
            </p:cNvSpPr>
            <p:nvPr userDrawn="1"/>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2022 Electric Power Research Institute, Inc. All rights reserved.</a:t>
              </a:r>
            </a:p>
          </p:txBody>
        </p:sp>
        <p:sp>
          <p:nvSpPr>
            <p:cNvPr id="29" name="TextBox 28">
              <a:hlinkClick r:id="rId3"/>
              <a:extLst>
                <a:ext uri="{FF2B5EF4-FFF2-40B4-BE49-F238E27FC236}">
                  <a16:creationId xmlns:a16="http://schemas.microsoft.com/office/drawing/2014/main" id="{7FA55AB5-8BF7-460F-A30D-2A37692BE320}"/>
                </a:ext>
              </a:extLst>
            </p:cNvPr>
            <p:cNvSpPr txBox="1"/>
            <p:nvPr userDrawn="1"/>
          </p:nvSpPr>
          <p:spPr>
            <a:xfrm>
              <a:off x="338624" y="6462580"/>
              <a:ext cx="1510665" cy="261610"/>
            </a:xfrm>
            <a:prstGeom prst="rect">
              <a:avLst/>
            </a:prstGeom>
            <a:noFill/>
          </p:spPr>
          <p:txBody>
            <a:bodyPr wrap="square" rtlCol="0">
              <a:spAutoFit/>
            </a:bodyPr>
            <a:lstStyle/>
            <a:p>
              <a:pPr algn="l"/>
              <a:r>
                <a:rPr lang="en-US" sz="1100" b="1" spc="200" baseline="0" dirty="0">
                  <a:solidFill>
                    <a:schemeClr val="tx1">
                      <a:lumMod val="65000"/>
                      <a:lumOff val="35000"/>
                    </a:schemeClr>
                  </a:solidFill>
                  <a:latin typeface="Century Gothic" panose="020B0502020202020204" pitchFamily="34" charset="0"/>
                </a:rPr>
                <a:t>www.epri.com</a:t>
              </a:r>
            </a:p>
          </p:txBody>
        </p:sp>
        <p:cxnSp>
          <p:nvCxnSpPr>
            <p:cNvPr id="33" name="Straight Connector 32">
              <a:extLst>
                <a:ext uri="{FF2B5EF4-FFF2-40B4-BE49-F238E27FC236}">
                  <a16:creationId xmlns:a16="http://schemas.microsoft.com/office/drawing/2014/main" id="{86F0D2FF-7C62-45DB-97AF-E1FB43BCA515}"/>
                </a:ext>
              </a:extLst>
            </p:cNvPr>
            <p:cNvCxnSpPr/>
            <p:nvPr userDrawn="1"/>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35" name="Picture 34">
              <a:hlinkClick r:id="rId4"/>
              <a:extLst>
                <a:ext uri="{FF2B5EF4-FFF2-40B4-BE49-F238E27FC236}">
                  <a16:creationId xmlns:a16="http://schemas.microsoft.com/office/drawing/2014/main" id="{BB2176D2-CCA7-46B6-88D4-4AA41D992D1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92809" y="6284322"/>
              <a:ext cx="150229" cy="150229"/>
            </a:xfrm>
            <a:prstGeom prst="rect">
              <a:avLst/>
            </a:prstGeom>
          </p:spPr>
        </p:pic>
        <p:pic>
          <p:nvPicPr>
            <p:cNvPr id="36" name="Picture 35">
              <a:hlinkClick r:id="rId6"/>
              <a:extLst>
                <a:ext uri="{FF2B5EF4-FFF2-40B4-BE49-F238E27FC236}">
                  <a16:creationId xmlns:a16="http://schemas.microsoft.com/office/drawing/2014/main" id="{49AE2524-F34D-4267-9E9F-139BFEEA011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37" name="Picture 36">
              <a:hlinkClick r:id="rId8"/>
              <a:extLst>
                <a:ext uri="{FF2B5EF4-FFF2-40B4-BE49-F238E27FC236}">
                  <a16:creationId xmlns:a16="http://schemas.microsoft.com/office/drawing/2014/main" id="{6E26CD04-ED04-44D5-BFD2-E52A16C4B47B}"/>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84743" y="6293930"/>
              <a:ext cx="160709" cy="131013"/>
            </a:xfrm>
            <a:prstGeom prst="rect">
              <a:avLst/>
            </a:prstGeom>
          </p:spPr>
        </p:pic>
      </p:grpSp>
    </p:spTree>
    <p:extLst>
      <p:ext uri="{BB962C8B-B14F-4D97-AF65-F5344CB8AC3E}">
        <p14:creationId xmlns:p14="http://schemas.microsoft.com/office/powerpoint/2010/main" val="23500229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lumns with 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38B126F-922E-4C6E-87A5-234451CAD762}"/>
              </a:ext>
            </a:extLst>
          </p:cNvPr>
          <p:cNvSpPr/>
          <p:nvPr userDrawn="1"/>
        </p:nvSpPr>
        <p:spPr bwMode="auto">
          <a:xfrm>
            <a:off x="6096000" y="102457"/>
            <a:ext cx="6096000" cy="6572979"/>
          </a:xfrm>
          <a:prstGeom prst="rect">
            <a:avLst/>
          </a:prstGeom>
          <a:solidFill>
            <a:schemeClr val="tx2">
              <a:lumMod val="50000"/>
            </a:schemeClr>
          </a:solidFill>
          <a:ln w="9525" cap="flat" cmpd="sng" algn="ctr">
            <a:noFill/>
            <a:prstDash val="solid"/>
            <a:round/>
            <a:headEnd type="none" w="med" len="med"/>
            <a:tailEnd type="none" w="med" len="med"/>
          </a:ln>
          <a:effectLst>
            <a:innerShdw blurRad="431800" dist="50800" dir="108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8" name="Rectangle 7">
            <a:extLst>
              <a:ext uri="{FF2B5EF4-FFF2-40B4-BE49-F238E27FC236}">
                <a16:creationId xmlns:a16="http://schemas.microsoft.com/office/drawing/2014/main" id="{01437305-8BFE-47C1-96DD-CEDBF8D6719E}"/>
              </a:ext>
            </a:extLst>
          </p:cNvPr>
          <p:cNvSpPr/>
          <p:nvPr userDrawn="1"/>
        </p:nvSpPr>
        <p:spPr bwMode="auto">
          <a:xfrm>
            <a:off x="6230867" y="242761"/>
            <a:ext cx="5793898" cy="6295604"/>
          </a:xfrm>
          <a:prstGeom prst="rect">
            <a:avLst/>
          </a:prstGeom>
          <a:noFill/>
          <a:ln w="12700" cap="flat" cmpd="sng" algn="ctr">
            <a:solidFill>
              <a:schemeClr val="tx2">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4" name="Title 1">
            <a:extLst>
              <a:ext uri="{FF2B5EF4-FFF2-40B4-BE49-F238E27FC236}">
                <a16:creationId xmlns:a16="http://schemas.microsoft.com/office/drawing/2014/main" id="{0E0D2D6E-8982-430B-958E-9129593AD32F}"/>
              </a:ext>
            </a:extLst>
          </p:cNvPr>
          <p:cNvSpPr>
            <a:spLocks noGrp="1"/>
          </p:cNvSpPr>
          <p:nvPr>
            <p:ph type="title"/>
          </p:nvPr>
        </p:nvSpPr>
        <p:spPr>
          <a:xfrm>
            <a:off x="365760" y="182563"/>
            <a:ext cx="5339301" cy="1159220"/>
          </a:xfrm>
        </p:spPr>
        <p:txBody>
          <a:bodyPr/>
          <a:lstStyle/>
          <a:p>
            <a:r>
              <a:rPr lang="en-US" dirty="0"/>
              <a:t>Click to edit Master title style</a:t>
            </a:r>
          </a:p>
        </p:txBody>
      </p:sp>
      <p:sp>
        <p:nvSpPr>
          <p:cNvPr id="6" name="Content Placeholder 2">
            <a:extLst>
              <a:ext uri="{FF2B5EF4-FFF2-40B4-BE49-F238E27FC236}">
                <a16:creationId xmlns:a16="http://schemas.microsoft.com/office/drawing/2014/main" id="{51DCA2EA-788A-4791-942C-72070DBE8250}"/>
              </a:ext>
            </a:extLst>
          </p:cNvPr>
          <p:cNvSpPr>
            <a:spLocks noGrp="1"/>
          </p:cNvSpPr>
          <p:nvPr>
            <p:ph idx="10"/>
          </p:nvPr>
        </p:nvSpPr>
        <p:spPr>
          <a:xfrm>
            <a:off x="6420678"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6B309C7D-4404-4906-9C22-B1C52782E5FC}"/>
              </a:ext>
            </a:extLst>
          </p:cNvPr>
          <p:cNvSpPr>
            <a:spLocks noGrp="1"/>
          </p:cNvSpPr>
          <p:nvPr>
            <p:ph idx="11"/>
          </p:nvPr>
        </p:nvSpPr>
        <p:spPr>
          <a:xfrm>
            <a:off x="367748"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73301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userDrawn="1"/>
        </p:nvSpPr>
        <p:spPr bwMode="auto">
          <a:xfrm>
            <a:off x="0" y="102457"/>
            <a:ext cx="6096000" cy="6572979"/>
          </a:xfrm>
          <a:prstGeom prst="rect">
            <a:avLst/>
          </a:prstGeom>
          <a:solidFill>
            <a:schemeClr val="tx2">
              <a:lumMod val="50000"/>
            </a:schemeClr>
          </a:solidFill>
          <a:ln w="9525" cap="flat" cmpd="sng" algn="ctr">
            <a:noFill/>
            <a:prstDash val="solid"/>
            <a:round/>
            <a:headEnd type="none" w="med" len="med"/>
            <a:tailEnd type="none" w="med" len="med"/>
          </a:ln>
          <a:effectLst>
            <a:innerShdw blurRad="431800" dist="50800" dir="108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7" name="Rectangle 6">
            <a:extLst>
              <a:ext uri="{FF2B5EF4-FFF2-40B4-BE49-F238E27FC236}">
                <a16:creationId xmlns:a16="http://schemas.microsoft.com/office/drawing/2014/main" id="{3C28DBAF-C657-4893-B3F8-CA7915C5EF2A}"/>
              </a:ext>
            </a:extLst>
          </p:cNvPr>
          <p:cNvSpPr/>
          <p:nvPr userDrawn="1"/>
        </p:nvSpPr>
        <p:spPr bwMode="auto">
          <a:xfrm>
            <a:off x="134867" y="242761"/>
            <a:ext cx="5793898" cy="6295604"/>
          </a:xfrm>
          <a:prstGeom prst="rect">
            <a:avLst/>
          </a:prstGeom>
          <a:noFill/>
          <a:ln w="12700" cap="flat" cmpd="sng" algn="ctr">
            <a:solidFill>
              <a:schemeClr val="tx2">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4" name="Title 1">
            <a:extLst>
              <a:ext uri="{FF2B5EF4-FFF2-40B4-BE49-F238E27FC236}">
                <a16:creationId xmlns:a16="http://schemas.microsoft.com/office/drawing/2014/main" id="{A52D29BE-28DD-432F-8C22-AE8C1D0534D8}"/>
              </a:ext>
            </a:extLst>
          </p:cNvPr>
          <p:cNvSpPr>
            <a:spLocks noGrp="1"/>
          </p:cNvSpPr>
          <p:nvPr>
            <p:ph type="title"/>
          </p:nvPr>
        </p:nvSpPr>
        <p:spPr>
          <a:xfrm>
            <a:off x="6420678" y="182563"/>
            <a:ext cx="5339301" cy="1159220"/>
          </a:xfrm>
        </p:spPr>
        <p:txBody>
          <a:bodyPr/>
          <a:lstStyle/>
          <a:p>
            <a:r>
              <a:rPr lang="en-US" dirty="0"/>
              <a:t>Click to edit Master title style</a:t>
            </a:r>
          </a:p>
        </p:txBody>
      </p:sp>
      <p:sp>
        <p:nvSpPr>
          <p:cNvPr id="5" name="Content Placeholder 2">
            <a:extLst>
              <a:ext uri="{FF2B5EF4-FFF2-40B4-BE49-F238E27FC236}">
                <a16:creationId xmlns:a16="http://schemas.microsoft.com/office/drawing/2014/main" id="{7C14443C-E161-4BFE-8357-B61CEFEC84F0}"/>
              </a:ext>
            </a:extLst>
          </p:cNvPr>
          <p:cNvSpPr>
            <a:spLocks noGrp="1"/>
          </p:cNvSpPr>
          <p:nvPr>
            <p:ph idx="10"/>
          </p:nvPr>
        </p:nvSpPr>
        <p:spPr>
          <a:xfrm>
            <a:off x="6420678"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CC69AFDA-38D1-42E9-ADFD-FDEBA76A2A99}"/>
              </a:ext>
            </a:extLst>
          </p:cNvPr>
          <p:cNvSpPr>
            <a:spLocks noGrp="1"/>
          </p:cNvSpPr>
          <p:nvPr>
            <p:ph idx="11"/>
          </p:nvPr>
        </p:nvSpPr>
        <p:spPr>
          <a:xfrm>
            <a:off x="367748"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333889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userDrawn="1"/>
        </p:nvSpPr>
        <p:spPr bwMode="auto">
          <a:xfrm>
            <a:off x="6096000" y="102457"/>
            <a:ext cx="6096000" cy="6572979"/>
          </a:xfrm>
          <a:prstGeom prst="rect">
            <a:avLst/>
          </a:prstGeom>
          <a:solidFill>
            <a:schemeClr val="bg1"/>
          </a:solidFill>
          <a:ln w="9525" cap="flat" cmpd="sng" algn="ctr">
            <a:noFill/>
            <a:prstDash val="solid"/>
            <a:round/>
            <a:headEnd type="none" w="med" len="med"/>
            <a:tailEnd type="none" w="med" len="med"/>
          </a:ln>
          <a:effectLst>
            <a:innerShdw blurRad="431800" dist="50800" dir="10800000">
              <a:schemeClr val="bg1">
                <a:lumMod val="65000"/>
                <a:alpha val="50000"/>
              </a:scheme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7" name="Rectangle 6">
            <a:extLst>
              <a:ext uri="{FF2B5EF4-FFF2-40B4-BE49-F238E27FC236}">
                <a16:creationId xmlns:a16="http://schemas.microsoft.com/office/drawing/2014/main" id="{3C28DBAF-C657-4893-B3F8-CA7915C5EF2A}"/>
              </a:ext>
            </a:extLst>
          </p:cNvPr>
          <p:cNvSpPr/>
          <p:nvPr userDrawn="1"/>
        </p:nvSpPr>
        <p:spPr bwMode="auto">
          <a:xfrm>
            <a:off x="6230867" y="242761"/>
            <a:ext cx="5793898" cy="6295604"/>
          </a:xfrm>
          <a:prstGeom prst="rect">
            <a:avLst/>
          </a:prstGeom>
          <a:noFill/>
          <a:ln w="12700" cap="flat" cmpd="sng" algn="ctr">
            <a:solidFill>
              <a:schemeClr val="tx2">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4" name="Title 1">
            <a:extLst>
              <a:ext uri="{FF2B5EF4-FFF2-40B4-BE49-F238E27FC236}">
                <a16:creationId xmlns:a16="http://schemas.microsoft.com/office/drawing/2014/main" id="{3EC10187-5F99-4C76-A9CB-1D435648E155}"/>
              </a:ext>
            </a:extLst>
          </p:cNvPr>
          <p:cNvSpPr>
            <a:spLocks noGrp="1"/>
          </p:cNvSpPr>
          <p:nvPr>
            <p:ph type="title"/>
          </p:nvPr>
        </p:nvSpPr>
        <p:spPr>
          <a:xfrm>
            <a:off x="6368995" y="182563"/>
            <a:ext cx="5339301" cy="1159220"/>
          </a:xfrm>
        </p:spPr>
        <p:txBody>
          <a:bodyPr/>
          <a:lstStyle>
            <a:lvl1pPr>
              <a:defRPr>
                <a:solidFill>
                  <a:schemeClr val="tx1">
                    <a:lumMod val="85000"/>
                    <a:lumOff val="15000"/>
                  </a:schemeClr>
                </a:solidFill>
              </a:defRPr>
            </a:lvl1pPr>
          </a:lstStyle>
          <a:p>
            <a:r>
              <a:rPr lang="en-US" dirty="0"/>
              <a:t>Click to edit Master title style</a:t>
            </a:r>
          </a:p>
        </p:txBody>
      </p:sp>
      <p:sp>
        <p:nvSpPr>
          <p:cNvPr id="8" name="Content Placeholder 2">
            <a:extLst>
              <a:ext uri="{FF2B5EF4-FFF2-40B4-BE49-F238E27FC236}">
                <a16:creationId xmlns:a16="http://schemas.microsoft.com/office/drawing/2014/main" id="{50322DE9-A995-49C6-AB11-26EBFBE58EF8}"/>
              </a:ext>
            </a:extLst>
          </p:cNvPr>
          <p:cNvSpPr>
            <a:spLocks noGrp="1"/>
          </p:cNvSpPr>
          <p:nvPr>
            <p:ph sz="half" idx="10"/>
          </p:nvPr>
        </p:nvSpPr>
        <p:spPr>
          <a:xfrm>
            <a:off x="6368995"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9284C2FD-77F4-4CA6-B013-4AF023D22F66}"/>
              </a:ext>
            </a:extLst>
          </p:cNvPr>
          <p:cNvSpPr>
            <a:spLocks noGrp="1"/>
          </p:cNvSpPr>
          <p:nvPr>
            <p:ph idx="11"/>
          </p:nvPr>
        </p:nvSpPr>
        <p:spPr>
          <a:xfrm>
            <a:off x="367748"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87424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Two Columns with 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userDrawn="1"/>
        </p:nvSpPr>
        <p:spPr bwMode="auto">
          <a:xfrm>
            <a:off x="0" y="102457"/>
            <a:ext cx="6096000" cy="6572979"/>
          </a:xfrm>
          <a:prstGeom prst="rect">
            <a:avLst/>
          </a:prstGeom>
          <a:solidFill>
            <a:schemeClr val="bg1"/>
          </a:solidFill>
          <a:ln w="9525" cap="flat" cmpd="sng" algn="ctr">
            <a:noFill/>
            <a:prstDash val="solid"/>
            <a:round/>
            <a:headEnd type="none" w="med" len="med"/>
            <a:tailEnd type="none" w="med" len="med"/>
          </a:ln>
          <a:effectLst>
            <a:innerShdw blurRad="431800" dist="50800" dir="10800000">
              <a:schemeClr val="bg1">
                <a:lumMod val="65000"/>
                <a:alpha val="50000"/>
              </a:scheme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7" name="Rectangle 6">
            <a:extLst>
              <a:ext uri="{FF2B5EF4-FFF2-40B4-BE49-F238E27FC236}">
                <a16:creationId xmlns:a16="http://schemas.microsoft.com/office/drawing/2014/main" id="{3C28DBAF-C657-4893-B3F8-CA7915C5EF2A}"/>
              </a:ext>
            </a:extLst>
          </p:cNvPr>
          <p:cNvSpPr/>
          <p:nvPr userDrawn="1"/>
        </p:nvSpPr>
        <p:spPr bwMode="auto">
          <a:xfrm>
            <a:off x="134867" y="242761"/>
            <a:ext cx="5793898" cy="6295604"/>
          </a:xfrm>
          <a:prstGeom prst="rect">
            <a:avLst/>
          </a:prstGeom>
          <a:noFill/>
          <a:ln w="12700" cap="flat" cmpd="sng" algn="ctr">
            <a:solidFill>
              <a:schemeClr val="tx2">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4" name="Title 1">
            <a:extLst>
              <a:ext uri="{FF2B5EF4-FFF2-40B4-BE49-F238E27FC236}">
                <a16:creationId xmlns:a16="http://schemas.microsoft.com/office/drawing/2014/main" id="{014F37B4-A3A1-47F0-B953-F087A6BCAC1A}"/>
              </a:ext>
            </a:extLst>
          </p:cNvPr>
          <p:cNvSpPr>
            <a:spLocks noGrp="1"/>
          </p:cNvSpPr>
          <p:nvPr>
            <p:ph type="title"/>
          </p:nvPr>
        </p:nvSpPr>
        <p:spPr>
          <a:xfrm>
            <a:off x="6420678" y="182563"/>
            <a:ext cx="5339301" cy="1159220"/>
          </a:xfrm>
        </p:spPr>
        <p:txBody>
          <a:bodyPr/>
          <a:lstStyle/>
          <a:p>
            <a:r>
              <a:rPr lang="en-US" dirty="0"/>
              <a:t>Click to edit Master title style</a:t>
            </a:r>
          </a:p>
        </p:txBody>
      </p:sp>
      <p:sp>
        <p:nvSpPr>
          <p:cNvPr id="5" name="Content Placeholder 2">
            <a:extLst>
              <a:ext uri="{FF2B5EF4-FFF2-40B4-BE49-F238E27FC236}">
                <a16:creationId xmlns:a16="http://schemas.microsoft.com/office/drawing/2014/main" id="{D1B47D12-FA39-425B-A70E-42978C42F4A4}"/>
              </a:ext>
            </a:extLst>
          </p:cNvPr>
          <p:cNvSpPr>
            <a:spLocks noGrp="1"/>
          </p:cNvSpPr>
          <p:nvPr>
            <p:ph idx="10"/>
          </p:nvPr>
        </p:nvSpPr>
        <p:spPr>
          <a:xfrm>
            <a:off x="6420678" y="1749288"/>
            <a:ext cx="5375081" cy="4651512"/>
          </a:xfrm>
        </p:spPr>
        <p:txBody>
          <a:bodyPr>
            <a:normAutofit/>
          </a:bodyPr>
          <a:lstStyle>
            <a:lvl1pPr>
              <a:buClr>
                <a:schemeClr val="bg1"/>
              </a:buClr>
              <a:defRPr sz="24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C3073C21-095B-4B2C-A4ED-0E0B4E165ECA}"/>
              </a:ext>
            </a:extLst>
          </p:cNvPr>
          <p:cNvSpPr>
            <a:spLocks noGrp="1"/>
          </p:cNvSpPr>
          <p:nvPr>
            <p:ph sz="half" idx="1"/>
          </p:nvPr>
        </p:nvSpPr>
        <p:spPr>
          <a:xfrm>
            <a:off x="365760" y="1749288"/>
            <a:ext cx="5501235" cy="4651512"/>
          </a:xfrm>
        </p:spPr>
        <p:txBody>
          <a:bodyPr>
            <a:normAutofit/>
          </a:bodyPr>
          <a:lstStyle>
            <a:lvl1pPr>
              <a:defRPr sz="24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687244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ADDE39-D9ED-4DF4-B1E5-C884C95AC52C}"/>
              </a:ext>
            </a:extLst>
          </p:cNvPr>
          <p:cNvSpPr/>
          <p:nvPr userDrawn="1"/>
        </p:nvSpPr>
        <p:spPr bwMode="auto">
          <a:xfrm>
            <a:off x="0" y="906308"/>
            <a:ext cx="4071169" cy="5769128"/>
          </a:xfrm>
          <a:prstGeom prst="rect">
            <a:avLst/>
          </a:prstGeom>
          <a:solidFill>
            <a:schemeClr val="tx2">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4" name="Rectangle 3">
            <a:extLst>
              <a:ext uri="{FF2B5EF4-FFF2-40B4-BE49-F238E27FC236}">
                <a16:creationId xmlns:a16="http://schemas.microsoft.com/office/drawing/2014/main" id="{E7DE2BCA-D966-4BA4-98A1-F55CD4BEB28B}"/>
              </a:ext>
            </a:extLst>
          </p:cNvPr>
          <p:cNvSpPr/>
          <p:nvPr userDrawn="1"/>
        </p:nvSpPr>
        <p:spPr bwMode="auto">
          <a:xfrm>
            <a:off x="4065024" y="906308"/>
            <a:ext cx="4071169" cy="5769128"/>
          </a:xfrm>
          <a:prstGeom prst="rect">
            <a:avLst/>
          </a:prstGeom>
          <a:solidFill>
            <a:schemeClr val="tx2"/>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5" name="Rectangle 4">
            <a:extLst>
              <a:ext uri="{FF2B5EF4-FFF2-40B4-BE49-F238E27FC236}">
                <a16:creationId xmlns:a16="http://schemas.microsoft.com/office/drawing/2014/main" id="{D0C36B46-B989-40E8-92AD-90AFDD95A969}"/>
              </a:ext>
            </a:extLst>
          </p:cNvPr>
          <p:cNvSpPr/>
          <p:nvPr userDrawn="1"/>
        </p:nvSpPr>
        <p:spPr bwMode="auto">
          <a:xfrm>
            <a:off x="8120831" y="906308"/>
            <a:ext cx="4071169" cy="5769128"/>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8" name="Title 1">
            <a:extLst>
              <a:ext uri="{FF2B5EF4-FFF2-40B4-BE49-F238E27FC236}">
                <a16:creationId xmlns:a16="http://schemas.microsoft.com/office/drawing/2014/main" id="{E3E401EC-CFA2-4017-97FF-9969674171FA}"/>
              </a:ext>
            </a:extLst>
          </p:cNvPr>
          <p:cNvSpPr>
            <a:spLocks noGrp="1"/>
          </p:cNvSpPr>
          <p:nvPr>
            <p:ph type="title"/>
          </p:nvPr>
        </p:nvSpPr>
        <p:spPr>
          <a:xfrm>
            <a:off x="365760" y="182880"/>
            <a:ext cx="11430000" cy="731520"/>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10402563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11DCEBE-AECA-4A38-9A16-6E2B7E8D9AF5}"/>
              </a:ext>
            </a:extLst>
          </p:cNvPr>
          <p:cNvSpPr/>
          <p:nvPr userDrawn="1"/>
        </p:nvSpPr>
        <p:spPr bwMode="auto">
          <a:xfrm>
            <a:off x="0" y="102457"/>
            <a:ext cx="12192000" cy="6572979"/>
          </a:xfrm>
          <a:prstGeom prst="rect">
            <a:avLst/>
          </a:prstGeom>
          <a:solidFill>
            <a:schemeClr val="tx2">
              <a:lumMod val="50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2" name="Title 1"/>
          <p:cNvSpPr>
            <a:spLocks noGrp="1"/>
          </p:cNvSpPr>
          <p:nvPr>
            <p:ph type="title"/>
          </p:nvPr>
        </p:nvSpPr>
        <p:spPr>
          <a:xfrm>
            <a:off x="365760" y="182563"/>
            <a:ext cx="11430000" cy="731520"/>
          </a:xfrm>
        </p:spPr>
        <p:txBody>
          <a:bodyPr>
            <a:noAutofit/>
          </a:bodyPr>
          <a:lstStyle>
            <a:lvl1pPr>
              <a:defRPr sz="32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365760" y="1005840"/>
            <a:ext cx="11430000" cy="539496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966606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201B213-0E7A-407F-8B15-06AFF53336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93518"/>
            <a:ext cx="12188952" cy="6577446"/>
          </a:xfrm>
          <a:prstGeom prst="rect">
            <a:avLst/>
          </a:prstGeom>
        </p:spPr>
      </p:pic>
      <p:sp>
        <p:nvSpPr>
          <p:cNvPr id="15" name="Rectangle 35"/>
          <p:cNvSpPr>
            <a:spLocks noGrp="1" noChangeArrowheads="1"/>
          </p:cNvSpPr>
          <p:nvPr>
            <p:ph type="ctrTitle" sz="quarter" hasCustomPrompt="1"/>
          </p:nvPr>
        </p:nvSpPr>
        <p:spPr>
          <a:xfrm>
            <a:off x="4688" y="2712785"/>
            <a:ext cx="12196689" cy="1626781"/>
          </a:xfrm>
          <a:ln>
            <a:noFill/>
          </a:ln>
        </p:spPr>
        <p:txBody>
          <a:bodyPr anchor="ctr">
            <a:normAutofit/>
          </a:bodyPr>
          <a:lstStyle>
            <a:lvl1pPr algn="ctr">
              <a:spcAft>
                <a:spcPts val="600"/>
              </a:spcAft>
              <a:defRPr sz="3600">
                <a:solidFill>
                  <a:schemeClr val="tx2">
                    <a:lumMod val="40000"/>
                    <a:lumOff val="60000"/>
                  </a:schemeClr>
                </a:solidFill>
                <a:effectLst>
                  <a:outerShdw blurRad="38100" dist="38100" dir="2700000" algn="tl">
                    <a:srgbClr val="000000">
                      <a:alpha val="43137"/>
                    </a:srgbClr>
                  </a:outerShdw>
                </a:effectLst>
              </a:defRPr>
            </a:lvl1pPr>
          </a:lstStyle>
          <a:p>
            <a:r>
              <a:rPr lang="en-US" dirty="0"/>
              <a:t>CLICK TO EDIT SECTION TITLE STYLE</a:t>
            </a:r>
          </a:p>
        </p:txBody>
      </p:sp>
    </p:spTree>
    <p:extLst>
      <p:ext uri="{BB962C8B-B14F-4D97-AF65-F5344CB8AC3E}">
        <p14:creationId xmlns:p14="http://schemas.microsoft.com/office/powerpoint/2010/main" val="16731616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7DEF42B-8BE6-4527-957D-01CFF45BBE0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93518"/>
            <a:ext cx="12188952" cy="6577446"/>
          </a:xfrm>
          <a:prstGeom prst="rect">
            <a:avLst/>
          </a:prstGeom>
        </p:spPr>
      </p:pic>
      <p:sp>
        <p:nvSpPr>
          <p:cNvPr id="5" name="TextBox 4"/>
          <p:cNvSpPr txBox="1"/>
          <p:nvPr/>
        </p:nvSpPr>
        <p:spPr>
          <a:xfrm>
            <a:off x="0" y="3223723"/>
            <a:ext cx="12192000" cy="604911"/>
          </a:xfrm>
          <a:prstGeom prst="rect">
            <a:avLst/>
          </a:prstGeom>
          <a:noFill/>
        </p:spPr>
        <p:txBody>
          <a:bodyPr wrap="none" rtlCol="0">
            <a:noAutofit/>
          </a:bodyPr>
          <a:lstStyle/>
          <a:p>
            <a:pPr algn="ctr">
              <a:spcBef>
                <a:spcPts val="0"/>
              </a:spcBef>
            </a:pPr>
            <a:r>
              <a:rPr lang="en-US" sz="2800" b="1" spc="150" baseline="0" dirty="0">
                <a:solidFill>
                  <a:schemeClr val="tx2">
                    <a:lumMod val="40000"/>
                    <a:lumOff val="60000"/>
                  </a:schemeClr>
                </a:solidFill>
                <a:effectLst>
                  <a:outerShdw blurRad="38100" dist="38100" dir="2700000" algn="tl">
                    <a:srgbClr val="000000">
                      <a:alpha val="43137"/>
                    </a:srgbClr>
                  </a:outerShdw>
                </a:effectLst>
                <a:latin typeface="+mj-lt"/>
              </a:rPr>
              <a:t>Together…Shaping the Future of Energy</a:t>
            </a:r>
            <a:r>
              <a:rPr lang="en-US" sz="2800" b="0" spc="150" baseline="0" dirty="0">
                <a:solidFill>
                  <a:schemeClr val="tx2">
                    <a:lumMod val="40000"/>
                    <a:lumOff val="60000"/>
                  </a:schemeClr>
                </a:solidFill>
                <a:effectLst>
                  <a:outerShdw blurRad="38100" dist="38100" dir="2700000" algn="tl">
                    <a:srgbClr val="000000">
                      <a:alpha val="43137"/>
                    </a:srgbClr>
                  </a:outerShdw>
                </a:effectLst>
                <a:latin typeface="+mn-lt"/>
              </a:rPr>
              <a:t>™</a:t>
            </a:r>
          </a:p>
        </p:txBody>
      </p:sp>
    </p:spTree>
    <p:extLst>
      <p:ext uri="{BB962C8B-B14F-4D97-AF65-F5344CB8AC3E}">
        <p14:creationId xmlns:p14="http://schemas.microsoft.com/office/powerpoint/2010/main" val="31291504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losing Slide Diversit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CABDC1B-DF20-4D83-8F95-CF02F5DFE4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93518"/>
            <a:ext cx="12188952" cy="6577446"/>
          </a:xfrm>
          <a:prstGeom prst="rect">
            <a:avLst/>
          </a:prstGeom>
        </p:spPr>
      </p:pic>
      <p:sp>
        <p:nvSpPr>
          <p:cNvPr id="5" name="TextBox 4"/>
          <p:cNvSpPr txBox="1"/>
          <p:nvPr/>
        </p:nvSpPr>
        <p:spPr>
          <a:xfrm>
            <a:off x="0" y="3223723"/>
            <a:ext cx="12192000" cy="604911"/>
          </a:xfrm>
          <a:prstGeom prst="rect">
            <a:avLst/>
          </a:prstGeom>
          <a:noFill/>
        </p:spPr>
        <p:txBody>
          <a:bodyPr wrap="none" rtlCol="0">
            <a:noAutofit/>
          </a:bodyPr>
          <a:lstStyle/>
          <a:p>
            <a:pPr algn="ctr">
              <a:spcBef>
                <a:spcPts val="0"/>
              </a:spcBef>
            </a:pPr>
            <a:r>
              <a:rPr lang="en-US" sz="2800" b="1" spc="150" baseline="0" dirty="0">
                <a:solidFill>
                  <a:schemeClr val="tx2">
                    <a:lumMod val="40000"/>
                    <a:lumOff val="60000"/>
                  </a:schemeClr>
                </a:solidFill>
                <a:effectLst>
                  <a:outerShdw blurRad="38100" dist="38100" dir="2700000" algn="tl">
                    <a:srgbClr val="000000">
                      <a:alpha val="43137"/>
                    </a:srgbClr>
                  </a:outerShdw>
                </a:effectLst>
                <a:latin typeface="+mj-lt"/>
              </a:rPr>
              <a:t>Together…Shaping the Future of Energy</a:t>
            </a:r>
            <a:r>
              <a:rPr lang="en-US" sz="2800" b="0" spc="150" baseline="0" dirty="0">
                <a:solidFill>
                  <a:schemeClr val="tx2">
                    <a:lumMod val="40000"/>
                    <a:lumOff val="60000"/>
                  </a:schemeClr>
                </a:solidFill>
                <a:effectLst>
                  <a:outerShdw blurRad="38100" dist="38100" dir="2700000" algn="tl">
                    <a:srgbClr val="000000">
                      <a:alpha val="43137"/>
                    </a:srgbClr>
                  </a:outerShdw>
                </a:effectLst>
                <a:latin typeface="+mn-lt"/>
              </a:rPr>
              <a:t>™</a:t>
            </a:r>
          </a:p>
        </p:txBody>
      </p:sp>
      <p:pic>
        <p:nvPicPr>
          <p:cNvPr id="4" name="Picture 3">
            <a:extLst>
              <a:ext uri="{FF2B5EF4-FFF2-40B4-BE49-F238E27FC236}">
                <a16:creationId xmlns:a16="http://schemas.microsoft.com/office/drawing/2014/main" id="{DB4A0BDF-AF36-436C-9B89-D7318A27E311}"/>
              </a:ext>
            </a:extLst>
          </p:cNvPr>
          <p:cNvPicPr>
            <a:picLocks noChangeAspect="1"/>
          </p:cNvPicPr>
          <p:nvPr userDrawn="1"/>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0" y="5443574"/>
            <a:ext cx="12188952" cy="1232355"/>
          </a:xfrm>
          <a:prstGeom prst="rect">
            <a:avLst/>
          </a:prstGeom>
        </p:spPr>
      </p:pic>
    </p:spTree>
    <p:extLst>
      <p:ext uri="{BB962C8B-B14F-4D97-AF65-F5344CB8AC3E}">
        <p14:creationId xmlns:p14="http://schemas.microsoft.com/office/powerpoint/2010/main" val="3223885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G&amp;LCR 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213DCC-F107-4B27-8EAA-FA2368E3222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0" name="Rectangle 36"/>
          <p:cNvSpPr>
            <a:spLocks noGrp="1" noChangeArrowheads="1"/>
          </p:cNvSpPr>
          <p:nvPr>
            <p:ph type="subTitle" sz="quarter" idx="1" hasCustomPrompt="1"/>
          </p:nvPr>
        </p:nvSpPr>
        <p:spPr>
          <a:xfrm>
            <a:off x="365758" y="4023360"/>
            <a:ext cx="6217920" cy="1920240"/>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31" name="Rectangle 35"/>
          <p:cNvSpPr>
            <a:spLocks noGrp="1" noChangeArrowheads="1"/>
          </p:cNvSpPr>
          <p:nvPr>
            <p:ph type="ctrTitle" sz="quarter" hasCustomPrompt="1"/>
          </p:nvPr>
        </p:nvSpPr>
        <p:spPr>
          <a:xfrm>
            <a:off x="365758" y="731520"/>
            <a:ext cx="6217920" cy="2377440"/>
          </a:xfrm>
        </p:spPr>
        <p:txBody>
          <a:bodyPr anchor="b">
            <a:normAutofit/>
          </a:bodyPr>
          <a:lstStyle>
            <a:lvl1pPr algn="l">
              <a:spcAft>
                <a:spcPts val="600"/>
              </a:spcAft>
              <a:defRPr sz="3600">
                <a:solidFill>
                  <a:schemeClr val="tx1"/>
                </a:solidFill>
              </a:defRPr>
            </a:lvl1pPr>
          </a:lstStyle>
          <a:p>
            <a:r>
              <a:rPr lang="en-US" dirty="0"/>
              <a:t>CLICK TO EDIT MASTER TITLE</a:t>
            </a:r>
          </a:p>
        </p:txBody>
      </p:sp>
      <p:sp>
        <p:nvSpPr>
          <p:cNvPr id="32" name="Rectangle 31"/>
          <p:cNvSpPr/>
          <p:nvPr/>
        </p:nvSpPr>
        <p:spPr bwMode="auto">
          <a:xfrm flipH="1">
            <a:off x="-1" y="0"/>
            <a:ext cx="103465" cy="6858000"/>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sp>
        <p:nvSpPr>
          <p:cNvPr id="34" name="Text Placeholder 7"/>
          <p:cNvSpPr>
            <a:spLocks noGrp="1"/>
          </p:cNvSpPr>
          <p:nvPr>
            <p:ph type="body" sz="quarter" idx="10" hasCustomPrompt="1"/>
          </p:nvPr>
        </p:nvSpPr>
        <p:spPr>
          <a:xfrm>
            <a:off x="365758" y="3108960"/>
            <a:ext cx="6217920" cy="914400"/>
          </a:xfrm>
        </p:spPr>
        <p:txBody>
          <a:bodyPr>
            <a:normAutofit/>
          </a:bodyPr>
          <a:lstStyle>
            <a:lvl1pPr marL="0" indent="0">
              <a:buNone/>
              <a:defRPr sz="2400" b="1" baseline="0">
                <a:solidFill>
                  <a:srgbClr val="0040C0"/>
                </a:solidFill>
                <a:latin typeface="+mj-lt"/>
              </a:defRPr>
            </a:lvl1pPr>
          </a:lstStyle>
          <a:p>
            <a:pPr lvl="0"/>
            <a:r>
              <a:rPr lang="en-US" dirty="0"/>
              <a:t>Click To Edit Subtitle</a:t>
            </a:r>
          </a:p>
        </p:txBody>
      </p:sp>
      <p:grpSp>
        <p:nvGrpSpPr>
          <p:cNvPr id="25" name="Group 24">
            <a:extLst>
              <a:ext uri="{FF2B5EF4-FFF2-40B4-BE49-F238E27FC236}">
                <a16:creationId xmlns:a16="http://schemas.microsoft.com/office/drawing/2014/main" id="{F6A2914A-AAC4-4409-9DC2-C181488DA4B3}"/>
              </a:ext>
            </a:extLst>
          </p:cNvPr>
          <p:cNvGrpSpPr/>
          <p:nvPr userDrawn="1"/>
        </p:nvGrpSpPr>
        <p:grpSpPr>
          <a:xfrm>
            <a:off x="338624" y="6181725"/>
            <a:ext cx="4435668" cy="542465"/>
            <a:chOff x="338624" y="6181725"/>
            <a:chExt cx="4435668" cy="542465"/>
          </a:xfrm>
        </p:grpSpPr>
        <p:sp>
          <p:nvSpPr>
            <p:cNvPr id="29" name="Text Box 47">
              <a:extLst>
                <a:ext uri="{FF2B5EF4-FFF2-40B4-BE49-F238E27FC236}">
                  <a16:creationId xmlns:a16="http://schemas.microsoft.com/office/drawing/2014/main" id="{2AD0D039-F165-4672-8A4D-636C8A4722C6}"/>
                </a:ext>
              </a:extLst>
            </p:cNvPr>
            <p:cNvSpPr txBox="1">
              <a:spLocks noChangeArrowheads="1"/>
            </p:cNvSpPr>
            <p:nvPr userDrawn="1"/>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2022 Electric Power Research Institute, Inc. All rights reserved.</a:t>
              </a:r>
            </a:p>
          </p:txBody>
        </p:sp>
        <p:sp>
          <p:nvSpPr>
            <p:cNvPr id="33" name="TextBox 32">
              <a:hlinkClick r:id="rId3"/>
              <a:extLst>
                <a:ext uri="{FF2B5EF4-FFF2-40B4-BE49-F238E27FC236}">
                  <a16:creationId xmlns:a16="http://schemas.microsoft.com/office/drawing/2014/main" id="{21A3DC88-FB53-4B30-8657-1F27078A853D}"/>
                </a:ext>
              </a:extLst>
            </p:cNvPr>
            <p:cNvSpPr txBox="1"/>
            <p:nvPr userDrawn="1"/>
          </p:nvSpPr>
          <p:spPr>
            <a:xfrm>
              <a:off x="338624" y="6462580"/>
              <a:ext cx="1510665" cy="261610"/>
            </a:xfrm>
            <a:prstGeom prst="rect">
              <a:avLst/>
            </a:prstGeom>
            <a:noFill/>
          </p:spPr>
          <p:txBody>
            <a:bodyPr wrap="square" rtlCol="0">
              <a:spAutoFit/>
            </a:bodyPr>
            <a:lstStyle/>
            <a:p>
              <a:pPr algn="l"/>
              <a:r>
                <a:rPr lang="en-US" sz="1100" b="1" spc="200" baseline="0" dirty="0">
                  <a:solidFill>
                    <a:schemeClr val="tx1">
                      <a:lumMod val="65000"/>
                      <a:lumOff val="35000"/>
                    </a:schemeClr>
                  </a:solidFill>
                  <a:latin typeface="Century Gothic" panose="020B0502020202020204" pitchFamily="34" charset="0"/>
                </a:rPr>
                <a:t>www.epri.com</a:t>
              </a:r>
            </a:p>
          </p:txBody>
        </p:sp>
        <p:cxnSp>
          <p:nvCxnSpPr>
            <p:cNvPr id="35" name="Straight Connector 34">
              <a:extLst>
                <a:ext uri="{FF2B5EF4-FFF2-40B4-BE49-F238E27FC236}">
                  <a16:creationId xmlns:a16="http://schemas.microsoft.com/office/drawing/2014/main" id="{36D96DFB-D8B4-401B-BD76-D4FAB2779AC3}"/>
                </a:ext>
              </a:extLst>
            </p:cNvPr>
            <p:cNvCxnSpPr/>
            <p:nvPr userDrawn="1"/>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36" name="Picture 35">
              <a:hlinkClick r:id="rId4"/>
              <a:extLst>
                <a:ext uri="{FF2B5EF4-FFF2-40B4-BE49-F238E27FC236}">
                  <a16:creationId xmlns:a16="http://schemas.microsoft.com/office/drawing/2014/main" id="{6146E3C0-C099-4B35-AB14-7B6C4FAFEED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92809" y="6284322"/>
              <a:ext cx="150229" cy="150229"/>
            </a:xfrm>
            <a:prstGeom prst="rect">
              <a:avLst/>
            </a:prstGeom>
          </p:spPr>
        </p:pic>
        <p:pic>
          <p:nvPicPr>
            <p:cNvPr id="37" name="Picture 36">
              <a:hlinkClick r:id="rId6"/>
              <a:extLst>
                <a:ext uri="{FF2B5EF4-FFF2-40B4-BE49-F238E27FC236}">
                  <a16:creationId xmlns:a16="http://schemas.microsoft.com/office/drawing/2014/main" id="{0F94D77D-2453-4542-AFC0-11CA186E812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38" name="Picture 37">
              <a:hlinkClick r:id="rId8"/>
              <a:extLst>
                <a:ext uri="{FF2B5EF4-FFF2-40B4-BE49-F238E27FC236}">
                  <a16:creationId xmlns:a16="http://schemas.microsoft.com/office/drawing/2014/main" id="{87C10504-8C10-4A69-A247-764C0BB9FCBC}"/>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84743" y="6293930"/>
              <a:ext cx="160709" cy="131013"/>
            </a:xfrm>
            <a:prstGeom prst="rect">
              <a:avLst/>
            </a:prstGeom>
          </p:spPr>
        </p:pic>
      </p:grpSp>
    </p:spTree>
    <p:extLst>
      <p:ext uri="{BB962C8B-B14F-4D97-AF65-F5344CB8AC3E}">
        <p14:creationId xmlns:p14="http://schemas.microsoft.com/office/powerpoint/2010/main" val="2162571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G&amp;ES 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370DE5-6E93-4496-B10C-FF6027E31F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1" name="Rectangle 36"/>
          <p:cNvSpPr>
            <a:spLocks noGrp="1" noChangeArrowheads="1"/>
          </p:cNvSpPr>
          <p:nvPr>
            <p:ph type="subTitle" sz="quarter" idx="1" hasCustomPrompt="1"/>
          </p:nvPr>
        </p:nvSpPr>
        <p:spPr>
          <a:xfrm>
            <a:off x="365758" y="4023360"/>
            <a:ext cx="6217920" cy="1920240"/>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22" name="Rectangle 35"/>
          <p:cNvSpPr>
            <a:spLocks noGrp="1" noChangeArrowheads="1"/>
          </p:cNvSpPr>
          <p:nvPr>
            <p:ph type="ctrTitle" sz="quarter" hasCustomPrompt="1"/>
          </p:nvPr>
        </p:nvSpPr>
        <p:spPr>
          <a:xfrm>
            <a:off x="365758" y="731520"/>
            <a:ext cx="6217920" cy="2377440"/>
          </a:xfrm>
        </p:spPr>
        <p:txBody>
          <a:bodyPr anchor="b">
            <a:normAutofit/>
          </a:bodyPr>
          <a:lstStyle>
            <a:lvl1pPr algn="l">
              <a:spcAft>
                <a:spcPts val="600"/>
              </a:spcAft>
              <a:defRPr sz="3600">
                <a:solidFill>
                  <a:schemeClr val="tx1"/>
                </a:solidFill>
              </a:defRPr>
            </a:lvl1pPr>
          </a:lstStyle>
          <a:p>
            <a:r>
              <a:rPr lang="en-US" dirty="0"/>
              <a:t>CLICK TO EDIT MASTER TITLE</a:t>
            </a:r>
          </a:p>
        </p:txBody>
      </p:sp>
      <p:sp>
        <p:nvSpPr>
          <p:cNvPr id="24" name="Rectangle 23"/>
          <p:cNvSpPr/>
          <p:nvPr/>
        </p:nvSpPr>
        <p:spPr bwMode="auto">
          <a:xfrm flipH="1">
            <a:off x="-1" y="0"/>
            <a:ext cx="103465" cy="6858000"/>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sp>
        <p:nvSpPr>
          <p:cNvPr id="30" name="Text Placeholder 7"/>
          <p:cNvSpPr>
            <a:spLocks noGrp="1"/>
          </p:cNvSpPr>
          <p:nvPr>
            <p:ph type="body" sz="quarter" idx="10" hasCustomPrompt="1"/>
          </p:nvPr>
        </p:nvSpPr>
        <p:spPr>
          <a:xfrm>
            <a:off x="365758" y="3108960"/>
            <a:ext cx="6217920" cy="914400"/>
          </a:xfrm>
        </p:spPr>
        <p:txBody>
          <a:bodyPr>
            <a:normAutofit/>
          </a:bodyPr>
          <a:lstStyle>
            <a:lvl1pPr marL="0" indent="0">
              <a:buNone/>
              <a:defRPr sz="2400" b="1" baseline="0">
                <a:solidFill>
                  <a:srgbClr val="0040C0"/>
                </a:solidFill>
                <a:latin typeface="+mj-lt"/>
              </a:defRPr>
            </a:lvl1pPr>
          </a:lstStyle>
          <a:p>
            <a:pPr lvl="0"/>
            <a:r>
              <a:rPr lang="en-US" dirty="0"/>
              <a:t>Click To Edit Subtitle</a:t>
            </a:r>
          </a:p>
        </p:txBody>
      </p:sp>
      <p:grpSp>
        <p:nvGrpSpPr>
          <p:cNvPr id="27" name="Group 26">
            <a:extLst>
              <a:ext uri="{FF2B5EF4-FFF2-40B4-BE49-F238E27FC236}">
                <a16:creationId xmlns:a16="http://schemas.microsoft.com/office/drawing/2014/main" id="{C593561F-CAB2-4517-A6C1-CC6CDE085269}"/>
              </a:ext>
            </a:extLst>
          </p:cNvPr>
          <p:cNvGrpSpPr/>
          <p:nvPr userDrawn="1"/>
        </p:nvGrpSpPr>
        <p:grpSpPr>
          <a:xfrm>
            <a:off x="338624" y="6181725"/>
            <a:ext cx="4435668" cy="542465"/>
            <a:chOff x="338624" y="6181725"/>
            <a:chExt cx="4435668" cy="542465"/>
          </a:xfrm>
        </p:grpSpPr>
        <p:sp>
          <p:nvSpPr>
            <p:cNvPr id="28" name="Text Box 47">
              <a:extLst>
                <a:ext uri="{FF2B5EF4-FFF2-40B4-BE49-F238E27FC236}">
                  <a16:creationId xmlns:a16="http://schemas.microsoft.com/office/drawing/2014/main" id="{C6098697-978C-497A-8844-B897E3851A4D}"/>
                </a:ext>
              </a:extLst>
            </p:cNvPr>
            <p:cNvSpPr txBox="1">
              <a:spLocks noChangeArrowheads="1"/>
            </p:cNvSpPr>
            <p:nvPr userDrawn="1"/>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2022 Electric Power Research Institute, Inc. All rights reserved.</a:t>
              </a:r>
            </a:p>
          </p:txBody>
        </p:sp>
        <p:sp>
          <p:nvSpPr>
            <p:cNvPr id="29" name="TextBox 28">
              <a:hlinkClick r:id="rId3"/>
              <a:extLst>
                <a:ext uri="{FF2B5EF4-FFF2-40B4-BE49-F238E27FC236}">
                  <a16:creationId xmlns:a16="http://schemas.microsoft.com/office/drawing/2014/main" id="{2B0D3F73-8CAD-40AE-843F-C23EDECF168A}"/>
                </a:ext>
              </a:extLst>
            </p:cNvPr>
            <p:cNvSpPr txBox="1"/>
            <p:nvPr userDrawn="1"/>
          </p:nvSpPr>
          <p:spPr>
            <a:xfrm>
              <a:off x="338624" y="6462580"/>
              <a:ext cx="1510665" cy="261610"/>
            </a:xfrm>
            <a:prstGeom prst="rect">
              <a:avLst/>
            </a:prstGeom>
            <a:noFill/>
          </p:spPr>
          <p:txBody>
            <a:bodyPr wrap="square" rtlCol="0">
              <a:spAutoFit/>
            </a:bodyPr>
            <a:lstStyle/>
            <a:p>
              <a:pPr algn="l"/>
              <a:r>
                <a:rPr lang="en-US" sz="1100" b="1" spc="200" baseline="0" dirty="0">
                  <a:solidFill>
                    <a:schemeClr val="tx1">
                      <a:lumMod val="65000"/>
                      <a:lumOff val="35000"/>
                    </a:schemeClr>
                  </a:solidFill>
                  <a:latin typeface="Century Gothic" panose="020B0502020202020204" pitchFamily="34" charset="0"/>
                </a:rPr>
                <a:t>www.epri.com</a:t>
              </a:r>
            </a:p>
          </p:txBody>
        </p:sp>
        <p:cxnSp>
          <p:nvCxnSpPr>
            <p:cNvPr id="31" name="Straight Connector 30">
              <a:extLst>
                <a:ext uri="{FF2B5EF4-FFF2-40B4-BE49-F238E27FC236}">
                  <a16:creationId xmlns:a16="http://schemas.microsoft.com/office/drawing/2014/main" id="{EFE81FBE-9D64-4C06-BAB1-FFAF2AB5C92F}"/>
                </a:ext>
              </a:extLst>
            </p:cNvPr>
            <p:cNvCxnSpPr/>
            <p:nvPr userDrawn="1"/>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32" name="Picture 31">
              <a:hlinkClick r:id="rId4"/>
              <a:extLst>
                <a:ext uri="{FF2B5EF4-FFF2-40B4-BE49-F238E27FC236}">
                  <a16:creationId xmlns:a16="http://schemas.microsoft.com/office/drawing/2014/main" id="{D6AAD40B-2BE4-4A23-AF70-2E6A765EE51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92809" y="6284322"/>
              <a:ext cx="150229" cy="150229"/>
            </a:xfrm>
            <a:prstGeom prst="rect">
              <a:avLst/>
            </a:prstGeom>
          </p:spPr>
        </p:pic>
        <p:pic>
          <p:nvPicPr>
            <p:cNvPr id="33" name="Picture 32">
              <a:hlinkClick r:id="rId6"/>
              <a:extLst>
                <a:ext uri="{FF2B5EF4-FFF2-40B4-BE49-F238E27FC236}">
                  <a16:creationId xmlns:a16="http://schemas.microsoft.com/office/drawing/2014/main" id="{D26E2C2D-63AC-4672-9CFD-12890EB11B7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34" name="Picture 33">
              <a:hlinkClick r:id="rId8"/>
              <a:extLst>
                <a:ext uri="{FF2B5EF4-FFF2-40B4-BE49-F238E27FC236}">
                  <a16:creationId xmlns:a16="http://schemas.microsoft.com/office/drawing/2014/main" id="{718FAA29-2E23-4896-BC6D-970DF44FCE94}"/>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84743" y="6293930"/>
              <a:ext cx="160709" cy="131013"/>
            </a:xfrm>
            <a:prstGeom prst="rect">
              <a:avLst/>
            </a:prstGeom>
          </p:spPr>
        </p:pic>
      </p:grpSp>
    </p:spTree>
    <p:extLst>
      <p:ext uri="{BB962C8B-B14F-4D97-AF65-F5344CB8AC3E}">
        <p14:creationId xmlns:p14="http://schemas.microsoft.com/office/powerpoint/2010/main" val="532849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amp;DI 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5DD1C6-53CB-422F-B275-DBDFBD94282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0" name="Rectangle 36"/>
          <p:cNvSpPr>
            <a:spLocks noGrp="1" noChangeArrowheads="1"/>
          </p:cNvSpPr>
          <p:nvPr>
            <p:ph type="subTitle" sz="quarter" idx="1" hasCustomPrompt="1"/>
          </p:nvPr>
        </p:nvSpPr>
        <p:spPr>
          <a:xfrm>
            <a:off x="365758" y="4023360"/>
            <a:ext cx="6217920" cy="1920240"/>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2000">
                <a:solidFill>
                  <a:schemeClr val="tx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31" name="Rectangle 35"/>
          <p:cNvSpPr>
            <a:spLocks noGrp="1" noChangeArrowheads="1"/>
          </p:cNvSpPr>
          <p:nvPr>
            <p:ph type="ctrTitle" sz="quarter" hasCustomPrompt="1"/>
          </p:nvPr>
        </p:nvSpPr>
        <p:spPr>
          <a:xfrm>
            <a:off x="365758" y="731520"/>
            <a:ext cx="6217920" cy="2377440"/>
          </a:xfrm>
        </p:spPr>
        <p:txBody>
          <a:bodyPr anchor="b">
            <a:normAutofit/>
          </a:bodyPr>
          <a:lstStyle>
            <a:lvl1pPr algn="l">
              <a:spcAft>
                <a:spcPts val="600"/>
              </a:spcAft>
              <a:defRPr sz="3600">
                <a:solidFill>
                  <a:schemeClr val="tx1"/>
                </a:solidFill>
              </a:defRPr>
            </a:lvl1pPr>
          </a:lstStyle>
          <a:p>
            <a:r>
              <a:rPr lang="en-US" dirty="0"/>
              <a:t>CLICK TO EDIT MASTER TITLE</a:t>
            </a:r>
          </a:p>
        </p:txBody>
      </p:sp>
      <p:sp>
        <p:nvSpPr>
          <p:cNvPr id="32" name="Rectangle 31"/>
          <p:cNvSpPr/>
          <p:nvPr/>
        </p:nvSpPr>
        <p:spPr bwMode="auto">
          <a:xfrm flipH="1">
            <a:off x="-1" y="0"/>
            <a:ext cx="103465" cy="6858000"/>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sp>
        <p:nvSpPr>
          <p:cNvPr id="34" name="Text Placeholder 7"/>
          <p:cNvSpPr>
            <a:spLocks noGrp="1"/>
          </p:cNvSpPr>
          <p:nvPr>
            <p:ph type="body" sz="quarter" idx="10" hasCustomPrompt="1"/>
          </p:nvPr>
        </p:nvSpPr>
        <p:spPr>
          <a:xfrm>
            <a:off x="365758" y="3108960"/>
            <a:ext cx="6217920" cy="914400"/>
          </a:xfrm>
        </p:spPr>
        <p:txBody>
          <a:bodyPr>
            <a:normAutofit/>
          </a:bodyPr>
          <a:lstStyle>
            <a:lvl1pPr marL="0" indent="0">
              <a:buNone/>
              <a:defRPr sz="2400" b="1" baseline="0">
                <a:solidFill>
                  <a:srgbClr val="0040C0"/>
                </a:solidFill>
                <a:latin typeface="+mj-lt"/>
              </a:defRPr>
            </a:lvl1pPr>
          </a:lstStyle>
          <a:p>
            <a:pPr lvl="0"/>
            <a:r>
              <a:rPr lang="en-US" dirty="0"/>
              <a:t>Click To Edit Subtitle</a:t>
            </a:r>
          </a:p>
        </p:txBody>
      </p:sp>
      <p:grpSp>
        <p:nvGrpSpPr>
          <p:cNvPr id="23" name="Group 22">
            <a:extLst>
              <a:ext uri="{FF2B5EF4-FFF2-40B4-BE49-F238E27FC236}">
                <a16:creationId xmlns:a16="http://schemas.microsoft.com/office/drawing/2014/main" id="{30CA6871-F43E-43AE-A2AE-E46146D6A565}"/>
              </a:ext>
            </a:extLst>
          </p:cNvPr>
          <p:cNvGrpSpPr/>
          <p:nvPr userDrawn="1"/>
        </p:nvGrpSpPr>
        <p:grpSpPr>
          <a:xfrm>
            <a:off x="338624" y="6181725"/>
            <a:ext cx="4435668" cy="542465"/>
            <a:chOff x="338624" y="6181725"/>
            <a:chExt cx="4435668" cy="542465"/>
          </a:xfrm>
        </p:grpSpPr>
        <p:sp>
          <p:nvSpPr>
            <p:cNvPr id="25" name="Text Box 47">
              <a:extLst>
                <a:ext uri="{FF2B5EF4-FFF2-40B4-BE49-F238E27FC236}">
                  <a16:creationId xmlns:a16="http://schemas.microsoft.com/office/drawing/2014/main" id="{456EFF95-D289-468B-A39F-1C223CCA085B}"/>
                </a:ext>
              </a:extLst>
            </p:cNvPr>
            <p:cNvSpPr txBox="1">
              <a:spLocks noChangeArrowheads="1"/>
            </p:cNvSpPr>
            <p:nvPr userDrawn="1"/>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2022 Electric Power Research Institute, Inc. All rights reserved.</a:t>
              </a:r>
            </a:p>
          </p:txBody>
        </p:sp>
        <p:sp>
          <p:nvSpPr>
            <p:cNvPr id="29" name="TextBox 28">
              <a:hlinkClick r:id="rId3"/>
              <a:extLst>
                <a:ext uri="{FF2B5EF4-FFF2-40B4-BE49-F238E27FC236}">
                  <a16:creationId xmlns:a16="http://schemas.microsoft.com/office/drawing/2014/main" id="{12A1A365-06F2-4B20-9224-7C3EAC6A4286}"/>
                </a:ext>
              </a:extLst>
            </p:cNvPr>
            <p:cNvSpPr txBox="1"/>
            <p:nvPr userDrawn="1"/>
          </p:nvSpPr>
          <p:spPr>
            <a:xfrm>
              <a:off x="338624" y="6462580"/>
              <a:ext cx="1510665" cy="261610"/>
            </a:xfrm>
            <a:prstGeom prst="rect">
              <a:avLst/>
            </a:prstGeom>
            <a:noFill/>
          </p:spPr>
          <p:txBody>
            <a:bodyPr wrap="square" rtlCol="0">
              <a:spAutoFit/>
            </a:bodyPr>
            <a:lstStyle/>
            <a:p>
              <a:pPr algn="l"/>
              <a:r>
                <a:rPr lang="en-US" sz="1100" b="1" spc="200" baseline="0" dirty="0">
                  <a:solidFill>
                    <a:schemeClr val="tx1">
                      <a:lumMod val="65000"/>
                      <a:lumOff val="35000"/>
                    </a:schemeClr>
                  </a:solidFill>
                  <a:latin typeface="Century Gothic" panose="020B0502020202020204" pitchFamily="34" charset="0"/>
                </a:rPr>
                <a:t>www.epri.com</a:t>
              </a:r>
            </a:p>
          </p:txBody>
        </p:sp>
        <p:cxnSp>
          <p:nvCxnSpPr>
            <p:cNvPr id="33" name="Straight Connector 32">
              <a:extLst>
                <a:ext uri="{FF2B5EF4-FFF2-40B4-BE49-F238E27FC236}">
                  <a16:creationId xmlns:a16="http://schemas.microsoft.com/office/drawing/2014/main" id="{9959B6B3-B9E1-4933-8BDC-3B3FDC236B79}"/>
                </a:ext>
              </a:extLst>
            </p:cNvPr>
            <p:cNvCxnSpPr/>
            <p:nvPr userDrawn="1"/>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35" name="Picture 34">
              <a:hlinkClick r:id="rId4"/>
              <a:extLst>
                <a:ext uri="{FF2B5EF4-FFF2-40B4-BE49-F238E27FC236}">
                  <a16:creationId xmlns:a16="http://schemas.microsoft.com/office/drawing/2014/main" id="{CD2CCB58-DA3B-462C-80B9-C58BBFFCC7C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92809" y="6284322"/>
              <a:ext cx="150229" cy="150229"/>
            </a:xfrm>
            <a:prstGeom prst="rect">
              <a:avLst/>
            </a:prstGeom>
          </p:spPr>
        </p:pic>
        <p:pic>
          <p:nvPicPr>
            <p:cNvPr id="36" name="Picture 35">
              <a:hlinkClick r:id="rId6"/>
              <a:extLst>
                <a:ext uri="{FF2B5EF4-FFF2-40B4-BE49-F238E27FC236}">
                  <a16:creationId xmlns:a16="http://schemas.microsoft.com/office/drawing/2014/main" id="{AE810849-F144-4E7E-93DE-EAF2E08368A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511415" y="6277559"/>
              <a:ext cx="75579" cy="163755"/>
            </a:xfrm>
            <a:prstGeom prst="rect">
              <a:avLst/>
            </a:prstGeom>
          </p:spPr>
        </p:pic>
        <p:pic>
          <p:nvPicPr>
            <p:cNvPr id="37" name="Picture 36">
              <a:hlinkClick r:id="rId8"/>
              <a:extLst>
                <a:ext uri="{FF2B5EF4-FFF2-40B4-BE49-F238E27FC236}">
                  <a16:creationId xmlns:a16="http://schemas.microsoft.com/office/drawing/2014/main" id="{2BEBC2F3-83E5-4482-B054-9DFE809B14D7}"/>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84743" y="6293930"/>
              <a:ext cx="160709" cy="131013"/>
            </a:xfrm>
            <a:prstGeom prst="rect">
              <a:avLst/>
            </a:prstGeom>
          </p:spPr>
        </p:pic>
      </p:grpSp>
    </p:spTree>
    <p:extLst>
      <p:ext uri="{BB962C8B-B14F-4D97-AF65-F5344CB8AC3E}">
        <p14:creationId xmlns:p14="http://schemas.microsoft.com/office/powerpoint/2010/main" val="2154875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noAutofit/>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65760" y="1005840"/>
            <a:ext cx="11430000" cy="53949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34023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Highlight Box">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noAutofit/>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65760" y="1005840"/>
            <a:ext cx="11430000" cy="484632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04FAA409-EC2B-4245-BB55-6C0CC85D75F0}"/>
              </a:ext>
            </a:extLst>
          </p:cNvPr>
          <p:cNvSpPr>
            <a:spLocks noGrp="1"/>
          </p:cNvSpPr>
          <p:nvPr>
            <p:ph type="body" sz="quarter" idx="10"/>
          </p:nvPr>
        </p:nvSpPr>
        <p:spPr>
          <a:xfrm>
            <a:off x="365125" y="5943600"/>
            <a:ext cx="11430000" cy="548640"/>
          </a:xfrm>
          <a:solidFill>
            <a:srgbClr val="0040C0"/>
          </a:solidFill>
        </p:spPr>
        <p:txBody>
          <a:bodyPr anchor="ctr">
            <a:normAutofit/>
          </a:bodyPr>
          <a:lstStyle>
            <a:lvl1pPr marL="0" indent="0" algn="ctr">
              <a:spcAft>
                <a:spcPts val="0"/>
              </a:spcAft>
              <a:buNone/>
              <a:defRPr sz="2800" b="1">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3925177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image" Target="../media/image16.png"/><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theme" Target="../theme/theme2.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image" Target="../media/image17.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Rectangle 21">
            <a:extLst>
              <a:ext uri="{FF2B5EF4-FFF2-40B4-BE49-F238E27FC236}">
                <a16:creationId xmlns:a16="http://schemas.microsoft.com/office/drawing/2014/main" id="{5DF57B04-D6F9-4D53-867D-F4768956F1F6}"/>
              </a:ext>
            </a:extLst>
          </p:cNvPr>
          <p:cNvSpPr/>
          <p:nvPr userDrawn="1"/>
        </p:nvSpPr>
        <p:spPr>
          <a:xfrm>
            <a:off x="0" y="6675437"/>
            <a:ext cx="12192000" cy="1841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26" name="Rectangle 2"/>
          <p:cNvSpPr>
            <a:spLocks noGrp="1" noChangeArrowheads="1"/>
          </p:cNvSpPr>
          <p:nvPr>
            <p:ph type="title"/>
          </p:nvPr>
        </p:nvSpPr>
        <p:spPr bwMode="auto">
          <a:xfrm>
            <a:off x="365760" y="182563"/>
            <a:ext cx="11460480" cy="7315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365760" y="1005840"/>
            <a:ext cx="11460480" cy="55168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Box 47"/>
          <p:cNvSpPr txBox="1">
            <a:spLocks noChangeArrowheads="1"/>
          </p:cNvSpPr>
          <p:nvPr/>
        </p:nvSpPr>
        <p:spPr bwMode="auto">
          <a:xfrm>
            <a:off x="4656903" y="6659790"/>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tx1">
                    <a:lumMod val="50000"/>
                    <a:lumOff val="50000"/>
                  </a:schemeClr>
                </a:solidFill>
                <a:latin typeface="Calibri Light" panose="020F0302020204030204" pitchFamily="34" charset="0"/>
                <a:cs typeface="Calibri Light" panose="020F0302020204030204" pitchFamily="34" charset="0"/>
              </a:rPr>
              <a:t>© 2022 Electric Power Research Institute, Inc. All rights reserved.</a:t>
            </a:r>
          </a:p>
        </p:txBody>
      </p:sp>
      <p:sp>
        <p:nvSpPr>
          <p:cNvPr id="1060" name="Text Box 36"/>
          <p:cNvSpPr txBox="1">
            <a:spLocks noChangeArrowheads="1"/>
          </p:cNvSpPr>
          <p:nvPr/>
        </p:nvSpPr>
        <p:spPr bwMode="auto">
          <a:xfrm>
            <a:off x="81280" y="6659790"/>
            <a:ext cx="810684" cy="215444"/>
          </a:xfrm>
          <a:prstGeom prst="rect">
            <a:avLst/>
          </a:prstGeom>
          <a:noFill/>
          <a:ln w="9525">
            <a:noFill/>
            <a:miter lim="800000"/>
            <a:headEnd/>
            <a:tailEnd/>
          </a:ln>
          <a:effectLst/>
        </p:spPr>
        <p:txBody>
          <a:bodyPr>
            <a:spAutoFit/>
          </a:bodyPr>
          <a:lstStyle/>
          <a:p>
            <a:pPr algn="l">
              <a:spcBef>
                <a:spcPts val="0"/>
              </a:spcBef>
            </a:pPr>
            <a:fld id="{324FBA8B-C479-4BF9-A515-8ED623D42A4A}" type="slidenum">
              <a:rPr lang="en-US" sz="800">
                <a:solidFill>
                  <a:schemeClr val="tx1">
                    <a:lumMod val="50000"/>
                    <a:lumOff val="50000"/>
                  </a:schemeClr>
                </a:solidFill>
              </a:rPr>
              <a:pPr algn="l">
                <a:spcBef>
                  <a:spcPts val="0"/>
                </a:spcBef>
              </a:pPr>
              <a:t>‹#›</a:t>
            </a:fld>
            <a:endParaRPr lang="en-US" sz="800" dirty="0">
              <a:solidFill>
                <a:schemeClr val="tx1">
                  <a:lumMod val="50000"/>
                  <a:lumOff val="50000"/>
                </a:schemeClr>
              </a:solidFill>
            </a:endParaRPr>
          </a:p>
        </p:txBody>
      </p:sp>
      <p:sp>
        <p:nvSpPr>
          <p:cNvPr id="11" name="Rectangle 10"/>
          <p:cNvSpPr/>
          <p:nvPr/>
        </p:nvSpPr>
        <p:spPr bwMode="auto">
          <a:xfrm rot="5400000" flipH="1">
            <a:off x="6044268" y="-6044268"/>
            <a:ext cx="103465" cy="12192001"/>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pic>
        <p:nvPicPr>
          <p:cNvPr id="4" name="Graphic 3">
            <a:extLst>
              <a:ext uri="{FF2B5EF4-FFF2-40B4-BE49-F238E27FC236}">
                <a16:creationId xmlns:a16="http://schemas.microsoft.com/office/drawing/2014/main" id="{3AD1C04C-FF14-E24F-BEA1-4C27E3938429}"/>
              </a:ext>
            </a:extLst>
          </p:cNvPr>
          <p:cNvPicPr>
            <a:picLocks noChangeAspect="1"/>
          </p:cNvPicPr>
          <p:nvPr userDrawn="1"/>
        </p:nvPicPr>
        <p:blipFill>
          <a:blip r:embed="rId26">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11533578" y="6719007"/>
            <a:ext cx="570318" cy="110658"/>
          </a:xfrm>
          <a:prstGeom prst="rect">
            <a:avLst/>
          </a:prstGeom>
        </p:spPr>
      </p:pic>
    </p:spTree>
    <p:extLst>
      <p:ext uri="{BB962C8B-B14F-4D97-AF65-F5344CB8AC3E}">
        <p14:creationId xmlns:p14="http://schemas.microsoft.com/office/powerpoint/2010/main" val="309186555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17"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8" r:id="rId16"/>
    <p:sldLayoutId id="2147483743" r:id="rId17"/>
    <p:sldLayoutId id="2147483744" r:id="rId18"/>
    <p:sldLayoutId id="2147483745" r:id="rId19"/>
    <p:sldLayoutId id="2147483742" r:id="rId20"/>
    <p:sldLayoutId id="2147483747" r:id="rId21"/>
    <p:sldLayoutId id="2147483715" r:id="rId22"/>
    <p:sldLayoutId id="2147483716" r:id="rId23"/>
    <p:sldLayoutId id="2147483753" r:id="rId24"/>
  </p:sldLayoutIdLst>
  <p:txStyles>
    <p:titleStyle>
      <a:lvl1pPr algn="l" rtl="0" eaLnBrk="1" fontAlgn="base" hangingPunct="1">
        <a:lnSpc>
          <a:spcPct val="100000"/>
        </a:lnSpc>
        <a:spcBef>
          <a:spcPct val="0"/>
        </a:spcBef>
        <a:spcAft>
          <a:spcPct val="0"/>
        </a:spcAft>
        <a:defRPr sz="3200" b="1">
          <a:solidFill>
            <a:schemeClr val="tx1"/>
          </a:solidFill>
          <a:latin typeface="+mj-lt"/>
          <a:ea typeface="+mj-ea"/>
          <a:cs typeface="+mj-cs"/>
        </a:defRPr>
      </a:lvl1pPr>
      <a:lvl2pPr algn="l" rtl="0" eaLnBrk="1" fontAlgn="base" hangingPunct="1">
        <a:lnSpc>
          <a:spcPct val="95000"/>
        </a:lnSpc>
        <a:spcBef>
          <a:spcPct val="0"/>
        </a:spcBef>
        <a:spcAft>
          <a:spcPct val="0"/>
        </a:spcAft>
        <a:defRPr sz="2800" b="1">
          <a:solidFill>
            <a:schemeClr val="tx2"/>
          </a:solidFill>
          <a:latin typeface="Arial" charset="0"/>
        </a:defRPr>
      </a:lvl2pPr>
      <a:lvl3pPr algn="l" rtl="0" eaLnBrk="1" fontAlgn="base" hangingPunct="1">
        <a:lnSpc>
          <a:spcPct val="95000"/>
        </a:lnSpc>
        <a:spcBef>
          <a:spcPct val="0"/>
        </a:spcBef>
        <a:spcAft>
          <a:spcPct val="0"/>
        </a:spcAft>
        <a:defRPr sz="2800" b="1">
          <a:solidFill>
            <a:schemeClr val="tx2"/>
          </a:solidFill>
          <a:latin typeface="Arial" charset="0"/>
        </a:defRPr>
      </a:lvl3pPr>
      <a:lvl4pPr algn="l" rtl="0" eaLnBrk="1" fontAlgn="base" hangingPunct="1">
        <a:lnSpc>
          <a:spcPct val="95000"/>
        </a:lnSpc>
        <a:spcBef>
          <a:spcPct val="0"/>
        </a:spcBef>
        <a:spcAft>
          <a:spcPct val="0"/>
        </a:spcAft>
        <a:defRPr sz="2800" b="1">
          <a:solidFill>
            <a:schemeClr val="tx2"/>
          </a:solidFill>
          <a:latin typeface="Arial" charset="0"/>
        </a:defRPr>
      </a:lvl4pPr>
      <a:lvl5pPr algn="l" rtl="0" eaLnBrk="1" fontAlgn="base" hangingPunct="1">
        <a:lnSpc>
          <a:spcPct val="95000"/>
        </a:lnSpc>
        <a:spcBef>
          <a:spcPct val="0"/>
        </a:spcBef>
        <a:spcAft>
          <a:spcPct val="0"/>
        </a:spcAft>
        <a:defRPr sz="2800" b="1">
          <a:solidFill>
            <a:schemeClr val="tx2"/>
          </a:solidFill>
          <a:latin typeface="Arial" charset="0"/>
        </a:defRPr>
      </a:lvl5pPr>
      <a:lvl6pPr marL="457200" algn="l" rtl="0" eaLnBrk="1" fontAlgn="base" hangingPunct="1">
        <a:lnSpc>
          <a:spcPct val="95000"/>
        </a:lnSpc>
        <a:spcBef>
          <a:spcPct val="0"/>
        </a:spcBef>
        <a:spcAft>
          <a:spcPct val="0"/>
        </a:spcAft>
        <a:defRPr sz="2800" b="1">
          <a:solidFill>
            <a:schemeClr val="tx2"/>
          </a:solidFill>
          <a:latin typeface="Arial" charset="0"/>
        </a:defRPr>
      </a:lvl6pPr>
      <a:lvl7pPr marL="914400" algn="l" rtl="0" eaLnBrk="1" fontAlgn="base" hangingPunct="1">
        <a:lnSpc>
          <a:spcPct val="95000"/>
        </a:lnSpc>
        <a:spcBef>
          <a:spcPct val="0"/>
        </a:spcBef>
        <a:spcAft>
          <a:spcPct val="0"/>
        </a:spcAft>
        <a:defRPr sz="2800" b="1">
          <a:solidFill>
            <a:schemeClr val="tx2"/>
          </a:solidFill>
          <a:latin typeface="Arial" charset="0"/>
        </a:defRPr>
      </a:lvl7pPr>
      <a:lvl8pPr marL="1371600" algn="l" rtl="0" eaLnBrk="1" fontAlgn="base" hangingPunct="1">
        <a:lnSpc>
          <a:spcPct val="95000"/>
        </a:lnSpc>
        <a:spcBef>
          <a:spcPct val="0"/>
        </a:spcBef>
        <a:spcAft>
          <a:spcPct val="0"/>
        </a:spcAft>
        <a:defRPr sz="2800" b="1">
          <a:solidFill>
            <a:schemeClr val="tx2"/>
          </a:solidFill>
          <a:latin typeface="Arial" charset="0"/>
        </a:defRPr>
      </a:lvl8pPr>
      <a:lvl9pPr marL="1828800" algn="l" rtl="0" eaLnBrk="1" fontAlgn="base" hangingPunct="1">
        <a:lnSpc>
          <a:spcPct val="95000"/>
        </a:lnSpc>
        <a:spcBef>
          <a:spcPct val="0"/>
        </a:spcBef>
        <a:spcAft>
          <a:spcPct val="0"/>
        </a:spcAft>
        <a:defRPr sz="2800" b="1">
          <a:solidFill>
            <a:schemeClr val="tx2"/>
          </a:solidFill>
          <a:latin typeface="Arial" charset="0"/>
        </a:defRPr>
      </a:lvl9pPr>
    </p:titleStyle>
    <p:bodyStyle>
      <a:lvl1pPr marL="231775" indent="-231775" algn="l" rtl="0" eaLnBrk="1" fontAlgn="base" hangingPunct="1">
        <a:lnSpc>
          <a:spcPct val="100000"/>
        </a:lnSpc>
        <a:spcBef>
          <a:spcPct val="0"/>
        </a:spcBef>
        <a:spcAft>
          <a:spcPts val="600"/>
        </a:spcAft>
        <a:buClr>
          <a:schemeClr val="tx1">
            <a:lumMod val="65000"/>
            <a:lumOff val="35000"/>
          </a:schemeClr>
        </a:buClr>
        <a:buSzPct val="80000"/>
        <a:buFont typeface="Wingdings" panose="05000000000000000000" pitchFamily="2" charset="2"/>
        <a:buChar char="§"/>
        <a:defRPr sz="3200">
          <a:solidFill>
            <a:schemeClr val="tx1"/>
          </a:solidFill>
          <a:latin typeface="+mn-lt"/>
          <a:ea typeface="+mn-ea"/>
          <a:cs typeface="+mn-cs"/>
        </a:defRPr>
      </a:lvl1pPr>
      <a:lvl2pPr marL="566738" indent="-279400" algn="l" rtl="0" eaLnBrk="1" fontAlgn="base" hangingPunct="1">
        <a:lnSpc>
          <a:spcPct val="100000"/>
        </a:lnSpc>
        <a:spcBef>
          <a:spcPct val="0"/>
        </a:spcBef>
        <a:spcAft>
          <a:spcPts val="600"/>
        </a:spcAft>
        <a:buClr>
          <a:schemeClr val="tx1">
            <a:lumMod val="65000"/>
            <a:lumOff val="35000"/>
          </a:schemeClr>
        </a:buClr>
        <a:buSzPct val="80000"/>
        <a:buChar char="–"/>
        <a:defRPr sz="2800">
          <a:solidFill>
            <a:schemeClr val="tx1"/>
          </a:solidFill>
          <a:latin typeface="+mn-lt"/>
        </a:defRPr>
      </a:lvl2pPr>
      <a:lvl3pPr marL="855663" indent="-223838" algn="l" rtl="0" eaLnBrk="1" fontAlgn="base" hangingPunct="1">
        <a:lnSpc>
          <a:spcPct val="100000"/>
        </a:lnSpc>
        <a:spcBef>
          <a:spcPct val="0"/>
        </a:spcBef>
        <a:spcAft>
          <a:spcPts val="600"/>
        </a:spcAft>
        <a:buClr>
          <a:schemeClr val="tx1">
            <a:lumMod val="65000"/>
            <a:lumOff val="35000"/>
          </a:schemeClr>
        </a:buClr>
        <a:buSzPct val="80000"/>
        <a:buFont typeface="Wingdings" panose="05000000000000000000" pitchFamily="2" charset="2"/>
        <a:buChar char="§"/>
        <a:defRPr sz="2800">
          <a:solidFill>
            <a:schemeClr val="tx1"/>
          </a:solidFill>
          <a:latin typeface="+mn-lt"/>
        </a:defRPr>
      </a:lvl3pPr>
      <a:lvl4pPr marL="1262063" indent="-288925" algn="l" rtl="0" eaLnBrk="1" fontAlgn="base" hangingPunct="1">
        <a:lnSpc>
          <a:spcPct val="100000"/>
        </a:lnSpc>
        <a:spcBef>
          <a:spcPct val="0"/>
        </a:spcBef>
        <a:spcAft>
          <a:spcPts val="600"/>
        </a:spcAft>
        <a:buClr>
          <a:schemeClr val="tx1">
            <a:lumMod val="65000"/>
            <a:lumOff val="35000"/>
          </a:schemeClr>
        </a:buClr>
        <a:buSzPct val="80000"/>
        <a:buChar char="–"/>
        <a:defRPr sz="2800">
          <a:solidFill>
            <a:schemeClr val="tx1"/>
          </a:solidFill>
          <a:latin typeface="+mn-lt"/>
        </a:defRPr>
      </a:lvl4pPr>
      <a:lvl5pPr marL="1538288" indent="-225425" algn="l" rtl="0" eaLnBrk="1" fontAlgn="base" hangingPunct="1">
        <a:lnSpc>
          <a:spcPct val="100000"/>
        </a:lnSpc>
        <a:spcBef>
          <a:spcPct val="0"/>
        </a:spcBef>
        <a:spcAft>
          <a:spcPts val="600"/>
        </a:spcAft>
        <a:buClr>
          <a:schemeClr val="tx1">
            <a:lumMod val="65000"/>
            <a:lumOff val="35000"/>
          </a:schemeClr>
        </a:buClr>
        <a:buSzPct val="80000"/>
        <a:buFont typeface="Wingdings" panose="05000000000000000000" pitchFamily="2" charset="2"/>
        <a:buChar char="§"/>
        <a:defRPr sz="2800">
          <a:solidFill>
            <a:schemeClr val="tx1"/>
          </a:solidFill>
          <a:latin typeface="+mn-lt"/>
        </a:defRPr>
      </a:lvl5pPr>
      <a:lvl6pPr marL="1944688" indent="-174625" algn="l" rtl="0" eaLnBrk="1" fontAlgn="base" hangingPunct="1">
        <a:lnSpc>
          <a:spcPct val="95000"/>
        </a:lnSpc>
        <a:spcBef>
          <a:spcPct val="0"/>
        </a:spcBef>
        <a:spcAft>
          <a:spcPct val="25000"/>
        </a:spcAft>
        <a:buChar char="•"/>
        <a:defRPr sz="2400">
          <a:solidFill>
            <a:srgbClr val="000000"/>
          </a:solidFill>
          <a:latin typeface="+mn-lt"/>
        </a:defRPr>
      </a:lvl6pPr>
      <a:lvl7pPr marL="2401888" indent="-174625" algn="l" rtl="0" eaLnBrk="1" fontAlgn="base" hangingPunct="1">
        <a:lnSpc>
          <a:spcPct val="95000"/>
        </a:lnSpc>
        <a:spcBef>
          <a:spcPct val="0"/>
        </a:spcBef>
        <a:spcAft>
          <a:spcPct val="25000"/>
        </a:spcAft>
        <a:buChar char="•"/>
        <a:defRPr sz="2400">
          <a:solidFill>
            <a:srgbClr val="000000"/>
          </a:solidFill>
          <a:latin typeface="+mn-lt"/>
        </a:defRPr>
      </a:lvl7pPr>
      <a:lvl8pPr marL="2859088" indent="-174625" algn="l" rtl="0" eaLnBrk="1" fontAlgn="base" hangingPunct="1">
        <a:lnSpc>
          <a:spcPct val="95000"/>
        </a:lnSpc>
        <a:spcBef>
          <a:spcPct val="0"/>
        </a:spcBef>
        <a:spcAft>
          <a:spcPct val="25000"/>
        </a:spcAft>
        <a:buChar char="•"/>
        <a:defRPr sz="2400">
          <a:solidFill>
            <a:srgbClr val="000000"/>
          </a:solidFill>
          <a:latin typeface="+mn-lt"/>
        </a:defRPr>
      </a:lvl8pPr>
      <a:lvl9pPr marL="3316288" indent="-174625" algn="l" rtl="0" eaLnBrk="1" fontAlgn="base" hangingPunct="1">
        <a:lnSpc>
          <a:spcPct val="95000"/>
        </a:lnSpc>
        <a:spcBef>
          <a:spcPct val="0"/>
        </a:spcBef>
        <a:spcAft>
          <a:spcPct val="25000"/>
        </a:spcAft>
        <a:buChar char="•"/>
        <a:defRPr sz="2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B7AB45-5C00-470C-B02A-25EE18700700}"/>
              </a:ext>
            </a:extLst>
          </p:cNvPr>
          <p:cNvSpPr/>
          <p:nvPr userDrawn="1"/>
        </p:nvSpPr>
        <p:spPr bwMode="auto">
          <a:xfrm>
            <a:off x="0" y="1"/>
            <a:ext cx="12192000" cy="6858000"/>
          </a:xfrm>
          <a:prstGeom prst="rect">
            <a:avLst/>
          </a:prstGeom>
          <a:solidFill>
            <a:schemeClr val="tx1">
              <a:lumMod val="85000"/>
              <a:lumOff val="1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ctr" defTabSz="914400" rtl="0" eaLnBrk="0" fontAlgn="base" latinLnBrk="0" hangingPunct="0">
              <a:lnSpc>
                <a:spcPct val="100000"/>
              </a:lnSpc>
              <a:spcBef>
                <a:spcPts val="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p:txBody>
      </p:sp>
      <p:sp>
        <p:nvSpPr>
          <p:cNvPr id="1026" name="Rectangle 2"/>
          <p:cNvSpPr>
            <a:spLocks noGrp="1" noChangeArrowheads="1"/>
          </p:cNvSpPr>
          <p:nvPr>
            <p:ph type="title"/>
          </p:nvPr>
        </p:nvSpPr>
        <p:spPr bwMode="auto">
          <a:xfrm>
            <a:off x="365760" y="182563"/>
            <a:ext cx="11460480" cy="7315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365760" y="1005840"/>
            <a:ext cx="11460480" cy="55168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p:nvSpPr>
        <p:spPr bwMode="auto">
          <a:xfrm rot="5400000" flipH="1">
            <a:off x="6044268" y="-6044268"/>
            <a:ext cx="103465" cy="12192001"/>
          </a:xfrm>
          <a:prstGeom prst="rect">
            <a:avLst/>
          </a:prstGeom>
          <a:solidFill>
            <a:srgbClr val="004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sp>
        <p:nvSpPr>
          <p:cNvPr id="14" name="Rectangle 21">
            <a:extLst>
              <a:ext uri="{FF2B5EF4-FFF2-40B4-BE49-F238E27FC236}">
                <a16:creationId xmlns:a16="http://schemas.microsoft.com/office/drawing/2014/main" id="{8495C244-7367-46AC-9E31-F49FBCBA73EC}"/>
              </a:ext>
            </a:extLst>
          </p:cNvPr>
          <p:cNvSpPr/>
          <p:nvPr userDrawn="1"/>
        </p:nvSpPr>
        <p:spPr>
          <a:xfrm>
            <a:off x="0" y="6675437"/>
            <a:ext cx="12192000" cy="1841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Text Box 47">
            <a:extLst>
              <a:ext uri="{FF2B5EF4-FFF2-40B4-BE49-F238E27FC236}">
                <a16:creationId xmlns:a16="http://schemas.microsoft.com/office/drawing/2014/main" id="{232D3423-C96E-49AF-BCFD-C53160D53156}"/>
              </a:ext>
            </a:extLst>
          </p:cNvPr>
          <p:cNvSpPr txBox="1">
            <a:spLocks noChangeArrowheads="1"/>
          </p:cNvSpPr>
          <p:nvPr userDrawn="1"/>
        </p:nvSpPr>
        <p:spPr bwMode="auto">
          <a:xfrm>
            <a:off x="4656903" y="6659790"/>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2022 Electric Power Research Institute, Inc. All rights reserved.</a:t>
            </a:r>
          </a:p>
        </p:txBody>
      </p:sp>
      <p:sp>
        <p:nvSpPr>
          <p:cNvPr id="17" name="Text Box 36">
            <a:extLst>
              <a:ext uri="{FF2B5EF4-FFF2-40B4-BE49-F238E27FC236}">
                <a16:creationId xmlns:a16="http://schemas.microsoft.com/office/drawing/2014/main" id="{A0464F9C-6E20-44DD-B827-4AD9E7B124B7}"/>
              </a:ext>
            </a:extLst>
          </p:cNvPr>
          <p:cNvSpPr txBox="1">
            <a:spLocks noChangeArrowheads="1"/>
          </p:cNvSpPr>
          <p:nvPr userDrawn="1"/>
        </p:nvSpPr>
        <p:spPr bwMode="auto">
          <a:xfrm>
            <a:off x="81280" y="6659790"/>
            <a:ext cx="810684" cy="215444"/>
          </a:xfrm>
          <a:prstGeom prst="rect">
            <a:avLst/>
          </a:prstGeom>
          <a:noFill/>
          <a:ln w="9525">
            <a:noFill/>
            <a:miter lim="800000"/>
            <a:headEnd/>
            <a:tailEnd/>
          </a:ln>
          <a:effectLst/>
        </p:spPr>
        <p:txBody>
          <a:bodyPr>
            <a:spAutoFit/>
          </a:bodyPr>
          <a:lstStyle/>
          <a:p>
            <a:pPr algn="l">
              <a:spcBef>
                <a:spcPts val="0"/>
              </a:spcBef>
            </a:pPr>
            <a:fld id="{324FBA8B-C479-4BF9-A515-8ED623D42A4A}" type="slidenum">
              <a:rPr lang="en-US" sz="800">
                <a:solidFill>
                  <a:schemeClr val="bg1">
                    <a:lumMod val="50000"/>
                  </a:schemeClr>
                </a:solidFill>
              </a:rPr>
              <a:pPr algn="l">
                <a:spcBef>
                  <a:spcPts val="0"/>
                </a:spcBef>
              </a:pPr>
              <a:t>‹#›</a:t>
            </a:fld>
            <a:endParaRPr lang="en-US" sz="800" dirty="0">
              <a:solidFill>
                <a:schemeClr val="bg1">
                  <a:lumMod val="50000"/>
                </a:schemeClr>
              </a:solidFill>
            </a:endParaRPr>
          </a:p>
        </p:txBody>
      </p:sp>
      <p:pic>
        <p:nvPicPr>
          <p:cNvPr id="18" name="Graphic 17">
            <a:extLst>
              <a:ext uri="{FF2B5EF4-FFF2-40B4-BE49-F238E27FC236}">
                <a16:creationId xmlns:a16="http://schemas.microsoft.com/office/drawing/2014/main" id="{F19EED32-231F-4958-9106-0885046D2881}"/>
              </a:ext>
            </a:extLst>
          </p:cNvPr>
          <p:cNvPicPr>
            <a:picLocks noChangeAspect="1"/>
          </p:cNvPicPr>
          <p:nvPr userDrawn="1"/>
        </p:nvPicPr>
        <p:blipFill>
          <a:blip r:embed="rId26">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11533578" y="6719007"/>
            <a:ext cx="570318" cy="110658"/>
          </a:xfrm>
          <a:prstGeom prst="rect">
            <a:avLst/>
          </a:prstGeom>
        </p:spPr>
      </p:pic>
    </p:spTree>
    <p:extLst>
      <p:ext uri="{BB962C8B-B14F-4D97-AF65-F5344CB8AC3E}">
        <p14:creationId xmlns:p14="http://schemas.microsoft.com/office/powerpoint/2010/main" val="353897798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48" r:id="rId17"/>
    <p:sldLayoutId id="2147483749" r:id="rId18"/>
    <p:sldLayoutId id="2147483750" r:id="rId19"/>
    <p:sldLayoutId id="2147483751" r:id="rId20"/>
    <p:sldLayoutId id="2147483738" r:id="rId21"/>
    <p:sldLayoutId id="2147483740" r:id="rId22"/>
    <p:sldLayoutId id="2147483741" r:id="rId23"/>
    <p:sldLayoutId id="2147483752" r:id="rId24"/>
  </p:sldLayoutIdLst>
  <p:txStyles>
    <p:titleStyle>
      <a:lvl1pPr algn="l" rtl="0" eaLnBrk="1" fontAlgn="base" hangingPunct="1">
        <a:lnSpc>
          <a:spcPct val="100000"/>
        </a:lnSpc>
        <a:spcBef>
          <a:spcPct val="0"/>
        </a:spcBef>
        <a:spcAft>
          <a:spcPct val="0"/>
        </a:spcAft>
        <a:defRPr sz="3200" b="1">
          <a:solidFill>
            <a:schemeClr val="bg1"/>
          </a:solidFill>
          <a:latin typeface="+mj-lt"/>
          <a:ea typeface="+mj-ea"/>
          <a:cs typeface="+mj-cs"/>
        </a:defRPr>
      </a:lvl1pPr>
      <a:lvl2pPr algn="l" rtl="0" eaLnBrk="1" fontAlgn="base" hangingPunct="1">
        <a:lnSpc>
          <a:spcPct val="95000"/>
        </a:lnSpc>
        <a:spcBef>
          <a:spcPct val="0"/>
        </a:spcBef>
        <a:spcAft>
          <a:spcPct val="0"/>
        </a:spcAft>
        <a:defRPr sz="2800" b="1">
          <a:solidFill>
            <a:schemeClr val="tx2"/>
          </a:solidFill>
          <a:latin typeface="Arial" charset="0"/>
        </a:defRPr>
      </a:lvl2pPr>
      <a:lvl3pPr algn="l" rtl="0" eaLnBrk="1" fontAlgn="base" hangingPunct="1">
        <a:lnSpc>
          <a:spcPct val="95000"/>
        </a:lnSpc>
        <a:spcBef>
          <a:spcPct val="0"/>
        </a:spcBef>
        <a:spcAft>
          <a:spcPct val="0"/>
        </a:spcAft>
        <a:defRPr sz="2800" b="1">
          <a:solidFill>
            <a:schemeClr val="tx2"/>
          </a:solidFill>
          <a:latin typeface="Arial" charset="0"/>
        </a:defRPr>
      </a:lvl3pPr>
      <a:lvl4pPr algn="l" rtl="0" eaLnBrk="1" fontAlgn="base" hangingPunct="1">
        <a:lnSpc>
          <a:spcPct val="95000"/>
        </a:lnSpc>
        <a:spcBef>
          <a:spcPct val="0"/>
        </a:spcBef>
        <a:spcAft>
          <a:spcPct val="0"/>
        </a:spcAft>
        <a:defRPr sz="2800" b="1">
          <a:solidFill>
            <a:schemeClr val="tx2"/>
          </a:solidFill>
          <a:latin typeface="Arial" charset="0"/>
        </a:defRPr>
      </a:lvl4pPr>
      <a:lvl5pPr algn="l" rtl="0" eaLnBrk="1" fontAlgn="base" hangingPunct="1">
        <a:lnSpc>
          <a:spcPct val="95000"/>
        </a:lnSpc>
        <a:spcBef>
          <a:spcPct val="0"/>
        </a:spcBef>
        <a:spcAft>
          <a:spcPct val="0"/>
        </a:spcAft>
        <a:defRPr sz="2800" b="1">
          <a:solidFill>
            <a:schemeClr val="tx2"/>
          </a:solidFill>
          <a:latin typeface="Arial" charset="0"/>
        </a:defRPr>
      </a:lvl5pPr>
      <a:lvl6pPr marL="457200" algn="l" rtl="0" eaLnBrk="1" fontAlgn="base" hangingPunct="1">
        <a:lnSpc>
          <a:spcPct val="95000"/>
        </a:lnSpc>
        <a:spcBef>
          <a:spcPct val="0"/>
        </a:spcBef>
        <a:spcAft>
          <a:spcPct val="0"/>
        </a:spcAft>
        <a:defRPr sz="2800" b="1">
          <a:solidFill>
            <a:schemeClr val="tx2"/>
          </a:solidFill>
          <a:latin typeface="Arial" charset="0"/>
        </a:defRPr>
      </a:lvl6pPr>
      <a:lvl7pPr marL="914400" algn="l" rtl="0" eaLnBrk="1" fontAlgn="base" hangingPunct="1">
        <a:lnSpc>
          <a:spcPct val="95000"/>
        </a:lnSpc>
        <a:spcBef>
          <a:spcPct val="0"/>
        </a:spcBef>
        <a:spcAft>
          <a:spcPct val="0"/>
        </a:spcAft>
        <a:defRPr sz="2800" b="1">
          <a:solidFill>
            <a:schemeClr val="tx2"/>
          </a:solidFill>
          <a:latin typeface="Arial" charset="0"/>
        </a:defRPr>
      </a:lvl7pPr>
      <a:lvl8pPr marL="1371600" algn="l" rtl="0" eaLnBrk="1" fontAlgn="base" hangingPunct="1">
        <a:lnSpc>
          <a:spcPct val="95000"/>
        </a:lnSpc>
        <a:spcBef>
          <a:spcPct val="0"/>
        </a:spcBef>
        <a:spcAft>
          <a:spcPct val="0"/>
        </a:spcAft>
        <a:defRPr sz="2800" b="1">
          <a:solidFill>
            <a:schemeClr val="tx2"/>
          </a:solidFill>
          <a:latin typeface="Arial" charset="0"/>
        </a:defRPr>
      </a:lvl8pPr>
      <a:lvl9pPr marL="1828800" algn="l" rtl="0" eaLnBrk="1" fontAlgn="base" hangingPunct="1">
        <a:lnSpc>
          <a:spcPct val="95000"/>
        </a:lnSpc>
        <a:spcBef>
          <a:spcPct val="0"/>
        </a:spcBef>
        <a:spcAft>
          <a:spcPct val="0"/>
        </a:spcAft>
        <a:defRPr sz="2800" b="1">
          <a:solidFill>
            <a:schemeClr val="tx2"/>
          </a:solidFill>
          <a:latin typeface="Arial" charset="0"/>
        </a:defRPr>
      </a:lvl9pPr>
    </p:titleStyle>
    <p:bodyStyle>
      <a:lvl1pPr marL="231775" indent="-231775" algn="l" rtl="0" eaLnBrk="1" fontAlgn="base" hangingPunct="1">
        <a:lnSpc>
          <a:spcPct val="100000"/>
        </a:lnSpc>
        <a:spcBef>
          <a:spcPct val="0"/>
        </a:spcBef>
        <a:spcAft>
          <a:spcPts val="600"/>
        </a:spcAft>
        <a:buClr>
          <a:schemeClr val="bg1"/>
        </a:buClr>
        <a:buSzPct val="80000"/>
        <a:buFont typeface="Wingdings" panose="05000000000000000000" pitchFamily="2" charset="2"/>
        <a:buChar char="§"/>
        <a:defRPr sz="3200">
          <a:solidFill>
            <a:schemeClr val="bg1"/>
          </a:solidFill>
          <a:latin typeface="+mn-lt"/>
          <a:ea typeface="+mn-ea"/>
          <a:cs typeface="+mn-cs"/>
        </a:defRPr>
      </a:lvl1pPr>
      <a:lvl2pPr marL="566738" indent="-279400" algn="l" rtl="0" eaLnBrk="1" fontAlgn="base" hangingPunct="1">
        <a:lnSpc>
          <a:spcPct val="100000"/>
        </a:lnSpc>
        <a:spcBef>
          <a:spcPct val="0"/>
        </a:spcBef>
        <a:spcAft>
          <a:spcPts val="600"/>
        </a:spcAft>
        <a:buClr>
          <a:schemeClr val="bg1"/>
        </a:buClr>
        <a:buSzPct val="80000"/>
        <a:buChar char="–"/>
        <a:defRPr sz="2800">
          <a:solidFill>
            <a:schemeClr val="bg1"/>
          </a:solidFill>
          <a:latin typeface="+mn-lt"/>
        </a:defRPr>
      </a:lvl2pPr>
      <a:lvl3pPr marL="855663" indent="-223838" algn="l" rtl="0" eaLnBrk="1" fontAlgn="base" hangingPunct="1">
        <a:lnSpc>
          <a:spcPct val="100000"/>
        </a:lnSpc>
        <a:spcBef>
          <a:spcPct val="0"/>
        </a:spcBef>
        <a:spcAft>
          <a:spcPts val="600"/>
        </a:spcAft>
        <a:buClr>
          <a:schemeClr val="bg1"/>
        </a:buClr>
        <a:buSzPct val="80000"/>
        <a:buFont typeface="Wingdings" panose="05000000000000000000" pitchFamily="2" charset="2"/>
        <a:buChar char="§"/>
        <a:defRPr sz="2800">
          <a:solidFill>
            <a:schemeClr val="bg1"/>
          </a:solidFill>
          <a:latin typeface="+mn-lt"/>
        </a:defRPr>
      </a:lvl3pPr>
      <a:lvl4pPr marL="1262063" indent="-288925" algn="l" rtl="0" eaLnBrk="1" fontAlgn="base" hangingPunct="1">
        <a:lnSpc>
          <a:spcPct val="100000"/>
        </a:lnSpc>
        <a:spcBef>
          <a:spcPct val="0"/>
        </a:spcBef>
        <a:spcAft>
          <a:spcPts val="600"/>
        </a:spcAft>
        <a:buClr>
          <a:schemeClr val="bg1"/>
        </a:buClr>
        <a:buSzPct val="80000"/>
        <a:buChar char="–"/>
        <a:defRPr sz="2800">
          <a:solidFill>
            <a:schemeClr val="bg1"/>
          </a:solidFill>
          <a:latin typeface="+mn-lt"/>
        </a:defRPr>
      </a:lvl4pPr>
      <a:lvl5pPr marL="1538288" indent="-225425" algn="l" rtl="0" eaLnBrk="1" fontAlgn="base" hangingPunct="1">
        <a:lnSpc>
          <a:spcPct val="100000"/>
        </a:lnSpc>
        <a:spcBef>
          <a:spcPct val="0"/>
        </a:spcBef>
        <a:spcAft>
          <a:spcPts val="600"/>
        </a:spcAft>
        <a:buClr>
          <a:schemeClr val="bg1"/>
        </a:buClr>
        <a:buSzPct val="80000"/>
        <a:buFont typeface="Wingdings" panose="05000000000000000000" pitchFamily="2" charset="2"/>
        <a:buChar char="§"/>
        <a:defRPr sz="2800">
          <a:solidFill>
            <a:schemeClr val="bg1"/>
          </a:solidFill>
          <a:latin typeface="+mn-lt"/>
        </a:defRPr>
      </a:lvl5pPr>
      <a:lvl6pPr marL="1944688" indent="-174625" algn="l" rtl="0" eaLnBrk="1" fontAlgn="base" hangingPunct="1">
        <a:lnSpc>
          <a:spcPct val="95000"/>
        </a:lnSpc>
        <a:spcBef>
          <a:spcPct val="0"/>
        </a:spcBef>
        <a:spcAft>
          <a:spcPct val="25000"/>
        </a:spcAft>
        <a:buChar char="•"/>
        <a:defRPr sz="2400">
          <a:solidFill>
            <a:srgbClr val="000000"/>
          </a:solidFill>
          <a:latin typeface="+mn-lt"/>
        </a:defRPr>
      </a:lvl6pPr>
      <a:lvl7pPr marL="2401888" indent="-174625" algn="l" rtl="0" eaLnBrk="1" fontAlgn="base" hangingPunct="1">
        <a:lnSpc>
          <a:spcPct val="95000"/>
        </a:lnSpc>
        <a:spcBef>
          <a:spcPct val="0"/>
        </a:spcBef>
        <a:spcAft>
          <a:spcPct val="25000"/>
        </a:spcAft>
        <a:buChar char="•"/>
        <a:defRPr sz="2400">
          <a:solidFill>
            <a:srgbClr val="000000"/>
          </a:solidFill>
          <a:latin typeface="+mn-lt"/>
        </a:defRPr>
      </a:lvl7pPr>
      <a:lvl8pPr marL="2859088" indent="-174625" algn="l" rtl="0" eaLnBrk="1" fontAlgn="base" hangingPunct="1">
        <a:lnSpc>
          <a:spcPct val="95000"/>
        </a:lnSpc>
        <a:spcBef>
          <a:spcPct val="0"/>
        </a:spcBef>
        <a:spcAft>
          <a:spcPct val="25000"/>
        </a:spcAft>
        <a:buChar char="•"/>
        <a:defRPr sz="2400">
          <a:solidFill>
            <a:srgbClr val="000000"/>
          </a:solidFill>
          <a:latin typeface="+mn-lt"/>
        </a:defRPr>
      </a:lvl8pPr>
      <a:lvl9pPr marL="3316288" indent="-174625" algn="l" rtl="0" eaLnBrk="1" fontAlgn="base" hangingPunct="1">
        <a:lnSpc>
          <a:spcPct val="95000"/>
        </a:lnSpc>
        <a:spcBef>
          <a:spcPct val="0"/>
        </a:spcBef>
        <a:spcAft>
          <a:spcPct val="25000"/>
        </a:spcAft>
        <a:buChar char="•"/>
        <a:defRPr sz="2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6.emf"/></Relationships>
</file>

<file path=ppt/slides/_rels/slide1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CEAFD81-8434-4D12-9767-7DC0B461D19D}"/>
              </a:ext>
            </a:extLst>
          </p:cNvPr>
          <p:cNvSpPr>
            <a:spLocks noGrp="1"/>
          </p:cNvSpPr>
          <p:nvPr>
            <p:ph type="subTitle" sz="quarter" idx="1"/>
          </p:nvPr>
        </p:nvSpPr>
        <p:spPr>
          <a:xfrm>
            <a:off x="365758" y="4023360"/>
            <a:ext cx="6217920" cy="2049780"/>
          </a:xfrm>
        </p:spPr>
        <p:txBody>
          <a:bodyPr>
            <a:normAutofit fontScale="92500" lnSpcReduction="20000"/>
          </a:bodyPr>
          <a:lstStyle/>
          <a:p>
            <a:r>
              <a:rPr lang="en-US" dirty="0"/>
              <a:t>DJ Shim: EPRI</a:t>
            </a:r>
          </a:p>
          <a:p>
            <a:endParaRPr lang="en-US" dirty="0"/>
          </a:p>
          <a:p>
            <a:r>
              <a:rPr lang="en-US" dirty="0"/>
              <a:t>Kevin Fuhr, Markus Burkardt, Matt Wolfson, Glenn White, and Chris Casarez: Dominion Engineering, Inc.</a:t>
            </a:r>
          </a:p>
          <a:p>
            <a:endParaRPr lang="en-US" dirty="0"/>
          </a:p>
          <a:p>
            <a:r>
              <a:rPr lang="en-US" dirty="0"/>
              <a:t>ISPMNA</a:t>
            </a:r>
          </a:p>
          <a:p>
            <a:r>
              <a:rPr lang="en-US" dirty="0"/>
              <a:t>November 1-3, 2022</a:t>
            </a:r>
          </a:p>
          <a:p>
            <a:r>
              <a:rPr lang="en-US" dirty="0"/>
              <a:t>Leicester, UK</a:t>
            </a:r>
          </a:p>
        </p:txBody>
      </p:sp>
      <p:sp>
        <p:nvSpPr>
          <p:cNvPr id="3" name="Title 2">
            <a:extLst>
              <a:ext uri="{FF2B5EF4-FFF2-40B4-BE49-F238E27FC236}">
                <a16:creationId xmlns:a16="http://schemas.microsoft.com/office/drawing/2014/main" id="{6B846FDC-DDE7-4288-B4E2-0504045F1BC7}"/>
              </a:ext>
            </a:extLst>
          </p:cNvPr>
          <p:cNvSpPr>
            <a:spLocks noGrp="1"/>
          </p:cNvSpPr>
          <p:nvPr>
            <p:ph type="ctrTitle" sz="quarter"/>
          </p:nvPr>
        </p:nvSpPr>
        <p:spPr/>
        <p:txBody>
          <a:bodyPr>
            <a:normAutofit/>
          </a:bodyPr>
          <a:lstStyle/>
          <a:p>
            <a:r>
              <a:rPr lang="en-US" dirty="0"/>
              <a:t>PIPER-CASS: Analysis and Results</a:t>
            </a:r>
          </a:p>
        </p:txBody>
      </p:sp>
      <p:sp>
        <p:nvSpPr>
          <p:cNvPr id="4" name="Text Placeholder 3">
            <a:extLst>
              <a:ext uri="{FF2B5EF4-FFF2-40B4-BE49-F238E27FC236}">
                <a16:creationId xmlns:a16="http://schemas.microsoft.com/office/drawing/2014/main" id="{D0A5864D-6D40-4DED-890E-D129A76ACF63}"/>
              </a:ext>
            </a:extLst>
          </p:cNvPr>
          <p:cNvSpPr>
            <a:spLocks noGrp="1"/>
          </p:cNvSpPr>
          <p:nvPr>
            <p:ph type="body" sz="quarter" idx="10"/>
          </p:nvPr>
        </p:nvSpPr>
        <p:spPr/>
        <p:txBody>
          <a:bodyPr>
            <a:normAutofit fontScale="92500" lnSpcReduction="20000"/>
          </a:bodyPr>
          <a:lstStyle/>
          <a:p>
            <a:r>
              <a:rPr lang="en-US" dirty="0"/>
              <a:t>Probabilistic Code for Evaluation of Integrity of Cast Austenitic Stainless Steel Piping Components in PWRs</a:t>
            </a:r>
          </a:p>
        </p:txBody>
      </p:sp>
    </p:spTree>
    <p:extLst>
      <p:ext uri="{BB962C8B-B14F-4D97-AF65-F5344CB8AC3E}">
        <p14:creationId xmlns:p14="http://schemas.microsoft.com/office/powerpoint/2010/main" val="3821708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scatter chart&#10;&#10;Description automatically generated">
            <a:extLst>
              <a:ext uri="{FF2B5EF4-FFF2-40B4-BE49-F238E27FC236}">
                <a16:creationId xmlns:a16="http://schemas.microsoft.com/office/drawing/2014/main" id="{2C9A2156-54CF-03C9-0724-4F484B9B20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803" y="802921"/>
            <a:ext cx="5273046" cy="3954785"/>
          </a:xfrm>
          <a:prstGeom prst="rect">
            <a:avLst/>
          </a:prstGeom>
        </p:spPr>
      </p:pic>
      <p:sp>
        <p:nvSpPr>
          <p:cNvPr id="2" name="Title 1">
            <a:extLst>
              <a:ext uri="{FF2B5EF4-FFF2-40B4-BE49-F238E27FC236}">
                <a16:creationId xmlns:a16="http://schemas.microsoft.com/office/drawing/2014/main" id="{17251D37-4E1B-4AFD-8D99-6FF6C3040F42}"/>
              </a:ext>
            </a:extLst>
          </p:cNvPr>
          <p:cNvSpPr>
            <a:spLocks noGrp="1"/>
          </p:cNvSpPr>
          <p:nvPr>
            <p:ph type="title"/>
          </p:nvPr>
        </p:nvSpPr>
        <p:spPr/>
        <p:txBody>
          <a:bodyPr/>
          <a:lstStyle/>
          <a:p>
            <a:r>
              <a:rPr lang="en-US" dirty="0"/>
              <a:t>Strength Inputs</a:t>
            </a:r>
          </a:p>
        </p:txBody>
      </p:sp>
      <p:sp>
        <p:nvSpPr>
          <p:cNvPr id="8" name="Content Placeholder 2">
            <a:extLst>
              <a:ext uri="{FF2B5EF4-FFF2-40B4-BE49-F238E27FC236}">
                <a16:creationId xmlns:a16="http://schemas.microsoft.com/office/drawing/2014/main" id="{C0671083-E054-47A7-8556-8CD8472FD9C2}"/>
              </a:ext>
            </a:extLst>
          </p:cNvPr>
          <p:cNvSpPr>
            <a:spLocks noGrp="1"/>
          </p:cNvSpPr>
          <p:nvPr>
            <p:ph idx="1"/>
          </p:nvPr>
        </p:nvSpPr>
        <p:spPr>
          <a:xfrm>
            <a:off x="365760" y="4646544"/>
            <a:ext cx="11430000" cy="1993246"/>
          </a:xfrm>
        </p:spPr>
        <p:txBody>
          <a:bodyPr>
            <a:normAutofit fontScale="85000" lnSpcReduction="10000"/>
          </a:bodyPr>
          <a:lstStyle/>
          <a:p>
            <a:r>
              <a:rPr lang="en-US" sz="2400" dirty="0"/>
              <a:t>Material strength inputs (YS and UTS) based on MRP-362 R1 Appendix E data for fully aged material at ~600°F (~316°C)</a:t>
            </a:r>
          </a:p>
          <a:p>
            <a:r>
              <a:rPr lang="en-US" sz="2400" dirty="0"/>
              <a:t>PIPER-CASS includes correlations between C</a:t>
            </a:r>
            <a:r>
              <a:rPr lang="en-US" sz="2400" baseline="-25000" dirty="0"/>
              <a:t>V</a:t>
            </a:r>
            <a:r>
              <a:rPr lang="en-US" sz="2400" dirty="0"/>
              <a:t> and YS and C</a:t>
            </a:r>
            <a:r>
              <a:rPr lang="en-US" sz="2400" baseline="-25000" dirty="0"/>
              <a:t>V</a:t>
            </a:r>
            <a:r>
              <a:rPr lang="en-US" sz="2400" dirty="0"/>
              <a:t> and UTS to obtain the observed correlation between J</a:t>
            </a:r>
            <a:r>
              <a:rPr lang="en-US" sz="2400" baseline="-25000" dirty="0"/>
              <a:t>0.08</a:t>
            </a:r>
            <a:r>
              <a:rPr lang="en-US" sz="2400" dirty="0"/>
              <a:t> and strength for the fully aged data at ~600°F (316°C) in MRP-362 R1 Appendix E</a:t>
            </a:r>
          </a:p>
          <a:p>
            <a:r>
              <a:rPr lang="en-US" sz="2400" dirty="0"/>
              <a:t>In addition, PIPER-CASS cases apply lower bound limits for YS and UTS at 90% of the respective Code minimum values at operating temperature</a:t>
            </a:r>
            <a:endParaRPr lang="en-US" sz="2000" baseline="-25000" dirty="0"/>
          </a:p>
        </p:txBody>
      </p:sp>
      <p:sp>
        <p:nvSpPr>
          <p:cNvPr id="5" name="Rectangle 4">
            <a:extLst>
              <a:ext uri="{FF2B5EF4-FFF2-40B4-BE49-F238E27FC236}">
                <a16:creationId xmlns:a16="http://schemas.microsoft.com/office/drawing/2014/main" id="{E7EFE129-F5F1-45FD-9F71-7C8855EE5B33}"/>
              </a:ext>
            </a:extLst>
          </p:cNvPr>
          <p:cNvSpPr/>
          <p:nvPr/>
        </p:nvSpPr>
        <p:spPr bwMode="auto">
          <a:xfrm>
            <a:off x="7048652" y="1859661"/>
            <a:ext cx="4255546" cy="134074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algn="l" defTabSz="914400" rtl="0" eaLnBrk="0" fontAlgn="base" latinLnBrk="0" hangingPunct="0">
              <a:lnSpc>
                <a:spcPct val="100000"/>
              </a:lnSpc>
              <a:spcBef>
                <a:spcPts val="0"/>
              </a:spcBef>
              <a:spcAft>
                <a:spcPct val="0"/>
              </a:spcAft>
              <a:buClrTx/>
              <a:buSzTx/>
              <a:buFontTx/>
              <a:buNone/>
              <a:tabLst/>
            </a:pPr>
            <a:r>
              <a:rPr kumimoji="0" lang="en-US" sz="1800" b="0" i="1" u="none" strike="noStrike" cap="none" normalizeH="0" baseline="0" dirty="0">
                <a:ln>
                  <a:noFill/>
                </a:ln>
                <a:solidFill>
                  <a:schemeClr val="tx1"/>
                </a:solidFill>
                <a:effectLst/>
                <a:latin typeface="+mn-lt"/>
              </a:rPr>
              <a:t>Plot shows data from an example base case PFM run (with 50,000 realizations) for </a:t>
            </a:r>
            <a:r>
              <a:rPr lang="en-US" sz="1800" i="1" dirty="0">
                <a:solidFill>
                  <a:schemeClr val="tx1"/>
                </a:solidFill>
                <a:latin typeface="+mn-lt"/>
              </a:rPr>
              <a:t>f</a:t>
            </a:r>
            <a:r>
              <a:rPr kumimoji="0" lang="en-US" sz="1800" b="0" i="1" u="none" strike="noStrike" cap="none" normalizeH="0" baseline="0" dirty="0">
                <a:ln>
                  <a:noFill/>
                </a:ln>
                <a:solidFill>
                  <a:schemeClr val="tx1"/>
                </a:solidFill>
                <a:effectLst/>
                <a:latin typeface="+mn-lt"/>
              </a:rPr>
              <a:t>ully aged flow strength and toughness at operating temperature with 40% </a:t>
            </a:r>
            <a:r>
              <a:rPr kumimoji="0" lang="el-GR" sz="1800" b="0" i="1" u="none" strike="noStrike" cap="none" normalizeH="0" baseline="0" dirty="0">
                <a:ln>
                  <a:noFill/>
                </a:ln>
                <a:solidFill>
                  <a:schemeClr val="tx1"/>
                </a:solidFill>
                <a:effectLst/>
                <a:latin typeface="+mn-lt"/>
              </a:rPr>
              <a:t>δ</a:t>
            </a:r>
            <a:r>
              <a:rPr lang="en-US" sz="1800" i="1" dirty="0">
                <a:solidFill>
                  <a:schemeClr val="tx1"/>
                </a:solidFill>
                <a:latin typeface="+mn-lt"/>
              </a:rPr>
              <a:t>-</a:t>
            </a:r>
            <a:r>
              <a:rPr kumimoji="0" lang="en-US" sz="1800" b="0" i="1" u="none" strike="noStrike" cap="none" normalizeH="0" baseline="0" dirty="0">
                <a:ln>
                  <a:noFill/>
                </a:ln>
                <a:solidFill>
                  <a:schemeClr val="tx1"/>
                </a:solidFill>
                <a:effectLst/>
                <a:latin typeface="+mn-lt"/>
              </a:rPr>
              <a:t>ferrite</a:t>
            </a:r>
          </a:p>
        </p:txBody>
      </p:sp>
    </p:spTree>
    <p:extLst>
      <p:ext uri="{BB962C8B-B14F-4D97-AF65-F5344CB8AC3E}">
        <p14:creationId xmlns:p14="http://schemas.microsoft.com/office/powerpoint/2010/main" val="3058421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F220B-0ADF-9E10-5ED3-52DFBB9874B3}"/>
              </a:ext>
            </a:extLst>
          </p:cNvPr>
          <p:cNvSpPr>
            <a:spLocks noGrp="1"/>
          </p:cNvSpPr>
          <p:nvPr>
            <p:ph type="title"/>
          </p:nvPr>
        </p:nvSpPr>
        <p:spPr/>
        <p:txBody>
          <a:bodyPr/>
          <a:lstStyle/>
          <a:p>
            <a:r>
              <a:rPr lang="en-US" dirty="0"/>
              <a:t>Other Inputs</a:t>
            </a:r>
          </a:p>
        </p:txBody>
      </p:sp>
      <p:sp>
        <p:nvSpPr>
          <p:cNvPr id="3" name="Content Placeholder 2">
            <a:extLst>
              <a:ext uri="{FF2B5EF4-FFF2-40B4-BE49-F238E27FC236}">
                <a16:creationId xmlns:a16="http://schemas.microsoft.com/office/drawing/2014/main" id="{550FC32A-82F0-9325-73D0-E9D67C8DF5F1}"/>
              </a:ext>
            </a:extLst>
          </p:cNvPr>
          <p:cNvSpPr>
            <a:spLocks noGrp="1"/>
          </p:cNvSpPr>
          <p:nvPr>
            <p:ph idx="1"/>
          </p:nvPr>
        </p:nvSpPr>
        <p:spPr/>
        <p:txBody>
          <a:bodyPr/>
          <a:lstStyle/>
          <a:p>
            <a:r>
              <a:rPr lang="en-US" dirty="0"/>
              <a:t>Probabilistic fatigue crack growth inputs of xLPR</a:t>
            </a:r>
          </a:p>
          <a:p>
            <a:pPr lvl="1"/>
            <a:r>
              <a:rPr lang="en-US" dirty="0"/>
              <a:t>ASME Code Cases N-809 and N-809-1 at 70</a:t>
            </a:r>
            <a:r>
              <a:rPr lang="en-US" baseline="30000" dirty="0"/>
              <a:t>th</a:t>
            </a:r>
            <a:r>
              <a:rPr lang="en-US" dirty="0"/>
              <a:t> to 90</a:t>
            </a:r>
            <a:r>
              <a:rPr lang="en-US" baseline="30000" dirty="0"/>
              <a:t>th</a:t>
            </a:r>
            <a:r>
              <a:rPr lang="en-US" dirty="0"/>
              <a:t> percentile of distribution</a:t>
            </a:r>
          </a:p>
          <a:p>
            <a:r>
              <a:rPr lang="en-US" dirty="0"/>
              <a:t>Other required material inputs from ASME Code, Section II-D</a:t>
            </a:r>
          </a:p>
          <a:p>
            <a:r>
              <a:rPr lang="en-US" dirty="0"/>
              <a:t>Ramberg-Osgood relationship for stress-strain curve using the same correlation as MRP-362 R1 Appendix A</a:t>
            </a:r>
          </a:p>
          <a:p>
            <a:pPr lvl="1"/>
            <a:r>
              <a:rPr lang="en-US" dirty="0"/>
              <a:t>Reference stress adjusted per NUREG/CR-6142 for consistency with xLPR</a:t>
            </a:r>
          </a:p>
        </p:txBody>
      </p:sp>
    </p:spTree>
    <p:extLst>
      <p:ext uri="{BB962C8B-B14F-4D97-AF65-F5344CB8AC3E}">
        <p14:creationId xmlns:p14="http://schemas.microsoft.com/office/powerpoint/2010/main" val="2591699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51D37-4E1B-4AFD-8D99-6FF6C3040F42}"/>
              </a:ext>
            </a:extLst>
          </p:cNvPr>
          <p:cNvSpPr>
            <a:spLocks noGrp="1"/>
          </p:cNvSpPr>
          <p:nvPr>
            <p:ph type="title"/>
          </p:nvPr>
        </p:nvSpPr>
        <p:spPr/>
        <p:txBody>
          <a:bodyPr/>
          <a:lstStyle/>
          <a:p>
            <a:r>
              <a:rPr lang="en-US" dirty="0"/>
              <a:t>Axial Flaw Cases</a:t>
            </a:r>
          </a:p>
        </p:txBody>
      </p:sp>
      <p:sp>
        <p:nvSpPr>
          <p:cNvPr id="3" name="Content Placeholder 2">
            <a:extLst>
              <a:ext uri="{FF2B5EF4-FFF2-40B4-BE49-F238E27FC236}">
                <a16:creationId xmlns:a16="http://schemas.microsoft.com/office/drawing/2014/main" id="{5442F0E8-E379-4BB1-8A9E-ACA105518F56}"/>
              </a:ext>
            </a:extLst>
          </p:cNvPr>
          <p:cNvSpPr>
            <a:spLocks noGrp="1"/>
          </p:cNvSpPr>
          <p:nvPr>
            <p:ph idx="1"/>
          </p:nvPr>
        </p:nvSpPr>
        <p:spPr>
          <a:xfrm>
            <a:off x="365760" y="1005839"/>
            <a:ext cx="11430000" cy="5669598"/>
          </a:xfrm>
        </p:spPr>
        <p:txBody>
          <a:bodyPr>
            <a:normAutofit fontScale="62500" lnSpcReduction="20000"/>
          </a:bodyPr>
          <a:lstStyle/>
          <a:p>
            <a:r>
              <a:rPr lang="en-US" dirty="0"/>
              <a:t>Initial flaw assumption at time zero selected to reasonably bound any manufacturing flaws actually present in the piping, as well as the effect of fatigue crack initiation over operating life, with base cases reflecting:</a:t>
            </a:r>
          </a:p>
          <a:p>
            <a:pPr lvl="1"/>
            <a:r>
              <a:rPr lang="en-US" dirty="0"/>
              <a:t>Five (5) coplanar part-through-wall flaws</a:t>
            </a:r>
            <a:endParaRPr lang="en-US" strike="sngStrike" dirty="0"/>
          </a:p>
          <a:p>
            <a:pPr lvl="1"/>
            <a:r>
              <a:rPr lang="en-US" dirty="0"/>
              <a:t>Depth of 25% of the thickness, same as applied in MRP-362 R1 and conservatively deep compared to data for CASS base metal manufacturing flaws crediting preservice radiographic testing showing reasonably bounding depth of 15% through-wall</a:t>
            </a:r>
          </a:p>
          <a:p>
            <a:pPr lvl="1"/>
            <a:r>
              <a:rPr lang="en-US" dirty="0"/>
              <a:t>Coplanar cracking present over ~20% of the modeled length to aggressively consider the effect of multiple flaw initiation</a:t>
            </a:r>
            <a:endParaRPr lang="en-US" strike="sngStrike" dirty="0"/>
          </a:p>
          <a:p>
            <a:pPr lvl="1"/>
            <a:r>
              <a:rPr lang="en-US" dirty="0"/>
              <a:t>Initial length of each individual flaw based on 6:1 aspect ratio (2</a:t>
            </a:r>
            <a:r>
              <a:rPr lang="en-US" i="1" dirty="0"/>
              <a:t>c</a:t>
            </a:r>
            <a:r>
              <a:rPr lang="en-US" dirty="0"/>
              <a:t>/</a:t>
            </a:r>
            <a:r>
              <a:rPr lang="en-US" i="1" dirty="0"/>
              <a:t>a</a:t>
            </a:r>
            <a:r>
              <a:rPr lang="en-US" dirty="0"/>
              <a:t> = 6)</a:t>
            </a:r>
          </a:p>
          <a:p>
            <a:r>
              <a:rPr lang="en-US" dirty="0"/>
              <a:t>One case starts with an initial through-wall flaw at the critical flaw length and grows backward, resulting in a flaw size distribution representing flaw size needed to cause rupture after 80 years of growth for the worst sampled material condition</a:t>
            </a:r>
            <a:endParaRPr lang="en-US" dirty="0">
              <a:highlight>
                <a:srgbClr val="00FF00"/>
              </a:highlight>
            </a:endParaRPr>
          </a:p>
          <a:p>
            <a:r>
              <a:rPr lang="en-US" dirty="0"/>
              <a:t>Sensitivity cases include:</a:t>
            </a:r>
          </a:p>
          <a:p>
            <a:pPr lvl="1"/>
            <a:r>
              <a:rPr lang="en-US" dirty="0"/>
              <a:t>Assumed initial flaw depth and length</a:t>
            </a:r>
          </a:p>
          <a:p>
            <a:pPr lvl="1"/>
            <a:r>
              <a:rPr lang="en-US" dirty="0"/>
              <a:t>Material properties (unaged CASS), and crack growth model parameters</a:t>
            </a:r>
          </a:p>
          <a:p>
            <a:pPr lvl="1"/>
            <a:r>
              <a:rPr lang="en-US" dirty="0"/>
              <a:t>Weld residual stress</a:t>
            </a:r>
          </a:p>
          <a:p>
            <a:pPr lvl="1"/>
            <a:r>
              <a:rPr lang="en-US" dirty="0"/>
              <a:t>Flexible power operations (FPO), and severity of transients (e.g., heatup and cooldown rate)</a:t>
            </a:r>
          </a:p>
          <a:p>
            <a:pPr lvl="2"/>
            <a:r>
              <a:rPr lang="en-US" dirty="0"/>
              <a:t>FPO modeled as increased frequency of loading and unloading, with different ramp rates and power changes</a:t>
            </a:r>
          </a:p>
        </p:txBody>
      </p:sp>
    </p:spTree>
    <p:extLst>
      <p:ext uri="{BB962C8B-B14F-4D97-AF65-F5344CB8AC3E}">
        <p14:creationId xmlns:p14="http://schemas.microsoft.com/office/powerpoint/2010/main" val="3435002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51D37-4E1B-4AFD-8D99-6FF6C3040F42}"/>
              </a:ext>
            </a:extLst>
          </p:cNvPr>
          <p:cNvSpPr>
            <a:spLocks noGrp="1"/>
          </p:cNvSpPr>
          <p:nvPr>
            <p:ph type="title"/>
          </p:nvPr>
        </p:nvSpPr>
        <p:spPr/>
        <p:txBody>
          <a:bodyPr/>
          <a:lstStyle/>
          <a:p>
            <a:r>
              <a:rPr lang="en-US" dirty="0"/>
              <a:t>Acceptance Criteria</a:t>
            </a:r>
          </a:p>
        </p:txBody>
      </p:sp>
      <p:sp>
        <p:nvSpPr>
          <p:cNvPr id="7" name="Content Placeholder 6">
            <a:extLst>
              <a:ext uri="{FF2B5EF4-FFF2-40B4-BE49-F238E27FC236}">
                <a16:creationId xmlns:a16="http://schemas.microsoft.com/office/drawing/2014/main" id="{4994E087-765D-B4FF-79B9-CBFE0FBBEF02}"/>
              </a:ext>
            </a:extLst>
          </p:cNvPr>
          <p:cNvSpPr>
            <a:spLocks noGrp="1"/>
          </p:cNvSpPr>
          <p:nvPr>
            <p:ph sz="half" idx="1"/>
          </p:nvPr>
        </p:nvSpPr>
        <p:spPr>
          <a:xfrm>
            <a:off x="365759" y="1005840"/>
            <a:ext cx="11429999" cy="3454717"/>
          </a:xfrm>
        </p:spPr>
        <p:txBody>
          <a:bodyPr>
            <a:normAutofit fontScale="92500" lnSpcReduction="10000"/>
          </a:bodyPr>
          <a:lstStyle/>
          <a:p>
            <a:r>
              <a:rPr lang="en-US" dirty="0"/>
              <a:t>Consider cumulative conditional probability of rupture for a single weld location</a:t>
            </a:r>
          </a:p>
          <a:p>
            <a:pPr lvl="1"/>
            <a:r>
              <a:rPr lang="en-US" dirty="0"/>
              <a:t>Conditional on transient occurrence for a given Service Level loading</a:t>
            </a:r>
          </a:p>
          <a:p>
            <a:r>
              <a:rPr lang="en-US" dirty="0"/>
              <a:t>PIPER-CASS applies the same acceptance criteria as MRP-362, Rev. 1</a:t>
            </a:r>
          </a:p>
          <a:p>
            <a:pPr lvl="1"/>
            <a:r>
              <a:rPr lang="en-US" dirty="0"/>
              <a:t>MRP-362, Rev. 1 provides the technical basis for Code Case N-838, which is conditionally approved by the US NRC (with conditions unrelated to the PFM acceptance criteria)</a:t>
            </a:r>
            <a:endParaRPr lang="en-US" strike="sngStrike" dirty="0"/>
          </a:p>
          <a:p>
            <a:pPr lvl="1"/>
            <a:r>
              <a:rPr lang="en-US" dirty="0"/>
              <a:t>MRP-362, Rev. 1 assesses the failure probabilities implied by the deterministic flaw evaluation procedure of ASME Section XI for allowable circumferential flaw sizes and assuming limit load failure given probabilistically distributed material flow strength</a:t>
            </a:r>
          </a:p>
          <a:p>
            <a:pPr lvl="1"/>
            <a:r>
              <a:rPr lang="en-US" dirty="0"/>
              <a:t>Resultant marginal probability of rupture is 10</a:t>
            </a:r>
            <a:r>
              <a:rPr lang="en-US" baseline="30000" dirty="0"/>
              <a:t>-6</a:t>
            </a:r>
            <a:r>
              <a:rPr lang="en-US" dirty="0"/>
              <a:t> for each Service Level and represents the acceptable risk of a LOCA when leaving a piping flaw in service</a:t>
            </a:r>
          </a:p>
        </p:txBody>
      </p:sp>
      <p:graphicFrame>
        <p:nvGraphicFramePr>
          <p:cNvPr id="8" name="Table 4">
            <a:extLst>
              <a:ext uri="{FF2B5EF4-FFF2-40B4-BE49-F238E27FC236}">
                <a16:creationId xmlns:a16="http://schemas.microsoft.com/office/drawing/2014/main" id="{A072F6E1-E90D-2EB5-ACCA-482AC09A57C6}"/>
              </a:ext>
            </a:extLst>
          </p:cNvPr>
          <p:cNvGraphicFramePr>
            <a:graphicFrameLocks noGrp="1"/>
          </p:cNvGraphicFramePr>
          <p:nvPr>
            <p:ph sz="half" idx="2"/>
            <p:extLst>
              <p:ext uri="{D42A27DB-BD31-4B8C-83A1-F6EECF244321}">
                <p14:modId xmlns:p14="http://schemas.microsoft.com/office/powerpoint/2010/main" val="3434596702"/>
              </p:ext>
            </p:extLst>
          </p:nvPr>
        </p:nvGraphicFramePr>
        <p:xfrm>
          <a:off x="2842261" y="4460557"/>
          <a:ext cx="6568443" cy="2032000"/>
        </p:xfrm>
        <a:graphic>
          <a:graphicData uri="http://schemas.openxmlformats.org/drawingml/2006/table">
            <a:tbl>
              <a:tblPr firstRow="1" bandRow="1">
                <a:tableStyleId>{5C22544A-7EE6-4342-B048-85BDC9FD1C3A}</a:tableStyleId>
              </a:tblPr>
              <a:tblGrid>
                <a:gridCol w="2189481">
                  <a:extLst>
                    <a:ext uri="{9D8B030D-6E8A-4147-A177-3AD203B41FA5}">
                      <a16:colId xmlns:a16="http://schemas.microsoft.com/office/drawing/2014/main" val="3206185235"/>
                    </a:ext>
                  </a:extLst>
                </a:gridCol>
                <a:gridCol w="2189481">
                  <a:extLst>
                    <a:ext uri="{9D8B030D-6E8A-4147-A177-3AD203B41FA5}">
                      <a16:colId xmlns:a16="http://schemas.microsoft.com/office/drawing/2014/main" val="2169103272"/>
                    </a:ext>
                  </a:extLst>
                </a:gridCol>
                <a:gridCol w="2189481">
                  <a:extLst>
                    <a:ext uri="{9D8B030D-6E8A-4147-A177-3AD203B41FA5}">
                      <a16:colId xmlns:a16="http://schemas.microsoft.com/office/drawing/2014/main" val="3257443211"/>
                    </a:ext>
                  </a:extLst>
                </a:gridCol>
              </a:tblGrid>
              <a:tr h="370840">
                <a:tc>
                  <a:txBody>
                    <a:bodyPr/>
                    <a:lstStyle/>
                    <a:p>
                      <a:pPr marL="0" marR="0" algn="ctr">
                        <a:lnSpc>
                          <a:spcPct val="100000"/>
                        </a:lnSpc>
                        <a:spcBef>
                          <a:spcPts val="0"/>
                        </a:spcBef>
                        <a:spcAft>
                          <a:spcPts val="0"/>
                        </a:spcAft>
                      </a:pPr>
                      <a:r>
                        <a:rPr lang="en-US" sz="1800" b="1" dirty="0">
                          <a:effectLst/>
                          <a:latin typeface="+mn-lt"/>
                          <a:ea typeface="Times New Roman" panose="02020603050405020304" pitchFamily="18" charset="0"/>
                        </a:rPr>
                        <a:t>Service Level</a:t>
                      </a:r>
                      <a:endParaRPr lang="en-US" sz="1800" dirty="0">
                        <a:effectLst/>
                        <a:latin typeface="+mn-lt"/>
                        <a:ea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b="1" dirty="0">
                          <a:effectLst/>
                          <a:latin typeface="+mn-lt"/>
                          <a:ea typeface="Times New Roman" panose="02020603050405020304" pitchFamily="18" charset="0"/>
                        </a:rPr>
                        <a:t>Probability of Occurrence</a:t>
                      </a:r>
                      <a:endParaRPr lang="en-US" sz="1800" dirty="0">
                        <a:effectLst/>
                        <a:latin typeface="+mn-lt"/>
                        <a:ea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800" b="1" dirty="0">
                          <a:effectLst/>
                          <a:latin typeface="+mn-lt"/>
                          <a:ea typeface="Times New Roman" panose="02020603050405020304" pitchFamily="18" charset="0"/>
                        </a:rPr>
                        <a:t>Conditional Rupture Probability</a:t>
                      </a:r>
                      <a:endParaRPr lang="en-US" sz="1800" dirty="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3692498098"/>
                  </a:ext>
                </a:extLst>
              </a:tr>
              <a:tr h="370840">
                <a:tc>
                  <a:txBody>
                    <a:bodyPr/>
                    <a:lstStyle/>
                    <a:p>
                      <a:pPr marL="0" marR="0" algn="ctr">
                        <a:lnSpc>
                          <a:spcPct val="100000"/>
                        </a:lnSpc>
                        <a:spcBef>
                          <a:spcPts val="0"/>
                        </a:spcBef>
                        <a:spcAft>
                          <a:spcPts val="0"/>
                        </a:spcAft>
                      </a:pPr>
                      <a:r>
                        <a:rPr lang="en-US" sz="1600" dirty="0">
                          <a:effectLst/>
                          <a:latin typeface="+mn-lt"/>
                          <a:ea typeface="Times New Roman" panose="02020603050405020304" pitchFamily="18" charset="0"/>
                        </a:rPr>
                        <a:t>A</a:t>
                      </a:r>
                    </a:p>
                  </a:txBody>
                  <a:tcPr marL="68580" marR="68580" marT="0" marB="0" anchor="ctr"/>
                </a:tc>
                <a:tc>
                  <a:txBody>
                    <a:bodyPr/>
                    <a:lstStyle/>
                    <a:p>
                      <a:pPr marL="0" marR="0" algn="ctr">
                        <a:lnSpc>
                          <a:spcPct val="100000"/>
                        </a:lnSpc>
                        <a:spcBef>
                          <a:spcPts val="0"/>
                        </a:spcBef>
                        <a:spcAft>
                          <a:spcPts val="0"/>
                        </a:spcAft>
                      </a:pPr>
                      <a:r>
                        <a:rPr lang="en-US" sz="1600" dirty="0">
                          <a:effectLst/>
                          <a:latin typeface="+mn-lt"/>
                          <a:ea typeface="Times New Roman" panose="02020603050405020304" pitchFamily="18" charset="0"/>
                        </a:rPr>
                        <a:t>1.0</a:t>
                      </a:r>
                    </a:p>
                  </a:txBody>
                  <a:tcPr marL="68580" marR="68580" marT="0" marB="0" anchor="ctr"/>
                </a:tc>
                <a:tc>
                  <a:txBody>
                    <a:bodyPr/>
                    <a:lstStyle/>
                    <a:p>
                      <a:pPr marL="0" marR="0" algn="ctr">
                        <a:lnSpc>
                          <a:spcPct val="100000"/>
                        </a:lnSpc>
                        <a:spcBef>
                          <a:spcPts val="0"/>
                        </a:spcBef>
                        <a:spcAft>
                          <a:spcPts val="0"/>
                        </a:spcAft>
                      </a:pPr>
                      <a:r>
                        <a:rPr lang="en-US" sz="1600" dirty="0">
                          <a:effectLst/>
                          <a:latin typeface="+mn-lt"/>
                          <a:ea typeface="Times New Roman" panose="02020603050405020304" pitchFamily="18" charset="0"/>
                        </a:rPr>
                        <a:t>10</a:t>
                      </a:r>
                      <a:r>
                        <a:rPr lang="en-US" sz="1600" baseline="30000" dirty="0">
                          <a:effectLst/>
                          <a:latin typeface="+mn-lt"/>
                          <a:ea typeface="Times New Roman" panose="02020603050405020304" pitchFamily="18" charset="0"/>
                        </a:rPr>
                        <a:t>-6</a:t>
                      </a:r>
                      <a:endParaRPr lang="en-US" sz="1600" dirty="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2269473893"/>
                  </a:ext>
                </a:extLst>
              </a:tr>
              <a:tr h="370840">
                <a:tc>
                  <a:txBody>
                    <a:bodyPr/>
                    <a:lstStyle/>
                    <a:p>
                      <a:pPr marL="0" marR="0" algn="ctr">
                        <a:lnSpc>
                          <a:spcPct val="100000"/>
                        </a:lnSpc>
                        <a:spcBef>
                          <a:spcPts val="0"/>
                        </a:spcBef>
                        <a:spcAft>
                          <a:spcPts val="0"/>
                        </a:spcAft>
                      </a:pPr>
                      <a:r>
                        <a:rPr lang="en-US" sz="1600" dirty="0">
                          <a:effectLst/>
                          <a:latin typeface="+mn-lt"/>
                          <a:ea typeface="Times New Roman" panose="02020603050405020304" pitchFamily="18" charset="0"/>
                        </a:rPr>
                        <a:t>B</a:t>
                      </a:r>
                    </a:p>
                  </a:txBody>
                  <a:tcPr marL="68580" marR="68580" marT="0" marB="0" anchor="ctr"/>
                </a:tc>
                <a:tc>
                  <a:txBody>
                    <a:bodyPr/>
                    <a:lstStyle/>
                    <a:p>
                      <a:pPr marL="0" marR="0" algn="ctr">
                        <a:lnSpc>
                          <a:spcPct val="100000"/>
                        </a:lnSpc>
                        <a:spcBef>
                          <a:spcPts val="0"/>
                        </a:spcBef>
                        <a:spcAft>
                          <a:spcPts val="0"/>
                        </a:spcAft>
                      </a:pPr>
                      <a:r>
                        <a:rPr lang="en-US" sz="1600" dirty="0">
                          <a:effectLst/>
                          <a:latin typeface="+mn-lt"/>
                          <a:ea typeface="Times New Roman" panose="02020603050405020304" pitchFamily="18" charset="0"/>
                        </a:rPr>
                        <a:t>0.1</a:t>
                      </a:r>
                    </a:p>
                  </a:txBody>
                  <a:tcPr marL="68580" marR="68580" marT="0" marB="0" anchor="ctr"/>
                </a:tc>
                <a:tc>
                  <a:txBody>
                    <a:bodyPr/>
                    <a:lstStyle/>
                    <a:p>
                      <a:pPr marL="0" marR="0" algn="ctr">
                        <a:lnSpc>
                          <a:spcPct val="100000"/>
                        </a:lnSpc>
                        <a:spcBef>
                          <a:spcPts val="0"/>
                        </a:spcBef>
                        <a:spcAft>
                          <a:spcPts val="0"/>
                        </a:spcAft>
                      </a:pPr>
                      <a:r>
                        <a:rPr lang="en-US" sz="1600" dirty="0">
                          <a:effectLst/>
                          <a:latin typeface="+mn-lt"/>
                          <a:ea typeface="Times New Roman" panose="02020603050405020304" pitchFamily="18" charset="0"/>
                        </a:rPr>
                        <a:t>10</a:t>
                      </a:r>
                      <a:r>
                        <a:rPr lang="en-US" sz="1600" baseline="30000" dirty="0">
                          <a:effectLst/>
                          <a:latin typeface="+mn-lt"/>
                          <a:ea typeface="Times New Roman" panose="02020603050405020304" pitchFamily="18" charset="0"/>
                        </a:rPr>
                        <a:t>-5</a:t>
                      </a:r>
                      <a:endParaRPr lang="en-US" sz="1600" dirty="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2976986184"/>
                  </a:ext>
                </a:extLst>
              </a:tr>
              <a:tr h="370840">
                <a:tc>
                  <a:txBody>
                    <a:bodyPr/>
                    <a:lstStyle/>
                    <a:p>
                      <a:pPr marL="0" marR="0" algn="ctr">
                        <a:lnSpc>
                          <a:spcPct val="100000"/>
                        </a:lnSpc>
                        <a:spcBef>
                          <a:spcPts val="0"/>
                        </a:spcBef>
                        <a:spcAft>
                          <a:spcPts val="0"/>
                        </a:spcAft>
                      </a:pPr>
                      <a:r>
                        <a:rPr lang="en-US" sz="1600" dirty="0">
                          <a:effectLst/>
                          <a:latin typeface="+mn-lt"/>
                          <a:ea typeface="Times New Roman" panose="02020603050405020304" pitchFamily="18" charset="0"/>
                        </a:rPr>
                        <a:t>C</a:t>
                      </a:r>
                    </a:p>
                  </a:txBody>
                  <a:tcPr marL="68580" marR="68580" marT="0" marB="0" anchor="ctr"/>
                </a:tc>
                <a:tc>
                  <a:txBody>
                    <a:bodyPr/>
                    <a:lstStyle/>
                    <a:p>
                      <a:pPr marL="0" marR="0" algn="ctr">
                        <a:lnSpc>
                          <a:spcPct val="100000"/>
                        </a:lnSpc>
                        <a:spcBef>
                          <a:spcPts val="0"/>
                        </a:spcBef>
                        <a:spcAft>
                          <a:spcPts val="0"/>
                        </a:spcAft>
                      </a:pPr>
                      <a:r>
                        <a:rPr lang="en-US" sz="1600" dirty="0">
                          <a:effectLst/>
                          <a:latin typeface="+mn-lt"/>
                          <a:ea typeface="Times New Roman" panose="02020603050405020304" pitchFamily="18" charset="0"/>
                        </a:rPr>
                        <a:t>&lt; 10</a:t>
                      </a:r>
                      <a:r>
                        <a:rPr lang="en-US" sz="1600" baseline="30000" dirty="0">
                          <a:effectLst/>
                          <a:latin typeface="+mn-lt"/>
                          <a:ea typeface="Times New Roman" panose="02020603050405020304" pitchFamily="18" charset="0"/>
                        </a:rPr>
                        <a:t>-2</a:t>
                      </a:r>
                      <a:endParaRPr lang="en-US" sz="1600" dirty="0">
                        <a:effectLst/>
                        <a:latin typeface="+mn-lt"/>
                        <a:ea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600" dirty="0">
                          <a:effectLst/>
                          <a:latin typeface="+mn-lt"/>
                          <a:ea typeface="Times New Roman" panose="02020603050405020304" pitchFamily="18" charset="0"/>
                        </a:rPr>
                        <a:t>10</a:t>
                      </a:r>
                      <a:r>
                        <a:rPr lang="en-US" sz="1600" baseline="30000" dirty="0">
                          <a:effectLst/>
                          <a:latin typeface="+mn-lt"/>
                          <a:ea typeface="Times New Roman" panose="02020603050405020304" pitchFamily="18" charset="0"/>
                        </a:rPr>
                        <a:t>-4</a:t>
                      </a:r>
                      <a:endParaRPr lang="en-US" sz="1600" dirty="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2614502538"/>
                  </a:ext>
                </a:extLst>
              </a:tr>
              <a:tr h="370840">
                <a:tc>
                  <a:txBody>
                    <a:bodyPr/>
                    <a:lstStyle/>
                    <a:p>
                      <a:pPr marL="0" marR="0" algn="ctr">
                        <a:lnSpc>
                          <a:spcPct val="100000"/>
                        </a:lnSpc>
                        <a:spcBef>
                          <a:spcPts val="0"/>
                        </a:spcBef>
                        <a:spcAft>
                          <a:spcPts val="0"/>
                        </a:spcAft>
                      </a:pPr>
                      <a:r>
                        <a:rPr lang="en-US" sz="1600" dirty="0">
                          <a:effectLst/>
                          <a:latin typeface="+mn-lt"/>
                          <a:ea typeface="Times New Roman" panose="02020603050405020304" pitchFamily="18" charset="0"/>
                        </a:rPr>
                        <a:t>D</a:t>
                      </a:r>
                    </a:p>
                  </a:txBody>
                  <a:tcPr marL="68580" marR="68580" marT="0" marB="0" anchor="ctr"/>
                </a:tc>
                <a:tc>
                  <a:txBody>
                    <a:bodyPr/>
                    <a:lstStyle/>
                    <a:p>
                      <a:pPr marL="0" marR="0" algn="ctr">
                        <a:lnSpc>
                          <a:spcPct val="100000"/>
                        </a:lnSpc>
                        <a:spcBef>
                          <a:spcPts val="0"/>
                        </a:spcBef>
                        <a:spcAft>
                          <a:spcPts val="0"/>
                        </a:spcAft>
                      </a:pPr>
                      <a:r>
                        <a:rPr lang="en-US" sz="1600" dirty="0">
                          <a:effectLst/>
                          <a:latin typeface="+mn-lt"/>
                          <a:ea typeface="Times New Roman" panose="02020603050405020304" pitchFamily="18" charset="0"/>
                        </a:rPr>
                        <a:t>&lt; 10</a:t>
                      </a:r>
                      <a:r>
                        <a:rPr lang="en-US" sz="1600" baseline="30000" dirty="0">
                          <a:effectLst/>
                          <a:latin typeface="+mn-lt"/>
                          <a:ea typeface="Times New Roman" panose="02020603050405020304" pitchFamily="18" charset="0"/>
                        </a:rPr>
                        <a:t>-2</a:t>
                      </a:r>
                      <a:endParaRPr lang="en-US" sz="1600" dirty="0">
                        <a:effectLst/>
                        <a:latin typeface="+mn-lt"/>
                        <a:ea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600" dirty="0">
                          <a:effectLst/>
                          <a:latin typeface="+mn-lt"/>
                          <a:ea typeface="Times New Roman" panose="02020603050405020304" pitchFamily="18" charset="0"/>
                        </a:rPr>
                        <a:t>10</a:t>
                      </a:r>
                      <a:r>
                        <a:rPr lang="en-US" sz="1600" baseline="30000" dirty="0">
                          <a:effectLst/>
                          <a:latin typeface="+mn-lt"/>
                          <a:ea typeface="Times New Roman" panose="02020603050405020304" pitchFamily="18" charset="0"/>
                        </a:rPr>
                        <a:t>-4</a:t>
                      </a:r>
                      <a:endParaRPr lang="en-US" sz="1600" dirty="0">
                        <a:effectLst/>
                        <a:latin typeface="+mn-lt"/>
                        <a:ea typeface="Times New Roman" panose="02020603050405020304" pitchFamily="18" charset="0"/>
                      </a:endParaRPr>
                    </a:p>
                  </a:txBody>
                  <a:tcPr marL="68580" marR="68580" marT="0" marB="0" anchor="ctr"/>
                </a:tc>
                <a:extLst>
                  <a:ext uri="{0D108BD9-81ED-4DB2-BD59-A6C34878D82A}">
                    <a16:rowId xmlns:a16="http://schemas.microsoft.com/office/drawing/2014/main" val="36848400"/>
                  </a:ext>
                </a:extLst>
              </a:tr>
            </a:tbl>
          </a:graphicData>
        </a:graphic>
      </p:graphicFrame>
    </p:spTree>
    <p:extLst>
      <p:ext uri="{BB962C8B-B14F-4D97-AF65-F5344CB8AC3E}">
        <p14:creationId xmlns:p14="http://schemas.microsoft.com/office/powerpoint/2010/main" val="2057133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B5CFA9-CB77-4318-CF0C-EDF8E85D0B92}"/>
              </a:ext>
            </a:extLst>
          </p:cNvPr>
          <p:cNvSpPr>
            <a:spLocks noGrp="1"/>
          </p:cNvSpPr>
          <p:nvPr>
            <p:ph type="ctrTitle" sz="quarter"/>
          </p:nvPr>
        </p:nvSpPr>
        <p:spPr/>
        <p:txBody>
          <a:bodyPr/>
          <a:lstStyle/>
          <a:p>
            <a:r>
              <a:rPr lang="en-US" dirty="0"/>
              <a:t>Results and Conclusions</a:t>
            </a:r>
            <a:br>
              <a:rPr lang="en-US" dirty="0"/>
            </a:br>
            <a:r>
              <a:rPr lang="en-US" dirty="0"/>
              <a:t>for Axial Flaw Analysis</a:t>
            </a:r>
          </a:p>
        </p:txBody>
      </p:sp>
    </p:spTree>
    <p:extLst>
      <p:ext uri="{BB962C8B-B14F-4D97-AF65-F5344CB8AC3E}">
        <p14:creationId xmlns:p14="http://schemas.microsoft.com/office/powerpoint/2010/main" val="2509016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a:extLst>
              <a:ext uri="{FF2B5EF4-FFF2-40B4-BE49-F238E27FC236}">
                <a16:creationId xmlns:a16="http://schemas.microsoft.com/office/drawing/2014/main" id="{E4FD9C4E-69E3-ED63-913C-22331C68E002}"/>
              </a:ext>
            </a:extLst>
          </p:cNvPr>
          <p:cNvPicPr>
            <a:picLocks noGrp="1" noChangeAspect="1"/>
          </p:cNvPicPr>
          <p:nvPr>
            <p:ph sz="half" idx="2"/>
          </p:nvPr>
        </p:nvPicPr>
        <p:blipFill>
          <a:blip r:embed="rId3"/>
          <a:stretch>
            <a:fillRect/>
          </a:stretch>
        </p:blipFill>
        <p:spPr bwMode="auto">
          <a:xfrm>
            <a:off x="6248402" y="180201"/>
            <a:ext cx="5486400" cy="3476244"/>
          </a:xfrm>
          <a:prstGeom prst="rect">
            <a:avLst/>
          </a:prstGeom>
          <a:noFill/>
          <a:ln w="9525">
            <a:noFill/>
            <a:miter lim="800000"/>
            <a:headEnd/>
            <a:tailEnd/>
          </a:ln>
          <a:effectLst/>
        </p:spPr>
      </p:pic>
      <p:pic>
        <p:nvPicPr>
          <p:cNvPr id="14" name="Picture 13">
            <a:extLst>
              <a:ext uri="{FF2B5EF4-FFF2-40B4-BE49-F238E27FC236}">
                <a16:creationId xmlns:a16="http://schemas.microsoft.com/office/drawing/2014/main" id="{7EC21FC9-D341-7D96-59F0-97FD67ECE592}"/>
              </a:ext>
            </a:extLst>
          </p:cNvPr>
          <p:cNvPicPr>
            <a:picLocks noChangeAspect="1"/>
          </p:cNvPicPr>
          <p:nvPr/>
        </p:nvPicPr>
        <p:blipFill>
          <a:blip r:embed="rId4"/>
          <a:stretch>
            <a:fillRect/>
          </a:stretch>
        </p:blipFill>
        <p:spPr>
          <a:xfrm>
            <a:off x="6309359" y="3428999"/>
            <a:ext cx="5800043" cy="3246437"/>
          </a:xfrm>
          <a:prstGeom prst="rect">
            <a:avLst/>
          </a:prstGeom>
        </p:spPr>
      </p:pic>
      <p:sp>
        <p:nvSpPr>
          <p:cNvPr id="2" name="Title 1">
            <a:extLst>
              <a:ext uri="{FF2B5EF4-FFF2-40B4-BE49-F238E27FC236}">
                <a16:creationId xmlns:a16="http://schemas.microsoft.com/office/drawing/2014/main" id="{D61EEC39-7F59-E11F-9B09-FD79290AF890}"/>
              </a:ext>
            </a:extLst>
          </p:cNvPr>
          <p:cNvSpPr>
            <a:spLocks noGrp="1"/>
          </p:cNvSpPr>
          <p:nvPr>
            <p:ph type="title"/>
          </p:nvPr>
        </p:nvSpPr>
        <p:spPr/>
        <p:txBody>
          <a:bodyPr>
            <a:normAutofit/>
          </a:bodyPr>
          <a:lstStyle/>
          <a:p>
            <a:r>
              <a:rPr lang="en-US" dirty="0"/>
              <a:t>Base Cases</a:t>
            </a:r>
            <a:endParaRPr lang="en-US" sz="2000" b="0" i="1" dirty="0"/>
          </a:p>
        </p:txBody>
      </p:sp>
      <p:sp>
        <p:nvSpPr>
          <p:cNvPr id="3" name="Content Placeholder 2">
            <a:extLst>
              <a:ext uri="{FF2B5EF4-FFF2-40B4-BE49-F238E27FC236}">
                <a16:creationId xmlns:a16="http://schemas.microsoft.com/office/drawing/2014/main" id="{2F1614B4-0BD5-A4DA-5223-2AE588F45345}"/>
              </a:ext>
            </a:extLst>
          </p:cNvPr>
          <p:cNvSpPr>
            <a:spLocks noGrp="1"/>
          </p:cNvSpPr>
          <p:nvPr>
            <p:ph sz="half" idx="1"/>
          </p:nvPr>
        </p:nvSpPr>
        <p:spPr/>
        <p:txBody>
          <a:bodyPr>
            <a:normAutofit fontScale="92500" lnSpcReduction="10000"/>
          </a:bodyPr>
          <a:lstStyle/>
          <a:p>
            <a:r>
              <a:rPr lang="en-US" b="1" dirty="0">
                <a:solidFill>
                  <a:srgbClr val="003399"/>
                </a:solidFill>
              </a:rPr>
              <a:t>No ruptures occurred in any base case at any service level with 9.6 million realizations (</a:t>
            </a:r>
            <a:r>
              <a:rPr lang="en-US" b="1" dirty="0">
                <a:solidFill>
                  <a:srgbClr val="003399"/>
                </a:solidFill>
                <a:latin typeface="Calibri" panose="020F0502020204030204" pitchFamily="34" charset="0"/>
                <a:cs typeface="Calibri" panose="020F0502020204030204" pitchFamily="34" charset="0"/>
              </a:rPr>
              <a:t>≤</a:t>
            </a:r>
            <a:r>
              <a:rPr lang="en-US" b="1" dirty="0">
                <a:solidFill>
                  <a:srgbClr val="003399"/>
                </a:solidFill>
              </a:rPr>
              <a:t> 10</a:t>
            </a:r>
            <a:r>
              <a:rPr lang="en-US" b="1" baseline="30000" dirty="0">
                <a:solidFill>
                  <a:srgbClr val="003399"/>
                </a:solidFill>
              </a:rPr>
              <a:t>-7</a:t>
            </a:r>
            <a:r>
              <a:rPr lang="en-US" b="1" dirty="0">
                <a:solidFill>
                  <a:srgbClr val="003399"/>
                </a:solidFill>
              </a:rPr>
              <a:t> probability of rupture)</a:t>
            </a:r>
          </a:p>
          <a:p>
            <a:r>
              <a:rPr lang="en-US" b="1" dirty="0">
                <a:solidFill>
                  <a:srgbClr val="003399"/>
                </a:solidFill>
              </a:rPr>
              <a:t>No leakage occurred in any base case with initial part-through-wall flaws</a:t>
            </a:r>
          </a:p>
          <a:p>
            <a:r>
              <a:rPr lang="en-US" dirty="0"/>
              <a:t>On average, 25% deep flaws grew to less than 30% deep</a:t>
            </a:r>
          </a:p>
          <a:p>
            <a:pPr lvl="1"/>
            <a:r>
              <a:rPr lang="en-US" dirty="0"/>
              <a:t>Axial flaw growth in CE surge line driven by surges (loading and unloading)</a:t>
            </a:r>
          </a:p>
          <a:p>
            <a:pPr lvl="2"/>
            <a:r>
              <a:rPr lang="en-US" dirty="0"/>
              <a:t>Thermal gradient stress higher for greater thickness, </a:t>
            </a:r>
            <a:r>
              <a:rPr lang="en-US" i="1" dirty="0"/>
              <a:t>t</a:t>
            </a:r>
            <a:endParaRPr lang="en-US" dirty="0">
              <a:highlight>
                <a:srgbClr val="FFFF00"/>
              </a:highlight>
            </a:endParaRPr>
          </a:p>
          <a:p>
            <a:pPr lvl="1"/>
            <a:r>
              <a:rPr lang="en-US" dirty="0"/>
              <a:t>Axial flaw growth in WEC main loop piping driven by transients with large rise times and large pressure changes (heatup/cooldown) as well as by abrupt power changes (trips)</a:t>
            </a:r>
          </a:p>
          <a:p>
            <a:pPr lvl="2"/>
            <a:r>
              <a:rPr lang="en-US" dirty="0"/>
              <a:t>Pressure stress higher for larger </a:t>
            </a:r>
            <a:r>
              <a:rPr lang="en-US" i="1" dirty="0"/>
              <a:t>R</a:t>
            </a:r>
            <a:r>
              <a:rPr lang="en-US" i="1" baseline="-25000" dirty="0"/>
              <a:t>i</a:t>
            </a:r>
            <a:r>
              <a:rPr lang="en-US" dirty="0"/>
              <a:t>/</a:t>
            </a:r>
            <a:r>
              <a:rPr lang="en-US" i="1" dirty="0"/>
              <a:t>t</a:t>
            </a:r>
          </a:p>
        </p:txBody>
      </p:sp>
      <p:sp>
        <p:nvSpPr>
          <p:cNvPr id="4" name="TextBox 3">
            <a:extLst>
              <a:ext uri="{FF2B5EF4-FFF2-40B4-BE49-F238E27FC236}">
                <a16:creationId xmlns:a16="http://schemas.microsoft.com/office/drawing/2014/main" id="{211BD5B1-B95D-7D18-40CD-D97911479802}"/>
              </a:ext>
            </a:extLst>
          </p:cNvPr>
          <p:cNvSpPr txBox="1"/>
          <p:nvPr/>
        </p:nvSpPr>
        <p:spPr>
          <a:xfrm>
            <a:off x="0" y="6400800"/>
            <a:ext cx="12192000" cy="276999"/>
          </a:xfrm>
          <a:prstGeom prst="rect">
            <a:avLst/>
          </a:prstGeom>
          <a:noFill/>
        </p:spPr>
        <p:txBody>
          <a:bodyPr wrap="square" rtlCol="0">
            <a:spAutoFit/>
          </a:bodyPr>
          <a:lstStyle/>
          <a:p>
            <a:pPr>
              <a:spcBef>
                <a:spcPts val="0"/>
              </a:spcBef>
            </a:pPr>
            <a:r>
              <a:rPr lang="en-US" sz="1200" dirty="0">
                <a:solidFill>
                  <a:schemeClr val="bg1">
                    <a:lumMod val="65000"/>
                  </a:schemeClr>
                </a:solidFill>
                <a:latin typeface="+mn-lt"/>
              </a:rPr>
              <a:t>“Representative depth growth” is the average of the total flaw growth divided by the initial quantity of cracks</a:t>
            </a:r>
          </a:p>
        </p:txBody>
      </p:sp>
      <p:sp>
        <p:nvSpPr>
          <p:cNvPr id="10" name="TextBox 9">
            <a:extLst>
              <a:ext uri="{FF2B5EF4-FFF2-40B4-BE49-F238E27FC236}">
                <a16:creationId xmlns:a16="http://schemas.microsoft.com/office/drawing/2014/main" id="{A59250D3-7267-AAAC-B26D-580002872145}"/>
              </a:ext>
            </a:extLst>
          </p:cNvPr>
          <p:cNvSpPr txBox="1"/>
          <p:nvPr/>
        </p:nvSpPr>
        <p:spPr>
          <a:xfrm>
            <a:off x="7185825" y="3125948"/>
            <a:ext cx="777236" cy="400110"/>
          </a:xfrm>
          <a:prstGeom prst="rect">
            <a:avLst/>
          </a:prstGeom>
          <a:solidFill>
            <a:schemeClr val="bg1"/>
          </a:solidFill>
        </p:spPr>
        <p:txBody>
          <a:bodyPr wrap="square" rtlCol="0">
            <a:spAutoFit/>
          </a:bodyPr>
          <a:lstStyle/>
          <a:p>
            <a:pPr>
              <a:spcBef>
                <a:spcPts val="0"/>
              </a:spcBef>
            </a:pPr>
            <a:r>
              <a:rPr lang="en-US" sz="1000" dirty="0">
                <a:solidFill>
                  <a:schemeClr val="tx1"/>
                </a:solidFill>
                <a:latin typeface="Arial" panose="020B0604020202020204" pitchFamily="34" charset="0"/>
                <a:cs typeface="Arial" panose="020B0604020202020204" pitchFamily="34" charset="0"/>
              </a:rPr>
              <a:t>CE 1</a:t>
            </a:r>
            <a:br>
              <a:rPr lang="en-US" sz="1000" dirty="0">
                <a:solidFill>
                  <a:schemeClr val="tx1"/>
                </a:solidFill>
                <a:latin typeface="Arial" panose="020B0604020202020204" pitchFamily="34" charset="0"/>
                <a:cs typeface="Arial" panose="020B0604020202020204" pitchFamily="34" charset="0"/>
              </a:rPr>
            </a:br>
            <a:r>
              <a:rPr lang="en-US" sz="1000" dirty="0">
                <a:solidFill>
                  <a:schemeClr val="tx1"/>
                </a:solidFill>
                <a:latin typeface="Arial" panose="020B0604020202020204" pitchFamily="34" charset="0"/>
                <a:cs typeface="Arial" panose="020B0604020202020204" pitchFamily="34" charset="0"/>
              </a:rPr>
              <a:t>R</a:t>
            </a:r>
            <a:r>
              <a:rPr lang="en-US" sz="1000" baseline="-25000" dirty="0">
                <a:solidFill>
                  <a:schemeClr val="tx1"/>
                </a:solidFill>
                <a:latin typeface="Arial" panose="020B0604020202020204" pitchFamily="34" charset="0"/>
                <a:cs typeface="Arial" panose="020B0604020202020204" pitchFamily="34" charset="0"/>
              </a:rPr>
              <a:t>i</a:t>
            </a:r>
            <a:r>
              <a:rPr lang="en-US" sz="1000" dirty="0">
                <a:solidFill>
                  <a:schemeClr val="tx1"/>
                </a:solidFill>
                <a:latin typeface="Arial" panose="020B0604020202020204" pitchFamily="34" charset="0"/>
                <a:cs typeface="Arial" panose="020B0604020202020204" pitchFamily="34" charset="0"/>
              </a:rPr>
              <a:t>/t = 5.3</a:t>
            </a:r>
          </a:p>
        </p:txBody>
      </p:sp>
      <p:sp>
        <p:nvSpPr>
          <p:cNvPr id="11" name="TextBox 10">
            <a:extLst>
              <a:ext uri="{FF2B5EF4-FFF2-40B4-BE49-F238E27FC236}">
                <a16:creationId xmlns:a16="http://schemas.microsoft.com/office/drawing/2014/main" id="{9FE72794-2883-E99D-F817-B778BEEAB464}"/>
              </a:ext>
            </a:extLst>
          </p:cNvPr>
          <p:cNvSpPr txBox="1"/>
          <p:nvPr/>
        </p:nvSpPr>
        <p:spPr>
          <a:xfrm>
            <a:off x="8153239" y="3125948"/>
            <a:ext cx="1112842" cy="400110"/>
          </a:xfrm>
          <a:prstGeom prst="rect">
            <a:avLst/>
          </a:prstGeom>
          <a:solidFill>
            <a:schemeClr val="bg1"/>
          </a:solidFill>
        </p:spPr>
        <p:txBody>
          <a:bodyPr wrap="square" rtlCol="0">
            <a:spAutoFit/>
          </a:bodyPr>
          <a:lstStyle/>
          <a:p>
            <a:pPr>
              <a:spcBef>
                <a:spcPts val="0"/>
              </a:spcBef>
            </a:pPr>
            <a:r>
              <a:rPr lang="en-US" sz="1000" dirty="0">
                <a:solidFill>
                  <a:schemeClr val="tx1"/>
                </a:solidFill>
                <a:latin typeface="Arial" panose="020B0604020202020204" pitchFamily="34" charset="0"/>
                <a:cs typeface="Arial" panose="020B0604020202020204" pitchFamily="34" charset="0"/>
              </a:rPr>
              <a:t>CE 2</a:t>
            </a:r>
            <a:br>
              <a:rPr lang="en-US" sz="1000" dirty="0">
                <a:solidFill>
                  <a:schemeClr val="tx1"/>
                </a:solidFill>
                <a:latin typeface="Arial" panose="020B0604020202020204" pitchFamily="34" charset="0"/>
                <a:cs typeface="Arial" panose="020B0604020202020204" pitchFamily="34" charset="0"/>
              </a:rPr>
            </a:br>
            <a:r>
              <a:rPr lang="en-US" sz="1000" dirty="0">
                <a:solidFill>
                  <a:schemeClr val="tx1"/>
                </a:solidFill>
                <a:latin typeface="Arial" panose="020B0604020202020204" pitchFamily="34" charset="0"/>
                <a:cs typeface="Arial" panose="020B0604020202020204" pitchFamily="34" charset="0"/>
              </a:rPr>
              <a:t>R</a:t>
            </a:r>
            <a:r>
              <a:rPr lang="en-US" sz="1000" baseline="-25000" dirty="0">
                <a:solidFill>
                  <a:schemeClr val="tx1"/>
                </a:solidFill>
                <a:latin typeface="Arial" panose="020B0604020202020204" pitchFamily="34" charset="0"/>
                <a:cs typeface="Arial" panose="020B0604020202020204" pitchFamily="34" charset="0"/>
              </a:rPr>
              <a:t>i</a:t>
            </a:r>
            <a:r>
              <a:rPr lang="en-US" sz="1000" dirty="0">
                <a:solidFill>
                  <a:schemeClr val="tx1"/>
                </a:solidFill>
                <a:latin typeface="Arial" panose="020B0604020202020204" pitchFamily="34" charset="0"/>
                <a:cs typeface="Arial" panose="020B0604020202020204" pitchFamily="34" charset="0"/>
              </a:rPr>
              <a:t>/t = 3.9</a:t>
            </a:r>
          </a:p>
        </p:txBody>
      </p:sp>
      <p:sp>
        <p:nvSpPr>
          <p:cNvPr id="12" name="TextBox 11">
            <a:extLst>
              <a:ext uri="{FF2B5EF4-FFF2-40B4-BE49-F238E27FC236}">
                <a16:creationId xmlns:a16="http://schemas.microsoft.com/office/drawing/2014/main" id="{DF577C94-A364-04CF-AF9D-8819833136E0}"/>
              </a:ext>
            </a:extLst>
          </p:cNvPr>
          <p:cNvSpPr txBox="1"/>
          <p:nvPr/>
        </p:nvSpPr>
        <p:spPr>
          <a:xfrm>
            <a:off x="9212741" y="3125948"/>
            <a:ext cx="1287620" cy="400110"/>
          </a:xfrm>
          <a:prstGeom prst="rect">
            <a:avLst/>
          </a:prstGeom>
          <a:solidFill>
            <a:schemeClr val="bg1"/>
          </a:solidFill>
        </p:spPr>
        <p:txBody>
          <a:bodyPr wrap="square" rtlCol="0">
            <a:spAutoFit/>
          </a:bodyPr>
          <a:lstStyle/>
          <a:p>
            <a:pPr>
              <a:spcBef>
                <a:spcPts val="0"/>
              </a:spcBef>
            </a:pPr>
            <a:r>
              <a:rPr lang="en-US" sz="1000" dirty="0">
                <a:solidFill>
                  <a:schemeClr val="tx1"/>
                </a:solidFill>
                <a:latin typeface="Arial" panose="020B0604020202020204" pitchFamily="34" charset="0"/>
                <a:cs typeface="Arial" panose="020B0604020202020204" pitchFamily="34" charset="0"/>
              </a:rPr>
              <a:t>WEC 1</a:t>
            </a:r>
          </a:p>
          <a:p>
            <a:pPr>
              <a:spcBef>
                <a:spcPts val="0"/>
              </a:spcBef>
            </a:pPr>
            <a:r>
              <a:rPr lang="en-US" sz="1000" dirty="0">
                <a:solidFill>
                  <a:schemeClr val="tx1"/>
                </a:solidFill>
                <a:latin typeface="Arial" panose="020B0604020202020204" pitchFamily="34" charset="0"/>
                <a:cs typeface="Arial" panose="020B0604020202020204" pitchFamily="34" charset="0"/>
              </a:rPr>
              <a:t>R</a:t>
            </a:r>
            <a:r>
              <a:rPr lang="en-US" sz="1000" baseline="-25000" dirty="0">
                <a:solidFill>
                  <a:schemeClr val="tx1"/>
                </a:solidFill>
                <a:latin typeface="Arial" panose="020B0604020202020204" pitchFamily="34" charset="0"/>
                <a:cs typeface="Arial" panose="020B0604020202020204" pitchFamily="34" charset="0"/>
              </a:rPr>
              <a:t>i</a:t>
            </a:r>
            <a:r>
              <a:rPr lang="en-US" sz="1000" dirty="0">
                <a:solidFill>
                  <a:schemeClr val="tx1"/>
                </a:solidFill>
                <a:latin typeface="Arial" panose="020B0604020202020204" pitchFamily="34" charset="0"/>
                <a:cs typeface="Arial" panose="020B0604020202020204" pitchFamily="34" charset="0"/>
              </a:rPr>
              <a:t>/t = 4.9</a:t>
            </a:r>
          </a:p>
        </p:txBody>
      </p:sp>
      <p:sp>
        <p:nvSpPr>
          <p:cNvPr id="13" name="TextBox 12">
            <a:extLst>
              <a:ext uri="{FF2B5EF4-FFF2-40B4-BE49-F238E27FC236}">
                <a16:creationId xmlns:a16="http://schemas.microsoft.com/office/drawing/2014/main" id="{7169D5FA-23B2-E47A-1AF5-AB102E34C3F8}"/>
              </a:ext>
            </a:extLst>
          </p:cNvPr>
          <p:cNvSpPr txBox="1"/>
          <p:nvPr/>
        </p:nvSpPr>
        <p:spPr>
          <a:xfrm>
            <a:off x="10547542" y="3125948"/>
            <a:ext cx="975682" cy="400110"/>
          </a:xfrm>
          <a:prstGeom prst="rect">
            <a:avLst/>
          </a:prstGeom>
          <a:solidFill>
            <a:schemeClr val="bg1"/>
          </a:solidFill>
        </p:spPr>
        <p:txBody>
          <a:bodyPr wrap="square" rtlCol="0">
            <a:spAutoFit/>
          </a:bodyPr>
          <a:lstStyle/>
          <a:p>
            <a:pPr>
              <a:spcBef>
                <a:spcPts val="0"/>
              </a:spcBef>
            </a:pPr>
            <a:r>
              <a:rPr lang="en-US" sz="1000" dirty="0">
                <a:solidFill>
                  <a:schemeClr val="tx1"/>
                </a:solidFill>
                <a:latin typeface="Arial" panose="020B0604020202020204" pitchFamily="34" charset="0"/>
                <a:cs typeface="Arial" panose="020B0604020202020204" pitchFamily="34" charset="0"/>
              </a:rPr>
              <a:t>WEC 2</a:t>
            </a:r>
          </a:p>
          <a:p>
            <a:pPr>
              <a:spcBef>
                <a:spcPts val="0"/>
              </a:spcBef>
            </a:pPr>
            <a:r>
              <a:rPr lang="en-US" sz="1000" dirty="0">
                <a:solidFill>
                  <a:schemeClr val="tx1"/>
                </a:solidFill>
                <a:latin typeface="Arial" panose="020B0604020202020204" pitchFamily="34" charset="0"/>
                <a:cs typeface="Arial" panose="020B0604020202020204" pitchFamily="34" charset="0"/>
              </a:rPr>
              <a:t>R</a:t>
            </a:r>
            <a:r>
              <a:rPr lang="en-US" sz="1000" baseline="-25000" dirty="0">
                <a:solidFill>
                  <a:schemeClr val="tx1"/>
                </a:solidFill>
                <a:latin typeface="Arial" panose="020B0604020202020204" pitchFamily="34" charset="0"/>
                <a:cs typeface="Arial" panose="020B0604020202020204" pitchFamily="34" charset="0"/>
              </a:rPr>
              <a:t>i</a:t>
            </a:r>
            <a:r>
              <a:rPr lang="en-US" sz="1000" dirty="0">
                <a:solidFill>
                  <a:schemeClr val="tx1"/>
                </a:solidFill>
                <a:latin typeface="Arial" panose="020B0604020202020204" pitchFamily="34" charset="0"/>
                <a:cs typeface="Arial" panose="020B0604020202020204" pitchFamily="34" charset="0"/>
              </a:rPr>
              <a:t>/t = 5.1</a:t>
            </a:r>
          </a:p>
        </p:txBody>
      </p:sp>
    </p:spTree>
    <p:extLst>
      <p:ext uri="{BB962C8B-B14F-4D97-AF65-F5344CB8AC3E}">
        <p14:creationId xmlns:p14="http://schemas.microsoft.com/office/powerpoint/2010/main" val="3773940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1FE3D64-A917-8BF2-7668-2E27686408C6}"/>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615113" y="498063"/>
            <a:ext cx="5576887" cy="3122508"/>
          </a:xfrm>
          <a:prstGeom prst="rect">
            <a:avLst/>
          </a:prstGeom>
          <a:noFill/>
          <a:ln>
            <a:noFill/>
          </a:ln>
        </p:spPr>
      </p:pic>
      <p:sp>
        <p:nvSpPr>
          <p:cNvPr id="2" name="Title 1">
            <a:extLst>
              <a:ext uri="{FF2B5EF4-FFF2-40B4-BE49-F238E27FC236}">
                <a16:creationId xmlns:a16="http://schemas.microsoft.com/office/drawing/2014/main" id="{32BA1E4C-C065-5D67-6AB4-8873580B1956}"/>
              </a:ext>
            </a:extLst>
          </p:cNvPr>
          <p:cNvSpPr>
            <a:spLocks noGrp="1"/>
          </p:cNvSpPr>
          <p:nvPr>
            <p:ph type="title"/>
          </p:nvPr>
        </p:nvSpPr>
        <p:spPr/>
        <p:txBody>
          <a:bodyPr>
            <a:normAutofit/>
          </a:bodyPr>
          <a:lstStyle/>
          <a:p>
            <a:r>
              <a:rPr lang="en-US" dirty="0"/>
              <a:t>Key Sensitivity Cases on Growth</a:t>
            </a:r>
          </a:p>
        </p:txBody>
      </p:sp>
      <p:sp>
        <p:nvSpPr>
          <p:cNvPr id="3" name="Content Placeholder 2">
            <a:extLst>
              <a:ext uri="{FF2B5EF4-FFF2-40B4-BE49-F238E27FC236}">
                <a16:creationId xmlns:a16="http://schemas.microsoft.com/office/drawing/2014/main" id="{9C3BE61A-2472-5126-D314-21930738E777}"/>
              </a:ext>
            </a:extLst>
          </p:cNvPr>
          <p:cNvSpPr>
            <a:spLocks noGrp="1"/>
          </p:cNvSpPr>
          <p:nvPr>
            <p:ph sz="half" idx="1"/>
          </p:nvPr>
        </p:nvSpPr>
        <p:spPr>
          <a:xfrm>
            <a:off x="365759" y="1005840"/>
            <a:ext cx="6249354" cy="5394960"/>
          </a:xfrm>
        </p:spPr>
        <p:txBody>
          <a:bodyPr>
            <a:normAutofit fontScale="77500" lnSpcReduction="20000"/>
          </a:bodyPr>
          <a:lstStyle/>
          <a:p>
            <a:r>
              <a:rPr lang="en-US" dirty="0"/>
              <a:t>WEC Case E (100°F/</a:t>
            </a:r>
            <a:r>
              <a:rPr lang="en-US" dirty="0" err="1"/>
              <a:t>hr</a:t>
            </a:r>
            <a:r>
              <a:rPr lang="en-US" dirty="0"/>
              <a:t> </a:t>
            </a:r>
            <a:r>
              <a:rPr lang="en-US" dirty="0" err="1"/>
              <a:t>heatup</a:t>
            </a:r>
            <a:r>
              <a:rPr lang="en-US" dirty="0"/>
              <a:t> and cooldown) and Case F (design basis transient frequency) also increase growth</a:t>
            </a:r>
          </a:p>
          <a:p>
            <a:r>
              <a:rPr lang="en-US" dirty="0"/>
              <a:t>Growth rate of through-wall flaw in WEC main loop piping is modest</a:t>
            </a:r>
          </a:p>
          <a:p>
            <a:pPr lvl="1"/>
            <a:r>
              <a:rPr lang="en-US" dirty="0"/>
              <a:t>At the 99.9</a:t>
            </a:r>
            <a:r>
              <a:rPr lang="en-US" baseline="30000" dirty="0"/>
              <a:t>th</a:t>
            </a:r>
            <a:r>
              <a:rPr lang="en-US" dirty="0"/>
              <a:t> percentile, “reverse growth” case grows smaller by 0.91</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dirty="0"/>
              <a:t>inch (23</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dirty="0"/>
              <a:t>mm) to 9.8 inch (248 mm) in length over 80 years</a:t>
            </a:r>
          </a:p>
          <a:p>
            <a:r>
              <a:rPr lang="en-US" dirty="0"/>
              <a:t>Cases modeling FPO (Case H &amp; I) result in more growth than base load operation</a:t>
            </a:r>
          </a:p>
          <a:p>
            <a:pPr lvl="1"/>
            <a:r>
              <a:rPr lang="en-US" dirty="0"/>
              <a:t>For CE surge line, FPO sensitivities grow faster due to increased transient occurrence; ramp rate is not a significant factor</a:t>
            </a:r>
          </a:p>
          <a:p>
            <a:pPr lvl="1"/>
            <a:r>
              <a:rPr lang="en-US" dirty="0"/>
              <a:t>For WEC main loop, increased ramp rate is a significant factor</a:t>
            </a:r>
          </a:p>
          <a:p>
            <a:r>
              <a:rPr lang="en-US" dirty="0"/>
              <a:t>WEC cases with 80 years of FPO did not result in ruptures</a:t>
            </a:r>
          </a:p>
          <a:p>
            <a:r>
              <a:rPr lang="en-US" dirty="0"/>
              <a:t>CE cases show 10 years of FPO after 60 years of base load operation (Cases H &amp; I) maintains an acceptably low rupture probability</a:t>
            </a:r>
          </a:p>
          <a:p>
            <a:pPr lvl="1"/>
            <a:r>
              <a:rPr lang="en-US" dirty="0"/>
              <a:t>For CE surge line piping, FPO cases conservatively assumed insurge and outsurge events to occur with each change in power level</a:t>
            </a:r>
          </a:p>
        </p:txBody>
      </p:sp>
      <p:pic>
        <p:nvPicPr>
          <p:cNvPr id="4" name="Picture 3">
            <a:extLst>
              <a:ext uri="{FF2B5EF4-FFF2-40B4-BE49-F238E27FC236}">
                <a16:creationId xmlns:a16="http://schemas.microsoft.com/office/drawing/2014/main" id="{8A5914C2-7254-F735-75B9-FC360848A9E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5113" y="3556909"/>
            <a:ext cx="5576887" cy="3118528"/>
          </a:xfrm>
          <a:prstGeom prst="rect">
            <a:avLst/>
          </a:prstGeom>
          <a:noFill/>
          <a:ln>
            <a:noFill/>
          </a:ln>
        </p:spPr>
      </p:pic>
    </p:spTree>
    <p:extLst>
      <p:ext uri="{BB962C8B-B14F-4D97-AF65-F5344CB8AC3E}">
        <p14:creationId xmlns:p14="http://schemas.microsoft.com/office/powerpoint/2010/main" val="2019503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42C4F5-C484-79EA-69A4-472EB6805066}"/>
              </a:ext>
            </a:extLst>
          </p:cNvPr>
          <p:cNvSpPr>
            <a:spLocks noGrp="1"/>
          </p:cNvSpPr>
          <p:nvPr>
            <p:ph type="title"/>
          </p:nvPr>
        </p:nvSpPr>
        <p:spPr/>
        <p:txBody>
          <a:bodyPr>
            <a:normAutofit/>
          </a:bodyPr>
          <a:lstStyle/>
          <a:p>
            <a:r>
              <a:rPr lang="en-US" dirty="0"/>
              <a:t>Additional Results</a:t>
            </a:r>
            <a:endParaRPr lang="en-US" sz="2000" b="0" i="1" dirty="0">
              <a:solidFill>
                <a:srgbClr val="000000"/>
              </a:solidFill>
              <a:latin typeface="Century Gothic"/>
            </a:endParaRPr>
          </a:p>
        </p:txBody>
      </p:sp>
      <p:sp>
        <p:nvSpPr>
          <p:cNvPr id="6" name="Content Placeholder 5">
            <a:extLst>
              <a:ext uri="{FF2B5EF4-FFF2-40B4-BE49-F238E27FC236}">
                <a16:creationId xmlns:a16="http://schemas.microsoft.com/office/drawing/2014/main" id="{7BD74FFA-1E3B-9863-2813-300189C8DC59}"/>
              </a:ext>
            </a:extLst>
          </p:cNvPr>
          <p:cNvSpPr>
            <a:spLocks noGrp="1"/>
          </p:cNvSpPr>
          <p:nvPr>
            <p:ph sz="half" idx="1"/>
          </p:nvPr>
        </p:nvSpPr>
        <p:spPr>
          <a:xfrm>
            <a:off x="365760" y="1005839"/>
            <a:ext cx="4806693" cy="5536545"/>
          </a:xfrm>
        </p:spPr>
        <p:txBody>
          <a:bodyPr>
            <a:normAutofit/>
          </a:bodyPr>
          <a:lstStyle/>
          <a:p>
            <a:r>
              <a:rPr lang="en-US" dirty="0"/>
              <a:t>Material toughness (see C</a:t>
            </a:r>
            <a:r>
              <a:rPr lang="en-US" baseline="-25000" dirty="0"/>
              <a:t>r</a:t>
            </a:r>
            <a:r>
              <a:rPr lang="en-US" dirty="0"/>
              <a:t> coefficient at right) is strongly correlated with critical crack size</a:t>
            </a:r>
          </a:p>
          <a:p>
            <a:pPr lvl="1"/>
            <a:r>
              <a:rPr lang="en-US" dirty="0"/>
              <a:t>EPFM stability criterion is limiting versus net section collapse (NSC)</a:t>
            </a:r>
          </a:p>
          <a:p>
            <a:pPr lvl="1"/>
            <a:r>
              <a:rPr lang="en-US" dirty="0"/>
              <a:t>Point loci also reflect correlation applied to reflect aged CASS having increased strength and degraded toughness</a:t>
            </a:r>
          </a:p>
          <a:p>
            <a:r>
              <a:rPr lang="en-US" dirty="0"/>
              <a:t>Convergence studies on time step for flaw growth and on number of realizations for rupture frequency were applied to ensure adequate convergence of PFM results</a:t>
            </a:r>
          </a:p>
        </p:txBody>
      </p:sp>
      <p:pic>
        <p:nvPicPr>
          <p:cNvPr id="7" name="Content Placeholder 6" descr="Chart, diagram, scatter chart&#10;&#10;Description automatically generated">
            <a:extLst>
              <a:ext uri="{FF2B5EF4-FFF2-40B4-BE49-F238E27FC236}">
                <a16:creationId xmlns:a16="http://schemas.microsoft.com/office/drawing/2014/main" id="{528C09BC-FC9C-C721-44D8-A6FADF73ED0D}"/>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259648" y="1005839"/>
            <a:ext cx="6845411" cy="4562010"/>
          </a:xfrm>
          <a:prstGeom prst="rect">
            <a:avLst/>
          </a:prstGeom>
          <a:noFill/>
          <a:ln>
            <a:noFill/>
          </a:ln>
        </p:spPr>
      </p:pic>
      <p:sp>
        <p:nvSpPr>
          <p:cNvPr id="3" name="TextBox 2">
            <a:extLst>
              <a:ext uri="{FF2B5EF4-FFF2-40B4-BE49-F238E27FC236}">
                <a16:creationId xmlns:a16="http://schemas.microsoft.com/office/drawing/2014/main" id="{5B16A29B-29B9-B199-F277-A0E57374FD17}"/>
              </a:ext>
            </a:extLst>
          </p:cNvPr>
          <p:cNvSpPr txBox="1"/>
          <p:nvPr/>
        </p:nvSpPr>
        <p:spPr>
          <a:xfrm>
            <a:off x="6780440" y="6213772"/>
            <a:ext cx="4310610" cy="461665"/>
          </a:xfrm>
          <a:prstGeom prst="rect">
            <a:avLst/>
          </a:prstGeom>
          <a:noFill/>
        </p:spPr>
        <p:txBody>
          <a:bodyPr wrap="square">
            <a:spAutoFit/>
          </a:bodyPr>
          <a:lstStyle/>
          <a:p>
            <a:pPr marL="0" lvl="1"/>
            <a:r>
              <a:rPr lang="el-GR" sz="1200" dirty="0">
                <a:solidFill>
                  <a:schemeClr val="bg1">
                    <a:lumMod val="65000"/>
                  </a:schemeClr>
                </a:solidFill>
              </a:rPr>
              <a:t>δ-</a:t>
            </a:r>
            <a:r>
              <a:rPr lang="en-US" sz="1200" dirty="0">
                <a:solidFill>
                  <a:schemeClr val="bg1">
                    <a:lumMod val="65000"/>
                  </a:schemeClr>
                </a:solidFill>
              </a:rPr>
              <a:t>Ferrite variability is the assumed aleatory uncertainty in actual </a:t>
            </a:r>
            <a:r>
              <a:rPr lang="el-GR" sz="1200" dirty="0">
                <a:solidFill>
                  <a:schemeClr val="bg1">
                    <a:lumMod val="65000"/>
                  </a:schemeClr>
                </a:solidFill>
              </a:rPr>
              <a:t>δ-</a:t>
            </a:r>
            <a:r>
              <a:rPr lang="en-US" sz="1200" dirty="0">
                <a:solidFill>
                  <a:schemeClr val="bg1">
                    <a:lumMod val="65000"/>
                  </a:schemeClr>
                </a:solidFill>
              </a:rPr>
              <a:t>ferrite when the nominal is at the limiting 40%</a:t>
            </a:r>
            <a:endParaRPr lang="en-US" sz="1200" dirty="0">
              <a:solidFill>
                <a:schemeClr val="bg1">
                  <a:lumMod val="65000"/>
                </a:schemeClr>
              </a:solidFill>
              <a:highlight>
                <a:srgbClr val="FFFF00"/>
              </a:highlight>
            </a:endParaRPr>
          </a:p>
        </p:txBody>
      </p:sp>
    </p:spTree>
    <p:extLst>
      <p:ext uri="{BB962C8B-B14F-4D97-AF65-F5344CB8AC3E}">
        <p14:creationId xmlns:p14="http://schemas.microsoft.com/office/powerpoint/2010/main" val="2656543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51D37-4E1B-4AFD-8D99-6FF6C3040F42}"/>
              </a:ext>
            </a:extLst>
          </p:cNvPr>
          <p:cNvSpPr>
            <a:spLocks noGrp="1"/>
          </p:cNvSpPr>
          <p:nvPr>
            <p:ph type="title"/>
          </p:nvPr>
        </p:nvSpPr>
        <p:spPr/>
        <p:txBody>
          <a:bodyPr/>
          <a:lstStyle/>
          <a:p>
            <a:r>
              <a:rPr lang="en-US" dirty="0"/>
              <a:t>Conclusions for Axial Flaws</a:t>
            </a:r>
          </a:p>
        </p:txBody>
      </p:sp>
      <p:sp>
        <p:nvSpPr>
          <p:cNvPr id="3" name="Content Placeholder 2">
            <a:extLst>
              <a:ext uri="{FF2B5EF4-FFF2-40B4-BE49-F238E27FC236}">
                <a16:creationId xmlns:a16="http://schemas.microsoft.com/office/drawing/2014/main" id="{5442F0E8-E379-4BB1-8A9E-ACA105518F56}"/>
              </a:ext>
            </a:extLst>
          </p:cNvPr>
          <p:cNvSpPr>
            <a:spLocks noGrp="1"/>
          </p:cNvSpPr>
          <p:nvPr>
            <p:ph idx="1"/>
          </p:nvPr>
        </p:nvSpPr>
        <p:spPr>
          <a:xfrm>
            <a:off x="365760" y="1013460"/>
            <a:ext cx="11430000" cy="5626329"/>
          </a:xfrm>
        </p:spPr>
        <p:txBody>
          <a:bodyPr>
            <a:normAutofit fontScale="92500" lnSpcReduction="20000"/>
          </a:bodyPr>
          <a:lstStyle/>
          <a:p>
            <a:r>
              <a:rPr lang="en-US" sz="2800" b="1" dirty="0">
                <a:solidFill>
                  <a:srgbClr val="003399"/>
                </a:solidFill>
              </a:rPr>
              <a:t>Available PFM modeling results show that periodic examination to detect axially oriented flaws is unnecessary to ensure pipe structural and leak tight integrity for the following cases:</a:t>
            </a:r>
          </a:p>
          <a:p>
            <a:pPr lvl="1"/>
            <a:r>
              <a:rPr lang="en-US" sz="2400" dirty="0"/>
              <a:t>WEC main loop piping in both base load PWRs and PWRs operating under flexible power operation (FPO)</a:t>
            </a:r>
          </a:p>
          <a:p>
            <a:pPr lvl="1"/>
            <a:r>
              <a:rPr lang="en-US" sz="2400" dirty="0"/>
              <a:t>CE surge lines in base load PWRs</a:t>
            </a:r>
          </a:p>
          <a:p>
            <a:r>
              <a:rPr lang="en-US" sz="2800" dirty="0"/>
              <a:t>Fatigue crack growth for 80 years is modeled to bound the concerns for both fatigue crack initiation and manufacturing flaws</a:t>
            </a:r>
          </a:p>
          <a:p>
            <a:r>
              <a:rPr lang="en-US" sz="2800" dirty="0"/>
              <a:t>For WEC main loop piping:</a:t>
            </a:r>
          </a:p>
          <a:p>
            <a:pPr lvl="1"/>
            <a:r>
              <a:rPr lang="en-US" sz="2400" dirty="0"/>
              <a:t>The analyses show a benefit for significantly reduced fatigue crack growth when the power ramp rate is limited to less than 0.5% per minute for routine loading and unloading operation</a:t>
            </a:r>
          </a:p>
          <a:p>
            <a:r>
              <a:rPr lang="en-US" sz="2800" dirty="0"/>
              <a:t>For CE surge lines:</a:t>
            </a:r>
          </a:p>
          <a:p>
            <a:pPr lvl="1"/>
            <a:r>
              <a:rPr lang="en-US" sz="2400" dirty="0"/>
              <a:t>The analyses show a benefit for significantly reduced fatigue crack growth when insurge and </a:t>
            </a:r>
            <a:r>
              <a:rPr lang="en-US" sz="2400" dirty="0" err="1"/>
              <a:t>outsurge</a:t>
            </a:r>
            <a:r>
              <a:rPr lang="en-US" sz="2400" dirty="0"/>
              <a:t> events are reduced in frequency</a:t>
            </a:r>
          </a:p>
          <a:p>
            <a:pPr lvl="1"/>
            <a:r>
              <a:rPr lang="en-US" sz="2400" dirty="0"/>
              <a:t>Under FPO, there is an increased concern for fatigue crack growth due to the potential for a large number of insurge/</a:t>
            </a:r>
            <a:r>
              <a:rPr lang="en-US" sz="2400" dirty="0" err="1"/>
              <a:t>outsurge</a:t>
            </a:r>
            <a:r>
              <a:rPr lang="en-US" sz="2400" dirty="0"/>
              <a:t> transients to be triggered by FPO power shifts</a:t>
            </a:r>
          </a:p>
        </p:txBody>
      </p:sp>
    </p:spTree>
    <p:extLst>
      <p:ext uri="{BB962C8B-B14F-4D97-AF65-F5344CB8AC3E}">
        <p14:creationId xmlns:p14="http://schemas.microsoft.com/office/powerpoint/2010/main" val="1264215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2F5E11-8883-42BA-9208-EE3267C2E592}"/>
              </a:ext>
            </a:extLst>
          </p:cNvPr>
          <p:cNvSpPr>
            <a:spLocks noGrp="1"/>
          </p:cNvSpPr>
          <p:nvPr>
            <p:ph type="title"/>
          </p:nvPr>
        </p:nvSpPr>
        <p:spPr/>
        <p:txBody>
          <a:bodyPr/>
          <a:lstStyle/>
          <a:p>
            <a:r>
              <a:rPr lang="en-US" dirty="0"/>
              <a:t>Questions/Comments/Feedback</a:t>
            </a:r>
          </a:p>
        </p:txBody>
      </p:sp>
      <p:pic>
        <p:nvPicPr>
          <p:cNvPr id="7" name="Picture 6" descr="MSS: Bring us your burning science &lt;strong&gt;questions&lt;/strong&g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8900" y="1231900"/>
            <a:ext cx="4394200" cy="4394200"/>
          </a:xfrm>
          <a:prstGeom prst="rect">
            <a:avLst/>
          </a:prstGeom>
        </p:spPr>
      </p:pic>
    </p:spTree>
    <p:extLst>
      <p:ext uri="{BB962C8B-B14F-4D97-AF65-F5344CB8AC3E}">
        <p14:creationId xmlns:p14="http://schemas.microsoft.com/office/powerpoint/2010/main" val="205211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99906-C7D0-961A-93C8-C459E035D14B}"/>
              </a:ext>
            </a:extLst>
          </p:cNvPr>
          <p:cNvSpPr>
            <a:spLocks noGrp="1"/>
          </p:cNvSpPr>
          <p:nvPr>
            <p:ph type="ctrTitle" sz="quarter"/>
          </p:nvPr>
        </p:nvSpPr>
        <p:spPr/>
        <p:txBody>
          <a:bodyPr/>
          <a:lstStyle/>
          <a:p>
            <a:r>
              <a:rPr lang="en-US" dirty="0"/>
              <a:t>Background and Objectives</a:t>
            </a:r>
          </a:p>
        </p:txBody>
      </p:sp>
    </p:spTree>
    <p:extLst>
      <p:ext uri="{BB962C8B-B14F-4D97-AF65-F5344CB8AC3E}">
        <p14:creationId xmlns:p14="http://schemas.microsoft.com/office/powerpoint/2010/main" val="982474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6434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51D37-4E1B-4AFD-8D99-6FF6C3040F42}"/>
              </a:ext>
            </a:extLst>
          </p:cNvPr>
          <p:cNvSpPr>
            <a:spLocks noGrp="1"/>
          </p:cNvSpPr>
          <p:nvPr>
            <p:ph type="title"/>
          </p:nvPr>
        </p:nvSpPr>
        <p:spPr/>
        <p:txBody>
          <a:bodyPr/>
          <a:lstStyle/>
          <a:p>
            <a:r>
              <a:rPr lang="en-US" dirty="0"/>
              <a:t>Cast Austenitic Stainless Steel (CASS) Background</a:t>
            </a:r>
            <a:endParaRPr lang="en-US" sz="1800" b="0" i="1" strike="sngStrike" dirty="0">
              <a:highlight>
                <a:srgbClr val="FFFF00"/>
              </a:highlight>
            </a:endParaRPr>
          </a:p>
        </p:txBody>
      </p:sp>
      <p:sp>
        <p:nvSpPr>
          <p:cNvPr id="3" name="Content Placeholder 2">
            <a:extLst>
              <a:ext uri="{FF2B5EF4-FFF2-40B4-BE49-F238E27FC236}">
                <a16:creationId xmlns:a16="http://schemas.microsoft.com/office/drawing/2014/main" id="{5442F0E8-E379-4BB1-8A9E-ACA105518F56}"/>
              </a:ext>
            </a:extLst>
          </p:cNvPr>
          <p:cNvSpPr>
            <a:spLocks noGrp="1"/>
          </p:cNvSpPr>
          <p:nvPr>
            <p:ph idx="1"/>
          </p:nvPr>
        </p:nvSpPr>
        <p:spPr/>
        <p:txBody>
          <a:bodyPr>
            <a:normAutofit fontScale="92500" lnSpcReduction="20000"/>
          </a:bodyPr>
          <a:lstStyle/>
          <a:p>
            <a:r>
              <a:rPr lang="en-US" dirty="0"/>
              <a:t>Because of the CASS material microstructure, Ultrasonic Testing (UT) technology applied to CASS components is not currently capable of meeting the PDI qualification standards that have been developed for other piping materials, particularly with regards to:</a:t>
            </a:r>
          </a:p>
          <a:p>
            <a:pPr lvl="1"/>
            <a:r>
              <a:rPr lang="en-US" dirty="0"/>
              <a:t>Detection of axial flaws and</a:t>
            </a:r>
            <a:endParaRPr lang="en-US" strike="sngStrike" dirty="0"/>
          </a:p>
          <a:p>
            <a:pPr lvl="1"/>
            <a:r>
              <a:rPr lang="en-US" dirty="0"/>
              <a:t>Depth-sizing of circumferential flaws</a:t>
            </a:r>
          </a:p>
          <a:p>
            <a:r>
              <a:rPr lang="en-US" dirty="0"/>
              <a:t>In addition, thermal embrittlement of aged CASS material results in degraded material toughness, reducing acceptable flaw sizes</a:t>
            </a:r>
          </a:p>
          <a:p>
            <a:r>
              <a:rPr lang="en-US" dirty="0"/>
              <a:t>In 2019, EPRI began a project using probabilistic fracture mechanics (PFM) to evaluate the effect of these limitations</a:t>
            </a:r>
            <a:endParaRPr lang="en-US" strike="sngStrike" dirty="0"/>
          </a:p>
          <a:p>
            <a:pPr lvl="1"/>
            <a:r>
              <a:rPr lang="en-US" dirty="0"/>
              <a:t>Work to support development of a Supplement 9 to ASME Boiler and Pressure Vessel, Section XI, Appendix VIII and alternatives to Section XI, IWB-2500 inspection requirements for CASS piping components</a:t>
            </a:r>
          </a:p>
        </p:txBody>
      </p:sp>
    </p:spTree>
    <p:extLst>
      <p:ext uri="{BB962C8B-B14F-4D97-AF65-F5344CB8AC3E}">
        <p14:creationId xmlns:p14="http://schemas.microsoft.com/office/powerpoint/2010/main" val="309835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5">
            <a:extLst>
              <a:ext uri="{FF2B5EF4-FFF2-40B4-BE49-F238E27FC236}">
                <a16:creationId xmlns:a16="http://schemas.microsoft.com/office/drawing/2014/main" id="{FBE6593B-E742-F801-1232-31DD982F94B3}"/>
              </a:ext>
            </a:extLst>
          </p:cNvPr>
          <p:cNvPicPr>
            <a:picLocks noGrp="1" noChangeAspect="1"/>
          </p:cNvPicPr>
          <p:nvPr>
            <p:ph sz="quarter" idx="4"/>
          </p:nvPr>
        </p:nvPicPr>
        <p:blipFill>
          <a:blip r:embed="rId2"/>
          <a:stretch>
            <a:fillRect/>
          </a:stretch>
        </p:blipFill>
        <p:spPr>
          <a:xfrm>
            <a:off x="6653305" y="1681544"/>
            <a:ext cx="4706752" cy="4664075"/>
          </a:xfrm>
          <a:prstGeom prst="rect">
            <a:avLst/>
          </a:prstGeom>
        </p:spPr>
      </p:pic>
      <p:sp>
        <p:nvSpPr>
          <p:cNvPr id="2" name="Title 1">
            <a:extLst>
              <a:ext uri="{FF2B5EF4-FFF2-40B4-BE49-F238E27FC236}">
                <a16:creationId xmlns:a16="http://schemas.microsoft.com/office/drawing/2014/main" id="{F1D94EFA-7355-C0D0-F69F-09531E5F20C9}"/>
              </a:ext>
            </a:extLst>
          </p:cNvPr>
          <p:cNvSpPr>
            <a:spLocks noGrp="1"/>
          </p:cNvSpPr>
          <p:nvPr>
            <p:ph type="title"/>
          </p:nvPr>
        </p:nvSpPr>
        <p:spPr/>
        <p:txBody>
          <a:bodyPr/>
          <a:lstStyle/>
          <a:p>
            <a:r>
              <a:rPr lang="en-US" dirty="0"/>
              <a:t>CASS Piping Locations</a:t>
            </a:r>
          </a:p>
        </p:txBody>
      </p:sp>
      <p:sp>
        <p:nvSpPr>
          <p:cNvPr id="6" name="Text Placeholder 5">
            <a:extLst>
              <a:ext uri="{FF2B5EF4-FFF2-40B4-BE49-F238E27FC236}">
                <a16:creationId xmlns:a16="http://schemas.microsoft.com/office/drawing/2014/main" id="{898A2FC6-E527-6832-3087-F6DB7BA5D2C1}"/>
              </a:ext>
            </a:extLst>
          </p:cNvPr>
          <p:cNvSpPr>
            <a:spLocks noGrp="1"/>
          </p:cNvSpPr>
          <p:nvPr>
            <p:ph type="body" idx="1"/>
          </p:nvPr>
        </p:nvSpPr>
        <p:spPr/>
        <p:txBody>
          <a:bodyPr/>
          <a:lstStyle/>
          <a:p>
            <a:r>
              <a:rPr lang="en-US" dirty="0"/>
              <a:t>Westinghouse CASS Locations</a:t>
            </a:r>
          </a:p>
        </p:txBody>
      </p:sp>
      <p:sp>
        <p:nvSpPr>
          <p:cNvPr id="8" name="Text Placeholder 7">
            <a:extLst>
              <a:ext uri="{FF2B5EF4-FFF2-40B4-BE49-F238E27FC236}">
                <a16:creationId xmlns:a16="http://schemas.microsoft.com/office/drawing/2014/main" id="{BF7C5CBB-798B-5886-5973-DEC67E2C608B}"/>
              </a:ext>
            </a:extLst>
          </p:cNvPr>
          <p:cNvSpPr>
            <a:spLocks noGrp="1"/>
          </p:cNvSpPr>
          <p:nvPr>
            <p:ph type="body" sz="quarter" idx="3"/>
          </p:nvPr>
        </p:nvSpPr>
        <p:spPr/>
        <p:txBody>
          <a:bodyPr/>
          <a:lstStyle/>
          <a:p>
            <a:r>
              <a:rPr lang="en-US" dirty="0"/>
              <a:t>Combustion Engineering CASS Locations</a:t>
            </a:r>
          </a:p>
        </p:txBody>
      </p:sp>
      <p:pic>
        <p:nvPicPr>
          <p:cNvPr id="9" name="Content Placeholder 8">
            <a:extLst>
              <a:ext uri="{FF2B5EF4-FFF2-40B4-BE49-F238E27FC236}">
                <a16:creationId xmlns:a16="http://schemas.microsoft.com/office/drawing/2014/main" id="{88107A9D-8803-17A1-A40C-8CAE5EE55A6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020749" y="1736725"/>
            <a:ext cx="4267227" cy="4664075"/>
          </a:xfrm>
          <a:prstGeom prst="rect">
            <a:avLst/>
          </a:prstGeom>
          <a:noFill/>
        </p:spPr>
      </p:pic>
      <p:sp>
        <p:nvSpPr>
          <p:cNvPr id="5" name="TextBox 4">
            <a:extLst>
              <a:ext uri="{FF2B5EF4-FFF2-40B4-BE49-F238E27FC236}">
                <a16:creationId xmlns:a16="http://schemas.microsoft.com/office/drawing/2014/main" id="{D51F2225-6800-41CF-AD0F-1E9FA41F3E3A}"/>
              </a:ext>
            </a:extLst>
          </p:cNvPr>
          <p:cNvSpPr txBox="1"/>
          <p:nvPr/>
        </p:nvSpPr>
        <p:spPr>
          <a:xfrm>
            <a:off x="0" y="6309360"/>
            <a:ext cx="4706752" cy="430887"/>
          </a:xfrm>
          <a:prstGeom prst="rect">
            <a:avLst/>
          </a:prstGeom>
          <a:noFill/>
        </p:spPr>
        <p:txBody>
          <a:bodyPr wrap="square" rtlCol="0">
            <a:spAutoFit/>
          </a:bodyPr>
          <a:lstStyle/>
          <a:p>
            <a:pPr algn="l">
              <a:spcBef>
                <a:spcPts val="0"/>
              </a:spcBef>
            </a:pPr>
            <a:r>
              <a:rPr lang="en-US" sz="1050" dirty="0">
                <a:solidFill>
                  <a:schemeClr val="bg1">
                    <a:lumMod val="65000"/>
                  </a:schemeClr>
                </a:solidFill>
                <a:latin typeface="+mn-lt"/>
              </a:rPr>
              <a:t>Figures from: </a:t>
            </a:r>
            <a:r>
              <a:rPr lang="en-US" sz="1050" i="1" dirty="0">
                <a:solidFill>
                  <a:schemeClr val="bg1">
                    <a:lumMod val="65000"/>
                  </a:schemeClr>
                </a:solidFill>
                <a:effectLst/>
                <a:latin typeface="+mn-lt"/>
                <a:ea typeface="Times New Roman" panose="02020603050405020304" pitchFamily="18" charset="0"/>
                <a:cs typeface="Times New Roman" panose="02020603050405020304" pitchFamily="18" charset="0"/>
              </a:rPr>
              <a:t>Nondestructive Evaluation: Flaw Tolerance Evaluation of Thermally Aged Cast Austenitic Stainless Steel Piping,</a:t>
            </a:r>
            <a:r>
              <a:rPr lang="en-US" sz="1050" dirty="0">
                <a:solidFill>
                  <a:schemeClr val="bg1">
                    <a:lumMod val="65000"/>
                  </a:schemeClr>
                </a:solidFill>
                <a:effectLst/>
                <a:latin typeface="+mn-lt"/>
                <a:ea typeface="Times New Roman" panose="02020603050405020304" pitchFamily="18" charset="0"/>
                <a:cs typeface="Times New Roman" panose="02020603050405020304" pitchFamily="18" charset="0"/>
              </a:rPr>
              <a:t> EPRI, Palo Alto, CA: 2009. 1019128.</a:t>
            </a:r>
            <a:r>
              <a:rPr lang="en-US" sz="1050" dirty="0">
                <a:solidFill>
                  <a:schemeClr val="bg1">
                    <a:lumMod val="65000"/>
                  </a:schemeClr>
                </a:solidFill>
                <a:latin typeface="+mn-lt"/>
              </a:rPr>
              <a:t> </a:t>
            </a:r>
          </a:p>
        </p:txBody>
      </p:sp>
      <p:sp>
        <p:nvSpPr>
          <p:cNvPr id="10" name="TextBox 9">
            <a:extLst>
              <a:ext uri="{FF2B5EF4-FFF2-40B4-BE49-F238E27FC236}">
                <a16:creationId xmlns:a16="http://schemas.microsoft.com/office/drawing/2014/main" id="{38CC32E9-99AD-079F-D978-1B76C256C65F}"/>
              </a:ext>
            </a:extLst>
          </p:cNvPr>
          <p:cNvSpPr txBox="1"/>
          <p:nvPr/>
        </p:nvSpPr>
        <p:spPr>
          <a:xfrm>
            <a:off x="8521113" y="109320"/>
            <a:ext cx="3670887" cy="646331"/>
          </a:xfrm>
          <a:prstGeom prst="rect">
            <a:avLst/>
          </a:prstGeom>
          <a:noFill/>
        </p:spPr>
        <p:txBody>
          <a:bodyPr wrap="square">
            <a:spAutoFit/>
          </a:bodyPr>
          <a:lstStyle/>
          <a:p>
            <a:pPr marL="0" marR="0" lvl="0" indent="0" algn="r" defTabSz="914400" rtl="0" eaLnBrk="0" fontAlgn="base" latinLnBrk="0" hangingPunct="0">
              <a:lnSpc>
                <a:spcPct val="100000"/>
              </a:lnSpc>
              <a:spcBef>
                <a:spcPts val="0"/>
              </a:spcBef>
              <a:spcAft>
                <a:spcPct val="0"/>
              </a:spcAft>
              <a:buClrTx/>
              <a:buSzTx/>
              <a:buFontTx/>
              <a:buNone/>
              <a:tabLst/>
              <a:defRPr/>
            </a:pPr>
            <a:r>
              <a:rPr kumimoji="0" lang="en-US" sz="1800" b="0" i="0" u="none" strike="noStrike" kern="1200" cap="none" spc="0" normalizeH="0" baseline="0" noProof="0" dirty="0">
                <a:ln>
                  <a:noFill/>
                </a:ln>
                <a:solidFill>
                  <a:srgbClr val="FFFFFF">
                    <a:lumMod val="65000"/>
                  </a:srgbClr>
                </a:solidFill>
                <a:effectLst/>
                <a:uLnTx/>
                <a:uFillTx/>
                <a:latin typeface="Calibri"/>
                <a:ea typeface="+mn-ea"/>
                <a:cs typeface="+mn-cs"/>
              </a:rPr>
              <a:t>B&amp;W plants include CASS safe ends at pump suction and discharge</a:t>
            </a:r>
          </a:p>
        </p:txBody>
      </p:sp>
      <p:sp>
        <p:nvSpPr>
          <p:cNvPr id="11" name="TextBox 10">
            <a:extLst>
              <a:ext uri="{FF2B5EF4-FFF2-40B4-BE49-F238E27FC236}">
                <a16:creationId xmlns:a16="http://schemas.microsoft.com/office/drawing/2014/main" id="{36E5F089-85D5-0458-3DDA-740AACB6741F}"/>
              </a:ext>
            </a:extLst>
          </p:cNvPr>
          <p:cNvSpPr txBox="1"/>
          <p:nvPr/>
        </p:nvSpPr>
        <p:spPr>
          <a:xfrm>
            <a:off x="8375885" y="5794573"/>
            <a:ext cx="3670887" cy="954107"/>
          </a:xfrm>
          <a:prstGeom prst="rect">
            <a:avLst/>
          </a:prstGeom>
          <a:noFill/>
        </p:spPr>
        <p:txBody>
          <a:bodyPr wrap="squar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400" b="0" i="0" u="none" strike="noStrike" kern="1200" cap="none" spc="0" normalizeH="0" baseline="0" noProof="0" dirty="0">
                <a:ln>
                  <a:noFill/>
                </a:ln>
                <a:solidFill>
                  <a:srgbClr val="FFFFFF">
                    <a:lumMod val="65000"/>
                  </a:srgbClr>
                </a:solidFill>
                <a:effectLst/>
                <a:uLnTx/>
                <a:uFillTx/>
                <a:latin typeface="Calibri"/>
                <a:ea typeface="+mn-ea"/>
                <a:cs typeface="+mn-cs"/>
              </a:rPr>
              <a:t>CASS also used at CE plants currently operating in the U.S. for safe ends adjacent to the reactor coolant pump suction and discharge and for various safe ends at branch connections</a:t>
            </a:r>
          </a:p>
        </p:txBody>
      </p:sp>
      <p:sp>
        <p:nvSpPr>
          <p:cNvPr id="16" name="TextBox 15">
            <a:extLst>
              <a:ext uri="{FF2B5EF4-FFF2-40B4-BE49-F238E27FC236}">
                <a16:creationId xmlns:a16="http://schemas.microsoft.com/office/drawing/2014/main" id="{928081B0-4C93-F000-60B9-07E420164271}"/>
              </a:ext>
            </a:extLst>
          </p:cNvPr>
          <p:cNvSpPr txBox="1"/>
          <p:nvPr/>
        </p:nvSpPr>
        <p:spPr>
          <a:xfrm>
            <a:off x="7787182" y="1515428"/>
            <a:ext cx="2438998" cy="369332"/>
          </a:xfrm>
          <a:prstGeom prst="rect">
            <a:avLst/>
          </a:prstGeom>
          <a:noFill/>
        </p:spPr>
        <p:txBody>
          <a:bodyPr wrap="square">
            <a:spAutoFit/>
          </a:bodyPr>
          <a:lstStyle/>
          <a:p>
            <a:pPr marL="0" marR="0" lvl="0" indent="0" defTabSz="914400" rtl="0" eaLnBrk="0" fontAlgn="base" latinLnBrk="0" hangingPunct="0">
              <a:lnSpc>
                <a:spcPct val="100000"/>
              </a:lnSpc>
              <a:spcBef>
                <a:spcPts val="0"/>
              </a:spcBef>
              <a:spcAft>
                <a:spcPct val="0"/>
              </a:spcAft>
              <a:buClrTx/>
              <a:buSzTx/>
              <a:buFontTx/>
              <a:buNone/>
              <a:tabLst/>
              <a:defRPr/>
            </a:pPr>
            <a:r>
              <a:rPr kumimoji="0" lang="en-US" sz="1800" b="0" i="0" u="none" strike="noStrike" kern="1200" cap="none" spc="0" normalizeH="0" baseline="0" noProof="0" dirty="0">
                <a:ln>
                  <a:noFill/>
                </a:ln>
                <a:solidFill>
                  <a:srgbClr val="FFFFFF">
                    <a:lumMod val="65000"/>
                  </a:srgbClr>
                </a:solidFill>
                <a:effectLst/>
                <a:uLnTx/>
                <a:uFillTx/>
                <a:latin typeface="Calibri"/>
                <a:ea typeface="+mn-ea"/>
                <a:cs typeface="+mn-cs"/>
              </a:rPr>
              <a:t>(in operating CE PWRs)</a:t>
            </a:r>
          </a:p>
        </p:txBody>
      </p:sp>
    </p:spTree>
    <p:extLst>
      <p:ext uri="{BB962C8B-B14F-4D97-AF65-F5344CB8AC3E}">
        <p14:creationId xmlns:p14="http://schemas.microsoft.com/office/powerpoint/2010/main" val="4046605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556C8-D4AF-8715-FCFB-A88B4327504A}"/>
              </a:ext>
            </a:extLst>
          </p:cNvPr>
          <p:cNvSpPr>
            <a:spLocks noGrp="1"/>
          </p:cNvSpPr>
          <p:nvPr>
            <p:ph type="title"/>
          </p:nvPr>
        </p:nvSpPr>
        <p:spPr/>
        <p:txBody>
          <a:bodyPr/>
          <a:lstStyle/>
          <a:p>
            <a:r>
              <a:rPr lang="en-US" dirty="0"/>
              <a:t>CASS Thermal Aging</a:t>
            </a:r>
          </a:p>
        </p:txBody>
      </p:sp>
      <p:sp>
        <p:nvSpPr>
          <p:cNvPr id="3" name="Content Placeholder 2">
            <a:extLst>
              <a:ext uri="{FF2B5EF4-FFF2-40B4-BE49-F238E27FC236}">
                <a16:creationId xmlns:a16="http://schemas.microsoft.com/office/drawing/2014/main" id="{C0B3DD84-DBE5-48F2-BBF5-10BC8D8675AA}"/>
              </a:ext>
            </a:extLst>
          </p:cNvPr>
          <p:cNvSpPr>
            <a:spLocks noGrp="1"/>
          </p:cNvSpPr>
          <p:nvPr>
            <p:ph idx="1"/>
          </p:nvPr>
        </p:nvSpPr>
        <p:spPr/>
        <p:txBody>
          <a:bodyPr/>
          <a:lstStyle/>
          <a:p>
            <a:r>
              <a:rPr lang="en-US" dirty="0"/>
              <a:t>CASS is subject to thermal aging effects when exposed to high temperatures for an extended period of time</a:t>
            </a:r>
          </a:p>
          <a:p>
            <a:pPr lvl="1"/>
            <a:r>
              <a:rPr lang="en-US" dirty="0"/>
              <a:t>Saturation of thermal aging effects is reached after tens of years at ~608°F (320°C) per NUREG/CR-4513 R2 relations</a:t>
            </a:r>
          </a:p>
          <a:p>
            <a:r>
              <a:rPr lang="en-US" dirty="0"/>
              <a:t>Thermal aging </a:t>
            </a:r>
            <a:r>
              <a:rPr lang="en-US" i="1" dirty="0"/>
              <a:t>increases</a:t>
            </a:r>
            <a:r>
              <a:rPr lang="en-US" dirty="0"/>
              <a:t> material strength and </a:t>
            </a:r>
            <a:r>
              <a:rPr lang="en-US" i="1" dirty="0"/>
              <a:t>decreases</a:t>
            </a:r>
            <a:r>
              <a:rPr lang="en-US" dirty="0"/>
              <a:t> fracture toughness</a:t>
            </a:r>
          </a:p>
          <a:p>
            <a:r>
              <a:rPr lang="en-US" dirty="0"/>
              <a:t>The extent of thermal aging is correlated to the delta-ferrite (</a:t>
            </a:r>
            <a:r>
              <a:rPr lang="el-GR" dirty="0"/>
              <a:t>δ-</a:t>
            </a:r>
            <a:r>
              <a:rPr lang="en-US" dirty="0"/>
              <a:t>ferrite) content of the cast component</a:t>
            </a:r>
          </a:p>
        </p:txBody>
      </p:sp>
    </p:spTree>
    <p:extLst>
      <p:ext uri="{BB962C8B-B14F-4D97-AF65-F5344CB8AC3E}">
        <p14:creationId xmlns:p14="http://schemas.microsoft.com/office/powerpoint/2010/main" val="2611138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51D37-4E1B-4AFD-8D99-6FF6C3040F42}"/>
              </a:ext>
            </a:extLst>
          </p:cNvPr>
          <p:cNvSpPr>
            <a:spLocks noGrp="1"/>
          </p:cNvSpPr>
          <p:nvPr>
            <p:ph type="title"/>
          </p:nvPr>
        </p:nvSpPr>
        <p:spPr/>
        <p:txBody>
          <a:bodyPr/>
          <a:lstStyle/>
          <a:p>
            <a:r>
              <a:rPr lang="en-US" dirty="0"/>
              <a:t>Overall Project Objectives</a:t>
            </a:r>
          </a:p>
        </p:txBody>
      </p:sp>
      <p:sp>
        <p:nvSpPr>
          <p:cNvPr id="3" name="Content Placeholder 2">
            <a:extLst>
              <a:ext uri="{FF2B5EF4-FFF2-40B4-BE49-F238E27FC236}">
                <a16:creationId xmlns:a16="http://schemas.microsoft.com/office/drawing/2014/main" id="{5442F0E8-E379-4BB1-8A9E-ACA105518F56}"/>
              </a:ext>
            </a:extLst>
          </p:cNvPr>
          <p:cNvSpPr>
            <a:spLocks noGrp="1"/>
          </p:cNvSpPr>
          <p:nvPr>
            <p:ph idx="1"/>
          </p:nvPr>
        </p:nvSpPr>
        <p:spPr>
          <a:xfrm>
            <a:off x="365760" y="914083"/>
            <a:ext cx="11430000" cy="5570324"/>
          </a:xfrm>
        </p:spPr>
        <p:txBody>
          <a:bodyPr>
            <a:normAutofit fontScale="92500"/>
          </a:bodyPr>
          <a:lstStyle/>
          <a:p>
            <a:r>
              <a:rPr lang="en-US" dirty="0"/>
              <a:t>Objective 1 (axial cracking):</a:t>
            </a:r>
          </a:p>
          <a:p>
            <a:pPr lvl="1"/>
            <a:r>
              <a:rPr lang="en-US" dirty="0"/>
              <a:t>Investigate axial fatigue cracking assuming no benefit of periodic NDE nor online leak detection</a:t>
            </a:r>
          </a:p>
          <a:p>
            <a:pPr lvl="2"/>
            <a:r>
              <a:rPr lang="en-US" dirty="0"/>
              <a:t>Demonstrate that detection of axial cracks is not necessary to maintain structural and leak tight integrity</a:t>
            </a:r>
            <a:endParaRPr lang="en-US" strike="sngStrike" dirty="0"/>
          </a:p>
          <a:p>
            <a:r>
              <a:rPr lang="en-US" dirty="0"/>
              <a:t>Objective 2 (circumferential cracking):</a:t>
            </a:r>
          </a:p>
          <a:p>
            <a:pPr lvl="1"/>
            <a:r>
              <a:rPr lang="en-US" dirty="0"/>
              <a:t>Investigate circumferential fatigue cracking assuming periodic NDE without a qualified flaw depth-sizing process</a:t>
            </a:r>
          </a:p>
          <a:p>
            <a:pPr lvl="2"/>
            <a:r>
              <a:rPr lang="en-US" dirty="0"/>
              <a:t>Demonstrate that an alternative flaw evaluation procedure ensures structural and leak tight integrity</a:t>
            </a:r>
          </a:p>
          <a:p>
            <a:r>
              <a:rPr lang="en-US" dirty="0"/>
              <a:t>This presentation focusses on the results and conclusions obtained for axial cracking.  Work to evaluate circumferential cracking is ongoing.</a:t>
            </a:r>
          </a:p>
        </p:txBody>
      </p:sp>
    </p:spTree>
    <p:extLst>
      <p:ext uri="{BB962C8B-B14F-4D97-AF65-F5344CB8AC3E}">
        <p14:creationId xmlns:p14="http://schemas.microsoft.com/office/powerpoint/2010/main" val="116665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502F2-7656-098A-0B23-3A87FB208CB0}"/>
              </a:ext>
            </a:extLst>
          </p:cNvPr>
          <p:cNvSpPr>
            <a:spLocks noGrp="1"/>
          </p:cNvSpPr>
          <p:nvPr>
            <p:ph type="ctrTitle" sz="quarter"/>
          </p:nvPr>
        </p:nvSpPr>
        <p:spPr/>
        <p:txBody>
          <a:bodyPr/>
          <a:lstStyle/>
          <a:p>
            <a:r>
              <a:rPr lang="en-US" dirty="0"/>
              <a:t>Inputs and Cases</a:t>
            </a:r>
          </a:p>
        </p:txBody>
      </p:sp>
    </p:spTree>
    <p:extLst>
      <p:ext uri="{BB962C8B-B14F-4D97-AF65-F5344CB8AC3E}">
        <p14:creationId xmlns:p14="http://schemas.microsoft.com/office/powerpoint/2010/main" val="1189850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51D37-4E1B-4AFD-8D99-6FF6C3040F42}"/>
              </a:ext>
            </a:extLst>
          </p:cNvPr>
          <p:cNvSpPr>
            <a:spLocks noGrp="1"/>
          </p:cNvSpPr>
          <p:nvPr>
            <p:ph type="title"/>
          </p:nvPr>
        </p:nvSpPr>
        <p:spPr/>
        <p:txBody>
          <a:bodyPr/>
          <a:lstStyle/>
          <a:p>
            <a:r>
              <a:rPr lang="en-US" dirty="0"/>
              <a:t>Inputs</a:t>
            </a:r>
          </a:p>
        </p:txBody>
      </p:sp>
      <p:sp>
        <p:nvSpPr>
          <p:cNvPr id="3" name="Content Placeholder 2">
            <a:extLst>
              <a:ext uri="{FF2B5EF4-FFF2-40B4-BE49-F238E27FC236}">
                <a16:creationId xmlns:a16="http://schemas.microsoft.com/office/drawing/2014/main" id="{5442F0E8-E379-4BB1-8A9E-ACA105518F56}"/>
              </a:ext>
            </a:extLst>
          </p:cNvPr>
          <p:cNvSpPr>
            <a:spLocks noGrp="1"/>
          </p:cNvSpPr>
          <p:nvPr>
            <p:ph idx="1"/>
          </p:nvPr>
        </p:nvSpPr>
        <p:spPr>
          <a:xfrm>
            <a:off x="365760" y="813548"/>
            <a:ext cx="11430000" cy="5861890"/>
          </a:xfrm>
        </p:spPr>
        <p:txBody>
          <a:bodyPr>
            <a:normAutofit/>
          </a:bodyPr>
          <a:lstStyle/>
          <a:p>
            <a:r>
              <a:rPr lang="en-US" sz="2400" dirty="0"/>
              <a:t>Geometry cases:</a:t>
            </a:r>
          </a:p>
          <a:p>
            <a:pPr lvl="1"/>
            <a:r>
              <a:rPr lang="en-US" sz="1800" dirty="0"/>
              <a:t>Westinghouse (WEC) reactor coolant system (RCS) main loop piping</a:t>
            </a:r>
          </a:p>
          <a:p>
            <a:pPr lvl="2"/>
            <a:r>
              <a:rPr lang="en-US" sz="1800" dirty="0"/>
              <a:t>WEC 1: 27.5 in. (699 mm) outside diameter, 2.32 in. (59 mm) wall thickness</a:t>
            </a:r>
          </a:p>
          <a:p>
            <a:pPr lvl="2"/>
            <a:r>
              <a:rPr lang="en-US" sz="1800" dirty="0"/>
              <a:t>WEC 2: 37.59 in. (955 mm) outside diameter, 3.09 in. (78 mm) wall thickness</a:t>
            </a:r>
          </a:p>
          <a:p>
            <a:pPr lvl="1"/>
            <a:r>
              <a:rPr lang="en-US" sz="1800" dirty="0"/>
              <a:t>Combustion Engineering (CE) surge line</a:t>
            </a:r>
          </a:p>
          <a:p>
            <a:pPr lvl="2"/>
            <a:r>
              <a:rPr lang="en-US" sz="1800" dirty="0"/>
              <a:t>CE 1: 12.75 in. (324 mm) outside diameter, 1.01 in. (26 mm) wall thickness</a:t>
            </a:r>
          </a:p>
          <a:p>
            <a:pPr lvl="2"/>
            <a:r>
              <a:rPr lang="en-US" sz="1800" dirty="0"/>
              <a:t>CE 2: 12.75 in. (324 mm) outside diameter, 1.31 in. (33 mm) wall thickness</a:t>
            </a:r>
          </a:p>
          <a:p>
            <a:r>
              <a:rPr lang="en-US" sz="2400" dirty="0"/>
              <a:t>Transient inputs:</a:t>
            </a:r>
          </a:p>
          <a:p>
            <a:pPr lvl="1"/>
            <a:r>
              <a:rPr lang="en-US" sz="2000" dirty="0"/>
              <a:t>WEC transients for base load operation are input as described in MRP-393 at the best-estimate frequencies for each transient listed in the text description in MRP-393 </a:t>
            </a:r>
          </a:p>
          <a:p>
            <a:pPr lvl="1"/>
            <a:r>
              <a:rPr lang="en-US" sz="2000" dirty="0"/>
              <a:t>CE transients for base load operation are input as described in the design specification for the pressurizer of one CE plant with a CASS surge line with updates</a:t>
            </a:r>
          </a:p>
          <a:p>
            <a:pPr lvl="1"/>
            <a:r>
              <a:rPr lang="en-US" sz="2000" dirty="0"/>
              <a:t>Flexible power operations (FPO) transients are modelled by scaling and shifting the pressure and temperature history of plant loading and unloading transients to model the desired power change and ramp rate</a:t>
            </a:r>
          </a:p>
        </p:txBody>
      </p:sp>
    </p:spTree>
    <p:extLst>
      <p:ext uri="{BB962C8B-B14F-4D97-AF65-F5344CB8AC3E}">
        <p14:creationId xmlns:p14="http://schemas.microsoft.com/office/powerpoint/2010/main" val="2966999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677D8E6-8C9B-B8BE-9C35-1B33F4899174}"/>
              </a:ext>
            </a:extLst>
          </p:cNvPr>
          <p:cNvPicPr>
            <a:picLocks noChangeAspect="1"/>
          </p:cNvPicPr>
          <p:nvPr/>
        </p:nvPicPr>
        <p:blipFill>
          <a:blip r:embed="rId2"/>
          <a:stretch>
            <a:fillRect/>
          </a:stretch>
        </p:blipFill>
        <p:spPr>
          <a:xfrm>
            <a:off x="275372" y="914083"/>
            <a:ext cx="5732538" cy="3657600"/>
          </a:xfrm>
          <a:prstGeom prst="rect">
            <a:avLst/>
          </a:prstGeom>
        </p:spPr>
      </p:pic>
      <p:sp>
        <p:nvSpPr>
          <p:cNvPr id="2" name="Title 1">
            <a:extLst>
              <a:ext uri="{FF2B5EF4-FFF2-40B4-BE49-F238E27FC236}">
                <a16:creationId xmlns:a16="http://schemas.microsoft.com/office/drawing/2014/main" id="{17251D37-4E1B-4AFD-8D99-6FF6C3040F42}"/>
              </a:ext>
            </a:extLst>
          </p:cNvPr>
          <p:cNvSpPr>
            <a:spLocks noGrp="1"/>
          </p:cNvSpPr>
          <p:nvPr>
            <p:ph type="title"/>
          </p:nvPr>
        </p:nvSpPr>
        <p:spPr/>
        <p:txBody>
          <a:bodyPr/>
          <a:lstStyle/>
          <a:p>
            <a:r>
              <a:rPr lang="en-US" dirty="0"/>
              <a:t>Fracture Toughness Inputs</a:t>
            </a:r>
          </a:p>
        </p:txBody>
      </p:sp>
      <p:sp>
        <p:nvSpPr>
          <p:cNvPr id="8" name="Content Placeholder 2">
            <a:extLst>
              <a:ext uri="{FF2B5EF4-FFF2-40B4-BE49-F238E27FC236}">
                <a16:creationId xmlns:a16="http://schemas.microsoft.com/office/drawing/2014/main" id="{C0671083-E054-47A7-8556-8CD8472FD9C2}"/>
              </a:ext>
            </a:extLst>
          </p:cNvPr>
          <p:cNvSpPr>
            <a:spLocks noGrp="1"/>
          </p:cNvSpPr>
          <p:nvPr>
            <p:ph idx="1"/>
          </p:nvPr>
        </p:nvSpPr>
        <p:spPr>
          <a:xfrm>
            <a:off x="365760" y="4646544"/>
            <a:ext cx="11430000" cy="1993246"/>
          </a:xfrm>
        </p:spPr>
        <p:txBody>
          <a:bodyPr>
            <a:normAutofit fontScale="85000" lnSpcReduction="10000"/>
          </a:bodyPr>
          <a:lstStyle/>
          <a:p>
            <a:r>
              <a:rPr lang="en-US" sz="2400" dirty="0"/>
              <a:t>PIPER-CASS includes net section collapse and elastic plastic fracture mechanics stability models</a:t>
            </a:r>
          </a:p>
          <a:p>
            <a:r>
              <a:rPr lang="en-US" sz="2400" dirty="0"/>
              <a:t>The J-R material toughness in PIPER-CASS is based on sampling of Charpy Impact C</a:t>
            </a:r>
            <a:r>
              <a:rPr lang="en-US" sz="2400" baseline="-25000" dirty="0"/>
              <a:t>V</a:t>
            </a:r>
            <a:r>
              <a:rPr lang="en-US" sz="2400" dirty="0"/>
              <a:t> data</a:t>
            </a:r>
          </a:p>
          <a:p>
            <a:pPr lvl="1"/>
            <a:r>
              <a:rPr lang="en-US" sz="2000" dirty="0"/>
              <a:t>Applied relations from NUREG/CR</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a:t>
            </a:r>
            <a:r>
              <a:rPr lang="en-US" sz="2000" dirty="0"/>
              <a:t>4513 R2 for fully-aged Type CF8M (up to 40% </a:t>
            </a:r>
            <a:r>
              <a:rPr lang="el-GR" sz="2000" dirty="0"/>
              <a:t>δ-</a:t>
            </a:r>
            <a:r>
              <a:rPr lang="en-US" sz="2000" dirty="0"/>
              <a:t>ferrite) to get J-R curve parameters</a:t>
            </a:r>
          </a:p>
          <a:p>
            <a:r>
              <a:rPr lang="en-US" sz="2400" dirty="0"/>
              <a:t>The variability in the value for the J-R curve at extension of 0.08 inch was calibrated considering the data in MRP-362 R1 Appendix E for fully aged toughness at operating temperature</a:t>
            </a:r>
          </a:p>
          <a:p>
            <a:pPr lvl="1"/>
            <a:r>
              <a:rPr lang="en-US" sz="2000" dirty="0"/>
              <a:t>Distribution extends beyond the lower bound value recommended by NUREG/CR</a:t>
            </a:r>
            <a:r>
              <a:rPr lang="en-US" sz="1400" dirty="0">
                <a:effectLst/>
                <a:latin typeface="Arial" panose="020B0604020202020204" pitchFamily="34" charset="0"/>
                <a:ea typeface="Times New Roman" panose="02020603050405020304" pitchFamily="18" charset="0"/>
                <a:cs typeface="Times New Roman" panose="02020603050405020304" pitchFamily="18" charset="0"/>
              </a:rPr>
              <a:t>‑</a:t>
            </a:r>
            <a:r>
              <a:rPr lang="en-US" sz="2000" dirty="0"/>
              <a:t>4513 R2</a:t>
            </a:r>
            <a:endParaRPr lang="en-US" sz="1600" baseline="-25000" dirty="0"/>
          </a:p>
        </p:txBody>
      </p:sp>
      <p:pic>
        <p:nvPicPr>
          <p:cNvPr id="5" name="Picture 4">
            <a:extLst>
              <a:ext uri="{FF2B5EF4-FFF2-40B4-BE49-F238E27FC236}">
                <a16:creationId xmlns:a16="http://schemas.microsoft.com/office/drawing/2014/main" id="{C8C01291-CC4F-E2B2-A6FC-D88AB1651C4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6808" y="914083"/>
            <a:ext cx="5787850" cy="3657600"/>
          </a:xfrm>
          <a:prstGeom prst="rect">
            <a:avLst/>
          </a:prstGeom>
          <a:noFill/>
          <a:ln>
            <a:noFill/>
          </a:ln>
        </p:spPr>
      </p:pic>
    </p:spTree>
    <p:extLst>
      <p:ext uri="{BB962C8B-B14F-4D97-AF65-F5344CB8AC3E}">
        <p14:creationId xmlns:p14="http://schemas.microsoft.com/office/powerpoint/2010/main" val="3482203106"/>
      </p:ext>
    </p:extLst>
  </p:cSld>
  <p:clrMapOvr>
    <a:masterClrMapping/>
  </p:clrMapOvr>
</p:sld>
</file>

<file path=ppt/theme/theme1.xml><?xml version="1.0" encoding="utf-8"?>
<a:theme xmlns:a="http://schemas.openxmlformats.org/drawingml/2006/main" name="2022 PowerPoint theme">
  <a:themeElements>
    <a:clrScheme name="Custom 2">
      <a:dk1>
        <a:srgbClr val="000000"/>
      </a:dk1>
      <a:lt1>
        <a:srgbClr val="FFFFFF"/>
      </a:lt1>
      <a:dk2>
        <a:srgbClr val="0043C8"/>
      </a:dk2>
      <a:lt2>
        <a:srgbClr val="929292"/>
      </a:lt2>
      <a:accent1>
        <a:srgbClr val="00B0F0"/>
      </a:accent1>
      <a:accent2>
        <a:srgbClr val="287A3D"/>
      </a:accent2>
      <a:accent3>
        <a:srgbClr val="F27B04"/>
      </a:accent3>
      <a:accent4>
        <a:srgbClr val="0070C0"/>
      </a:accent4>
      <a:accent5>
        <a:srgbClr val="C54343"/>
      </a:accent5>
      <a:accent6>
        <a:srgbClr val="2FC7C3"/>
      </a:accent6>
      <a:hlink>
        <a:srgbClr val="0070C0"/>
      </a:hlink>
      <a:folHlink>
        <a:srgbClr val="E05428"/>
      </a:folHlink>
    </a:clrScheme>
    <a:fontScheme name="EPRI 2019 PP Font Theme">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1"/>
          </a:solidFill>
          <a:prstDash val="solid"/>
          <a:round/>
          <a:headEnd type="none" w="med" len="med"/>
          <a:tailEnd type="none" w="med" len="med"/>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R="0" algn="ctr" defTabSz="914400" rtl="0" eaLnBrk="0" fontAlgn="base" latinLnBrk="0" hangingPunct="0">
          <a:lnSpc>
            <a:spcPct val="100000"/>
          </a:lnSpc>
          <a:spcBef>
            <a:spcPts val="0"/>
          </a:spcBef>
          <a:spcAft>
            <a:spcPct val="0"/>
          </a:spcAft>
          <a:buClrTx/>
          <a:buSzTx/>
          <a:buFontTx/>
          <a:buNone/>
          <a:tabLst/>
          <a:defRPr kumimoji="0" sz="1800" b="0" i="0" u="none" strike="noStrike" cap="none" normalizeH="0" baseline="0" dirty="0">
            <a:ln>
              <a:noFill/>
            </a:ln>
            <a:solidFill>
              <a:schemeClr val="tx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219075" marR="0" indent="-219075"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rgbClr val="000000"/>
            </a:solidFill>
            <a:effectLst/>
            <a:latin typeface="Arial" charset="0"/>
          </a:defRPr>
        </a:defPPr>
      </a:lstStyle>
    </a:lnDef>
    <a:txDef>
      <a:spPr>
        <a:noFill/>
      </a:spPr>
      <a:bodyPr wrap="square" rtlCol="0">
        <a:spAutoFit/>
      </a:bodyPr>
      <a:lstStyle>
        <a:defPPr algn="l">
          <a:spcBef>
            <a:spcPts val="0"/>
          </a:spcBef>
          <a:defRPr sz="1800" dirty="0" smtClean="0">
            <a:solidFill>
              <a:schemeClr val="tx1"/>
            </a:solidFill>
            <a:latin typeface="+mn-lt"/>
          </a:defRPr>
        </a:defPPr>
      </a:lstStyle>
    </a:tx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000000"/>
        </a:dk1>
        <a:lt1>
          <a:srgbClr val="FFFFFF"/>
        </a:lt1>
        <a:dk2>
          <a:srgbClr val="0013C5"/>
        </a:dk2>
        <a:lt2>
          <a:srgbClr val="B2B2B2"/>
        </a:lt2>
        <a:accent1>
          <a:srgbClr val="B04359"/>
        </a:accent1>
        <a:accent2>
          <a:srgbClr val="006699"/>
        </a:accent2>
        <a:accent3>
          <a:srgbClr val="FFFFFF"/>
        </a:accent3>
        <a:accent4>
          <a:srgbClr val="000000"/>
        </a:accent4>
        <a:accent5>
          <a:srgbClr val="D4B0B5"/>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5">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4FE37C"/>
        </a:folHlink>
      </a:clrScheme>
      <a:clrMap bg1="lt1" tx1="dk1" bg2="lt2" tx2="dk2" accent1="accent1" accent2="accent2" accent3="accent3" accent4="accent4" accent5="accent5" accent6="accent6" hlink="hlink" folHlink="folHlink"/>
    </a:extraClrScheme>
    <a:extraClrScheme>
      <a:clrScheme name="blank 16">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33CC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2 PowerPoint TEMPLATE" id="{AC3EB8A7-0533-4E41-8C29-BC313BBF11E3}" vid="{5AB3CF1D-ADB8-F34F-A515-93C9EAB9EC9A}"/>
    </a:ext>
  </a:extLst>
</a:theme>
</file>

<file path=ppt/theme/theme2.xml><?xml version="1.0" encoding="utf-8"?>
<a:theme xmlns:a="http://schemas.openxmlformats.org/drawingml/2006/main" name="DARK MODE_2022 PowerPoint theme">
  <a:themeElements>
    <a:clrScheme name="Custom 2">
      <a:dk1>
        <a:srgbClr val="000000"/>
      </a:dk1>
      <a:lt1>
        <a:srgbClr val="FFFFFF"/>
      </a:lt1>
      <a:dk2>
        <a:srgbClr val="0043C8"/>
      </a:dk2>
      <a:lt2>
        <a:srgbClr val="929292"/>
      </a:lt2>
      <a:accent1>
        <a:srgbClr val="00B0F0"/>
      </a:accent1>
      <a:accent2>
        <a:srgbClr val="287A3D"/>
      </a:accent2>
      <a:accent3>
        <a:srgbClr val="F27B04"/>
      </a:accent3>
      <a:accent4>
        <a:srgbClr val="0070C0"/>
      </a:accent4>
      <a:accent5>
        <a:srgbClr val="C54343"/>
      </a:accent5>
      <a:accent6>
        <a:srgbClr val="2FC7C3"/>
      </a:accent6>
      <a:hlink>
        <a:srgbClr val="0070C0"/>
      </a:hlink>
      <a:folHlink>
        <a:srgbClr val="E05428"/>
      </a:folHlink>
    </a:clrScheme>
    <a:fontScheme name="EPRI 2019 PP Font Theme">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tx1"/>
          </a:solidFill>
          <a:prstDash val="solid"/>
          <a:round/>
          <a:headEnd type="none" w="med" len="med"/>
          <a:tailEnd type="none" w="med" len="med"/>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R="0" algn="ctr" defTabSz="914400" rtl="0" eaLnBrk="0" fontAlgn="base" latinLnBrk="0" hangingPunct="0">
          <a:lnSpc>
            <a:spcPct val="100000"/>
          </a:lnSpc>
          <a:spcBef>
            <a:spcPts val="0"/>
          </a:spcBef>
          <a:spcAft>
            <a:spcPct val="0"/>
          </a:spcAft>
          <a:buClrTx/>
          <a:buSzTx/>
          <a:buFontTx/>
          <a:buNone/>
          <a:tabLst/>
          <a:defRPr kumimoji="0" sz="1800" b="0" i="0" u="none" strike="noStrike" cap="none" normalizeH="0" baseline="0" dirty="0">
            <a:ln>
              <a:noFill/>
            </a:ln>
            <a:solidFill>
              <a:schemeClr val="tx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219075" marR="0" indent="-219075"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rgbClr val="000000"/>
            </a:solidFill>
            <a:effectLst/>
            <a:latin typeface="Arial" charset="0"/>
          </a:defRPr>
        </a:defPPr>
      </a:lstStyle>
    </a:lnDef>
    <a:txDef>
      <a:spPr>
        <a:noFill/>
      </a:spPr>
      <a:bodyPr wrap="square" rtlCol="0">
        <a:spAutoFit/>
      </a:bodyPr>
      <a:lstStyle>
        <a:defPPr algn="l">
          <a:spcBef>
            <a:spcPts val="0"/>
          </a:spcBef>
          <a:defRPr sz="1800" dirty="0" smtClean="0">
            <a:solidFill>
              <a:schemeClr val="tx1"/>
            </a:solidFill>
            <a:latin typeface="+mn-lt"/>
          </a:defRPr>
        </a:defPPr>
      </a:lstStyle>
    </a:tx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000000"/>
        </a:dk1>
        <a:lt1>
          <a:srgbClr val="FFFFFF"/>
        </a:lt1>
        <a:dk2>
          <a:srgbClr val="0013C5"/>
        </a:dk2>
        <a:lt2>
          <a:srgbClr val="B2B2B2"/>
        </a:lt2>
        <a:accent1>
          <a:srgbClr val="B04359"/>
        </a:accent1>
        <a:accent2>
          <a:srgbClr val="006699"/>
        </a:accent2>
        <a:accent3>
          <a:srgbClr val="FFFFFF"/>
        </a:accent3>
        <a:accent4>
          <a:srgbClr val="000000"/>
        </a:accent4>
        <a:accent5>
          <a:srgbClr val="D4B0B5"/>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5">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4FE37C"/>
        </a:folHlink>
      </a:clrScheme>
      <a:clrMap bg1="lt1" tx1="dk1" bg2="lt2" tx2="dk2" accent1="accent1" accent2="accent2" accent3="accent3" accent4="accent4" accent5="accent5" accent6="accent6" hlink="hlink" folHlink="folHlink"/>
    </a:extraClrScheme>
    <a:extraClrScheme>
      <a:clrScheme name="blank 16">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33CC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2 PowerPoint TEMPLATE" id="{AC3EB8A7-0533-4E41-8C29-BC313BBF11E3}" vid="{128B097E-EB92-1C47-B960-23CD4C94368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9d4eb815-23ed-48d9-b0c1-2b9ce0016f4e">EPRI PowerPoint Template</Categor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67101F030D76349B9BDDCB7E839049A" ma:contentTypeVersion="1" ma:contentTypeDescription="Create a new document." ma:contentTypeScope="" ma:versionID="734fc11b70f2696fea1b768389187637">
  <xsd:schema xmlns:xsd="http://www.w3.org/2001/XMLSchema" xmlns:xs="http://www.w3.org/2001/XMLSchema" xmlns:p="http://schemas.microsoft.com/office/2006/metadata/properties" xmlns:ns2="9d4eb815-23ed-48d9-b0c1-2b9ce0016f4e" targetNamespace="http://schemas.microsoft.com/office/2006/metadata/properties" ma:root="true" ma:fieldsID="2b4a09c436e99444c649b2400fdb07dc" ns2:_="">
    <xsd:import namespace="9d4eb815-23ed-48d9-b0c1-2b9ce0016f4e"/>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4eb815-23ed-48d9-b0c1-2b9ce0016f4e"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restriction base="dms:Choice">
          <xsd:enumeration value="EPRI PowerPoint Template"/>
          <xsd:enumeration value="Design Templates"/>
          <xsd:enumeration value="EPRI Letterhead"/>
          <xsd:enumeration value="Events, Conferences, Meetings"/>
          <xsd:enumeration value="Miscellaneou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521A8B-3986-40B6-95DF-B5A721DA9604}">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9d4eb815-23ed-48d9-b0c1-2b9ce0016f4e"/>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B9E07810-A7D8-4B3A-A78F-4052749F2489}">
  <ds:schemaRefs>
    <ds:schemaRef ds:uri="http://schemas.microsoft.com/sharepoint/v3/contenttype/forms"/>
  </ds:schemaRefs>
</ds:datastoreItem>
</file>

<file path=customXml/itemProps3.xml><?xml version="1.0" encoding="utf-8"?>
<ds:datastoreItem xmlns:ds="http://schemas.openxmlformats.org/officeDocument/2006/customXml" ds:itemID="{9F8FDBBD-CE4F-4A8C-8C02-158CA41BCB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4eb815-23ed-48d9-b0c1-2b9ce0016f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2022 PowerPoint TEMPLATE</Template>
  <TotalTime>1872</TotalTime>
  <Words>1942</Words>
  <Application>Microsoft Office PowerPoint</Application>
  <PresentationFormat>Widescreen</PresentationFormat>
  <Paragraphs>148</Paragraphs>
  <Slides>20</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Calibri</vt:lpstr>
      <vt:lpstr>Calibri Light</vt:lpstr>
      <vt:lpstr>Century Gothic</vt:lpstr>
      <vt:lpstr>Wingdings</vt:lpstr>
      <vt:lpstr>2022 PowerPoint theme</vt:lpstr>
      <vt:lpstr>DARK MODE_2022 PowerPoint theme</vt:lpstr>
      <vt:lpstr>PIPER-CASS: Analysis and Results</vt:lpstr>
      <vt:lpstr>Background and Objectives</vt:lpstr>
      <vt:lpstr>Cast Austenitic Stainless Steel (CASS) Background</vt:lpstr>
      <vt:lpstr>CASS Piping Locations</vt:lpstr>
      <vt:lpstr>CASS Thermal Aging</vt:lpstr>
      <vt:lpstr>Overall Project Objectives</vt:lpstr>
      <vt:lpstr>Inputs and Cases</vt:lpstr>
      <vt:lpstr>Inputs</vt:lpstr>
      <vt:lpstr>Fracture Toughness Inputs</vt:lpstr>
      <vt:lpstr>Strength Inputs</vt:lpstr>
      <vt:lpstr>Other Inputs</vt:lpstr>
      <vt:lpstr>Axial Flaw Cases</vt:lpstr>
      <vt:lpstr>Acceptance Criteria</vt:lpstr>
      <vt:lpstr>Results and Conclusions for Axial Flaw Analysis</vt:lpstr>
      <vt:lpstr>Base Cases</vt:lpstr>
      <vt:lpstr>Key Sensitivity Cases on Growth</vt:lpstr>
      <vt:lpstr>Additional Results</vt:lpstr>
      <vt:lpstr>Conclusions for Axial Flaws</vt:lpstr>
      <vt:lpstr>Questions/Comments/Feedback</vt:lpstr>
      <vt:lpstr>PowerPoint Presentation</vt:lpstr>
    </vt:vector>
  </TitlesOfParts>
  <Manager/>
  <Company>Electric Power Research Institute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Version 1.0</dc:subject>
  <dc:creator>Benson, James</dc:creator>
  <cp:keywords/>
  <dc:description>© 2022 Electric Power Research Institute, Inc. All rights reserved.</dc:description>
  <cp:lastModifiedBy>Kevin Fuhr</cp:lastModifiedBy>
  <cp:revision>118</cp:revision>
  <cp:lastPrinted>2014-11-24T20:31:07Z</cp:lastPrinted>
  <dcterms:created xsi:type="dcterms:W3CDTF">2022-01-03T14:24:48Z</dcterms:created>
  <dcterms:modified xsi:type="dcterms:W3CDTF">2022-10-26T13:31:50Z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0x010100D67101F030D76349B9BDDCB7E839049A</vt:lpwstr>
  </property>
</Properties>
</file>