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20" r:id="rId5"/>
    <p:sldMasterId id="2147483732" r:id="rId6"/>
    <p:sldMasterId id="2147483745" r:id="rId7"/>
    <p:sldMasterId id="2147483757" r:id="rId8"/>
    <p:sldMasterId id="2147483782" r:id="rId9"/>
    <p:sldMasterId id="2147483808" r:id="rId10"/>
    <p:sldMasterId id="2147483833" r:id="rId11"/>
    <p:sldMasterId id="2147483853" r:id="rId12"/>
  </p:sldMasterIdLst>
  <p:notesMasterIdLst>
    <p:notesMasterId r:id="rId35"/>
  </p:notesMasterIdLst>
  <p:sldIdLst>
    <p:sldId id="265" r:id="rId13"/>
    <p:sldId id="267" r:id="rId14"/>
    <p:sldId id="322" r:id="rId15"/>
    <p:sldId id="334" r:id="rId16"/>
    <p:sldId id="332" r:id="rId17"/>
    <p:sldId id="319" r:id="rId18"/>
    <p:sldId id="320" r:id="rId19"/>
    <p:sldId id="321" r:id="rId20"/>
    <p:sldId id="338" r:id="rId21"/>
    <p:sldId id="324" r:id="rId22"/>
    <p:sldId id="323" r:id="rId23"/>
    <p:sldId id="326" r:id="rId24"/>
    <p:sldId id="327" r:id="rId25"/>
    <p:sldId id="337" r:id="rId26"/>
    <p:sldId id="315" r:id="rId27"/>
    <p:sldId id="329" r:id="rId28"/>
    <p:sldId id="316" r:id="rId29"/>
    <p:sldId id="317" r:id="rId30"/>
    <p:sldId id="331" r:id="rId31"/>
    <p:sldId id="318" r:id="rId32"/>
    <p:sldId id="330" r:id="rId33"/>
    <p:sldId id="32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E4FA49-3370-FAC2-7A21-8ACE143661E8}" name="Harrington, Craig" initials="HC" userId="S::charrington@epri.com::a50810f1-0ff6-49a9-8532-ffb20cb5ef2f" providerId="AD"/>
  <p188:author id="{1B739E7A-A2FD-47E4-0805-4F9DF0F0454A}" name="Cofie, Nat" initials="CN" userId="S::Ncofie@structint.com::ff9751b0-5779-4de3-bcfc-eee53a337bc7" providerId="AD"/>
  <p188:author id="{15ACD9B6-2F04-1D45-4B46-731A25CF220B}" name="Cofie, Nat" initials="NGC" userId="Cofie, Nat" providerId="None"/>
  <p188:author id="{152935F5-1C09-0F3F-F66C-34B6E2EF738F}" name="Uddin, Mo" initials="UM" userId="S::muddin@structint.com::90955d68-05c2-462b-b779-6178f8006a5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ngton, Craig" initials="HC" lastIdx="5" clrIdx="0">
    <p:extLst>
      <p:ext uri="{19B8F6BF-5375-455C-9EA6-DF929625EA0E}">
        <p15:presenceInfo xmlns:p15="http://schemas.microsoft.com/office/powerpoint/2012/main" userId="S-1-5-21-136082789-1761359835-433219294-25180" providerId="AD"/>
      </p:ext>
    </p:extLst>
  </p:cmAuthor>
  <p:cmAuthor id="2" name="Shim, DJ" initials="SD" lastIdx="6" clrIdx="1">
    <p:extLst>
      <p:ext uri="{19B8F6BF-5375-455C-9EA6-DF929625EA0E}">
        <p15:presenceInfo xmlns:p15="http://schemas.microsoft.com/office/powerpoint/2012/main" userId="S::dshim@structint.com::37ceebf2-4c2b-4920-a502-bbe82181a029" providerId="AD"/>
      </p:ext>
    </p:extLst>
  </p:cmAuthor>
  <p:cmAuthor id="3" name="Glunt, Nathan" initials="GN" lastIdx="2" clrIdx="2">
    <p:extLst>
      <p:ext uri="{19B8F6BF-5375-455C-9EA6-DF929625EA0E}">
        <p15:presenceInfo xmlns:p15="http://schemas.microsoft.com/office/powerpoint/2012/main" userId="S::nglunt@epri.com::a1e5ca7c-205a-45ac-9294-abbff1c49fed" providerId="AD"/>
      </p:ext>
    </p:extLst>
  </p:cmAuthor>
  <p:cmAuthor id="4" name="Uddin, Mo" initials="UM" lastIdx="10" clrIdx="3">
    <p:extLst>
      <p:ext uri="{19B8F6BF-5375-455C-9EA6-DF929625EA0E}">
        <p15:presenceInfo xmlns:p15="http://schemas.microsoft.com/office/powerpoint/2012/main" userId="S::muddin@structint.com::90955d68-05c2-462b-b779-6178f8006a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CC"/>
    <a:srgbClr val="66CCFF"/>
    <a:srgbClr val="CECECE"/>
    <a:srgbClr val="E8E8E8"/>
    <a:srgbClr val="FBFBFB"/>
    <a:srgbClr val="4D4D4E"/>
    <a:srgbClr val="414042"/>
    <a:srgbClr val="981E3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5303" autoAdjust="0"/>
  </p:normalViewPr>
  <p:slideViewPr>
    <p:cSldViewPr snapToGrid="0" snapToObjects="1">
      <p:cViewPr varScale="1">
        <p:scale>
          <a:sx n="82" d="100"/>
          <a:sy n="82" d="100"/>
        </p:scale>
        <p:origin x="672" y="53"/>
      </p:cViewPr>
      <p:guideLst/>
    </p:cSldViewPr>
  </p:slideViewPr>
  <p:outlineViewPr>
    <p:cViewPr>
      <p:scale>
        <a:sx n="33" d="100"/>
        <a:sy n="33" d="100"/>
      </p:scale>
      <p:origin x="0" y="-74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microsoft.com/office/2018/10/relationships/authors" Target="author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din, Mo" userId="90955d68-05c2-462b-b779-6178f8006a52" providerId="ADAL" clId="{BF9B3F01-26B0-4130-B88D-831BD29CDD2D}"/>
    <pc:docChg chg="undo custSel modSld">
      <pc:chgData name="Uddin, Mo" userId="90955d68-05c2-462b-b779-6178f8006a52" providerId="ADAL" clId="{BF9B3F01-26B0-4130-B88D-831BD29CDD2D}" dt="2022-11-01T00:26:55.805" v="66" actId="20577"/>
      <pc:docMkLst>
        <pc:docMk/>
      </pc:docMkLst>
      <pc:sldChg chg="modSp mod">
        <pc:chgData name="Uddin, Mo" userId="90955d68-05c2-462b-b779-6178f8006a52" providerId="ADAL" clId="{BF9B3F01-26B0-4130-B88D-831BD29CDD2D}" dt="2022-10-25T14:19:00.050" v="49" actId="1076"/>
        <pc:sldMkLst>
          <pc:docMk/>
          <pc:sldMk cId="2274603465" sldId="265"/>
        </pc:sldMkLst>
        <pc:picChg chg="mod">
          <ac:chgData name="Uddin, Mo" userId="90955d68-05c2-462b-b779-6178f8006a52" providerId="ADAL" clId="{BF9B3F01-26B0-4130-B88D-831BD29CDD2D}" dt="2022-10-25T14:19:00.050" v="49" actId="1076"/>
          <ac:picMkLst>
            <pc:docMk/>
            <pc:sldMk cId="2274603465" sldId="265"/>
            <ac:picMk id="5" creationId="{A44FFEF3-F4EE-7925-70AF-5D16545B90AF}"/>
          </ac:picMkLst>
        </pc:picChg>
      </pc:sldChg>
      <pc:sldChg chg="modSp mod delCm modCm">
        <pc:chgData name="Uddin, Mo" userId="90955d68-05c2-462b-b779-6178f8006a52" providerId="ADAL" clId="{BF9B3F01-26B0-4130-B88D-831BD29CDD2D}" dt="2022-10-27T21:05:58.032" v="61" actId="20577"/>
        <pc:sldMkLst>
          <pc:docMk/>
          <pc:sldMk cId="3425472038" sldId="316"/>
        </pc:sldMkLst>
        <pc:spChg chg="mod">
          <ac:chgData name="Uddin, Mo" userId="90955d68-05c2-462b-b779-6178f8006a52" providerId="ADAL" clId="{BF9B3F01-26B0-4130-B88D-831BD29CDD2D}" dt="2022-10-25T14:18:34.150" v="47" actId="207"/>
          <ac:spMkLst>
            <pc:docMk/>
            <pc:sldMk cId="3425472038" sldId="316"/>
            <ac:spMk id="8" creationId="{7D1B2244-5A47-4548-8D11-954FC577CC61}"/>
          </ac:spMkLst>
        </pc:spChg>
        <pc:spChg chg="mod">
          <ac:chgData name="Uddin, Mo" userId="90955d68-05c2-462b-b779-6178f8006a52" providerId="ADAL" clId="{BF9B3F01-26B0-4130-B88D-831BD29CDD2D}" dt="2022-10-27T21:05:58.032" v="61" actId="20577"/>
          <ac:spMkLst>
            <pc:docMk/>
            <pc:sldMk cId="3425472038" sldId="316"/>
            <ac:spMk id="10" creationId="{63B559DB-0CB1-442F-A477-C97A4FE9C9AF}"/>
          </ac:spMkLst>
        </pc:spChg>
      </pc:sldChg>
      <pc:sldChg chg="modSp mod">
        <pc:chgData name="Uddin, Mo" userId="90955d68-05c2-462b-b779-6178f8006a52" providerId="ADAL" clId="{BF9B3F01-26B0-4130-B88D-831BD29CDD2D}" dt="2022-10-25T14:19:36.148" v="50" actId="207"/>
        <pc:sldMkLst>
          <pc:docMk/>
          <pc:sldMk cId="2499501398" sldId="319"/>
        </pc:sldMkLst>
        <pc:spChg chg="mod">
          <ac:chgData name="Uddin, Mo" userId="90955d68-05c2-462b-b779-6178f8006a52" providerId="ADAL" clId="{BF9B3F01-26B0-4130-B88D-831BD29CDD2D}" dt="2022-10-25T14:19:36.148" v="50" actId="207"/>
          <ac:spMkLst>
            <pc:docMk/>
            <pc:sldMk cId="2499501398" sldId="319"/>
            <ac:spMk id="3" creationId="{8A3B03DA-6856-42FE-BF71-06BBE7AB9E93}"/>
          </ac:spMkLst>
        </pc:spChg>
      </pc:sldChg>
      <pc:sldChg chg="modSp mod delCm">
        <pc:chgData name="Uddin, Mo" userId="90955d68-05c2-462b-b779-6178f8006a52" providerId="ADAL" clId="{BF9B3F01-26B0-4130-B88D-831BD29CDD2D}" dt="2022-10-25T14:19:39.956" v="51" actId="207"/>
        <pc:sldMkLst>
          <pc:docMk/>
          <pc:sldMk cId="3669682392" sldId="320"/>
        </pc:sldMkLst>
        <pc:spChg chg="mod">
          <ac:chgData name="Uddin, Mo" userId="90955d68-05c2-462b-b779-6178f8006a52" providerId="ADAL" clId="{BF9B3F01-26B0-4130-B88D-831BD29CDD2D}" dt="2022-10-25T14:19:39.956" v="51" actId="207"/>
          <ac:spMkLst>
            <pc:docMk/>
            <pc:sldMk cId="3669682392" sldId="320"/>
            <ac:spMk id="2" creationId="{02ECD437-5945-43BD-9386-628DA1F59FF9}"/>
          </ac:spMkLst>
        </pc:spChg>
        <pc:spChg chg="mod">
          <ac:chgData name="Uddin, Mo" userId="90955d68-05c2-462b-b779-6178f8006a52" providerId="ADAL" clId="{BF9B3F01-26B0-4130-B88D-831BD29CDD2D}" dt="2022-10-25T14:16:33.808" v="7" actId="207"/>
          <ac:spMkLst>
            <pc:docMk/>
            <pc:sldMk cId="3669682392" sldId="320"/>
            <ac:spMk id="3" creationId="{87376272-F1A3-4A20-8F53-17149A8D11A4}"/>
          </ac:spMkLst>
        </pc:spChg>
        <pc:spChg chg="mod">
          <ac:chgData name="Uddin, Mo" userId="90955d68-05c2-462b-b779-6178f8006a52" providerId="ADAL" clId="{BF9B3F01-26B0-4130-B88D-831BD29CDD2D}" dt="2022-10-25T14:16:31.422" v="6" actId="207"/>
          <ac:spMkLst>
            <pc:docMk/>
            <pc:sldMk cId="3669682392" sldId="320"/>
            <ac:spMk id="8" creationId="{A904B424-7BB0-411B-9C83-A7A113214D88}"/>
          </ac:spMkLst>
        </pc:spChg>
      </pc:sldChg>
      <pc:sldChg chg="modSp mod">
        <pc:chgData name="Uddin, Mo" userId="90955d68-05c2-462b-b779-6178f8006a52" providerId="ADAL" clId="{BF9B3F01-26B0-4130-B88D-831BD29CDD2D}" dt="2022-10-25T14:16:51.674" v="10" actId="207"/>
        <pc:sldMkLst>
          <pc:docMk/>
          <pc:sldMk cId="1510990667" sldId="321"/>
        </pc:sldMkLst>
        <pc:spChg chg="mod">
          <ac:chgData name="Uddin, Mo" userId="90955d68-05c2-462b-b779-6178f8006a52" providerId="ADAL" clId="{BF9B3F01-26B0-4130-B88D-831BD29CDD2D}" dt="2022-10-25T14:16:51.674" v="10" actId="207"/>
          <ac:spMkLst>
            <pc:docMk/>
            <pc:sldMk cId="1510990667" sldId="321"/>
            <ac:spMk id="3" creationId="{627AC2C6-7E5A-4729-BF3E-C42A40913CD5}"/>
          </ac:spMkLst>
        </pc:spChg>
      </pc:sldChg>
      <pc:sldChg chg="modSp mod delCm">
        <pc:chgData name="Uddin, Mo" userId="90955d68-05c2-462b-b779-6178f8006a52" providerId="ADAL" clId="{BF9B3F01-26B0-4130-B88D-831BD29CDD2D}" dt="2022-10-25T14:16:13.104" v="2" actId="207"/>
        <pc:sldMkLst>
          <pc:docMk/>
          <pc:sldMk cId="2965597012" sldId="322"/>
        </pc:sldMkLst>
        <pc:spChg chg="mod">
          <ac:chgData name="Uddin, Mo" userId="90955d68-05c2-462b-b779-6178f8006a52" providerId="ADAL" clId="{BF9B3F01-26B0-4130-B88D-831BD29CDD2D}" dt="2022-10-25T14:16:13.104" v="2" actId="207"/>
          <ac:spMkLst>
            <pc:docMk/>
            <pc:sldMk cId="2965597012" sldId="322"/>
            <ac:spMk id="3" creationId="{2EFACE1B-031C-4ECD-BD6D-15E1B277813D}"/>
          </ac:spMkLst>
        </pc:spChg>
      </pc:sldChg>
      <pc:sldChg chg="modSp mod delCm">
        <pc:chgData name="Uddin, Mo" userId="90955d68-05c2-462b-b779-6178f8006a52" providerId="ADAL" clId="{BF9B3F01-26B0-4130-B88D-831BD29CDD2D}" dt="2022-10-25T14:17:10.275" v="17"/>
        <pc:sldMkLst>
          <pc:docMk/>
          <pc:sldMk cId="4178252013" sldId="326"/>
        </pc:sldMkLst>
        <pc:spChg chg="mod">
          <ac:chgData name="Uddin, Mo" userId="90955d68-05c2-462b-b779-6178f8006a52" providerId="ADAL" clId="{BF9B3F01-26B0-4130-B88D-831BD29CDD2D}" dt="2022-10-25T14:17:07.370" v="16" actId="6549"/>
          <ac:spMkLst>
            <pc:docMk/>
            <pc:sldMk cId="4178252013" sldId="326"/>
            <ac:spMk id="3" creationId="{EC8487B6-BFED-4C95-B492-F9D6205F6251}"/>
          </ac:spMkLst>
        </pc:spChg>
      </pc:sldChg>
      <pc:sldChg chg="modSp mod delCm modCm">
        <pc:chgData name="Uddin, Mo" userId="90955d68-05c2-462b-b779-6178f8006a52" providerId="ADAL" clId="{BF9B3F01-26B0-4130-B88D-831BD29CDD2D}" dt="2022-11-01T00:26:55.805" v="66" actId="20577"/>
        <pc:sldMkLst>
          <pc:docMk/>
          <pc:sldMk cId="2886349532" sldId="327"/>
        </pc:sldMkLst>
        <pc:spChg chg="mod">
          <ac:chgData name="Uddin, Mo" userId="90955d68-05c2-462b-b779-6178f8006a52" providerId="ADAL" clId="{BF9B3F01-26B0-4130-B88D-831BD29CDD2D}" dt="2022-11-01T00:26:55.805" v="66" actId="20577"/>
          <ac:spMkLst>
            <pc:docMk/>
            <pc:sldMk cId="2886349532" sldId="327"/>
            <ac:spMk id="10" creationId="{EAD8ADD6-130C-4652-8D2C-4E1133703DFC}"/>
          </ac:spMkLst>
        </pc:spChg>
      </pc:sldChg>
      <pc:sldChg chg="modSp mod delCm modCm">
        <pc:chgData name="Uddin, Mo" userId="90955d68-05c2-462b-b779-6178f8006a52" providerId="ADAL" clId="{BF9B3F01-26B0-4130-B88D-831BD29CDD2D}" dt="2022-10-25T14:16:22.635" v="5"/>
        <pc:sldMkLst>
          <pc:docMk/>
          <pc:sldMk cId="2707055291" sldId="334"/>
        </pc:sldMkLst>
        <pc:spChg chg="mod">
          <ac:chgData name="Uddin, Mo" userId="90955d68-05c2-462b-b779-6178f8006a52" providerId="ADAL" clId="{BF9B3F01-26B0-4130-B88D-831BD29CDD2D}" dt="2022-10-25T14:16:20.254" v="4" actId="207"/>
          <ac:spMkLst>
            <pc:docMk/>
            <pc:sldMk cId="2707055291" sldId="334"/>
            <ac:spMk id="3" creationId="{2EFACE1B-031C-4ECD-BD6D-15E1B277813D}"/>
          </ac:spMkLst>
        </pc:spChg>
      </pc:sldChg>
      <pc:sldChg chg="modSp mod">
        <pc:chgData name="Uddin, Mo" userId="90955d68-05c2-462b-b779-6178f8006a52" providerId="ADAL" clId="{BF9B3F01-26B0-4130-B88D-831BD29CDD2D}" dt="2022-10-25T14:17:56.800" v="32" actId="207"/>
        <pc:sldMkLst>
          <pc:docMk/>
          <pc:sldMk cId="3468749530" sldId="337"/>
        </pc:sldMkLst>
        <pc:spChg chg="mod">
          <ac:chgData name="Uddin, Mo" userId="90955d68-05c2-462b-b779-6178f8006a52" providerId="ADAL" clId="{BF9B3F01-26B0-4130-B88D-831BD29CDD2D}" dt="2022-10-25T14:17:56.800" v="32" actId="207"/>
          <ac:spMkLst>
            <pc:docMk/>
            <pc:sldMk cId="3468749530" sldId="337"/>
            <ac:spMk id="10" creationId="{EAD8ADD6-130C-4652-8D2C-4E1133703DFC}"/>
          </ac:spMkLst>
        </pc:spChg>
      </pc:sldChg>
      <pc:sldChg chg="modSp mod">
        <pc:chgData name="Uddin, Mo" userId="90955d68-05c2-462b-b779-6178f8006a52" providerId="ADAL" clId="{BF9B3F01-26B0-4130-B88D-831BD29CDD2D}" dt="2022-10-25T14:17:01.277" v="15" actId="207"/>
        <pc:sldMkLst>
          <pc:docMk/>
          <pc:sldMk cId="1773357196" sldId="338"/>
        </pc:sldMkLst>
        <pc:spChg chg="mod">
          <ac:chgData name="Uddin, Mo" userId="90955d68-05c2-462b-b779-6178f8006a52" providerId="ADAL" clId="{BF9B3F01-26B0-4130-B88D-831BD29CDD2D}" dt="2022-10-25T14:17:01.277" v="15" actId="207"/>
          <ac:spMkLst>
            <pc:docMk/>
            <pc:sldMk cId="1773357196" sldId="338"/>
            <ac:spMk id="3" creationId="{48B16E50-339D-7B3E-A448-CA1FC30677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EB2D6-EAAC-4037-8B1D-CD01C7E306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D2D69-39EE-4C17-922D-91C9E0D6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linkedin.com/company/epri" TargetMode="External"/><Relationship Id="rId7" Type="http://schemas.openxmlformats.org/officeDocument/2006/relationships/hyperlink" Target="https://twitter.com/EPRINews" TargetMode="External"/><Relationship Id="rId2" Type="http://schemas.openxmlformats.org/officeDocument/2006/relationships/hyperlink" Target="http://www.epri.com/" TargetMode="External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png"/><Relationship Id="rId5" Type="http://schemas.openxmlformats.org/officeDocument/2006/relationships/hyperlink" Target="https://www.facebook.com/EPRI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10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10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10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10.pn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10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10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linkedin.com/company/epri" TargetMode="External"/><Relationship Id="rId7" Type="http://schemas.openxmlformats.org/officeDocument/2006/relationships/hyperlink" Target="https://twitter.com/EPRINews" TargetMode="External"/><Relationship Id="rId2" Type="http://schemas.openxmlformats.org/officeDocument/2006/relationships/hyperlink" Target="http://www.epri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png"/><Relationship Id="rId5" Type="http://schemas.openxmlformats.org/officeDocument/2006/relationships/hyperlink" Target="https://www.facebook.com/EPRI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2BA6349-A07B-4A87-A537-8CE9F19359EA}"/>
              </a:ext>
            </a:extLst>
          </p:cNvPr>
          <p:cNvSpPr/>
          <p:nvPr userDrawn="1"/>
        </p:nvSpPr>
        <p:spPr>
          <a:xfrm>
            <a:off x="4949072" y="6193410"/>
            <a:ext cx="7242928" cy="62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E05E75-482B-40A3-AE23-D43BD54D7197}"/>
              </a:ext>
            </a:extLst>
          </p:cNvPr>
          <p:cNvSpPr/>
          <p:nvPr userDrawn="1"/>
        </p:nvSpPr>
        <p:spPr>
          <a:xfrm>
            <a:off x="0" y="0"/>
            <a:ext cx="5292436" cy="6858001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093A63-476E-49E3-B0E2-B09F28A57A27}"/>
              </a:ext>
            </a:extLst>
          </p:cNvPr>
          <p:cNvCxnSpPr/>
          <p:nvPr userDrawn="1"/>
        </p:nvCxnSpPr>
        <p:spPr>
          <a:xfrm>
            <a:off x="0" y="3925295"/>
            <a:ext cx="12192000" cy="10274"/>
          </a:xfrm>
          <a:prstGeom prst="line">
            <a:avLst/>
          </a:prstGeom>
          <a:ln w="254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3D113DC-60DD-442E-97B9-EEE172721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5124" y="2228345"/>
            <a:ext cx="2144683" cy="21446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A2D2C1-928C-4BEF-B1E2-93D11C37CB5B}"/>
              </a:ext>
            </a:extLst>
          </p:cNvPr>
          <p:cNvSpPr/>
          <p:nvPr userDrawn="1"/>
        </p:nvSpPr>
        <p:spPr>
          <a:xfrm>
            <a:off x="5292436" y="6613995"/>
            <a:ext cx="681643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note that the information contained in this presentation is not to be copied or disseminated without the permission of Structural Integrity Associates, Inc.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08F69F-ABDE-463C-9388-B900DDCC80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8152" y="2595792"/>
            <a:ext cx="6210457" cy="7021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A9EBF274-B48F-4F84-AC09-C8F5FC09F2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8152" y="3300477"/>
            <a:ext cx="6210457" cy="546402"/>
          </a:xfr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rgbClr val="4D4D4E"/>
                </a:solidFill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B81EE5B3-CF96-4613-8F46-EE0191F3F6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8152" y="4448487"/>
            <a:ext cx="6212067" cy="174492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D4D4E"/>
                </a:solidFill>
              </a:defRPr>
            </a:lvl1pPr>
          </a:lstStyle>
          <a:p>
            <a:r>
              <a:rPr lang="en-US" dirty="0"/>
              <a:t>Description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779E8D-C6CD-4CD8-A3F5-5AB63531DD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91937" y="242584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55A0123-0D8C-4847-AF64-D8C4913B44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1937" y="547163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Title</a:t>
            </a:r>
          </a:p>
          <a:p>
            <a:pPr lvl="0"/>
            <a:endParaRPr lang="en-US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E5DA838-6D7D-47E6-A592-7003799066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0227" y="1052532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8CD813B-3606-4315-9005-3C59238BC8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0227" y="1357111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Title</a:t>
            </a:r>
          </a:p>
          <a:p>
            <a:pPr lvl="0"/>
            <a:endParaRPr lang="en-US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C96C614A-BD49-495A-BD20-F8EC73E96C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4683" y="251148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C4A657E-716C-4ACC-B39E-B0C0764424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84683" y="555727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Title</a:t>
            </a:r>
          </a:p>
          <a:p>
            <a:pPr lvl="0"/>
            <a:endParaRPr 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EDB0ABD5-92C7-4C8E-B11D-BED219E995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2973" y="1061096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451B9BA7-CC20-471A-9CE2-0D18FC22032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2973" y="1365675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Title</a:t>
            </a:r>
          </a:p>
          <a:p>
            <a:pPr lvl="0"/>
            <a:endParaRPr lang="en-US" dirty="0"/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190D40FF-1EE8-473B-B062-DD84459B6A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96442" y="3863838"/>
            <a:ext cx="6210457" cy="546402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rgbClr val="4D4D4E"/>
                </a:solidFill>
              </a:defRPr>
            </a:lvl1pPr>
          </a:lstStyle>
          <a:p>
            <a:pPr lvl="0"/>
            <a:r>
              <a:rPr lang="en-US" dirty="0"/>
              <a:t>Event | Date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C271A1-B451-46F4-8BC1-A23ABCA0E0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3" y="4867736"/>
            <a:ext cx="3214414" cy="10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9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D5435-67A1-4786-99BA-FAF4076E2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7" y="3752307"/>
            <a:ext cx="11386589" cy="6270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7A490-1222-466C-9485-072737617F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3DA4F-7C1C-44B8-AC49-78C406F1DB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509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96012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9972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96012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2109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96012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977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96012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158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96012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5441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96012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52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2943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1A130-D3A2-4741-98F0-78A9FBA9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C4622-94B6-44D4-A6B7-3ABD2A3D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A936AF-75D5-4131-8412-21BBADB7B7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742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4B0ED0-AA7A-498C-AD8A-0B253F57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3657600" cy="1371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646DC3-E2A5-4F68-86AC-14EB8BC34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678" y="1749288"/>
            <a:ext cx="5339301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F6667A-CB20-4940-A3BF-E7F481E3E5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0459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636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00E9EE-67EE-4D59-B1FB-C22C0620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68E99-DB4B-4542-AF5C-FDB1D78A0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98B35B-0B31-4DBE-AE41-6C369DD35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8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4691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2204D-AA59-4281-B094-CDB0E6D6948A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1E9CB-7558-4122-A62E-9942A0DBBB65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5E6752-5F59-4508-8F3C-FF9D1B04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3657600" cy="1371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977035-A32B-4655-A3B4-502342320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BB8F7-81EE-4B65-A5E7-C39C5D0E3C8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352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96012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9DDDB9-0B73-1E44-B1A2-17EEF5C029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5B68FD-3160-4147-B521-2413465A70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116FA75-70EB-584C-BDEE-2E88DBB5EE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07766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2540B-7B8C-4538-9553-857173998AE4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69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93361-5DEE-416E-BF8A-9AAC84762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8" y="2712785"/>
            <a:ext cx="12196689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4907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F31C54-28E4-451E-87C9-3AAB9056C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67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EC5033-46F4-4167-8490-93EEE06652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9" b="31988"/>
          <a:stretch/>
        </p:blipFill>
        <p:spPr>
          <a:xfrm>
            <a:off x="445273" y="1584251"/>
            <a:ext cx="11115923" cy="2658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45149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0" spc="300" baseline="0" dirty="0">
                <a:solidFill>
                  <a:schemeClr val="bg1"/>
                </a:solidFill>
                <a:latin typeface="+mj-lt"/>
              </a:rPr>
              <a:t>Together…Shaping the Future of Energy</a:t>
            </a:r>
            <a:r>
              <a:rPr lang="en-US" sz="2400" b="1" i="0" kern="1200" spc="300" baseline="300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400" b="1" i="0" spc="30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08559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69AE35-706A-4560-B5DD-3058B630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bg1"/>
                </a:solidFill>
                <a:latin typeface="+mj-lt"/>
              </a:rPr>
              <a:t>Together…Shaping the Future of Energy</a:t>
            </a:r>
            <a:r>
              <a:rPr lang="en-US" sz="2800" b="0" kern="1200" spc="150" baseline="300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800" b="0" spc="15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6F209-0056-42E3-B38F-5FAA62C15D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574"/>
            <a:ext cx="12188952" cy="12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936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427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CD043BC-7F9D-49A1-BDD7-F31FDFD03993}"/>
              </a:ext>
            </a:extLst>
          </p:cNvPr>
          <p:cNvSpPr/>
          <p:nvPr/>
        </p:nvSpPr>
        <p:spPr bwMode="auto">
          <a:xfrm>
            <a:off x="6646998" y="0"/>
            <a:ext cx="5545001" cy="6858000"/>
          </a:xfrm>
          <a:prstGeom prst="rect">
            <a:avLst/>
          </a:prstGeom>
          <a:solidFill>
            <a:srgbClr val="0B1B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F1AF6-73F9-4E4F-BD45-1E9DEED10C45}"/>
              </a:ext>
            </a:extLst>
          </p:cNvPr>
          <p:cNvSpPr/>
          <p:nvPr/>
        </p:nvSpPr>
        <p:spPr bwMode="auto">
          <a:xfrm>
            <a:off x="-4360" y="0"/>
            <a:ext cx="6854891" cy="6858000"/>
          </a:xfrm>
          <a:prstGeom prst="rect">
            <a:avLst/>
          </a:prstGeom>
          <a:solidFill>
            <a:srgbClr val="2626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921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8A5119-6328-45A2-B788-4D75501A863B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15F8B0-B666-42D5-9101-41C9E224E801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6" name="Text Box 47">
              <a:extLst>
                <a:ext uri="{FF2B5EF4-FFF2-40B4-BE49-F238E27FC236}">
                  <a16:creationId xmlns:a16="http://schemas.microsoft.com/office/drawing/2014/main" id="{8E8588FC-1D76-47C5-B595-0F9502D2B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7" name="TextBox 26">
              <a:hlinkClick r:id="rId2"/>
              <a:extLst>
                <a:ext uri="{FF2B5EF4-FFF2-40B4-BE49-F238E27FC236}">
                  <a16:creationId xmlns:a16="http://schemas.microsoft.com/office/drawing/2014/main" id="{B555F5C0-13E9-4F31-AC9E-6AA423B9AA4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518BE5-5103-47F0-BFFA-88320B777BD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28">
              <a:hlinkClick r:id="rId3"/>
              <a:extLst>
                <a:ext uri="{FF2B5EF4-FFF2-40B4-BE49-F238E27FC236}">
                  <a16:creationId xmlns:a16="http://schemas.microsoft.com/office/drawing/2014/main" id="{F99B0C38-6987-4402-AC71-C1BDE714D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0" name="Picture 29">
              <a:hlinkClick r:id="rId5"/>
              <a:extLst>
                <a:ext uri="{FF2B5EF4-FFF2-40B4-BE49-F238E27FC236}">
                  <a16:creationId xmlns:a16="http://schemas.microsoft.com/office/drawing/2014/main" id="{5B7BD5C0-06C6-4AB3-BC4D-383CBA3FC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1" name="Picture 30">
              <a:hlinkClick r:id="rId7"/>
              <a:extLst>
                <a:ext uri="{FF2B5EF4-FFF2-40B4-BE49-F238E27FC236}">
                  <a16:creationId xmlns:a16="http://schemas.microsoft.com/office/drawing/2014/main" id="{D6A42936-581D-4AE8-8C5D-114B70E95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0463C59-2C18-4F9C-8C5E-3D80A35E9F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04" y="569994"/>
            <a:ext cx="5167094" cy="51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543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96012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47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96012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433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2BA6349-A07B-4A87-A537-8CE9F19359EA}"/>
              </a:ext>
            </a:extLst>
          </p:cNvPr>
          <p:cNvSpPr/>
          <p:nvPr/>
        </p:nvSpPr>
        <p:spPr>
          <a:xfrm>
            <a:off x="4949072" y="6193410"/>
            <a:ext cx="7242928" cy="51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37D2F6-C67C-4CA5-AB01-194C61278A2E}"/>
              </a:ext>
            </a:extLst>
          </p:cNvPr>
          <p:cNvSpPr/>
          <p:nvPr/>
        </p:nvSpPr>
        <p:spPr>
          <a:xfrm>
            <a:off x="5292436" y="0"/>
            <a:ext cx="689956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8000">
                <a:srgbClr val="D9D9D9"/>
              </a:gs>
              <a:gs pos="50000">
                <a:schemeClr val="bg1">
                  <a:lumMod val="95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E05E75-482B-40A3-AE23-D43BD54D7197}"/>
              </a:ext>
            </a:extLst>
          </p:cNvPr>
          <p:cNvSpPr/>
          <p:nvPr/>
        </p:nvSpPr>
        <p:spPr>
          <a:xfrm>
            <a:off x="0" y="0"/>
            <a:ext cx="5292436" cy="6858001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093A63-476E-49E3-B0E2-B09F28A57A27}"/>
              </a:ext>
            </a:extLst>
          </p:cNvPr>
          <p:cNvCxnSpPr/>
          <p:nvPr/>
        </p:nvCxnSpPr>
        <p:spPr>
          <a:xfrm>
            <a:off x="0" y="3925295"/>
            <a:ext cx="12192000" cy="10274"/>
          </a:xfrm>
          <a:prstGeom prst="line">
            <a:avLst/>
          </a:prstGeom>
          <a:ln w="254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3D113DC-60DD-442E-97B9-EEE172721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24" y="2228345"/>
            <a:ext cx="2144683" cy="2144683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0ABA78C-25AA-46A5-8389-4060357A3D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91937" y="242584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F22A5A2-F4FE-4A35-9C87-32DDC2C0BA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1937" y="547163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endParaRPr lang="en-US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CB8438FD-FDBE-4F72-9646-66CDE898F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0227" y="1052532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endParaRPr lang="en-US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D3B3BCA4-1E90-41A0-8C2E-CBFE8FAF89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0227" y="1357111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endParaRPr lang="en-US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2BC2629B-9B1C-406C-9833-9E9709C5EC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4683" y="251148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endParaRPr lang="en-US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86174A1-D111-46CE-BB5C-B680C7F75D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84683" y="555727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endParaRPr lang="en-US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3BC6C7ED-63EA-498F-9434-63D1532DBC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2973" y="1061096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F5D296BA-FF61-4F36-B86E-516DC3ADE6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2973" y="1365675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8EED5A-D665-4981-BEF2-A5559C204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3" y="4867736"/>
            <a:ext cx="3214414" cy="10771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75FE386-3F55-4054-A18B-364BC7D6F3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8152" y="2595792"/>
            <a:ext cx="6210457" cy="702115"/>
          </a:xfrm>
        </p:spPr>
        <p:txBody>
          <a:bodyPr anchor="b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D50025E-B0AB-4783-A772-A03B621F1D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8152" y="3300477"/>
            <a:ext cx="6210457" cy="546402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B182AE87-E619-421E-AFD6-D576CCE3BD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8152" y="4448487"/>
            <a:ext cx="6212067" cy="174492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D4D4E"/>
                </a:solidFill>
              </a:defRPr>
            </a:lvl1pPr>
          </a:lstStyle>
          <a:p>
            <a:r>
              <a:rPr lang="en-US" dirty="0"/>
              <a:t>Description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21767988-82F3-4450-BFC6-85E35FDA9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96442" y="3863838"/>
            <a:ext cx="6210457" cy="546402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rgbClr val="4D4D4E"/>
                </a:solidFill>
              </a:defRPr>
            </a:lvl1pPr>
          </a:lstStyle>
          <a:p>
            <a:pPr lvl="0"/>
            <a:r>
              <a:rPr lang="en-US" dirty="0"/>
              <a:t>Event | Date</a:t>
            </a:r>
          </a:p>
        </p:txBody>
      </p:sp>
    </p:spTree>
    <p:extLst>
      <p:ext uri="{BB962C8B-B14F-4D97-AF65-F5344CB8AC3E}">
        <p14:creationId xmlns:p14="http://schemas.microsoft.com/office/powerpoint/2010/main" val="1123842264"/>
      </p:ext>
    </p:extLst>
  </p:cSld>
  <p:clrMapOvr>
    <a:masterClrMapping/>
  </p:clrMapOvr>
  <p:hf hdr="0" ft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96012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3121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96012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15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96012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320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96012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0135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96012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438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752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8B126F-922E-4C6E-87A5-234451CAD762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437305-8BFE-47C1-96DD-CEDBF8D6719E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0D2D6E-8982-430B-958E-9129593A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DCA2EA-788A-4791-942C-72070DBE82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309C7D-4404-4906-9C22-B1C52782E5F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493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2D29BE-28DD-432F-8C22-AE8C1D05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3657600" cy="1371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14443C-E161-4BFE-8357-B61CEFEC84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69AFDA-38D1-42E9-ADFD-FDEBA76A2A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493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242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4F37B4-A3A1-47F0-B953-F087A6BC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3657600" cy="1371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B47D12-FA39-425B-A70E-42978C42F4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073C21-095B-4B2C-A4ED-0E0B4E16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4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127" y="134467"/>
            <a:ext cx="11386589" cy="80656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26" y="1083076"/>
            <a:ext cx="11386589" cy="4708124"/>
          </a:xfrm>
          <a:noFill/>
        </p:spPr>
        <p:txBody>
          <a:bodyPr/>
          <a:lstStyle>
            <a:lvl1pPr marL="228600" indent="-228600">
              <a:buClr>
                <a:srgbClr val="981E32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981E32"/>
              </a:buClr>
              <a:buFont typeface="Microsoft Sans Serif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981E32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981E3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D0140C-6FE0-4B35-98A0-5C0A8591A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873B39CC-44A5-4C69-8495-504601D895F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B340F-0DA8-4B24-AA8F-58501019D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B99C44-08AD-4724-9F2E-3E2A695FC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algn="ctr"/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8A2C34-F929-4651-82B9-8FF320C5560B}"/>
              </a:ext>
            </a:extLst>
          </p:cNvPr>
          <p:cNvCxnSpPr>
            <a:cxnSpLocks/>
          </p:cNvCxnSpPr>
          <p:nvPr/>
        </p:nvCxnSpPr>
        <p:spPr>
          <a:xfrm>
            <a:off x="532302" y="818664"/>
            <a:ext cx="11659698" cy="0"/>
          </a:xfrm>
          <a:prstGeom prst="line">
            <a:avLst/>
          </a:prstGeom>
          <a:ln w="254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576867D-B87D-414A-ACB2-D53398C1E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127" y="5865783"/>
            <a:ext cx="992217" cy="9922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967B94-6FBF-416A-8299-C057078AA4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386" y="5909609"/>
            <a:ext cx="2460286" cy="4012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AB5BA2A-D075-4D6F-9D14-D8A4D9A1F542}"/>
              </a:ext>
            </a:extLst>
          </p:cNvPr>
          <p:cNvSpPr/>
          <p:nvPr userDrawn="1"/>
        </p:nvSpPr>
        <p:spPr>
          <a:xfrm>
            <a:off x="10685801" y="6564859"/>
            <a:ext cx="1499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700" dirty="0">
                <a:effectLst/>
                <a:latin typeface="+mn-lt"/>
                <a:ea typeface="Times New Roman" panose="02020603050405020304" pitchFamily="18" charset="0"/>
              </a:rPr>
              <a:t>PVP2022-86180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90400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96012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89F7783-0753-EA47-B9B4-1DB366160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35EF21-5163-AC47-8E28-086078B7F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C663092-08FC-0D44-82D3-8B7F599224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7607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1DCEBE-AECA-4A38-9A16-6E2B7E8D9AF5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99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01B213-0E7A-407F-8B15-06AFF5333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8" y="2712785"/>
            <a:ext cx="12196689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6202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DEF42B-8BE6-4527-957D-01CFF45BB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CF3EA5-4F41-4581-9358-CC045EEE3DAA}"/>
              </a:ext>
            </a:extLst>
          </p:cNvPr>
          <p:cNvSpPr txBox="1"/>
          <p:nvPr/>
        </p:nvSpPr>
        <p:spPr>
          <a:xfrm>
            <a:off x="0" y="4445149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0" spc="300" baseline="0" dirty="0">
                <a:solidFill>
                  <a:schemeClr val="bg1"/>
                </a:solidFill>
                <a:latin typeface="+mj-lt"/>
              </a:rPr>
              <a:t>Together…Shaping the Future of Energy</a:t>
            </a:r>
            <a:r>
              <a:rPr lang="en-US" sz="2400" b="1" i="0" kern="1200" spc="300" baseline="300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400" b="1" i="0" spc="30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683BA-0DA9-5441-8A02-AD246C936F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9" b="31988"/>
          <a:stretch/>
        </p:blipFill>
        <p:spPr>
          <a:xfrm>
            <a:off x="445273" y="1584251"/>
            <a:ext cx="11115923" cy="26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193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ABDC1B-DF20-4D83-8F95-CF02F5DFE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2800" b="0" kern="1200" spc="150" baseline="30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800" b="0" spc="150" baseline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0BDF-AF36-436C-9B89-D7318A27E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574"/>
            <a:ext cx="12188952" cy="12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013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auncey Star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C01F85A-9404-BF43-A3C6-0C1809C6DC32}"/>
              </a:ext>
            </a:extLst>
          </p:cNvPr>
          <p:cNvGrpSpPr/>
          <p:nvPr/>
        </p:nvGrpSpPr>
        <p:grpSpPr>
          <a:xfrm>
            <a:off x="0" y="76560"/>
            <a:ext cx="12192000" cy="6616597"/>
            <a:chOff x="0" y="76560"/>
            <a:chExt cx="12192000" cy="66165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DB1B51-7C4C-5B4B-9280-88440A81114C}"/>
                </a:ext>
              </a:extLst>
            </p:cNvPr>
            <p:cNvSpPr/>
            <p:nvPr/>
          </p:nvSpPr>
          <p:spPr bwMode="auto">
            <a:xfrm>
              <a:off x="0" y="76560"/>
              <a:ext cx="12192000" cy="6616597"/>
            </a:xfrm>
            <a:prstGeom prst="rect">
              <a:avLst/>
            </a:prstGeom>
            <a:solidFill>
              <a:srgbClr val="0B1B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35EA3C-FD85-344B-8DB4-C1D93F25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76560"/>
              <a:ext cx="7415945" cy="661659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24FAA8-8F76-694F-B229-201C603FF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5" t="44623" r="13652" b="30158"/>
            <a:stretch/>
          </p:blipFill>
          <p:spPr>
            <a:xfrm>
              <a:off x="5104435" y="2118167"/>
              <a:ext cx="6088284" cy="2083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77749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1A130-D3A2-4741-98F0-78A9FBA9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C4622-94B6-44D4-A6B7-3ABD2A3D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A936AF-75D5-4131-8412-21BBADB7B7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933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00E9EE-67EE-4D59-B1FB-C22C0620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68E99-DB4B-4542-AF5C-FDB1D78A0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98B35B-0B31-4DBE-AE41-6C369DD35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8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7784-FD65-49A7-AFF2-2CD06657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70" y="378130"/>
            <a:ext cx="11439431" cy="6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0F35AC-3CD1-4EEB-AF73-4B17714B2A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85" y="1229084"/>
            <a:ext cx="11439431" cy="7246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Body: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A7103C6-367F-4A3B-A64D-98CBD8B6F5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85" y="2192345"/>
            <a:ext cx="11439431" cy="72460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Body: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4C96D1D-E9B1-42D9-868A-91CD3F5491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769" y="3210671"/>
            <a:ext cx="11439431" cy="7246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Body: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123617A-46DE-480B-AD84-624094F8E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3378FDF-9077-498D-8377-72D34E3D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96FA443-8DC7-4A1E-A6B5-6B6DAB444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2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126" y="1150119"/>
            <a:ext cx="5666874" cy="4659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842" y="1150373"/>
            <a:ext cx="5666875" cy="4667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A69170-7F17-4213-8065-07E6DDE6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3089F2-F679-4EAF-95E4-EC1626BA3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7551792-7942-41D9-A535-FB1B49CEA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3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82" y="354864"/>
            <a:ext cx="11363134" cy="7124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582" y="1244373"/>
            <a:ext cx="5544993" cy="480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582" y="1724519"/>
            <a:ext cx="5544993" cy="407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44373"/>
            <a:ext cx="5643517" cy="480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24519"/>
            <a:ext cx="5643517" cy="407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814C8B0-8D1C-4A9B-BA07-C3988D27BDD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6F6D53-7B97-4C61-8E5C-F34BEF46F0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49B5EAA-3FC6-40CF-A403-BD5F275C69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31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EE28D-2056-4733-B4CA-15E1DC7F4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F530-4953-4CA7-8AE9-A0D716DBE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F7BD8D-7CB8-40AB-A63C-48D8E4785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9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EE28D-2056-4733-B4CA-15E1DC7F4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F530-4953-4CA7-8AE9-A0D716DBE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F7BD8D-7CB8-40AB-A63C-48D8E4785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A4590F-581E-4E79-93AB-C7EC3CAF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85" y="338761"/>
            <a:ext cx="11439432" cy="6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7606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14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54148"/>
            <a:ext cx="7015116" cy="5463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4347"/>
            <a:ext cx="3932237" cy="38628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7C171D-8A92-47B6-8E06-B3962178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9EB389-0803-4FDD-BBCD-882712FB2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2F1FF7B-BF9F-4A97-BE3D-C4A6E18DE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0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27" y="154344"/>
            <a:ext cx="11386589" cy="7397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26" y="1056640"/>
            <a:ext cx="11386589" cy="473456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defRPr sz="2800"/>
            </a:lvl2pPr>
            <a:lvl3pPr>
              <a:lnSpc>
                <a:spcPct val="100000"/>
              </a:lnSpc>
              <a:spcBef>
                <a:spcPts val="0"/>
              </a:spcBef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B340F-0DA8-4B24-AA8F-58501019D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B99C44-08AD-4724-9F2E-3E2A695FC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577801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 dirty="0"/>
              <a:t>SLIDE</a:t>
            </a:r>
            <a:r>
              <a:rPr lang="en-US" dirty="0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35D358-0BFF-45E0-884D-15C0D6FAD1B8}"/>
              </a:ext>
            </a:extLst>
          </p:cNvPr>
          <p:cNvCxnSpPr>
            <a:cxnSpLocks/>
          </p:cNvCxnSpPr>
          <p:nvPr userDrawn="1"/>
        </p:nvCxnSpPr>
        <p:spPr>
          <a:xfrm>
            <a:off x="532302" y="818664"/>
            <a:ext cx="11659698" cy="0"/>
          </a:xfrm>
          <a:prstGeom prst="line">
            <a:avLst/>
          </a:prstGeom>
          <a:ln w="254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50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6" y="35414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00600" y="354148"/>
            <a:ext cx="7015116" cy="545610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76" y="1954347"/>
            <a:ext cx="3932237" cy="38559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AB16A1E-548F-4344-8AC6-B2FC35BF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3676B1-578C-42EE-856B-A65472A2E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1F37A3-D758-4EF1-99E2-007BE5062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7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E2DE-2C0B-4B7E-A531-BA99C5F3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7" y="3374623"/>
            <a:ext cx="11386589" cy="1402802"/>
          </a:xfr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0F83F-9E90-444F-A9DB-EC53A67D25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3A650-1715-4B31-A330-CC45A9CD3B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84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06BB-E8F7-4561-95A9-69EF4AD9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5582C-2606-4495-BF72-5197A56E7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420D9-E652-44C6-8B07-E67675CC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/>
          <a:p>
            <a:fld id="{873B39CC-44A5-4C69-8495-504601D895F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62CC5-2221-426B-9003-FEF498DA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E2317-5248-4C48-9729-1A871CAEA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04989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410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126" y="1150119"/>
            <a:ext cx="5666874" cy="46595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842" y="1150373"/>
            <a:ext cx="5666875" cy="46671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A69170-7F17-4213-8065-07E6DDE6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3089F2-F679-4EAF-95E4-EC1626BA3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 dirty="0"/>
              <a:t>SLIDE</a:t>
            </a:r>
            <a:r>
              <a:rPr lang="en-US" dirty="0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7551792-7942-41D9-A535-FB1B49CEA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06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E2DE-2C0B-4B7E-A531-BA99C5F3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7" y="3374623"/>
            <a:ext cx="11386589" cy="1402802"/>
          </a:xfr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F5AA3-782B-4CAD-8130-C4354E31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0F83F-9E90-444F-A9DB-EC53A67D25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3A650-1715-4B31-A330-CC45A9CD3B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39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2BA6349-A07B-4A87-A537-8CE9F19359EA}"/>
              </a:ext>
            </a:extLst>
          </p:cNvPr>
          <p:cNvSpPr/>
          <p:nvPr/>
        </p:nvSpPr>
        <p:spPr>
          <a:xfrm>
            <a:off x="4949072" y="6193410"/>
            <a:ext cx="7242928" cy="62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E05E75-482B-40A3-AE23-D43BD54D7197}"/>
              </a:ext>
            </a:extLst>
          </p:cNvPr>
          <p:cNvSpPr/>
          <p:nvPr/>
        </p:nvSpPr>
        <p:spPr>
          <a:xfrm>
            <a:off x="0" y="0"/>
            <a:ext cx="5292436" cy="6858001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093A63-476E-49E3-B0E2-B09F28A57A27}"/>
              </a:ext>
            </a:extLst>
          </p:cNvPr>
          <p:cNvCxnSpPr/>
          <p:nvPr/>
        </p:nvCxnSpPr>
        <p:spPr>
          <a:xfrm>
            <a:off x="0" y="3925295"/>
            <a:ext cx="12192000" cy="10274"/>
          </a:xfrm>
          <a:prstGeom prst="line">
            <a:avLst/>
          </a:prstGeom>
          <a:ln w="254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3D113DC-60DD-442E-97B9-EEE172721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24" y="2228345"/>
            <a:ext cx="2144683" cy="21446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A2D2C1-928C-4BEF-B1E2-93D11C37CB5B}"/>
              </a:ext>
            </a:extLst>
          </p:cNvPr>
          <p:cNvSpPr/>
          <p:nvPr/>
        </p:nvSpPr>
        <p:spPr>
          <a:xfrm>
            <a:off x="5292436" y="6613995"/>
            <a:ext cx="681643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note that the information contained in this presentation is not to be copied or disseminated without the permission of Structural Integrity Associates, Inc.</a:t>
            </a:r>
            <a:endParaRPr lang="en-US" sz="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08F69F-ABDE-463C-9388-B900DDCC80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8152" y="2595792"/>
            <a:ext cx="6210457" cy="70211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A9EBF274-B48F-4F84-AC09-C8F5FC09F2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8152" y="3300477"/>
            <a:ext cx="6210457" cy="546402"/>
          </a:xfr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rgbClr val="4D4D4E"/>
                </a:solidFill>
              </a:defRPr>
            </a:lvl1pPr>
          </a:lstStyle>
          <a:p>
            <a:pPr lvl="0"/>
            <a:r>
              <a:rPr lang="en-US"/>
              <a:t>Subtitle </a:t>
            </a: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B81EE5B3-CF96-4613-8F46-EE0191F3F6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8152" y="4448487"/>
            <a:ext cx="6212067" cy="174492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D4D4E"/>
                </a:solidFill>
              </a:defRPr>
            </a:lvl1pPr>
          </a:lstStyle>
          <a:p>
            <a:r>
              <a:rPr lang="en-US"/>
              <a:t>Description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779E8D-C6CD-4CD8-A3F5-5AB63531DD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91937" y="242584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endParaRPr lang="en-US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55A0123-0D8C-4847-AF64-D8C4913B44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1937" y="547163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endParaRPr lang="en-US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E5DA838-6D7D-47E6-A592-7003799066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0227" y="1052532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8CD813B-3606-4315-9005-3C59238BC8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0227" y="1357111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endParaRPr lang="en-US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C96C614A-BD49-495A-BD20-F8EC73E96C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4683" y="251148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endParaRPr lang="en-US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C4A657E-716C-4ACC-B39E-B0C0764424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84683" y="555727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endParaRPr lang="en-US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EDB0ABD5-92C7-4C8E-B11D-BED219E995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2973" y="1061096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endParaRPr lang="en-US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451B9BA7-CC20-471A-9CE2-0D18FC22032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2973" y="1365675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endParaRPr lang="en-US"/>
          </a:p>
        </p:txBody>
      </p: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190D40FF-1EE8-473B-B062-DD84459B6A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96442" y="3863838"/>
            <a:ext cx="6210457" cy="546402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rgbClr val="4D4D4E"/>
                </a:solidFill>
              </a:defRPr>
            </a:lvl1pPr>
          </a:lstStyle>
          <a:p>
            <a:pPr lvl="0"/>
            <a:r>
              <a:rPr lang="en-US"/>
              <a:t>Event | Date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C271A1-B451-46F4-8BC1-A23ABCA0E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3" y="4867736"/>
            <a:ext cx="3214414" cy="10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42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26" y="1600200"/>
            <a:ext cx="11386589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D0140C-6FE0-4B35-98A0-5C0A8591A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B340F-0DA8-4B24-AA8F-58501019D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B99C44-08AD-4724-9F2E-3E2A695FC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5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7784-FD65-49A7-AFF2-2CD06657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70" y="378130"/>
            <a:ext cx="11439431" cy="6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0F35AC-3CD1-4EEB-AF73-4B17714B2A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85" y="1229084"/>
            <a:ext cx="11439431" cy="7246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Body: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A7103C6-367F-4A3B-A64D-98CBD8B6F5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85" y="2192345"/>
            <a:ext cx="11439431" cy="72460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Body: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4C96D1D-E9B1-42D9-868A-91CD3F5491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769" y="3210671"/>
            <a:ext cx="11439431" cy="7246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Body: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123617A-46DE-480B-AD84-624094F8E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3378FDF-9077-498D-8377-72D34E3D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96FA443-8DC7-4A1E-A6B5-6B6DAB444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85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126" y="1150119"/>
            <a:ext cx="5666874" cy="4659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842" y="1150373"/>
            <a:ext cx="5666875" cy="4667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A69170-7F17-4213-8065-07E6DDE6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3089F2-F679-4EAF-95E4-EC1626BA3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7551792-7942-41D9-A535-FB1B49CEA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5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7784-FD65-49A7-AFF2-2CD06657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70" y="378130"/>
            <a:ext cx="11439431" cy="6270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0F35AC-3CD1-4EEB-AF73-4B17714B2A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85" y="1229084"/>
            <a:ext cx="11439431" cy="7246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Body: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A7103C6-367F-4A3B-A64D-98CBD8B6F5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85" y="2192345"/>
            <a:ext cx="11439431" cy="72460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Body: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4C96D1D-E9B1-42D9-868A-91CD3F5491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769" y="3210671"/>
            <a:ext cx="11439431" cy="7246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Body: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3378FDF-9077-498D-8377-72D34E3D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 dirty="0"/>
              <a:t>SLIDE</a:t>
            </a:r>
            <a:r>
              <a:rPr lang="en-US" dirty="0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96FA443-8DC7-4A1E-A6B5-6B6DAB444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92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82" y="354864"/>
            <a:ext cx="11363134" cy="7124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582" y="1244373"/>
            <a:ext cx="5544993" cy="480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582" y="1724519"/>
            <a:ext cx="5544993" cy="407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44373"/>
            <a:ext cx="5643517" cy="480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24519"/>
            <a:ext cx="5643517" cy="407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814C8B0-8D1C-4A9B-BA07-C3988D27BDD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6F6D53-7B97-4C61-8E5C-F34BEF46F0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49B5EAA-3FC6-40CF-A403-BD5F275C69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98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EE28D-2056-4733-B4CA-15E1DC7F4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F530-4953-4CA7-8AE9-A0D716DBE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F7BD8D-7CB8-40AB-A63C-48D8E4785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4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EE28D-2056-4733-B4CA-15E1DC7F4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F530-4953-4CA7-8AE9-A0D716DBE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F7BD8D-7CB8-40AB-A63C-48D8E4785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A4590F-581E-4E79-93AB-C7EC3CAF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85" y="338761"/>
            <a:ext cx="11439432" cy="6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439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14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54148"/>
            <a:ext cx="7015116" cy="5463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4347"/>
            <a:ext cx="3932237" cy="38628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7C171D-8A92-47B6-8E06-B3962178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9EB389-0803-4FDD-BBCD-882712FB2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2F1FF7B-BF9F-4A97-BE3D-C4A6E18DE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92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6" y="35414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00600" y="354148"/>
            <a:ext cx="7015116" cy="545610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76" y="1954347"/>
            <a:ext cx="3932237" cy="38559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AB16A1E-548F-4344-8AC6-B2FC35BF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3676B1-578C-42EE-856B-A65472A2E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1F37A3-D758-4EF1-99E2-007BE5062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73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D5435-67A1-4786-99BA-FAF4076E2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7" y="3752307"/>
            <a:ext cx="11386589" cy="627092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D7BD0-95BC-4C86-BB86-06DD18F1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7A490-1222-466C-9485-072737617F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3DA4F-7C1C-44B8-AC49-78C406F1DB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58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365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2BA6349-A07B-4A87-A537-8CE9F19359EA}"/>
              </a:ext>
            </a:extLst>
          </p:cNvPr>
          <p:cNvSpPr/>
          <p:nvPr/>
        </p:nvSpPr>
        <p:spPr>
          <a:xfrm>
            <a:off x="4949072" y="6193410"/>
            <a:ext cx="7242928" cy="51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37D2F6-C67C-4CA5-AB01-194C61278A2E}"/>
              </a:ext>
            </a:extLst>
          </p:cNvPr>
          <p:cNvSpPr/>
          <p:nvPr/>
        </p:nvSpPr>
        <p:spPr>
          <a:xfrm>
            <a:off x="5292436" y="0"/>
            <a:ext cx="689956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8000">
                <a:srgbClr val="D9D9D9"/>
              </a:gs>
              <a:gs pos="50000">
                <a:schemeClr val="bg1">
                  <a:lumMod val="95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E05E75-482B-40A3-AE23-D43BD54D7197}"/>
              </a:ext>
            </a:extLst>
          </p:cNvPr>
          <p:cNvSpPr/>
          <p:nvPr/>
        </p:nvSpPr>
        <p:spPr>
          <a:xfrm>
            <a:off x="0" y="0"/>
            <a:ext cx="5292436" cy="6858001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093A63-476E-49E3-B0E2-B09F28A57A27}"/>
              </a:ext>
            </a:extLst>
          </p:cNvPr>
          <p:cNvCxnSpPr/>
          <p:nvPr/>
        </p:nvCxnSpPr>
        <p:spPr>
          <a:xfrm>
            <a:off x="0" y="3925295"/>
            <a:ext cx="12192000" cy="10274"/>
          </a:xfrm>
          <a:prstGeom prst="line">
            <a:avLst/>
          </a:prstGeom>
          <a:ln w="254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3D113DC-60DD-442E-97B9-EEE172721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24" y="2228345"/>
            <a:ext cx="2144683" cy="2144683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0ABA78C-25AA-46A5-8389-4060357A3D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91937" y="242584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F22A5A2-F4FE-4A35-9C87-32DDC2C0BA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1937" y="547163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endParaRPr lang="en-US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CB8438FD-FDBE-4F72-9646-66CDE898F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0227" y="1052532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endParaRPr lang="en-US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D3B3BCA4-1E90-41A0-8C2E-CBFE8FAF89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0227" y="1357111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endParaRPr lang="en-US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2BC2629B-9B1C-406C-9833-9E9709C5EC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4683" y="251148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endParaRPr lang="en-US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86174A1-D111-46CE-BB5C-B680C7F75D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84683" y="555727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endParaRPr lang="en-US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3BC6C7ED-63EA-498F-9434-63D1532DBC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2973" y="1061096"/>
            <a:ext cx="3018282" cy="403433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F5D296BA-FF61-4F36-B86E-516DC3ADE6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2973" y="1365675"/>
            <a:ext cx="3018282" cy="28078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rgbClr val="4D4D4E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Presenter Title</a:t>
            </a:r>
          </a:p>
          <a:p>
            <a:pPr lvl="0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8EED5A-D665-4981-BEF2-A5559C204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3" y="4867736"/>
            <a:ext cx="3214414" cy="10771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75FE386-3F55-4054-A18B-364BC7D6F3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8152" y="2595792"/>
            <a:ext cx="6210457" cy="702115"/>
          </a:xfrm>
        </p:spPr>
        <p:txBody>
          <a:bodyPr anchor="b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2D50025E-B0AB-4783-A772-A03B621F1D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8152" y="3300477"/>
            <a:ext cx="6210457" cy="546402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B182AE87-E619-421E-AFD6-D576CCE3BD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8152" y="4448487"/>
            <a:ext cx="6212067" cy="174492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D4D4E"/>
                </a:solidFill>
              </a:defRPr>
            </a:lvl1pPr>
          </a:lstStyle>
          <a:p>
            <a:r>
              <a:rPr lang="en-US" dirty="0"/>
              <a:t>Description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21767988-82F3-4450-BFC6-85E35FDA9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96442" y="3863838"/>
            <a:ext cx="6210457" cy="546402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rgbClr val="4D4D4E"/>
                </a:solidFill>
              </a:defRPr>
            </a:lvl1pPr>
          </a:lstStyle>
          <a:p>
            <a:pPr lvl="0"/>
            <a:r>
              <a:rPr lang="en-US" dirty="0"/>
              <a:t>Event | Date</a:t>
            </a:r>
          </a:p>
        </p:txBody>
      </p:sp>
    </p:spTree>
    <p:extLst>
      <p:ext uri="{BB962C8B-B14F-4D97-AF65-F5344CB8AC3E}">
        <p14:creationId xmlns:p14="http://schemas.microsoft.com/office/powerpoint/2010/main" val="1664478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127" y="134467"/>
            <a:ext cx="11386589" cy="80656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26" y="1083076"/>
            <a:ext cx="11386589" cy="4708124"/>
          </a:xfrm>
          <a:noFill/>
        </p:spPr>
        <p:txBody>
          <a:bodyPr/>
          <a:lstStyle>
            <a:lvl1pPr marL="228600" indent="-228600">
              <a:buClr>
                <a:srgbClr val="981E32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981E32"/>
              </a:buClr>
              <a:buFont typeface="Microsoft Sans Serif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981E32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981E3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D0140C-6FE0-4B35-98A0-5C0A8591A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B340F-0DA8-4B24-AA8F-58501019D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B99C44-08AD-4724-9F2E-3E2A695FC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8A2C34-F929-4651-82B9-8FF320C5560B}"/>
              </a:ext>
            </a:extLst>
          </p:cNvPr>
          <p:cNvCxnSpPr>
            <a:cxnSpLocks/>
          </p:cNvCxnSpPr>
          <p:nvPr/>
        </p:nvCxnSpPr>
        <p:spPr>
          <a:xfrm>
            <a:off x="532302" y="818664"/>
            <a:ext cx="11659698" cy="0"/>
          </a:xfrm>
          <a:prstGeom prst="line">
            <a:avLst/>
          </a:prstGeom>
          <a:ln w="254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5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7784-FD65-49A7-AFF2-2CD06657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70" y="378130"/>
            <a:ext cx="11439431" cy="6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0F35AC-3CD1-4EEB-AF73-4B17714B2A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85" y="1229084"/>
            <a:ext cx="11439431" cy="7246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Body: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A7103C6-367F-4A3B-A64D-98CBD8B6F5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85" y="2192345"/>
            <a:ext cx="11439431" cy="72460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Body: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4C96D1D-E9B1-42D9-868A-91CD3F5491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769" y="3210671"/>
            <a:ext cx="11439431" cy="7246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Body: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123617A-46DE-480B-AD84-624094F8E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3378FDF-9077-498D-8377-72D34E3D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96FA443-8DC7-4A1E-A6B5-6B6DAB444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05" y="156288"/>
            <a:ext cx="11386589" cy="13779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126" y="1150119"/>
            <a:ext cx="5666874" cy="46595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842" y="1150373"/>
            <a:ext cx="5666875" cy="466717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A69170-7F17-4213-8065-07E6DDE6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3089F2-F679-4EAF-95E4-EC1626BA3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 dirty="0"/>
              <a:t>SLIDE</a:t>
            </a:r>
            <a:r>
              <a:rPr lang="en-US" dirty="0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7551792-7942-41D9-A535-FB1B49CEA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78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126" y="1150119"/>
            <a:ext cx="5666874" cy="4659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842" y="1150373"/>
            <a:ext cx="5666875" cy="46671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A69170-7F17-4213-8065-07E6DDE6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3089F2-F679-4EAF-95E4-EC1626BA3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7551792-7942-41D9-A535-FB1B49CEA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15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82" y="354864"/>
            <a:ext cx="11363134" cy="7124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582" y="1244373"/>
            <a:ext cx="5544993" cy="480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582" y="1724519"/>
            <a:ext cx="5544993" cy="407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44373"/>
            <a:ext cx="5643517" cy="480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24519"/>
            <a:ext cx="5643517" cy="407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814C8B0-8D1C-4A9B-BA07-C3988D27BDD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6F6D53-7B97-4C61-8E5C-F34BEF46F0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49B5EAA-3FC6-40CF-A403-BD5F275C69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60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EE28D-2056-4733-B4CA-15E1DC7F4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F530-4953-4CA7-8AE9-A0D716DBE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F7BD8D-7CB8-40AB-A63C-48D8E4785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10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EE28D-2056-4733-B4CA-15E1DC7F4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F530-4953-4CA7-8AE9-A0D716DBE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F7BD8D-7CB8-40AB-A63C-48D8E4785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A4590F-581E-4E79-93AB-C7EC3CAF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85" y="338761"/>
            <a:ext cx="11439432" cy="6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6442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14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54148"/>
            <a:ext cx="7015116" cy="5463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4347"/>
            <a:ext cx="3932237" cy="38628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7C171D-8A92-47B6-8E06-B3962178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9EB389-0803-4FDD-BBCD-882712FB2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2F1FF7B-BF9F-4A97-BE3D-C4A6E18DE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4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6" y="35414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00600" y="354148"/>
            <a:ext cx="7015116" cy="545610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76" y="1954347"/>
            <a:ext cx="3932237" cy="38559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AB16A1E-548F-4344-8AC6-B2FC35BF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3676B1-578C-42EE-856B-A65472A2E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1F37A3-D758-4EF1-99E2-007BE5062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53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E2DE-2C0B-4B7E-A531-BA99C5F3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7" y="3374623"/>
            <a:ext cx="11386589" cy="1402802"/>
          </a:xfr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F5AA3-782B-4CAD-8130-C4354E31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0F83F-9E90-444F-A9DB-EC53A67D25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3A650-1715-4B31-A330-CC45A9CD3B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2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06BB-E8F7-4561-95A9-69EF4AD9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5582C-2606-4495-BF72-5197A56E7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420D9-E652-44C6-8B07-E67675CC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62CC5-2221-426B-9003-FEF498DA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E2317-5248-4C48-9729-1A871CAEA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68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325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EDFE55-CD97-4806-B97B-A9091661C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15F8B0-B666-42D5-9101-41C9E224E801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6" name="Text Box 47">
              <a:extLst>
                <a:ext uri="{FF2B5EF4-FFF2-40B4-BE49-F238E27FC236}">
                  <a16:creationId xmlns:a16="http://schemas.microsoft.com/office/drawing/2014/main" id="{8E8588FC-1D76-47C5-B595-0F9502D2B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7" name="TextBox 26">
              <a:hlinkClick r:id="rId3"/>
              <a:extLst>
                <a:ext uri="{FF2B5EF4-FFF2-40B4-BE49-F238E27FC236}">
                  <a16:creationId xmlns:a16="http://schemas.microsoft.com/office/drawing/2014/main" id="{B555F5C0-13E9-4F31-AC9E-6AA423B9AA4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518BE5-5103-47F0-BFFA-88320B777BD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28">
              <a:hlinkClick r:id="rId4"/>
              <a:extLst>
                <a:ext uri="{FF2B5EF4-FFF2-40B4-BE49-F238E27FC236}">
                  <a16:creationId xmlns:a16="http://schemas.microsoft.com/office/drawing/2014/main" id="{F99B0C38-6987-4402-AC71-C1BDE714D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0" name="Picture 29">
              <a:hlinkClick r:id="rId6"/>
              <a:extLst>
                <a:ext uri="{FF2B5EF4-FFF2-40B4-BE49-F238E27FC236}">
                  <a16:creationId xmlns:a16="http://schemas.microsoft.com/office/drawing/2014/main" id="{5B7BD5C0-06C6-4AB3-BC4D-383CBA3FC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1" name="Picture 30">
              <a:hlinkClick r:id="rId8"/>
              <a:extLst>
                <a:ext uri="{FF2B5EF4-FFF2-40B4-BE49-F238E27FC236}">
                  <a16:creationId xmlns:a16="http://schemas.microsoft.com/office/drawing/2014/main" id="{D6A42936-581D-4AE8-8C5D-114B70E95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626520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82" y="354864"/>
            <a:ext cx="11363134" cy="7124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582" y="1244373"/>
            <a:ext cx="5544993" cy="480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582" y="1724519"/>
            <a:ext cx="5544993" cy="40765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44373"/>
            <a:ext cx="5643517" cy="480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24519"/>
            <a:ext cx="5643517" cy="40765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814C8B0-8D1C-4A9B-BA07-C3988D27BDD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6F6D53-7B97-4C61-8E5C-F34BEF46F0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 dirty="0"/>
              <a:t>SLIDE</a:t>
            </a:r>
            <a:r>
              <a:rPr lang="en-US" dirty="0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49B5EAA-3FC6-40CF-A403-BD5F275C69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63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8956C-18D0-412B-95E3-E5C100C5E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ED8085-ABA4-48ED-A519-0831B00D8554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8" name="Text Box 47">
              <a:extLst>
                <a:ext uri="{FF2B5EF4-FFF2-40B4-BE49-F238E27FC236}">
                  <a16:creationId xmlns:a16="http://schemas.microsoft.com/office/drawing/2014/main" id="{F4F39EAF-D093-4E70-B2D6-880ADC60D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70A982AF-08B3-4ACE-B2CD-2630BF146A3C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F511B19-8779-4ED6-BFF5-0D994F5C5A6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AFE65F2A-EA10-45F6-AC3E-CEEF60A74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0DE3DCEC-148B-448A-9E2A-45B1BBF5B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EFB9741B-B64E-4FCE-8F82-2A995BEB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6792370"/>
      </p:ext>
    </p:extLst>
  </p:cSld>
  <p:clrMapOvr>
    <a:masterClrMapping/>
  </p:clrMapOvr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31F06-3E89-4DC2-BB45-7EE9A7B32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A2914A-AAC4-4409-9DC2-C181488DA4B3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9" name="Text Box 47">
              <a:extLst>
                <a:ext uri="{FF2B5EF4-FFF2-40B4-BE49-F238E27FC236}">
                  <a16:creationId xmlns:a16="http://schemas.microsoft.com/office/drawing/2014/main" id="{2AD0D039-F165-4672-8A4D-636C8A472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33" name="TextBox 32">
              <a:hlinkClick r:id="rId3"/>
              <a:extLst>
                <a:ext uri="{FF2B5EF4-FFF2-40B4-BE49-F238E27FC236}">
                  <a16:creationId xmlns:a16="http://schemas.microsoft.com/office/drawing/2014/main" id="{21A3DC88-FB53-4B30-8657-1F27078A853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D96DFB-D8B4-401B-BD76-D4FAB2779AC3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Picture 35">
              <a:hlinkClick r:id="rId4"/>
              <a:extLst>
                <a:ext uri="{FF2B5EF4-FFF2-40B4-BE49-F238E27FC236}">
                  <a16:creationId xmlns:a16="http://schemas.microsoft.com/office/drawing/2014/main" id="{6146E3C0-C099-4B35-AB14-7B6C4FAFE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7" name="Picture 36">
              <a:hlinkClick r:id="rId6"/>
              <a:extLst>
                <a:ext uri="{FF2B5EF4-FFF2-40B4-BE49-F238E27FC236}">
                  <a16:creationId xmlns:a16="http://schemas.microsoft.com/office/drawing/2014/main" id="{0F94D77D-2453-4542-AFC0-11CA186E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8" name="Picture 37">
              <a:hlinkClick r:id="rId8"/>
              <a:extLst>
                <a:ext uri="{FF2B5EF4-FFF2-40B4-BE49-F238E27FC236}">
                  <a16:creationId xmlns:a16="http://schemas.microsoft.com/office/drawing/2014/main" id="{87C10504-8C10-4A69-A247-764C0BB9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0971829"/>
      </p:ext>
    </p:extLst>
  </p:cSld>
  <p:clrMapOvr>
    <a:masterClrMapping/>
  </p:clrMapOvr>
  <p:hf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156AC-AC73-4A21-8467-792B12862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DC62A5-1095-42CE-AB5A-BD29C0D13141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id="{4EC5A6E3-655F-4AB9-A7A8-7A9AEBB90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7FA55AB5-8BF7-460F-A30D-2A37692BE320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F0D2FF-7C62-45DB-97AF-E1FB43BCA51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BB2176D2-CCA7-46B6-88D4-4AA41D992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49AE2524-F34D-4267-9E9F-139BFEEA0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6E26CD04-ED04-44D5-BFD2-E52A16C4B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492197"/>
      </p:ext>
    </p:extLst>
  </p:cSld>
  <p:clrMapOvr>
    <a:masterClrMapping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&amp;L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13DCC-F107-4B27-8EAA-FA2368E32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A2914A-AAC4-4409-9DC2-C181488DA4B3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9" name="Text Box 47">
              <a:extLst>
                <a:ext uri="{FF2B5EF4-FFF2-40B4-BE49-F238E27FC236}">
                  <a16:creationId xmlns:a16="http://schemas.microsoft.com/office/drawing/2014/main" id="{2AD0D039-F165-4672-8A4D-636C8A472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33" name="TextBox 32">
              <a:hlinkClick r:id="rId3"/>
              <a:extLst>
                <a:ext uri="{FF2B5EF4-FFF2-40B4-BE49-F238E27FC236}">
                  <a16:creationId xmlns:a16="http://schemas.microsoft.com/office/drawing/2014/main" id="{21A3DC88-FB53-4B30-8657-1F27078A853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D96DFB-D8B4-401B-BD76-D4FAB2779AC3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Picture 35">
              <a:hlinkClick r:id="rId4"/>
              <a:extLst>
                <a:ext uri="{FF2B5EF4-FFF2-40B4-BE49-F238E27FC236}">
                  <a16:creationId xmlns:a16="http://schemas.microsoft.com/office/drawing/2014/main" id="{6146E3C0-C099-4B35-AB14-7B6C4FAFE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7" name="Picture 36">
              <a:hlinkClick r:id="rId6"/>
              <a:extLst>
                <a:ext uri="{FF2B5EF4-FFF2-40B4-BE49-F238E27FC236}">
                  <a16:creationId xmlns:a16="http://schemas.microsoft.com/office/drawing/2014/main" id="{0F94D77D-2453-4542-AFC0-11CA186E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8" name="Picture 37">
              <a:hlinkClick r:id="rId8"/>
              <a:extLst>
                <a:ext uri="{FF2B5EF4-FFF2-40B4-BE49-F238E27FC236}">
                  <a16:creationId xmlns:a16="http://schemas.microsoft.com/office/drawing/2014/main" id="{87C10504-8C10-4A69-A247-764C0BB9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0468126"/>
      </p:ext>
    </p:extLst>
  </p:cSld>
  <p:clrMapOvr>
    <a:masterClrMapping/>
  </p:clrMapOvr>
  <p:hf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370DE5-6E93-4496-B10C-FF6027E31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2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4" name="Rectangle 23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93561F-CAB2-4517-A6C1-CC6CDE085269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8" name="Text Box 47">
              <a:extLst>
                <a:ext uri="{FF2B5EF4-FFF2-40B4-BE49-F238E27FC236}">
                  <a16:creationId xmlns:a16="http://schemas.microsoft.com/office/drawing/2014/main" id="{C6098697-978C-497A-8844-B897E3851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2B0D3F73-8CAD-40AE-843F-C23EDECF168A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E81FBE-9D64-4C06-BAB1-FFAF2AB5C92F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2" name="Picture 31">
              <a:hlinkClick r:id="rId4"/>
              <a:extLst>
                <a:ext uri="{FF2B5EF4-FFF2-40B4-BE49-F238E27FC236}">
                  <a16:creationId xmlns:a16="http://schemas.microsoft.com/office/drawing/2014/main" id="{D6AAD40B-2BE4-4A23-AF70-2E6A765EE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3" name="Picture 32">
              <a:hlinkClick r:id="rId6"/>
              <a:extLst>
                <a:ext uri="{FF2B5EF4-FFF2-40B4-BE49-F238E27FC236}">
                  <a16:creationId xmlns:a16="http://schemas.microsoft.com/office/drawing/2014/main" id="{D26E2C2D-63AC-4672-9CFD-12890EB11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4" name="Picture 33">
              <a:hlinkClick r:id="rId8"/>
              <a:extLst>
                <a:ext uri="{FF2B5EF4-FFF2-40B4-BE49-F238E27FC236}">
                  <a16:creationId xmlns:a16="http://schemas.microsoft.com/office/drawing/2014/main" id="{718FAA29-2E23-4896-BC6D-970DF44FC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2833513"/>
      </p:ext>
    </p:extLst>
  </p:cSld>
  <p:clrMapOvr>
    <a:masterClrMapping/>
  </p:clrMapOvr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5DD1C6-53CB-422F-B275-DBDFBD942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CA6871-F43E-43AE-A2AE-E46146D6A565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id="{456EFF95-D289-468B-A39F-1C223CCA0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12A1A365-06F2-4B20-9224-7C3EAC6A4286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959B6B3-B9E1-4933-8BDC-3B3FDC236B79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CD2CCB58-DA3B-462C-80B9-C58BBFFC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AE810849-F144-4E7E-93DE-EAF2E0836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2BEBC2F3-83E5-4482-B054-9DFE809B1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6869454"/>
      </p:ext>
    </p:extLst>
  </p:cSld>
  <p:clrMapOvr>
    <a:masterClrMapping/>
  </p:clrMapOvr>
  <p:hf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82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386158"/>
      </p:ext>
    </p:extLst>
  </p:cSld>
  <p:clrMapOvr>
    <a:masterClrMapping/>
  </p:clrMapOvr>
  <p:hf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239829"/>
      </p:ext>
    </p:extLst>
  </p:cSld>
  <p:clrMapOvr>
    <a:masterClrMapping/>
  </p:clrMapOvr>
  <p:hf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0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EE28D-2056-4733-B4CA-15E1DC7F4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F7BD8D-7CB8-40AB-A63C-48D8E4785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976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01549"/>
      </p:ext>
    </p:extLst>
  </p:cSld>
  <p:clrMapOvr>
    <a:masterClrMapping/>
  </p:clrMapOvr>
  <p:hf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666502"/>
      </p:ext>
    </p:extLst>
  </p:cSld>
  <p:clrMapOvr>
    <a:masterClrMapping/>
  </p:clrMapOvr>
  <p:hf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440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031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1A130-D3A2-4741-98F0-78A9FBA9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C4622-94B6-44D4-A6B7-3ABD2A3D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A936AF-75D5-4131-8412-21BBADB7B7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50633"/>
      </p:ext>
    </p:extLst>
  </p:cSld>
  <p:clrMapOvr>
    <a:masterClrMapping/>
  </p:clrMapOvr>
  <p:hf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4B0ED0-AA7A-498C-AD8A-0B253F57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646DC3-E2A5-4F68-86AC-14EB8BC34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678" y="1749288"/>
            <a:ext cx="5339301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F6667A-CB20-4940-A3BF-E7F481E3E5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0459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40395"/>
      </p:ext>
    </p:extLst>
  </p:cSld>
  <p:clrMapOvr>
    <a:masterClrMapping/>
  </p:clrMapOvr>
  <p:hf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00E9EE-67EE-4D59-B1FB-C22C0620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68E99-DB4B-4542-AF5C-FDB1D78A0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98B35B-0B31-4DBE-AE41-6C369DD35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93128"/>
      </p:ext>
    </p:extLst>
  </p:cSld>
  <p:clrMapOvr>
    <a:masterClrMapping/>
  </p:clrMapOvr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2204D-AA59-4281-B094-CDB0E6D6948A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1E9CB-7558-4122-A62E-9942A0DBBB65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5E6752-5F59-4508-8F3C-FF9D1B04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501235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977035-A32B-4655-A3B4-502342320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BB8F7-81EE-4B65-A5E7-C39C5D0E3C8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77536"/>
      </p:ext>
    </p:extLst>
  </p:cSld>
  <p:clrMapOvr>
    <a:masterClrMapping/>
  </p:clrMapOvr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7807F-D435-3748-B68A-6F2BCBE2B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B9D1C1-137F-2449-9605-5A885723D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15B7FF-8AE1-7840-8A12-38421A00C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891077"/>
      </p:ext>
    </p:extLst>
  </p:cSld>
  <p:clrMapOvr>
    <a:masterClrMapping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2540B-7B8C-4538-9553-857173998AE4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57865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F530-4953-4CA7-8AE9-A0D716DBE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 dirty="0"/>
              <a:t>SLIDE</a:t>
            </a:r>
            <a:r>
              <a:rPr lang="en-US" dirty="0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F7BD8D-7CB8-40AB-A63C-48D8E4785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A4590F-581E-4E79-93AB-C7EC3CAF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85" y="338761"/>
            <a:ext cx="11439432" cy="6270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6378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93361-5DEE-416E-BF8A-9AAC84762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8" y="2712785"/>
            <a:ext cx="12196689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7800764"/>
      </p:ext>
    </p:extLst>
  </p:cSld>
  <p:clrMapOvr>
    <a:masterClrMapping/>
  </p:clrMapOvr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F31C54-28E4-451E-87C9-3AAB9056C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67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bg1"/>
                </a:solidFill>
                <a:latin typeface="+mj-lt"/>
              </a:rPr>
              <a:t>Together…Shaping the Future of Energy</a:t>
            </a:r>
            <a:r>
              <a:rPr lang="en-US" sz="2800" b="0" kern="1200" spc="150" baseline="300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800" b="0" spc="15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1188139"/>
      </p:ext>
    </p:extLst>
  </p:cSld>
  <p:clrMapOvr>
    <a:masterClrMapping/>
  </p:clrMapOvr>
  <p:hf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69AE35-706A-4560-B5DD-3058B630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bg1"/>
                </a:solidFill>
                <a:latin typeface="+mj-lt"/>
              </a:rPr>
              <a:t>Together…Shaping the Future of Energy</a:t>
            </a:r>
            <a:r>
              <a:rPr lang="en-US" sz="2800" b="0" kern="1200" spc="150" baseline="300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800" b="0" spc="15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6F209-0056-42E3-B38F-5FAA62C15D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574"/>
            <a:ext cx="12188952" cy="12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79005"/>
      </p:ext>
    </p:extLst>
  </p:cSld>
  <p:clrMapOvr>
    <a:masterClrMapping/>
  </p:clrMapOvr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01334"/>
      </p:ext>
    </p:extLst>
  </p:cSld>
  <p:clrMapOvr>
    <a:masterClrMapping/>
  </p:clrMapOvr>
  <p:hf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4125A4A-6E7B-4D52-B782-D35971C17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8A5119-6328-45A2-B788-4D75501A863B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15F8B0-B666-42D5-9101-41C9E224E801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6" name="Text Box 47">
              <a:extLst>
                <a:ext uri="{FF2B5EF4-FFF2-40B4-BE49-F238E27FC236}">
                  <a16:creationId xmlns:a16="http://schemas.microsoft.com/office/drawing/2014/main" id="{8E8588FC-1D76-47C5-B595-0F9502D2B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7" name="TextBox 26">
              <a:hlinkClick r:id="rId3"/>
              <a:extLst>
                <a:ext uri="{FF2B5EF4-FFF2-40B4-BE49-F238E27FC236}">
                  <a16:creationId xmlns:a16="http://schemas.microsoft.com/office/drawing/2014/main" id="{B555F5C0-13E9-4F31-AC9E-6AA423B9AA4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518BE5-5103-47F0-BFFA-88320B777BD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28">
              <a:hlinkClick r:id="rId4"/>
              <a:extLst>
                <a:ext uri="{FF2B5EF4-FFF2-40B4-BE49-F238E27FC236}">
                  <a16:creationId xmlns:a16="http://schemas.microsoft.com/office/drawing/2014/main" id="{F99B0C38-6987-4402-AC71-C1BDE714D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0" name="Picture 29">
              <a:hlinkClick r:id="rId6"/>
              <a:extLst>
                <a:ext uri="{FF2B5EF4-FFF2-40B4-BE49-F238E27FC236}">
                  <a16:creationId xmlns:a16="http://schemas.microsoft.com/office/drawing/2014/main" id="{5B7BD5C0-06C6-4AB3-BC4D-383CBA3FC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1" name="Picture 30">
              <a:hlinkClick r:id="rId8"/>
              <a:extLst>
                <a:ext uri="{FF2B5EF4-FFF2-40B4-BE49-F238E27FC236}">
                  <a16:creationId xmlns:a16="http://schemas.microsoft.com/office/drawing/2014/main" id="{D6A42936-581D-4AE8-8C5D-114B70E95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5346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218B94F-AF87-4DF5-917F-68B3B9D7A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2F6689D-6A8A-4E1B-8998-9AC1E3ECD2C6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D7C3314F-86DB-4666-89BC-E224A47AA062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B4AEFD5D-4F01-4FFD-A6FA-B1A213C90EF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96A093-57F4-4FA6-BBBD-EA76DC5F2277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F750E21-1D49-4E10-827D-200B256297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453110-6C0E-44E4-ACB1-022FA42D6846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4CC1F13D-4ED5-414F-B47A-3BB58384C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55C77DAA-8736-45B7-8579-3F371B2BE0BF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94A2CC-906D-4738-8D19-75CF39B5EFE9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2">
              <a:hlinkClick r:id="rId4"/>
              <a:extLst>
                <a:ext uri="{FF2B5EF4-FFF2-40B4-BE49-F238E27FC236}">
                  <a16:creationId xmlns:a16="http://schemas.microsoft.com/office/drawing/2014/main" id="{6ED68CC2-1290-418C-A3D8-BF4003C7E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4" name="Picture 23">
              <a:hlinkClick r:id="rId6"/>
              <a:extLst>
                <a:ext uri="{FF2B5EF4-FFF2-40B4-BE49-F238E27FC236}">
                  <a16:creationId xmlns:a16="http://schemas.microsoft.com/office/drawing/2014/main" id="{426FC693-794E-4D5A-859E-E56606316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5" name="Picture 24">
              <a:hlinkClick r:id="rId8"/>
              <a:extLst>
                <a:ext uri="{FF2B5EF4-FFF2-40B4-BE49-F238E27FC236}">
                  <a16:creationId xmlns:a16="http://schemas.microsoft.com/office/drawing/2014/main" id="{9CB44A66-913A-4906-AF8C-CAF624948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8207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B199534-F376-4046-B2A5-0DABF23B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CA10209-2556-4E88-9C53-C82BB561D360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A65CD8C-571F-4F13-9ACD-388A95F9C39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70D9540F-8676-4DC9-9AD0-53E2E447A60B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335DD4-CF31-4226-B0ED-6AC0861CE7F3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1B1AA5F-8799-4148-ADE4-03B6015AF9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87B37E-24DE-41FE-88B8-CB71C413E485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F57861ED-D104-4B83-9E17-35CF65C93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C7DB855C-420B-4B9F-9C3D-E931FD2DF19C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9B135E8-388C-476B-82E7-3A3F166F4770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2">
              <a:hlinkClick r:id="rId4"/>
              <a:extLst>
                <a:ext uri="{FF2B5EF4-FFF2-40B4-BE49-F238E27FC236}">
                  <a16:creationId xmlns:a16="http://schemas.microsoft.com/office/drawing/2014/main" id="{E266B037-1BAF-478E-B5C5-9813F14BC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4" name="Picture 23">
              <a:hlinkClick r:id="rId6"/>
              <a:extLst>
                <a:ext uri="{FF2B5EF4-FFF2-40B4-BE49-F238E27FC236}">
                  <a16:creationId xmlns:a16="http://schemas.microsoft.com/office/drawing/2014/main" id="{199E82FE-B4CC-442B-87B2-8AA034F45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6" name="Picture 25">
              <a:hlinkClick r:id="rId8"/>
              <a:extLst>
                <a:ext uri="{FF2B5EF4-FFF2-40B4-BE49-F238E27FC236}">
                  <a16:creationId xmlns:a16="http://schemas.microsoft.com/office/drawing/2014/main" id="{6FDA0DCD-8F49-4EC3-BAB9-28F0A9A0A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3779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933846D-8286-4C4F-9E84-0166B3B6F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49EC80-CE18-49D5-9DBD-93A4A1A9B1D5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336A74C0-A223-46BC-950A-5C256B93309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73DAF180-15A4-4BE3-B0CC-48CBC7F9C9E0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003823-90A6-477A-AC03-4669EEFDD197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C726F29-9B81-4284-BEAB-1D2A0A773A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0935A5-5331-4D5C-B8B2-E787D14F37CD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1543F947-2CD5-4999-91AD-575B7FBF6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B5472040-DAF7-49EE-98F1-32B31821D271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F9D9D9-25D6-4B21-98BD-03C1BCC4484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4" name="Picture 23">
              <a:hlinkClick r:id="rId4"/>
              <a:extLst>
                <a:ext uri="{FF2B5EF4-FFF2-40B4-BE49-F238E27FC236}">
                  <a16:creationId xmlns:a16="http://schemas.microsoft.com/office/drawing/2014/main" id="{0FD9CB8F-F626-433E-B0F9-62CFB7254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6" name="Picture 25">
              <a:hlinkClick r:id="rId6"/>
              <a:extLst>
                <a:ext uri="{FF2B5EF4-FFF2-40B4-BE49-F238E27FC236}">
                  <a16:creationId xmlns:a16="http://schemas.microsoft.com/office/drawing/2014/main" id="{11CD34C3-0F8A-49C9-B966-3B44522D3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7" name="Picture 26">
              <a:hlinkClick r:id="rId8"/>
              <a:extLst>
                <a:ext uri="{FF2B5EF4-FFF2-40B4-BE49-F238E27FC236}">
                  <a16:creationId xmlns:a16="http://schemas.microsoft.com/office/drawing/2014/main" id="{2E7D2D06-4352-44B1-A75A-F5B807921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846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&amp;L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5804657-5855-4902-9A2C-CCCB0130A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07981A0-E568-4019-80B5-520E03DD0A35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0E5FCFF2-B598-4D15-976B-D888841FBD6A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643D994C-FBFD-4CDC-AE44-B05123BF6BE8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17D22-7836-4487-85F1-3016BE1064FF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2AA1D4D-8510-4AD9-8488-C60E3C249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4CB0F9-2B3B-4498-A401-385B85C289B4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F01B1046-0558-4D79-8DE8-F0CE2BE4A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A8CE954D-BB6A-4798-AA35-CAF9B0D557A1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FAF62-DBCD-4B7D-B617-AF7627633546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2">
              <a:hlinkClick r:id="rId4"/>
              <a:extLst>
                <a:ext uri="{FF2B5EF4-FFF2-40B4-BE49-F238E27FC236}">
                  <a16:creationId xmlns:a16="http://schemas.microsoft.com/office/drawing/2014/main" id="{496FB102-C04A-43BC-918E-48AECF8B5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4" name="Picture 23">
              <a:hlinkClick r:id="rId6"/>
              <a:extLst>
                <a:ext uri="{FF2B5EF4-FFF2-40B4-BE49-F238E27FC236}">
                  <a16:creationId xmlns:a16="http://schemas.microsoft.com/office/drawing/2014/main" id="{D350FCD0-BAB5-458B-B471-3BE1BB131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6" name="Picture 25">
              <a:hlinkClick r:id="rId8"/>
              <a:extLst>
                <a:ext uri="{FF2B5EF4-FFF2-40B4-BE49-F238E27FC236}">
                  <a16:creationId xmlns:a16="http://schemas.microsoft.com/office/drawing/2014/main" id="{F194F28A-A69B-4A95-86BC-0E4BA0B7F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8195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4CC8DE4-AF4E-4926-8A8A-ACA8602B6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7CEC4A-62D0-4F81-8EB9-510F6BCC9B07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32EE8C4C-C80D-4B67-BD1A-BD165CCB6409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028DD312-2F6A-4EFA-B517-A90F9D98A84D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CCBEA7-FFA3-48B4-8EDC-17A88D1D00F7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1F3C579-E00F-418A-9330-C831D8927F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1FAFA1-7ACA-406D-A5A4-14571839DA03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EF16550A-D1E6-4BC3-9BCC-3A1D120CC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3" name="TextBox 22">
              <a:hlinkClick r:id="rId3"/>
              <a:extLst>
                <a:ext uri="{FF2B5EF4-FFF2-40B4-BE49-F238E27FC236}">
                  <a16:creationId xmlns:a16="http://schemas.microsoft.com/office/drawing/2014/main" id="{C595DB9E-CA56-42CA-AE58-9274DC0531B3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DA2057E-6BF0-4EAC-ABDB-897E79004048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6" name="Picture 25">
              <a:hlinkClick r:id="rId4"/>
              <a:extLst>
                <a:ext uri="{FF2B5EF4-FFF2-40B4-BE49-F238E27FC236}">
                  <a16:creationId xmlns:a16="http://schemas.microsoft.com/office/drawing/2014/main" id="{64E8E63B-8523-425C-A378-4CD1C302A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5" name="Picture 34">
              <a:hlinkClick r:id="rId6"/>
              <a:extLst>
                <a:ext uri="{FF2B5EF4-FFF2-40B4-BE49-F238E27FC236}">
                  <a16:creationId xmlns:a16="http://schemas.microsoft.com/office/drawing/2014/main" id="{6FC5D2A2-1EC4-457A-A219-1E5D9F5D3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6" name="Picture 35">
              <a:hlinkClick r:id="rId8"/>
              <a:extLst>
                <a:ext uri="{FF2B5EF4-FFF2-40B4-BE49-F238E27FC236}">
                  <a16:creationId xmlns:a16="http://schemas.microsoft.com/office/drawing/2014/main" id="{6B33448B-151A-44CF-B915-3A912E89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52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148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54148"/>
            <a:ext cx="7015116" cy="5463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4347"/>
            <a:ext cx="3932237" cy="38628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7C171D-8A92-47B6-8E06-B3962178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9EB389-0803-4FDD-BBCD-882712FB2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 dirty="0"/>
              <a:t>SLIDE</a:t>
            </a:r>
            <a:r>
              <a:rPr lang="en-US" dirty="0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2F1FF7B-BF9F-4A97-BE3D-C4A6E18DE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666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A818C76-D027-4782-BF0E-E69C3B825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F6FA96-C33B-41E3-9BCE-272050322CF1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1B721F3F-4625-455B-9BF8-379B0FBB2191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A3505772-57DB-47F7-A86A-9C8E42CBB514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DD65E5-73E9-492A-8F6A-E73EDF3A5689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009A0C7-50B8-4E2C-8CEC-4F38326727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C21AE3-D63A-4866-B7ED-158938FE5E04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EE32298B-4ED0-460E-B694-77BD2BCDE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416983F7-33E8-4C89-B536-0444301A0342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149A679-AC02-4361-94DA-EDF8A2DE2876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4" name="Picture 23">
              <a:hlinkClick r:id="rId4"/>
              <a:extLst>
                <a:ext uri="{FF2B5EF4-FFF2-40B4-BE49-F238E27FC236}">
                  <a16:creationId xmlns:a16="http://schemas.microsoft.com/office/drawing/2014/main" id="{72CA7F54-B2E6-4D34-83A5-9D11835C5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6" name="Picture 25">
              <a:hlinkClick r:id="rId6"/>
              <a:extLst>
                <a:ext uri="{FF2B5EF4-FFF2-40B4-BE49-F238E27FC236}">
                  <a16:creationId xmlns:a16="http://schemas.microsoft.com/office/drawing/2014/main" id="{3CD3E72F-EEF5-42BA-8DFE-F2111B946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7" name="Picture 26">
              <a:hlinkClick r:id="rId8"/>
              <a:extLst>
                <a:ext uri="{FF2B5EF4-FFF2-40B4-BE49-F238E27FC236}">
                  <a16:creationId xmlns:a16="http://schemas.microsoft.com/office/drawing/2014/main" id="{9123B563-BEFC-4447-8048-E66367BFB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5873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242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6271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53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02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23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8110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420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4766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8B126F-922E-4C6E-87A5-234451CAD762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437305-8BFE-47C1-96DD-CEDBF8D6719E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0D2D6E-8982-430B-958E-9129593A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DCA2EA-788A-4791-942C-72070DBE82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309C7D-4404-4906-9C22-B1C52782E5F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4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6" y="354148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00600" y="354148"/>
            <a:ext cx="7015116" cy="545610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76" y="1954347"/>
            <a:ext cx="3932237" cy="38559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AB16A1E-548F-4344-8AC6-B2FC35BF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3676B1-578C-42EE-856B-A65472A2E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 dirty="0"/>
              <a:t>SLIDE</a:t>
            </a:r>
            <a:r>
              <a:rPr lang="en-US" dirty="0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1F37A3-D758-4EF1-99E2-007BE5062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890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2D29BE-28DD-432F-8C22-AE8C1D05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14443C-E161-4BFE-8357-B61CEFEC84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69AFDA-38D1-42E9-ADFD-FDEBA76A2A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334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490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4F37B4-A3A1-47F0-B953-F087A6BC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B47D12-FA39-425B-A70E-42978C42F4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073C21-095B-4B2C-A4ED-0E0B4E16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05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B7D13D-E750-F24C-98D8-229475F70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CFEA89-A612-6146-AED8-9EEC1242D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C9D970-D9E8-9B45-8D42-631009789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03965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1DCEBE-AECA-4A38-9A16-6E2B7E8D9AF5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094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01B213-0E7A-407F-8B15-06AFF5333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8" y="2712785"/>
            <a:ext cx="12196689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0445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DEF42B-8BE6-4527-957D-01CFF45BB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2800" b="0" kern="1200" spc="150" baseline="30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800" b="0" spc="150" baseline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2224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ABDC1B-DF20-4D83-8F95-CF02F5DFE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2800" b="0" kern="1200" spc="150" baseline="30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800" b="0" spc="150" baseline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0BDF-AF36-436C-9B89-D7318A27E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574"/>
            <a:ext cx="12188952" cy="12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04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588EFD-3867-4B74-B2ED-1BC76C3887D9}"/>
              </a:ext>
            </a:extLst>
          </p:cNvPr>
          <p:cNvSpPr/>
          <p:nvPr/>
        </p:nvSpPr>
        <p:spPr bwMode="auto">
          <a:xfrm>
            <a:off x="6663192" y="0"/>
            <a:ext cx="5528807" cy="6858000"/>
          </a:xfrm>
          <a:prstGeom prst="rect">
            <a:avLst/>
          </a:prstGeom>
          <a:solidFill>
            <a:srgbClr val="0B1B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26C691-FF3E-4C9E-AA4F-511E45D3558D}"/>
              </a:ext>
            </a:extLst>
          </p:cNvPr>
          <p:cNvSpPr/>
          <p:nvPr/>
        </p:nvSpPr>
        <p:spPr bwMode="auto">
          <a:xfrm>
            <a:off x="-1" y="0"/>
            <a:ext cx="6854891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921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15F8B0-B666-42D5-9101-41C9E224E801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6" name="Text Box 47">
              <a:extLst>
                <a:ext uri="{FF2B5EF4-FFF2-40B4-BE49-F238E27FC236}">
                  <a16:creationId xmlns:a16="http://schemas.microsoft.com/office/drawing/2014/main" id="{8E8588FC-1D76-47C5-B595-0F9502D2B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2022 Electric Power Research Institute, Inc. All rights reserved.</a:t>
              </a:r>
            </a:p>
          </p:txBody>
        </p:sp>
        <p:sp>
          <p:nvSpPr>
            <p:cNvPr id="27" name="TextBox 26">
              <a:hlinkClick r:id="rId2"/>
              <a:extLst>
                <a:ext uri="{FF2B5EF4-FFF2-40B4-BE49-F238E27FC236}">
                  <a16:creationId xmlns:a16="http://schemas.microsoft.com/office/drawing/2014/main" id="{B555F5C0-13E9-4F31-AC9E-6AA423B9AA4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518BE5-5103-47F0-BFFA-88320B777BD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28">
              <a:hlinkClick r:id="rId3"/>
              <a:extLst>
                <a:ext uri="{FF2B5EF4-FFF2-40B4-BE49-F238E27FC236}">
                  <a16:creationId xmlns:a16="http://schemas.microsoft.com/office/drawing/2014/main" id="{F99B0C38-6987-4402-AC71-C1BDE714D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0" name="Picture 29">
              <a:hlinkClick r:id="rId5"/>
              <a:extLst>
                <a:ext uri="{FF2B5EF4-FFF2-40B4-BE49-F238E27FC236}">
                  <a16:creationId xmlns:a16="http://schemas.microsoft.com/office/drawing/2014/main" id="{5B7BD5C0-06C6-4AB3-BC4D-383CBA3FC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1" name="Picture 30">
              <a:hlinkClick r:id="rId7"/>
              <a:extLst>
                <a:ext uri="{FF2B5EF4-FFF2-40B4-BE49-F238E27FC236}">
                  <a16:creationId xmlns:a16="http://schemas.microsoft.com/office/drawing/2014/main" id="{D6A42936-581D-4AE8-8C5D-114B70E95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0764D69-2D2E-40DE-A3F5-D35C0EA8E3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04" y="569994"/>
            <a:ext cx="5167094" cy="51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155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96012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image" Target="../media/image6.svg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image" Target="../media/image21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image" Target="../media/image24.png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image" Target="../media/image6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image" Target="../media/image21.svg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image" Target="../media/image20.png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9127" y="154344"/>
            <a:ext cx="11386589" cy="1377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127" y="1600200"/>
            <a:ext cx="11386588" cy="422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B1848F-9FB9-4543-8A70-AA1C468335E1}"/>
              </a:ext>
            </a:extLst>
          </p:cNvPr>
          <p:cNvGrpSpPr/>
          <p:nvPr userDrawn="1"/>
        </p:nvGrpSpPr>
        <p:grpSpPr>
          <a:xfrm>
            <a:off x="0" y="6317608"/>
            <a:ext cx="12192000" cy="226032"/>
            <a:chOff x="0" y="2515645"/>
            <a:chExt cx="9144000" cy="2260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44F572-15E9-4A61-A555-61CF8652AF67}"/>
                </a:ext>
              </a:extLst>
            </p:cNvPr>
            <p:cNvSpPr/>
            <p:nvPr/>
          </p:nvSpPr>
          <p:spPr>
            <a:xfrm>
              <a:off x="0" y="2515645"/>
              <a:ext cx="9144000" cy="22603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21C733B-271F-490C-BBDB-06162DC4EB8F}"/>
                </a:ext>
              </a:extLst>
            </p:cNvPr>
            <p:cNvCxnSpPr/>
            <p:nvPr/>
          </p:nvCxnSpPr>
          <p:spPr>
            <a:xfrm>
              <a:off x="0" y="2731403"/>
              <a:ext cx="9144000" cy="10274"/>
            </a:xfrm>
            <a:prstGeom prst="line">
              <a:avLst/>
            </a:prstGeom>
            <a:ln w="25400">
              <a:solidFill>
                <a:srgbClr val="4140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07DE2B9-75C9-47FE-AD00-563605374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92903" b="3708"/>
          <a:stretch/>
        </p:blipFill>
        <p:spPr>
          <a:xfrm>
            <a:off x="5619496" y="6298754"/>
            <a:ext cx="6463083" cy="28347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BA3BC5-F086-4BB7-BB7E-37FA8C8C9B7D}"/>
              </a:ext>
            </a:extLst>
          </p:cNvPr>
          <p:cNvCxnSpPr/>
          <p:nvPr userDrawn="1"/>
        </p:nvCxnSpPr>
        <p:spPr>
          <a:xfrm>
            <a:off x="-9236" y="6539770"/>
            <a:ext cx="12192000" cy="10274"/>
          </a:xfrm>
          <a:prstGeom prst="line">
            <a:avLst/>
          </a:prstGeom>
          <a:ln w="254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0B5988B-9368-41A5-B8E2-867D817B7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92427" y="6639238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4D4D4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 dirty="0"/>
              <a:t>SLIDE</a:t>
            </a:r>
            <a:r>
              <a:rPr lang="en-US" dirty="0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DA4F7FA-5A2B-4EAA-8016-2478824AF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AA9CFE-0048-45D7-AF49-1935F5D7A3F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9127" y="5865783"/>
            <a:ext cx="992217" cy="9922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A5102F-A112-4C7D-A435-8BC54B57494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386" y="5909609"/>
            <a:ext cx="2460286" cy="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7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1" r:id="rId10"/>
    <p:sldLayoutId id="214748378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81E32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3BF1A8A-5303-4E76-A03F-6942C5B4BE7F}"/>
              </a:ext>
            </a:extLst>
          </p:cNvPr>
          <p:cNvSpPr/>
          <p:nvPr/>
        </p:nvSpPr>
        <p:spPr>
          <a:xfrm>
            <a:off x="0" y="828172"/>
            <a:ext cx="12192000" cy="545324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4000">
                <a:schemeClr val="tx1">
                  <a:lumMod val="20000"/>
                  <a:lumOff val="80000"/>
                </a:schemeClr>
              </a:gs>
              <a:gs pos="72000">
                <a:schemeClr val="tx1">
                  <a:lumMod val="20000"/>
                  <a:lumOff val="8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9127" y="134467"/>
            <a:ext cx="11386589" cy="140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127" y="1600200"/>
            <a:ext cx="11386588" cy="422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B1848F-9FB9-4543-8A70-AA1C468335E1}"/>
              </a:ext>
            </a:extLst>
          </p:cNvPr>
          <p:cNvGrpSpPr/>
          <p:nvPr/>
        </p:nvGrpSpPr>
        <p:grpSpPr>
          <a:xfrm>
            <a:off x="0" y="6317608"/>
            <a:ext cx="12192000" cy="226032"/>
            <a:chOff x="0" y="2515645"/>
            <a:chExt cx="9144000" cy="2260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44F572-15E9-4A61-A555-61CF8652AF67}"/>
                </a:ext>
              </a:extLst>
            </p:cNvPr>
            <p:cNvSpPr/>
            <p:nvPr/>
          </p:nvSpPr>
          <p:spPr>
            <a:xfrm>
              <a:off x="0" y="2515645"/>
              <a:ext cx="9144000" cy="22603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21C733B-271F-490C-BBDB-06162DC4EB8F}"/>
                </a:ext>
              </a:extLst>
            </p:cNvPr>
            <p:cNvCxnSpPr/>
            <p:nvPr/>
          </p:nvCxnSpPr>
          <p:spPr>
            <a:xfrm>
              <a:off x="0" y="2731403"/>
              <a:ext cx="9144000" cy="10274"/>
            </a:xfrm>
            <a:prstGeom prst="line">
              <a:avLst/>
            </a:prstGeom>
            <a:ln w="25400">
              <a:solidFill>
                <a:srgbClr val="4140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07DE2B9-75C9-47FE-AD00-56360537498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92903" b="3708"/>
          <a:stretch/>
        </p:blipFill>
        <p:spPr>
          <a:xfrm>
            <a:off x="5619496" y="6298754"/>
            <a:ext cx="6463083" cy="28347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BA3BC5-F086-4BB7-BB7E-37FA8C8C9B7D}"/>
              </a:ext>
            </a:extLst>
          </p:cNvPr>
          <p:cNvCxnSpPr/>
          <p:nvPr/>
        </p:nvCxnSpPr>
        <p:spPr>
          <a:xfrm>
            <a:off x="-9236" y="6539770"/>
            <a:ext cx="12192000" cy="10274"/>
          </a:xfrm>
          <a:prstGeom prst="line">
            <a:avLst/>
          </a:prstGeom>
          <a:ln w="254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0B5988B-9368-41A5-B8E2-867D817B7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algn="ctr"/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DA4F7FA-5A2B-4EAA-8016-2478824AF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AA9CFE-0048-45D7-AF49-1935F5D7A3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9127" y="5865783"/>
            <a:ext cx="992217" cy="99221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7063EA9-B635-4429-8171-900C4B3C48E7}"/>
              </a:ext>
            </a:extLst>
          </p:cNvPr>
          <p:cNvGrpSpPr/>
          <p:nvPr userDrawn="1"/>
        </p:nvGrpSpPr>
        <p:grpSpPr>
          <a:xfrm>
            <a:off x="0" y="6317608"/>
            <a:ext cx="12192000" cy="226032"/>
            <a:chOff x="0" y="2515645"/>
            <a:chExt cx="9144000" cy="2260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80DA2C5-789D-403F-B782-8808CA62BE63}"/>
                </a:ext>
              </a:extLst>
            </p:cNvPr>
            <p:cNvSpPr/>
            <p:nvPr/>
          </p:nvSpPr>
          <p:spPr>
            <a:xfrm>
              <a:off x="0" y="2515645"/>
              <a:ext cx="9144000" cy="22603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9ECD90E-2F23-48C9-ACF6-8EC3B0EA2FB9}"/>
                </a:ext>
              </a:extLst>
            </p:cNvPr>
            <p:cNvCxnSpPr/>
            <p:nvPr/>
          </p:nvCxnSpPr>
          <p:spPr>
            <a:xfrm>
              <a:off x="0" y="2731403"/>
              <a:ext cx="9144000" cy="10274"/>
            </a:xfrm>
            <a:prstGeom prst="line">
              <a:avLst/>
            </a:prstGeom>
            <a:ln w="25400">
              <a:solidFill>
                <a:srgbClr val="4140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0BC5EE-AF3B-4888-AB41-39F28A1552B1}"/>
              </a:ext>
            </a:extLst>
          </p:cNvPr>
          <p:cNvCxnSpPr/>
          <p:nvPr userDrawn="1"/>
        </p:nvCxnSpPr>
        <p:spPr>
          <a:xfrm>
            <a:off x="-9236" y="6539770"/>
            <a:ext cx="12192000" cy="10274"/>
          </a:xfrm>
          <a:prstGeom prst="line">
            <a:avLst/>
          </a:prstGeom>
          <a:ln w="254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6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12" r:id="rId13"/>
    <p:sldLayoutId id="2147483730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81E32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9127" y="154344"/>
            <a:ext cx="11386589" cy="1377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127" y="1600200"/>
            <a:ext cx="11386588" cy="422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B1848F-9FB9-4543-8A70-AA1C468335E1}"/>
              </a:ext>
            </a:extLst>
          </p:cNvPr>
          <p:cNvGrpSpPr/>
          <p:nvPr/>
        </p:nvGrpSpPr>
        <p:grpSpPr>
          <a:xfrm>
            <a:off x="0" y="6317608"/>
            <a:ext cx="12192000" cy="226032"/>
            <a:chOff x="0" y="2515645"/>
            <a:chExt cx="9144000" cy="2260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44F572-15E9-4A61-A555-61CF8652AF67}"/>
                </a:ext>
              </a:extLst>
            </p:cNvPr>
            <p:cNvSpPr/>
            <p:nvPr/>
          </p:nvSpPr>
          <p:spPr>
            <a:xfrm>
              <a:off x="0" y="2515645"/>
              <a:ext cx="9144000" cy="22603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21C733B-271F-490C-BBDB-06162DC4EB8F}"/>
                </a:ext>
              </a:extLst>
            </p:cNvPr>
            <p:cNvCxnSpPr/>
            <p:nvPr/>
          </p:nvCxnSpPr>
          <p:spPr>
            <a:xfrm>
              <a:off x="0" y="2731403"/>
              <a:ext cx="9144000" cy="10274"/>
            </a:xfrm>
            <a:prstGeom prst="line">
              <a:avLst/>
            </a:prstGeom>
            <a:ln w="25400">
              <a:solidFill>
                <a:srgbClr val="4140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07DE2B9-75C9-47FE-AD00-56360537498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92903" b="3708"/>
          <a:stretch/>
        </p:blipFill>
        <p:spPr>
          <a:xfrm>
            <a:off x="5619496" y="6298754"/>
            <a:ext cx="6463083" cy="28347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BA3BC5-F086-4BB7-BB7E-37FA8C8C9B7D}"/>
              </a:ext>
            </a:extLst>
          </p:cNvPr>
          <p:cNvCxnSpPr/>
          <p:nvPr/>
        </p:nvCxnSpPr>
        <p:spPr>
          <a:xfrm>
            <a:off x="-9236" y="6539770"/>
            <a:ext cx="12192000" cy="10274"/>
          </a:xfrm>
          <a:prstGeom prst="line">
            <a:avLst/>
          </a:prstGeom>
          <a:ln w="254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7B09EB-F70F-4673-BDA7-53890B6E7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4D4D4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BADFB45-9432-5D41-A6B2-9DE38D4DF5EC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0B5988B-9368-41A5-B8E2-867D817B7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4D4D4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DA4F7FA-5A2B-4EAA-8016-2478824AF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AA9CFE-0048-45D7-AF49-1935F5D7A3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9127" y="5865783"/>
            <a:ext cx="992217" cy="99221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1CB5157-ABD6-481C-BD89-3A4034D6C41D}"/>
              </a:ext>
            </a:extLst>
          </p:cNvPr>
          <p:cNvSpPr/>
          <p:nvPr/>
        </p:nvSpPr>
        <p:spPr>
          <a:xfrm>
            <a:off x="1542471" y="6617910"/>
            <a:ext cx="73085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i="1">
                <a:solidFill>
                  <a:srgbClr val="4D4D4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note that the information contained in this presentation is not to be copied or disseminated without the permission of Structural Integrity Associates, Inc.</a:t>
            </a:r>
            <a:endParaRPr lang="en-US" sz="800">
              <a:solidFill>
                <a:srgbClr val="4D4D4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0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81E32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3BF1A8A-5303-4E76-A03F-6942C5B4BE7F}"/>
              </a:ext>
            </a:extLst>
          </p:cNvPr>
          <p:cNvSpPr/>
          <p:nvPr/>
        </p:nvSpPr>
        <p:spPr>
          <a:xfrm>
            <a:off x="0" y="828172"/>
            <a:ext cx="12192000" cy="545324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4000">
                <a:schemeClr val="tx1">
                  <a:lumMod val="20000"/>
                  <a:lumOff val="80000"/>
                </a:schemeClr>
              </a:gs>
              <a:gs pos="72000">
                <a:schemeClr val="tx1">
                  <a:lumMod val="20000"/>
                  <a:lumOff val="8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9127" y="134467"/>
            <a:ext cx="11386589" cy="140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127" y="1600200"/>
            <a:ext cx="11386588" cy="422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B1848F-9FB9-4543-8A70-AA1C468335E1}"/>
              </a:ext>
            </a:extLst>
          </p:cNvPr>
          <p:cNvGrpSpPr/>
          <p:nvPr/>
        </p:nvGrpSpPr>
        <p:grpSpPr>
          <a:xfrm>
            <a:off x="0" y="6317608"/>
            <a:ext cx="12192000" cy="226032"/>
            <a:chOff x="0" y="2515645"/>
            <a:chExt cx="9144000" cy="2260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44F572-15E9-4A61-A555-61CF8652AF67}"/>
                </a:ext>
              </a:extLst>
            </p:cNvPr>
            <p:cNvSpPr/>
            <p:nvPr/>
          </p:nvSpPr>
          <p:spPr>
            <a:xfrm>
              <a:off x="0" y="2515645"/>
              <a:ext cx="9144000" cy="22603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21C733B-271F-490C-BBDB-06162DC4EB8F}"/>
                </a:ext>
              </a:extLst>
            </p:cNvPr>
            <p:cNvCxnSpPr/>
            <p:nvPr/>
          </p:nvCxnSpPr>
          <p:spPr>
            <a:xfrm>
              <a:off x="0" y="2731403"/>
              <a:ext cx="9144000" cy="10274"/>
            </a:xfrm>
            <a:prstGeom prst="line">
              <a:avLst/>
            </a:prstGeom>
            <a:ln w="25400">
              <a:solidFill>
                <a:srgbClr val="4140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07DE2B9-75C9-47FE-AD00-56360537498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92903" b="3708"/>
          <a:stretch/>
        </p:blipFill>
        <p:spPr>
          <a:xfrm>
            <a:off x="5619496" y="6298754"/>
            <a:ext cx="6463083" cy="28347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BA3BC5-F086-4BB7-BB7E-37FA8C8C9B7D}"/>
              </a:ext>
            </a:extLst>
          </p:cNvPr>
          <p:cNvCxnSpPr/>
          <p:nvPr/>
        </p:nvCxnSpPr>
        <p:spPr>
          <a:xfrm>
            <a:off x="-9236" y="6539770"/>
            <a:ext cx="12192000" cy="10274"/>
          </a:xfrm>
          <a:prstGeom prst="line">
            <a:avLst/>
          </a:prstGeom>
          <a:ln w="254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7B09EB-F70F-4673-BDA7-53890B6E7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02421" y="154344"/>
            <a:ext cx="713295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7/18/2019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0B5988B-9368-41A5-B8E2-867D817B7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119645"/>
            <a:ext cx="842916" cy="19980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b="1"/>
              <a:t>SLIDE</a:t>
            </a:r>
            <a:r>
              <a:rPr lang="en-US"/>
              <a:t> </a:t>
            </a:r>
            <a:fld id="{AED3C826-DFD6-6644-BDE2-8A58EE009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DA4F7FA-5A2B-4EAA-8016-2478824AF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605" y="6339556"/>
            <a:ext cx="8548036" cy="19980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AA9CFE-0048-45D7-AF49-1935F5D7A3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127" y="5865783"/>
            <a:ext cx="992217" cy="9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0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81E32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1E32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</a:schemeClr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extLst>
              <a:ext uri="{FF2B5EF4-FFF2-40B4-BE49-F238E27FC236}">
                <a16:creationId xmlns:a16="http://schemas.microsoft.com/office/drawing/2014/main" id="{5DF57B04-D6F9-4D53-867D-F4768956F1F6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2022 Electric Power Research Institute, Inc. All rights reserved.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D1C04C-FF14-E24F-BEA1-4C27E393842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684887-6B3C-8188-C57D-C2AF5D9C3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t="92903" b="3708"/>
          <a:stretch/>
        </p:blipFill>
        <p:spPr>
          <a:xfrm>
            <a:off x="5619496" y="6298754"/>
            <a:ext cx="6463083" cy="28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1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  <p:sldLayoutId id="2147483806" r:id="rId24"/>
    <p:sldLayoutId id="2147483807" r:id="rId25"/>
  </p:sldLayoutIdLst>
  <p:hf hdr="0" ft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7AB45-5C00-470C-B02A-25EE18700700}"/>
              </a:ext>
            </a:extLst>
          </p:cNvPr>
          <p:cNvSpPr/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8495C244-7367-46AC-9E31-F49FBCBA73EC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232D3423-C96E-49AF-BCFD-C53160D53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2022 Electric Power Research Institute, Inc. All rights reserved.</a:t>
            </a: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A0464F9C-6E20-44DD-B827-4AD9E7B12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19EED32-231F-4958-9106-0885046D28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Char char="–"/>
        <a:defRPr sz="2800">
          <a:solidFill>
            <a:schemeClr val="bg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Char char="–"/>
        <a:defRPr sz="2800">
          <a:solidFill>
            <a:schemeClr val="bg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8A36EA-E727-4BFB-B7E2-7FDEBDE10560}"/>
              </a:ext>
            </a:extLst>
          </p:cNvPr>
          <p:cNvSpPr/>
          <p:nvPr/>
        </p:nvSpPr>
        <p:spPr bwMode="auto">
          <a:xfrm>
            <a:off x="9666514" y="90805"/>
            <a:ext cx="2525486" cy="823277"/>
          </a:xfrm>
          <a:custGeom>
            <a:avLst/>
            <a:gdLst>
              <a:gd name="connsiteX0" fmla="*/ 0 w 2525486"/>
              <a:gd name="connsiteY0" fmla="*/ 0 h 823277"/>
              <a:gd name="connsiteX1" fmla="*/ 2525486 w 2525486"/>
              <a:gd name="connsiteY1" fmla="*/ 0 h 823277"/>
              <a:gd name="connsiteX2" fmla="*/ 2525486 w 2525486"/>
              <a:gd name="connsiteY2" fmla="*/ 823277 h 823277"/>
              <a:gd name="connsiteX3" fmla="*/ 0 w 2525486"/>
              <a:gd name="connsiteY3" fmla="*/ 823277 h 823277"/>
              <a:gd name="connsiteX4" fmla="*/ 0 w 2525486"/>
              <a:gd name="connsiteY4" fmla="*/ 0 h 823277"/>
              <a:gd name="connsiteX0" fmla="*/ 0 w 2525486"/>
              <a:gd name="connsiteY0" fmla="*/ 0 h 823277"/>
              <a:gd name="connsiteX1" fmla="*/ 2525486 w 2525486"/>
              <a:gd name="connsiteY1" fmla="*/ 0 h 823277"/>
              <a:gd name="connsiteX2" fmla="*/ 2525486 w 2525486"/>
              <a:gd name="connsiteY2" fmla="*/ 823277 h 823277"/>
              <a:gd name="connsiteX3" fmla="*/ 472751 w 2525486"/>
              <a:gd name="connsiteY3" fmla="*/ 817057 h 823277"/>
              <a:gd name="connsiteX4" fmla="*/ 0 w 2525486"/>
              <a:gd name="connsiteY4" fmla="*/ 0 h 82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486" h="823277">
                <a:moveTo>
                  <a:pt x="0" y="0"/>
                </a:moveTo>
                <a:lnTo>
                  <a:pt x="2525486" y="0"/>
                </a:lnTo>
                <a:lnTo>
                  <a:pt x="2525486" y="823277"/>
                </a:lnTo>
                <a:lnTo>
                  <a:pt x="472751" y="817057"/>
                </a:lnTo>
                <a:lnTo>
                  <a:pt x="0" y="0"/>
                </a:lnTo>
                <a:close/>
              </a:path>
            </a:pathLst>
          </a:cu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5DF57B04-D6F9-4D53-867D-F4768956F1F6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96012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2022 Electric Power Research Institute, Inc. All rights reserved.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D1C04C-FF14-E24F-BEA1-4C27E393842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B9E1B0-E77C-4D1D-B6F6-57C258A91002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5" t="38573" r="10750" b="30273"/>
          <a:stretch/>
        </p:blipFill>
        <p:spPr>
          <a:xfrm>
            <a:off x="9966960" y="0"/>
            <a:ext cx="2225040" cy="9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6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7AB45-5C00-470C-B02A-25EE18700700}"/>
              </a:ext>
            </a:extLst>
          </p:cNvPr>
          <p:cNvSpPr/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59" y="182563"/>
            <a:ext cx="96012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8495C244-7367-46AC-9E31-F49FBCBA73EC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232D3423-C96E-49AF-BCFD-C53160D53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2022 Electric Power Research Institute, Inc. All rights reserved.</a:t>
            </a: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A0464F9C-6E20-44DD-B827-4AD9E7B12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19EED32-231F-4958-9106-0885046D288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23236C5F-03E7-49C0-BB2F-7220E04B6531}"/>
              </a:ext>
            </a:extLst>
          </p:cNvPr>
          <p:cNvSpPr/>
          <p:nvPr/>
        </p:nvSpPr>
        <p:spPr bwMode="auto">
          <a:xfrm>
            <a:off x="9666514" y="90805"/>
            <a:ext cx="2525486" cy="823277"/>
          </a:xfrm>
          <a:custGeom>
            <a:avLst/>
            <a:gdLst>
              <a:gd name="connsiteX0" fmla="*/ 0 w 2525486"/>
              <a:gd name="connsiteY0" fmla="*/ 0 h 823277"/>
              <a:gd name="connsiteX1" fmla="*/ 2525486 w 2525486"/>
              <a:gd name="connsiteY1" fmla="*/ 0 h 823277"/>
              <a:gd name="connsiteX2" fmla="*/ 2525486 w 2525486"/>
              <a:gd name="connsiteY2" fmla="*/ 823277 h 823277"/>
              <a:gd name="connsiteX3" fmla="*/ 0 w 2525486"/>
              <a:gd name="connsiteY3" fmla="*/ 823277 h 823277"/>
              <a:gd name="connsiteX4" fmla="*/ 0 w 2525486"/>
              <a:gd name="connsiteY4" fmla="*/ 0 h 823277"/>
              <a:gd name="connsiteX0" fmla="*/ 0 w 2525486"/>
              <a:gd name="connsiteY0" fmla="*/ 0 h 823277"/>
              <a:gd name="connsiteX1" fmla="*/ 2525486 w 2525486"/>
              <a:gd name="connsiteY1" fmla="*/ 0 h 823277"/>
              <a:gd name="connsiteX2" fmla="*/ 2525486 w 2525486"/>
              <a:gd name="connsiteY2" fmla="*/ 823277 h 823277"/>
              <a:gd name="connsiteX3" fmla="*/ 472751 w 2525486"/>
              <a:gd name="connsiteY3" fmla="*/ 817057 h 823277"/>
              <a:gd name="connsiteX4" fmla="*/ 0 w 2525486"/>
              <a:gd name="connsiteY4" fmla="*/ 0 h 82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486" h="823277">
                <a:moveTo>
                  <a:pt x="0" y="0"/>
                </a:moveTo>
                <a:lnTo>
                  <a:pt x="2525486" y="0"/>
                </a:lnTo>
                <a:lnTo>
                  <a:pt x="2525486" y="823277"/>
                </a:lnTo>
                <a:lnTo>
                  <a:pt x="472751" y="817057"/>
                </a:lnTo>
                <a:lnTo>
                  <a:pt x="0" y="0"/>
                </a:lnTo>
                <a:close/>
              </a:path>
            </a:pathLst>
          </a:cu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CFB247-D4AA-47A6-82AE-A4C69DACC5C6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5" t="40106" r="10750" b="28686"/>
          <a:stretch/>
        </p:blipFill>
        <p:spPr>
          <a:xfrm>
            <a:off x="9966959" y="-1585"/>
            <a:ext cx="2225041" cy="9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6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Char char="–"/>
        <a:defRPr sz="2800">
          <a:solidFill>
            <a:schemeClr val="bg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Char char="–"/>
        <a:defRPr sz="2800">
          <a:solidFill>
            <a:schemeClr val="bg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AF63B82-911F-438B-83A2-A14D4764F449}"/>
              </a:ext>
            </a:extLst>
          </p:cNvPr>
          <p:cNvSpPr/>
          <p:nvPr/>
        </p:nvSpPr>
        <p:spPr>
          <a:xfrm>
            <a:off x="6370574" y="0"/>
            <a:ext cx="5821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800" b="1" kern="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1800" b="1" kern="7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1800" b="1" kern="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International Symposium on Probabilistic Methodologies for Nuclear Applications</a:t>
            </a:r>
          </a:p>
          <a:p>
            <a:pPr algn="r" hangingPunct="0">
              <a:tabLst>
                <a:tab pos="2971800" algn="ctr"/>
                <a:tab pos="5943600" algn="r"/>
              </a:tabLst>
            </a:pPr>
            <a:r>
              <a:rPr lang="en-US" sz="1600" b="1" kern="7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November 1-3, 2022, Leicester, UK</a:t>
            </a:r>
            <a:endParaRPr lang="en-US" sz="1600" kern="7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endParaRPr lang="en-US" sz="1800" kern="7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276B29-5DD4-4FD9-8171-11AC236551E4}"/>
              </a:ext>
            </a:extLst>
          </p:cNvPr>
          <p:cNvSpPr txBox="1"/>
          <p:nvPr/>
        </p:nvSpPr>
        <p:spPr>
          <a:xfrm>
            <a:off x="5061752" y="5971792"/>
            <a:ext cx="20684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Nov 1, 2022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BB02F-FD03-4060-7D5E-91CB9136BF4E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365758" y="787411"/>
            <a:ext cx="6217920" cy="1351796"/>
          </a:xfrm>
        </p:spPr>
        <p:txBody>
          <a:bodyPr>
            <a:noAutofit/>
          </a:bodyPr>
          <a:lstStyle/>
          <a:p>
            <a:r>
              <a:rPr lang="en-US" sz="2400" dirty="0"/>
              <a:t>PROBABILISTIC LEAK-BEFORE-BREAK EVALUATION OF SMALL LINE DISSIMILAR METAL WELDS USING xLPR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EDE55-4862-6E84-5740-68D77F6810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994" y="2408821"/>
            <a:ext cx="6217920" cy="914400"/>
          </a:xfrm>
        </p:spPr>
        <p:txBody>
          <a:bodyPr>
            <a:normAutofit/>
          </a:bodyPr>
          <a:lstStyle/>
          <a:p>
            <a:r>
              <a:rPr lang="en-US" sz="2000" dirty="0"/>
              <a:t>C. Harrington, N. Glunt, D.J. Shim </a:t>
            </a:r>
          </a:p>
          <a:p>
            <a:r>
              <a:rPr lang="en-US" sz="2000" kern="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Electric Power Research Institute</a:t>
            </a:r>
            <a:endParaRPr lang="en-US" sz="2000" dirty="0">
              <a:latin typeface="+mn-lt"/>
            </a:endParaRP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FFEF3-F4EE-7925-70AF-5D16545B9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11" y="3183566"/>
            <a:ext cx="2565558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4F96D4-2757-8C03-438E-455E99461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975" y="4780026"/>
            <a:ext cx="913591" cy="862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B594C77-F86A-FF1F-62FA-EA9D9E0C0154}"/>
              </a:ext>
            </a:extLst>
          </p:cNvPr>
          <p:cNvSpPr txBox="1">
            <a:spLocks/>
          </p:cNvSpPr>
          <p:nvPr/>
        </p:nvSpPr>
        <p:spPr bwMode="auto">
          <a:xfrm>
            <a:off x="370994" y="3900314"/>
            <a:ext cx="6217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None/>
              <a:defRPr sz="2400" b="1" baseline="0">
                <a:solidFill>
                  <a:srgbClr val="0040C0"/>
                </a:solidFill>
                <a:latin typeface="+mj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defTabSz="914400"/>
            <a:r>
              <a:rPr lang="en-US" sz="2000" kern="0" dirty="0"/>
              <a:t>N. Cofie, </a:t>
            </a:r>
            <a:r>
              <a:rPr lang="en-US" sz="2000" u="sng" kern="0" dirty="0"/>
              <a:t>M. Uddin</a:t>
            </a:r>
          </a:p>
          <a:p>
            <a:pPr defTabSz="914400"/>
            <a:r>
              <a:rPr lang="en-US" sz="2000" kern="7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Structural Integrity Associates, Inc.</a:t>
            </a:r>
          </a:p>
          <a:p>
            <a:pPr defTabSz="914400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27460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40BF-FBC6-481B-B9B9-E98EF437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Probabilistic Approach using xLPR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2EC33-B578-49F0-A5EA-FC1A2AFC0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866201"/>
            <a:ext cx="11430000" cy="5534599"/>
          </a:xfrm>
        </p:spPr>
        <p:txBody>
          <a:bodyPr>
            <a:normAutofit/>
          </a:bodyPr>
          <a:lstStyle/>
          <a:p>
            <a:r>
              <a:rPr lang="en-US" sz="2400" dirty="0"/>
              <a:t>Probability of failure of a postulated through-wall crack –  analogous to the SRP 3.6.3 approach.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However, realistic case would be to start with a surface crack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Scenario 1</a:t>
            </a:r>
          </a:p>
          <a:p>
            <a:pPr lvl="2">
              <a:spcAft>
                <a:spcPts val="0"/>
              </a:spcAft>
            </a:pPr>
            <a:r>
              <a:rPr lang="en-US" sz="1800" dirty="0"/>
              <a:t>Start with a surface crack </a:t>
            </a:r>
          </a:p>
          <a:p>
            <a:pPr lvl="2">
              <a:spcAft>
                <a:spcPts val="0"/>
              </a:spcAft>
            </a:pPr>
            <a:r>
              <a:rPr lang="en-US" sz="1800" dirty="0"/>
              <a:t>Grow it to a through-wall flaw (all surface cracks may not grow to through-wall cracks)</a:t>
            </a:r>
          </a:p>
          <a:p>
            <a:pPr lvl="2">
              <a:spcAft>
                <a:spcPts val="0"/>
              </a:spcAft>
            </a:pPr>
            <a:r>
              <a:rPr lang="en-US" sz="1800" dirty="0"/>
              <a:t>Grow the though-wall flaw to LRD or rupture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Scenario 2</a:t>
            </a:r>
          </a:p>
          <a:p>
            <a:pPr lvl="2">
              <a:spcAft>
                <a:spcPts val="0"/>
              </a:spcAft>
            </a:pPr>
            <a:r>
              <a:rPr lang="en-US" sz="1800" dirty="0"/>
              <a:t>Start with a surface crack </a:t>
            </a:r>
          </a:p>
          <a:p>
            <a:pPr lvl="2">
              <a:spcAft>
                <a:spcPts val="0"/>
              </a:spcAft>
            </a:pPr>
            <a:r>
              <a:rPr lang="en-US" sz="1800" dirty="0"/>
              <a:t>Grow it to full circumferential crack </a:t>
            </a:r>
          </a:p>
          <a:p>
            <a:pPr lvl="2">
              <a:spcAft>
                <a:spcPts val="0"/>
              </a:spcAft>
            </a:pPr>
            <a:r>
              <a:rPr lang="en-US" sz="1800" dirty="0"/>
              <a:t>Rupture without LRD</a:t>
            </a:r>
          </a:p>
          <a:p>
            <a:pPr lvl="2">
              <a:spcAft>
                <a:spcPts val="0"/>
              </a:spcAft>
            </a:pPr>
            <a:endParaRPr lang="en-US" sz="1800" dirty="0"/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1D539F-943D-4592-9AB9-3F1FEF034D4D}"/>
                  </a:ext>
                </a:extLst>
              </p:cNvPr>
              <p:cNvSpPr txBox="1"/>
              <p:nvPr/>
            </p:nvSpPr>
            <p:spPr>
              <a:xfrm>
                <a:off x="1078074" y="4938775"/>
                <a:ext cx="5717219" cy="62889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0" rIns="91440">
                <a:spAutoFit/>
              </a:bodyPr>
              <a:lstStyle/>
              <a:p>
                <a:pPr marL="0" marR="0" indent="228600" algn="r" hangingPunc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kern="7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kern="7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 kern="7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3200" i="1" kern="700" baseline="-25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200" i="1" kern="7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3200" i="1" kern="7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kern="7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 kern="7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𝑇𝑊𝐶</m:t>
                        </m:r>
                      </m:sub>
                    </m:sSub>
                    <m:r>
                      <a:rPr lang="en-US" sz="3200" i="1" kern="7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× </m:t>
                    </m:r>
                    <m:sSub>
                      <m:sSubPr>
                        <m:ctrlPr>
                          <a:rPr lang="en-US" sz="3200" i="1" kern="7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kern="7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 kern="7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3200" b="0" i="1" kern="7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  <m:r>
                          <a:rPr lang="en-US" sz="3200" b="0" i="1" kern="7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𝑇𝑊𝐶</m:t>
                        </m:r>
                      </m:sub>
                    </m:sSub>
                    <m:r>
                      <a:rPr lang="en-US" sz="3200" i="1" kern="7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 kern="7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kern="7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 kern="7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𝑆𝐶</m:t>
                        </m:r>
                      </m:sub>
                    </m:sSub>
                  </m:oMath>
                </a14:m>
                <a:r>
                  <a:rPr lang="en-US" sz="3200" kern="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</a:t>
                </a:r>
                <a:endParaRPr lang="en-US" sz="3200" kern="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1D539F-943D-4592-9AB9-3F1FEF034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74" y="4938775"/>
                <a:ext cx="5717219" cy="6288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DA8E346-88D1-4CC6-9207-C6838BE3968E}"/>
              </a:ext>
            </a:extLst>
          </p:cNvPr>
          <p:cNvSpPr txBox="1"/>
          <p:nvPr/>
        </p:nvSpPr>
        <p:spPr>
          <a:xfrm>
            <a:off x="7210797" y="4528505"/>
            <a:ext cx="458496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 hangingPunct="0">
              <a:spcBef>
                <a:spcPts val="0"/>
              </a:spcBef>
              <a:spcAft>
                <a:spcPts val="0"/>
              </a:spcAft>
            </a:pPr>
            <a:r>
              <a:rPr lang="en-US" sz="1600" kern="16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600" kern="1600" baseline="-250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600" kern="16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the probability of failure</a:t>
            </a:r>
            <a:endParaRPr lang="en-US" sz="1600" kern="70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 hangingPunct="0">
              <a:spcBef>
                <a:spcPts val="0"/>
              </a:spcBef>
              <a:spcAft>
                <a:spcPts val="0"/>
              </a:spcAft>
            </a:pPr>
            <a:r>
              <a:rPr lang="en-US" sz="1600" kern="1600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600" kern="1600" baseline="-25000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</a:t>
            </a:r>
            <a:r>
              <a:rPr lang="en-US" sz="1600" kern="16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the probability of surface crack rupture</a:t>
            </a:r>
            <a:endParaRPr lang="en-US" sz="1600" kern="70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 hangingPunct="0">
              <a:spcBef>
                <a:spcPts val="0"/>
              </a:spcBef>
              <a:spcAft>
                <a:spcPts val="0"/>
              </a:spcAft>
            </a:pPr>
            <a:r>
              <a:rPr lang="en-US" sz="1600" kern="16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600" kern="1600" baseline="-250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TWC</a:t>
            </a:r>
            <a:r>
              <a:rPr lang="en-US" sz="1600" kern="16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the probability of a through-wall leaking crack</a:t>
            </a:r>
            <a:endParaRPr lang="en-US" sz="1600" kern="70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600" kern="1600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600" kern="1600" baseline="-25000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f|TWC</a:t>
            </a:r>
            <a:r>
              <a:rPr lang="en-US" sz="1600" kern="16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the conditional probability of failure given a through-wall crack</a:t>
            </a:r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38229C-949F-4A6B-B470-B97AF3997F11}"/>
              </a:ext>
            </a:extLst>
          </p:cNvPr>
          <p:cNvCxnSpPr>
            <a:cxnSpLocks/>
          </p:cNvCxnSpPr>
          <p:nvPr/>
        </p:nvCxnSpPr>
        <p:spPr>
          <a:xfrm flipH="1" flipV="1">
            <a:off x="2121763" y="5719550"/>
            <a:ext cx="1624614" cy="2722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9DD001-1238-461F-A84B-618447C2105C}"/>
              </a:ext>
            </a:extLst>
          </p:cNvPr>
          <p:cNvCxnSpPr>
            <a:cxnSpLocks/>
          </p:cNvCxnSpPr>
          <p:nvPr/>
        </p:nvCxnSpPr>
        <p:spPr>
          <a:xfrm flipH="1" flipV="1">
            <a:off x="3533313" y="5632318"/>
            <a:ext cx="213064" cy="3594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093985-932A-4C3B-832E-008167775708}"/>
              </a:ext>
            </a:extLst>
          </p:cNvPr>
          <p:cNvCxnSpPr>
            <a:cxnSpLocks/>
          </p:cNvCxnSpPr>
          <p:nvPr/>
        </p:nvCxnSpPr>
        <p:spPr>
          <a:xfrm flipV="1">
            <a:off x="3746377" y="5590990"/>
            <a:ext cx="2359961" cy="4008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32D65A-EBE0-4A2D-9B77-3F061031016E}"/>
              </a:ext>
            </a:extLst>
          </p:cNvPr>
          <p:cNvSpPr txBox="1"/>
          <p:nvPr/>
        </p:nvSpPr>
        <p:spPr>
          <a:xfrm>
            <a:off x="2922252" y="5985615"/>
            <a:ext cx="2074377" cy="316138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dirty="0"/>
              <a:t>xLPR direct output</a:t>
            </a:r>
          </a:p>
        </p:txBody>
      </p:sp>
    </p:spTree>
    <p:extLst>
      <p:ext uri="{BB962C8B-B14F-4D97-AF65-F5344CB8AC3E}">
        <p14:creationId xmlns:p14="http://schemas.microsoft.com/office/powerpoint/2010/main" val="195859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40BF-FBC6-481B-B9B9-E98EF437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2EC33-B578-49F0-A5EA-FC1A2AFC0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Single surface flaw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Effect of WRS profiles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Effect of mitigations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Multiple and long circumferential surface cracks (180⁰ - 270⁰)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Effect of WRS profiles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Effect of mitigations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756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C882-3C7E-4CD3-A7DA-CEF9DA52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Criteria for Probabilistic LBB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487B6-BFED-4C95-B492-F9D6205F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The Acceptance Group of the xLPR project recommended acceptance criteria for a probabilistic analysis is less than 1E-06 failures per year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This acceptance criteria was also used in recently published two reports from the NRC Office of Regulatory Research 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2400" dirty="0"/>
          </a:p>
          <a:p>
            <a:pPr marL="457200" lvl="1" indent="0">
              <a:spcBef>
                <a:spcPts val="1200"/>
              </a:spcBef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same acceptance criteria is used in the current work</a:t>
            </a:r>
          </a:p>
          <a:p>
            <a:pPr lvl="1">
              <a:spcBef>
                <a:spcPts val="12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825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6F44CA-CA1C-487F-8E80-0D0F10CA7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9" y="3896122"/>
            <a:ext cx="2618544" cy="1856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58FD91E-F1A8-4D1A-857F-A8EB795E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Flaw Case: Two WRS Profiles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B5B79D7-AD2F-4866-98E2-DC66A5CC7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629476"/>
              </p:ext>
            </p:extLst>
          </p:nvPr>
        </p:nvGraphicFramePr>
        <p:xfrm>
          <a:off x="2982603" y="3429001"/>
          <a:ext cx="6589407" cy="331470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686217">
                  <a:extLst>
                    <a:ext uri="{9D8B030D-6E8A-4147-A177-3AD203B41FA5}">
                      <a16:colId xmlns:a16="http://schemas.microsoft.com/office/drawing/2014/main" val="720577684"/>
                    </a:ext>
                  </a:extLst>
                </a:gridCol>
                <a:gridCol w="1380953">
                  <a:extLst>
                    <a:ext uri="{9D8B030D-6E8A-4147-A177-3AD203B41FA5}">
                      <a16:colId xmlns:a16="http://schemas.microsoft.com/office/drawing/2014/main" val="2047988166"/>
                    </a:ext>
                  </a:extLst>
                </a:gridCol>
                <a:gridCol w="1516129">
                  <a:extLst>
                    <a:ext uri="{9D8B030D-6E8A-4147-A177-3AD203B41FA5}">
                      <a16:colId xmlns:a16="http://schemas.microsoft.com/office/drawing/2014/main" val="1645985426"/>
                    </a:ext>
                  </a:extLst>
                </a:gridCol>
                <a:gridCol w="1565402">
                  <a:extLst>
                    <a:ext uri="{9D8B030D-6E8A-4147-A177-3AD203B41FA5}">
                      <a16:colId xmlns:a16="http://schemas.microsoft.com/office/drawing/2014/main" val="3900782081"/>
                    </a:ext>
                  </a:extLst>
                </a:gridCol>
                <a:gridCol w="1440706">
                  <a:extLst>
                    <a:ext uri="{9D8B030D-6E8A-4147-A177-3AD203B41FA5}">
                      <a16:colId xmlns:a16="http://schemas.microsoft.com/office/drawing/2014/main" val="3229787822"/>
                    </a:ext>
                  </a:extLst>
                </a:gridCol>
              </a:tblGrid>
              <a:tr h="77330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LRD (gpm)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Cum. Prob. of Leak, P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effectLst/>
                        </a:rPr>
                        <a:t>TWC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Cum. Prob. of Rupture, P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Cum. Prob. of Surface Crack Rupture,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US" sz="1600" baseline="-25000" dirty="0" err="1">
                          <a:solidFill>
                            <a:schemeClr val="bg1"/>
                          </a:solidFill>
                          <a:effectLst/>
                        </a:rPr>
                        <a:t>sc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Cum. Cond. Prob. of Rupture,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US" sz="1600" baseline="-25000" dirty="0" err="1">
                          <a:solidFill>
                            <a:schemeClr val="bg1"/>
                          </a:solidFill>
                          <a:effectLst/>
                        </a:rPr>
                        <a:t>f|TWC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33914"/>
                  </a:ext>
                </a:extLst>
              </a:tr>
              <a:tr h="254140">
                <a:tc gridSpan="5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MRP-106 WRS distribution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632854"/>
                  </a:ext>
                </a:extLst>
              </a:tr>
              <a:tr h="2541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0.1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0.631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3.33E-04 (266)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3.33E-04 (266)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6499786"/>
                  </a:ext>
                </a:extLst>
              </a:tr>
              <a:tr h="2541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0.631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3.33E-04 (266)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3.33E-04 (266)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1211391"/>
                  </a:ext>
                </a:extLst>
              </a:tr>
              <a:tr h="2541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0.631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3.51E-04 (281)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3.51E-04 (281)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2836668"/>
                  </a:ext>
                </a:extLst>
              </a:tr>
              <a:tr h="2541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0.631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3.74E-04 (299)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3.51E-04 (281)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3.65E-05 (18)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6814026"/>
                  </a:ext>
                </a:extLst>
              </a:tr>
              <a:tr h="2541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CE spray nozzle WRS distribution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980971"/>
                  </a:ext>
                </a:extLst>
              </a:tr>
              <a:tr h="2541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0.1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0.999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1.25E-06 (1)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1.25E-06 (1)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776442"/>
                  </a:ext>
                </a:extLst>
              </a:tr>
              <a:tr h="2541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0.999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1.25E-06 (1)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1.25E-06 (1)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13873"/>
                  </a:ext>
                </a:extLst>
              </a:tr>
              <a:tr h="2541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0.999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1.25E-06 (1)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1.25E-06 (1)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932084"/>
                  </a:ext>
                </a:extLst>
              </a:tr>
              <a:tr h="2541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0.999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8.37E-05 (67)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1.25E-06 (1)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8.25E-05 (66)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478474"/>
                  </a:ext>
                </a:extLst>
              </a:tr>
            </a:tbl>
          </a:graphicData>
        </a:graphic>
      </p:graphicFrame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AD8ADD6-130C-4652-8D2C-4E1133703DFC}"/>
              </a:ext>
            </a:extLst>
          </p:cNvPr>
          <p:cNvSpPr txBox="1">
            <a:spLocks/>
          </p:cNvSpPr>
          <p:nvPr/>
        </p:nvSpPr>
        <p:spPr>
          <a:xfrm>
            <a:off x="186612" y="819150"/>
            <a:ext cx="12005388" cy="497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81E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81E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MRP-106 WRS – P</a:t>
            </a:r>
            <a:r>
              <a:rPr lang="en-US" sz="2200" baseline="-25000" dirty="0">
                <a:solidFill>
                  <a:schemeClr val="tx1"/>
                </a:solidFill>
                <a:latin typeface="+mn-lt"/>
              </a:rPr>
              <a:t>TWC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relatively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low with relatively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high P</a:t>
            </a:r>
            <a:r>
              <a:rPr lang="en-US" sz="2200" baseline="-25000" dirty="0">
                <a:solidFill>
                  <a:schemeClr val="tx1"/>
                </a:solidFill>
                <a:latin typeface="+mn-lt"/>
              </a:rPr>
              <a:t>SC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These cases not captured by deterministic LBB and LRD doesn’t play a significant role due to high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aseline="-25000" dirty="0" err="1">
                <a:solidFill>
                  <a:schemeClr val="tx1"/>
                </a:solidFill>
                <a:latin typeface="+mn-lt"/>
              </a:rPr>
              <a:t>sc</a:t>
            </a:r>
            <a:endParaRPr lang="en-US" sz="2000" baseline="-25000" dirty="0">
              <a:solidFill>
                <a:schemeClr val="tx1"/>
              </a:solidFill>
              <a:latin typeface="+mn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CE Spray Nozzle WRS – P</a:t>
            </a:r>
            <a:r>
              <a:rPr lang="en-US" sz="2200" baseline="-25000" dirty="0">
                <a:solidFill>
                  <a:schemeClr val="tx1"/>
                </a:solidFill>
                <a:latin typeface="+mn-lt"/>
              </a:rPr>
              <a:t>TWC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close to 1 which implies P</a:t>
            </a:r>
            <a:r>
              <a:rPr lang="en-US" sz="2200" baseline="-25000" dirty="0">
                <a:solidFill>
                  <a:schemeClr val="tx1"/>
                </a:solidFill>
                <a:latin typeface="+mn-lt"/>
              </a:rPr>
              <a:t>SC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is very low</a:t>
            </a:r>
          </a:p>
          <a:p>
            <a:pPr lvl="1"/>
            <a:r>
              <a:rPr lang="en-US" sz="18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sz="1800" baseline="-25000" dirty="0" err="1">
                <a:solidFill>
                  <a:schemeClr val="tx1"/>
                </a:solidFill>
                <a:latin typeface="+mn-lt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is dependent on LRD due to higher through-wall crack ruptures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For LRD 1-5 gpm, all leaks are readily detectable leading to no through-wall crack ruptures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For LRD 10 gpm, timely leak detection is not assured for all leaking cracks leading to some through-wall crack ruptures</a:t>
            </a:r>
            <a:endParaRPr lang="en-US" sz="2200" strike="sngStrike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3AF2B4-6AF9-4158-8192-2B198BC25782}"/>
              </a:ext>
            </a:extLst>
          </p:cNvPr>
          <p:cNvSpPr txBox="1"/>
          <p:nvPr/>
        </p:nvSpPr>
        <p:spPr>
          <a:xfrm>
            <a:off x="9692645" y="5793105"/>
            <a:ext cx="2341400" cy="73866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algn="l"/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Numbers in the parenthesis indicate number of failure from 800K simulations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A02B2-BF56-4D2F-95DC-BED954FCB5A8}"/>
              </a:ext>
            </a:extLst>
          </p:cNvPr>
          <p:cNvSpPr txBox="1"/>
          <p:nvPr/>
        </p:nvSpPr>
        <p:spPr>
          <a:xfrm>
            <a:off x="9798771" y="4701764"/>
            <a:ext cx="225710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00,000 realizations</a:t>
            </a:r>
          </a:p>
        </p:txBody>
      </p:sp>
    </p:spTree>
    <p:extLst>
      <p:ext uri="{BB962C8B-B14F-4D97-AF65-F5344CB8AC3E}">
        <p14:creationId xmlns:p14="http://schemas.microsoft.com/office/powerpoint/2010/main" val="288634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8FD91E-F1A8-4D1A-857F-A8EB795E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Flaw Case: Two WRS Profiles </a:t>
            </a:r>
            <a:r>
              <a:rPr lang="en-US" sz="2400" dirty="0"/>
              <a:t>(cont’d)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B5B79D7-AD2F-4866-98E2-DC66A5CC7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613425"/>
              </p:ext>
            </p:extLst>
          </p:nvPr>
        </p:nvGraphicFramePr>
        <p:xfrm>
          <a:off x="2841340" y="3320285"/>
          <a:ext cx="5805560" cy="307470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825335">
                  <a:extLst>
                    <a:ext uri="{9D8B030D-6E8A-4147-A177-3AD203B41FA5}">
                      <a16:colId xmlns:a16="http://schemas.microsoft.com/office/drawing/2014/main" val="720577684"/>
                    </a:ext>
                  </a:extLst>
                </a:gridCol>
                <a:gridCol w="1212406">
                  <a:extLst>
                    <a:ext uri="{9D8B030D-6E8A-4147-A177-3AD203B41FA5}">
                      <a16:colId xmlns:a16="http://schemas.microsoft.com/office/drawing/2014/main" val="2047988166"/>
                    </a:ext>
                  </a:extLst>
                </a:gridCol>
                <a:gridCol w="1655180">
                  <a:extLst>
                    <a:ext uri="{9D8B030D-6E8A-4147-A177-3AD203B41FA5}">
                      <a16:colId xmlns:a16="http://schemas.microsoft.com/office/drawing/2014/main" val="2760185228"/>
                    </a:ext>
                  </a:extLst>
                </a:gridCol>
                <a:gridCol w="2112639">
                  <a:extLst>
                    <a:ext uri="{9D8B030D-6E8A-4147-A177-3AD203B41FA5}">
                      <a16:colId xmlns:a16="http://schemas.microsoft.com/office/drawing/2014/main" val="3472500312"/>
                    </a:ext>
                  </a:extLst>
                </a:gridCol>
              </a:tblGrid>
              <a:tr h="63630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LRD (gpm)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Cum. Prob. of Leak, P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effectLst/>
                        </a:rPr>
                        <a:t>TWC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Prob. of Rupture per Year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Cond. Prob. of Rupture per Year,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US" sz="1600" baseline="-25000" dirty="0" err="1">
                          <a:solidFill>
                            <a:schemeClr val="bg1"/>
                          </a:solidFill>
                          <a:effectLst/>
                        </a:rPr>
                        <a:t>f|TWC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33914"/>
                  </a:ext>
                </a:extLst>
              </a:tr>
              <a:tr h="241004"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MRP-106 WRS distribution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32854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0.1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0.631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4.16E-06 (3)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6499786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0.631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4.16E-06 (3)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1211391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0.631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4.39E-06 (4)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2836668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</a:rPr>
                        <a:t>0.631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4.68E-06 (4)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4.56E-07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6814026"/>
                  </a:ext>
                </a:extLst>
              </a:tr>
              <a:tr h="24100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CE spray nozzle WRS distribution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980971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0.1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0.999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1.56E-08 (0)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776442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0.999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1.56E-08 (0)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13873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0.999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1.56E-08 (0)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932084"/>
                  </a:ext>
                </a:extLst>
              </a:tr>
              <a:tr h="23685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0.999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1.05E-06 (1)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1.03E-06 (1)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478474"/>
                  </a:ext>
                </a:extLst>
              </a:tr>
            </a:tbl>
          </a:graphicData>
        </a:graphic>
      </p:graphicFrame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AD8ADD6-130C-4652-8D2C-4E1133703DFC}"/>
              </a:ext>
            </a:extLst>
          </p:cNvPr>
          <p:cNvSpPr txBox="1">
            <a:spLocks/>
          </p:cNvSpPr>
          <p:nvPr/>
        </p:nvSpPr>
        <p:spPr>
          <a:xfrm>
            <a:off x="429126" y="894080"/>
            <a:ext cx="11386589" cy="4897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81E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81E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Per yearly basis and LRD 1-5 gpm</a:t>
            </a:r>
          </a:p>
          <a:p>
            <a:pPr lvl="1"/>
            <a:r>
              <a:rPr lang="en-US" sz="2000" dirty="0">
                <a:latin typeface="+mn-lt"/>
              </a:rPr>
              <a:t>P</a:t>
            </a:r>
            <a:r>
              <a:rPr lang="en-US" sz="2000" baseline="-25000" dirty="0">
                <a:latin typeface="+mn-lt"/>
              </a:rPr>
              <a:t>f</a:t>
            </a:r>
            <a:r>
              <a:rPr lang="en-US" sz="2000" dirty="0">
                <a:latin typeface="+mn-lt"/>
              </a:rPr>
              <a:t> for MRP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2000" dirty="0">
                <a:latin typeface="+mn-lt"/>
              </a:rPr>
              <a:t>106 WRS is slightly higher than acceptance criteria (4E-06 vs. 1E-06)</a:t>
            </a:r>
          </a:p>
          <a:p>
            <a:pPr lvl="1"/>
            <a:r>
              <a:rPr lang="en-US" sz="2000" dirty="0">
                <a:latin typeface="+mn-lt"/>
              </a:rPr>
              <a:t>P</a:t>
            </a:r>
            <a:r>
              <a:rPr lang="en-US" sz="2000" baseline="-25000" dirty="0">
                <a:latin typeface="+mn-lt"/>
              </a:rPr>
              <a:t>f</a:t>
            </a:r>
            <a:r>
              <a:rPr lang="en-US" sz="2000" dirty="0">
                <a:latin typeface="+mn-lt"/>
              </a:rPr>
              <a:t> for CE spray nozzle WRS is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two orders below the acceptance criteria (1.5E-08 vs. 1E-06)</a:t>
            </a:r>
          </a:p>
          <a:p>
            <a:r>
              <a:rPr lang="en-US" sz="2400" b="1" dirty="0">
                <a:solidFill>
                  <a:schemeClr val="tx1"/>
                </a:solidFill>
                <a:latin typeface="+mn-lt"/>
              </a:rPr>
              <a:t>WRS profiles play an important role for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small pipe diameter nozzle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Since P</a:t>
            </a:r>
            <a:r>
              <a:rPr lang="en-US" sz="2400" b="1" baseline="-25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close to acceptance criteria, the low probability of rupture could potentially be demonstrated for the small piping nozzle DM welds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3AF2B4-6AF9-4158-8192-2B198BC25782}"/>
              </a:ext>
            </a:extLst>
          </p:cNvPr>
          <p:cNvSpPr txBox="1"/>
          <p:nvPr/>
        </p:nvSpPr>
        <p:spPr>
          <a:xfrm>
            <a:off x="2690258" y="6494134"/>
            <a:ext cx="6107725" cy="31959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Numbers in the parenthesis indicate number of failure from 800K simulations</a:t>
            </a:r>
          </a:p>
        </p:txBody>
      </p:sp>
    </p:spTree>
    <p:extLst>
      <p:ext uri="{BB962C8B-B14F-4D97-AF65-F5344CB8AC3E}">
        <p14:creationId xmlns:p14="http://schemas.microsoft.com/office/powerpoint/2010/main" val="3468749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8FD91E-F1A8-4D1A-857F-A8EB795E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 on Surface Crack Ruptures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FD44EE-D2F5-45CE-8EEC-FF89F5EA4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956225"/>
            <a:ext cx="7190913" cy="512221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400"/>
              </a:spcBef>
            </a:pPr>
            <a:r>
              <a:rPr lang="en-US" sz="2200" dirty="0"/>
              <a:t>K values are lower for MRP-106 case</a:t>
            </a:r>
          </a:p>
          <a:p>
            <a:pPr lvl="1">
              <a:spcBef>
                <a:spcPts val="400"/>
              </a:spcBef>
            </a:pPr>
            <a:r>
              <a:rPr lang="en-US" sz="1800" dirty="0"/>
              <a:t>Lower leak probabilities (0.631 vs 0.999)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Higher P</a:t>
            </a:r>
            <a:r>
              <a:rPr lang="en-US" sz="2200" baseline="-25000" dirty="0"/>
              <a:t>f</a:t>
            </a:r>
            <a:r>
              <a:rPr lang="en-US" sz="2200" dirty="0"/>
              <a:t> for MRP-106 WRS case mainly due to surface crack ruptures</a:t>
            </a:r>
          </a:p>
          <a:p>
            <a:pPr lvl="1">
              <a:spcBef>
                <a:spcPts val="400"/>
              </a:spcBef>
            </a:pPr>
            <a:r>
              <a:rPr lang="en-US" sz="1900" dirty="0" err="1"/>
              <a:t>K</a:t>
            </a:r>
            <a:r>
              <a:rPr lang="en-US" sz="1900" baseline="-25000" dirty="0" err="1"/>
              <a:t>deep</a:t>
            </a:r>
            <a:r>
              <a:rPr lang="en-US" sz="1900" dirty="0"/>
              <a:t> goes negative – slowing/arresting crack toward depth dir.</a:t>
            </a:r>
          </a:p>
          <a:p>
            <a:pPr lvl="1">
              <a:spcBef>
                <a:spcPts val="400"/>
              </a:spcBef>
            </a:pPr>
            <a:r>
              <a:rPr lang="en-US" sz="1900" dirty="0" err="1"/>
              <a:t>K</a:t>
            </a:r>
            <a:r>
              <a:rPr lang="en-US" sz="1900" baseline="-25000" dirty="0" err="1"/>
              <a:t>surface</a:t>
            </a:r>
            <a:r>
              <a:rPr lang="en-US" sz="1900" dirty="0"/>
              <a:t> stays positive – growing around circumference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Lower P</a:t>
            </a:r>
            <a:r>
              <a:rPr lang="en-US" sz="2200" baseline="-25000" dirty="0"/>
              <a:t>f</a:t>
            </a:r>
            <a:r>
              <a:rPr lang="en-US" sz="2200" dirty="0"/>
              <a:t> for CE spray nozzle WRS case – mostly through-wall cracks at 10 gpm LRD</a:t>
            </a:r>
          </a:p>
          <a:p>
            <a:pPr lvl="1">
              <a:spcBef>
                <a:spcPts val="400"/>
              </a:spcBef>
            </a:pPr>
            <a:r>
              <a:rPr lang="en-US" sz="1900" dirty="0"/>
              <a:t>Both </a:t>
            </a:r>
            <a:r>
              <a:rPr lang="en-US" sz="1900" dirty="0" err="1"/>
              <a:t>K</a:t>
            </a:r>
            <a:r>
              <a:rPr lang="en-US" sz="1900" baseline="-25000" dirty="0" err="1"/>
              <a:t>deep</a:t>
            </a:r>
            <a:r>
              <a:rPr lang="en-US" sz="1900" dirty="0"/>
              <a:t> and </a:t>
            </a:r>
            <a:r>
              <a:rPr lang="en-US" sz="1900" dirty="0" err="1"/>
              <a:t>K</a:t>
            </a:r>
            <a:r>
              <a:rPr lang="en-US" sz="1900" baseline="-25000" dirty="0" err="1"/>
              <a:t>surface</a:t>
            </a:r>
            <a:r>
              <a:rPr lang="en-US" sz="1900" dirty="0"/>
              <a:t> always stay positive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Through-wall crack ruptures tend to only occur when the LRD is high</a:t>
            </a:r>
          </a:p>
          <a:p>
            <a:pPr lvl="1">
              <a:spcBef>
                <a:spcPts val="400"/>
              </a:spcBef>
            </a:pPr>
            <a:r>
              <a:rPr lang="en-US" sz="1900" dirty="0"/>
              <a:t>Leaks are allowed to grow (10 gpm) before detection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Due to surface crack ruptures, the deterministic concept of LBB should be cautiously applied to small diameter piping nozzles with DM Welds Susceptible to PWSCC </a:t>
            </a:r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1BEAB8-F572-46B3-B306-12B3EBB01E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" b="3229"/>
          <a:stretch/>
        </p:blipFill>
        <p:spPr bwMode="auto">
          <a:xfrm>
            <a:off x="7567196" y="956225"/>
            <a:ext cx="4349596" cy="2911678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929ABF-5FEE-6525-1DBB-4C967DCDD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829"/>
          <a:stretch/>
        </p:blipFill>
        <p:spPr>
          <a:xfrm>
            <a:off x="7507186" y="3909642"/>
            <a:ext cx="4469616" cy="29483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966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CEBB-DD12-4CB4-905F-287D6A9C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Flaw with Mitigations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51723-BC39-4A81-B047-58F921D0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26" y="1056640"/>
            <a:ext cx="11555728" cy="4734560"/>
          </a:xfrm>
        </p:spPr>
        <p:txBody>
          <a:bodyPr>
            <a:normAutofit/>
          </a:bodyPr>
          <a:lstStyle/>
          <a:p>
            <a:r>
              <a:rPr lang="en-US" sz="2800" dirty="0"/>
              <a:t>For all LRD cases (1-10 gpm) with 800K realizations </a:t>
            </a:r>
          </a:p>
          <a:p>
            <a:pPr lvl="1"/>
            <a:r>
              <a:rPr lang="en-US" sz="2400" dirty="0"/>
              <a:t>No ruptures occurred when WOL mitigation was applied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784A5-BEFB-4EA6-A58E-A9A8674E8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8187" r="6570" b="5143"/>
          <a:stretch/>
        </p:blipFill>
        <p:spPr bwMode="auto">
          <a:xfrm>
            <a:off x="3920007" y="2454347"/>
            <a:ext cx="4607761" cy="3005420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17FC28-F963-418C-A854-A6987ECB45D1}"/>
              </a:ext>
            </a:extLst>
          </p:cNvPr>
          <p:cNvSpPr txBox="1"/>
          <p:nvPr/>
        </p:nvSpPr>
        <p:spPr>
          <a:xfrm>
            <a:off x="6521611" y="4403653"/>
            <a:ext cx="1986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Mitigated WRS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4865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8FD91E-F1A8-4D1A-857F-A8EB795E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Circumferential Surface Cracks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4FC71C3-02EE-4DA9-8C86-FB5FEDE5D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815345"/>
              </p:ext>
            </p:extLst>
          </p:nvPr>
        </p:nvGraphicFramePr>
        <p:xfrm>
          <a:off x="1301383" y="3845828"/>
          <a:ext cx="8257227" cy="253354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2326461">
                  <a:extLst>
                    <a:ext uri="{9D8B030D-6E8A-4147-A177-3AD203B41FA5}">
                      <a16:colId xmlns:a16="http://schemas.microsoft.com/office/drawing/2014/main" val="3423762685"/>
                    </a:ext>
                  </a:extLst>
                </a:gridCol>
                <a:gridCol w="1407801">
                  <a:extLst>
                    <a:ext uri="{9D8B030D-6E8A-4147-A177-3AD203B41FA5}">
                      <a16:colId xmlns:a16="http://schemas.microsoft.com/office/drawing/2014/main" val="3241355584"/>
                    </a:ext>
                  </a:extLst>
                </a:gridCol>
                <a:gridCol w="1368106">
                  <a:extLst>
                    <a:ext uri="{9D8B030D-6E8A-4147-A177-3AD203B41FA5}">
                      <a16:colId xmlns:a16="http://schemas.microsoft.com/office/drawing/2014/main" val="509048949"/>
                    </a:ext>
                  </a:extLst>
                </a:gridCol>
                <a:gridCol w="1652968">
                  <a:extLst>
                    <a:ext uri="{9D8B030D-6E8A-4147-A177-3AD203B41FA5}">
                      <a16:colId xmlns:a16="http://schemas.microsoft.com/office/drawing/2014/main" val="430244442"/>
                    </a:ext>
                  </a:extLst>
                </a:gridCol>
                <a:gridCol w="1501891">
                  <a:extLst>
                    <a:ext uri="{9D8B030D-6E8A-4147-A177-3AD203B41FA5}">
                      <a16:colId xmlns:a16="http://schemas.microsoft.com/office/drawing/2014/main" val="741018527"/>
                    </a:ext>
                  </a:extLst>
                </a:gridCol>
              </a:tblGrid>
              <a:tr h="664849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Case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Prob. of Leak, P</a:t>
                      </a:r>
                      <a:r>
                        <a:rPr lang="en-US" sz="1600" kern="700" baseline="-25000" dirty="0">
                          <a:solidFill>
                            <a:schemeClr val="bg1"/>
                          </a:solidFill>
                          <a:effectLst/>
                        </a:rPr>
                        <a:t>TWC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Prob. of Rupture per Year w/ LRD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Prob. of Rupture per Year w/ LRD &amp; ISI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Prob. of Surface Crack Rupture per Year w/ LRD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471331"/>
                  </a:ext>
                </a:extLst>
              </a:tr>
              <a:tr h="203511">
                <a:tc gridSpan="5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Unmitigated WRS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17565"/>
                  </a:ext>
                </a:extLst>
              </a:tr>
              <a:tr h="203511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MRP-106 WRS (180°)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solidFill>
                            <a:schemeClr val="tx1"/>
                          </a:solidFill>
                          <a:effectLst/>
                        </a:rPr>
                        <a:t>0.91</a:t>
                      </a:r>
                      <a:endParaRPr lang="en-US" sz="1600" kern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tx1"/>
                          </a:solidFill>
                          <a:effectLst/>
                        </a:rPr>
                        <a:t>1.09 E-05 (4)</a:t>
                      </a:r>
                      <a:endParaRPr lang="en-US" sz="1600" kern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tx1"/>
                          </a:solidFill>
                          <a:effectLst/>
                        </a:rPr>
                        <a:t>5.19E-07 (~0)</a:t>
                      </a:r>
                      <a:endParaRPr lang="en-US" sz="1600" kern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tx1"/>
                          </a:solidFill>
                          <a:effectLst/>
                        </a:rPr>
                        <a:t>1.09E-05 (4)</a:t>
                      </a:r>
                      <a:endParaRPr lang="en-US" sz="1600" kern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129870776"/>
                  </a:ext>
                </a:extLst>
              </a:tr>
              <a:tr h="272314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CE Spray </a:t>
                      </a:r>
                      <a:r>
                        <a:rPr lang="en-US" sz="1600" kern="700" dirty="0" err="1">
                          <a:solidFill>
                            <a:schemeClr val="bg1"/>
                          </a:solidFill>
                          <a:effectLst/>
                        </a:rPr>
                        <a:t>Noz</a:t>
                      </a: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 WRS  (180°)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kern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kern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kern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kern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373776405"/>
                  </a:ext>
                </a:extLst>
              </a:tr>
              <a:tr h="20351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Mitigated WRS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710937"/>
                  </a:ext>
                </a:extLst>
              </a:tr>
              <a:tr h="203511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WOL WRS-1 (180°)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kern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kern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kern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kern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165300080"/>
                  </a:ext>
                </a:extLst>
              </a:tr>
              <a:tr h="203511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WOL WRS-2 (180°)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solidFill>
                            <a:schemeClr val="tx1"/>
                          </a:solidFill>
                          <a:effectLst/>
                        </a:rPr>
                        <a:t>2.5E-06</a:t>
                      </a:r>
                      <a:endParaRPr lang="en-US" sz="1600" kern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kern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kern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kern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4194463735"/>
                  </a:ext>
                </a:extLst>
              </a:tr>
              <a:tr h="203511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WOL WRS-2 (270°)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kern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tx1"/>
                          </a:solidFill>
                          <a:effectLst/>
                        </a:rPr>
                        <a:t>3.13E-08 (~0)</a:t>
                      </a:r>
                      <a:endParaRPr lang="en-US" sz="1600" kern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tx1"/>
                          </a:solidFill>
                          <a:effectLst/>
                        </a:rPr>
                        <a:t> 2.53E-15 (~0)</a:t>
                      </a:r>
                      <a:endParaRPr lang="en-US" sz="1600" kern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tx1"/>
                          </a:solidFill>
                          <a:effectLst/>
                        </a:rPr>
                        <a:t>3.13E-08 (~0)</a:t>
                      </a:r>
                      <a:endParaRPr lang="en-US" sz="1600" kern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4274209466"/>
                  </a:ext>
                </a:extLst>
              </a:tr>
            </a:tbl>
          </a:graphicData>
        </a:graphic>
      </p:graphicFrame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B2244-5A47-4548-8D11-954FC577CC61}"/>
              </a:ext>
            </a:extLst>
          </p:cNvPr>
          <p:cNvSpPr txBox="1">
            <a:spLocks/>
          </p:cNvSpPr>
          <p:nvPr/>
        </p:nvSpPr>
        <p:spPr>
          <a:xfrm>
            <a:off x="429126" y="894080"/>
            <a:ext cx="11386589" cy="4897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Unmitigated WRS – 180⁰ flaw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MRP-106 WRS case - Failures were by surface crack ruptures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CE spray nozzle WRS case - No failure in 400K realizations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Mitigated WRS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180⁰ - No failures in 400K realizations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270⁰ - P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is two orders below the acceptance criteria – all surface crack ruptures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is essentially zero (2E-15) with ISI (LRD has no effect on surface crack ruptures)</a:t>
            </a:r>
          </a:p>
          <a:p>
            <a:pPr lvl="1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559DB-0CB1-442F-A477-C97A4FE9C9AF}"/>
              </a:ext>
            </a:extLst>
          </p:cNvPr>
          <p:cNvSpPr txBox="1"/>
          <p:nvPr/>
        </p:nvSpPr>
        <p:spPr>
          <a:xfrm>
            <a:off x="9798771" y="4654333"/>
            <a:ext cx="225710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LRD – 0.1 gpm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400,000 realizations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E4A212-2ACF-8CA1-0D0E-BF3CD27B8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893" y="914083"/>
            <a:ext cx="3146983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7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8FD91E-F1A8-4D1A-857F-A8EB795E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FD44EE-D2F5-45CE-8EEC-FF89F5EA4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13" y="894080"/>
            <a:ext cx="11386589" cy="569333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</a:pPr>
            <a:r>
              <a:rPr lang="en-US" sz="2400" dirty="0"/>
              <a:t>As per the deterministic LBB evaluation (SRP 3.6.3), an LRD of 0.07 gpm is required to meet the SRP 3.6.3 margin whereas probabilistic </a:t>
            </a:r>
            <a:r>
              <a:rPr lang="en-US" sz="2400"/>
              <a:t>evaluations using </a:t>
            </a:r>
            <a:r>
              <a:rPr lang="en-US" sz="2400" dirty="0"/>
              <a:t>xLPR, a low probability of rupture (&lt;1E-06) can be demonstrated with an LRD as high as 10 gpm.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SRP 3.6.3 is very conservative for small diameter nozzle DM welds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The WRS distribution influences the probability of rupture</a:t>
            </a:r>
          </a:p>
          <a:p>
            <a:pPr lvl="1"/>
            <a:r>
              <a:rPr lang="en-US" sz="2000" dirty="0"/>
              <a:t>One case shows P</a:t>
            </a:r>
            <a:r>
              <a:rPr lang="en-US" sz="2000" baseline="-25000" dirty="0"/>
              <a:t>f</a:t>
            </a:r>
            <a:r>
              <a:rPr lang="en-US" sz="2000" dirty="0"/>
              <a:t> close to acceptance criteria</a:t>
            </a:r>
          </a:p>
          <a:p>
            <a:pPr lvl="1"/>
            <a:r>
              <a:rPr lang="en-US" sz="2000" dirty="0"/>
              <a:t>The other case shows P</a:t>
            </a:r>
            <a:r>
              <a:rPr lang="en-US" sz="2000" baseline="-25000" dirty="0"/>
              <a:t>f</a:t>
            </a:r>
            <a:r>
              <a:rPr lang="en-US" sz="2000" dirty="0"/>
              <a:t> well below acceptance criteria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For small diameter piping with unmitigated WRS distributions, failures were mainly by surface crack ruptures – against the assumption of through-wall flaw in deterministic LBB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When mitigated by WOL, the probability of rupture is essentially zero for an initial small surface flaw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For 270⁰ long circumferential surface crack, </a:t>
            </a:r>
          </a:p>
          <a:p>
            <a:pPr lvl="1"/>
            <a:r>
              <a:rPr lang="en-US" sz="2000" dirty="0"/>
              <a:t>Mitigated, low LRD and ISI</a:t>
            </a:r>
          </a:p>
          <a:p>
            <a:pPr lvl="1"/>
            <a:r>
              <a:rPr lang="en-US" sz="2000" dirty="0"/>
              <a:t>The probability of rupture is well below the acceptance criteria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More studies are required for general conclusion</a:t>
            </a:r>
          </a:p>
          <a:p>
            <a:pPr lvl="1"/>
            <a:r>
              <a:rPr lang="en-US" sz="2200" dirty="0"/>
              <a:t>Additional small diameter piping nozzles and associated WRS distributions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0942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B0F2-BE45-4AF0-A83E-7A9F6D8C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BA5B4-5A22-4AAE-8E0E-C4B815937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2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AA1E-AB77-4DB1-89B9-9D717959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2B8A9-C211-4037-8B69-A900E530B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Probabilistic Input and Approach</a:t>
            </a:r>
          </a:p>
          <a:p>
            <a:pPr>
              <a:lnSpc>
                <a:spcPct val="150000"/>
              </a:lnSpc>
            </a:pPr>
            <a:r>
              <a:rPr lang="en-US" dirty="0"/>
              <a:t>Case Studies</a:t>
            </a:r>
          </a:p>
          <a:p>
            <a:pPr>
              <a:lnSpc>
                <a:spcPct val="150000"/>
              </a:lnSpc>
            </a:pPr>
            <a:r>
              <a:rPr lang="en-US" dirty="0"/>
              <a:t>Summary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27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8FD91E-F1A8-4D1A-857F-A8EB795E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Properties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CF8C9A6-E6CC-46B2-B598-1BF136D43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429567"/>
              </p:ext>
            </p:extLst>
          </p:nvPr>
        </p:nvGraphicFramePr>
        <p:xfrm>
          <a:off x="1065320" y="2013532"/>
          <a:ext cx="9161751" cy="331239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571348">
                  <a:extLst>
                    <a:ext uri="{9D8B030D-6E8A-4147-A177-3AD203B41FA5}">
                      <a16:colId xmlns:a16="http://schemas.microsoft.com/office/drawing/2014/main" val="4289822157"/>
                    </a:ext>
                  </a:extLst>
                </a:gridCol>
                <a:gridCol w="1189909">
                  <a:extLst>
                    <a:ext uri="{9D8B030D-6E8A-4147-A177-3AD203B41FA5}">
                      <a16:colId xmlns:a16="http://schemas.microsoft.com/office/drawing/2014/main" val="2335662057"/>
                    </a:ext>
                  </a:extLst>
                </a:gridCol>
                <a:gridCol w="1066749">
                  <a:extLst>
                    <a:ext uri="{9D8B030D-6E8A-4147-A177-3AD203B41FA5}">
                      <a16:colId xmlns:a16="http://schemas.microsoft.com/office/drawing/2014/main" val="811211252"/>
                    </a:ext>
                  </a:extLst>
                </a:gridCol>
                <a:gridCol w="1066749">
                  <a:extLst>
                    <a:ext uri="{9D8B030D-6E8A-4147-A177-3AD203B41FA5}">
                      <a16:colId xmlns:a16="http://schemas.microsoft.com/office/drawing/2014/main" val="2891969154"/>
                    </a:ext>
                  </a:extLst>
                </a:gridCol>
                <a:gridCol w="1066749">
                  <a:extLst>
                    <a:ext uri="{9D8B030D-6E8A-4147-A177-3AD203B41FA5}">
                      <a16:colId xmlns:a16="http://schemas.microsoft.com/office/drawing/2014/main" val="3135746927"/>
                    </a:ext>
                  </a:extLst>
                </a:gridCol>
                <a:gridCol w="1066749">
                  <a:extLst>
                    <a:ext uri="{9D8B030D-6E8A-4147-A177-3AD203B41FA5}">
                      <a16:colId xmlns:a16="http://schemas.microsoft.com/office/drawing/2014/main" val="636051104"/>
                    </a:ext>
                  </a:extLst>
                </a:gridCol>
                <a:gridCol w="1066749">
                  <a:extLst>
                    <a:ext uri="{9D8B030D-6E8A-4147-A177-3AD203B41FA5}">
                      <a16:colId xmlns:a16="http://schemas.microsoft.com/office/drawing/2014/main" val="3289414084"/>
                    </a:ext>
                  </a:extLst>
                </a:gridCol>
                <a:gridCol w="1066749">
                  <a:extLst>
                    <a:ext uri="{9D8B030D-6E8A-4147-A177-3AD203B41FA5}">
                      <a16:colId xmlns:a16="http://schemas.microsoft.com/office/drawing/2014/main" val="1112150843"/>
                    </a:ext>
                  </a:extLst>
                </a:gridCol>
              </a:tblGrid>
              <a:tr h="205483">
                <a:tc rowSpan="3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Material Property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Probabilistic Parameters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036512"/>
                  </a:ext>
                </a:extLst>
              </a:tr>
              <a:tr h="4109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chemeClr val="bg1"/>
                          </a:solidFill>
                          <a:effectLst/>
                        </a:rPr>
                        <a:t>Distribution</a:t>
                      </a:r>
                      <a:endParaRPr lang="en-US" sz="1600" b="1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chemeClr val="bg1"/>
                          </a:solidFill>
                          <a:effectLst/>
                        </a:rPr>
                        <a:t>Alloy 82/182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chemeClr val="bg1"/>
                          </a:solidFill>
                          <a:effectLst/>
                        </a:rPr>
                        <a:t>(Weld)</a:t>
                      </a:r>
                      <a:endParaRPr lang="en-US" sz="1600" b="1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>
                          <a:solidFill>
                            <a:schemeClr val="bg1"/>
                          </a:solidFill>
                          <a:effectLst/>
                        </a:rPr>
                        <a:t>SA-508 CS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>
                          <a:solidFill>
                            <a:schemeClr val="bg1"/>
                          </a:solidFill>
                          <a:effectLst/>
                        </a:rPr>
                        <a:t>(Left Pipe)</a:t>
                      </a:r>
                      <a:endParaRPr lang="en-US" sz="1600" b="1" kern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>
                          <a:solidFill>
                            <a:schemeClr val="bg1"/>
                          </a:solidFill>
                          <a:effectLst/>
                        </a:rPr>
                        <a:t>316 SS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>
                          <a:solidFill>
                            <a:schemeClr val="bg1"/>
                          </a:solidFill>
                          <a:effectLst/>
                        </a:rPr>
                        <a:t>(Right Pipe)</a:t>
                      </a:r>
                      <a:endParaRPr lang="en-US" sz="1600" b="1" kern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007790"/>
                  </a:ext>
                </a:extLst>
              </a:tr>
              <a:tr h="4109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chemeClr val="bg1"/>
                          </a:solidFill>
                          <a:effectLst/>
                        </a:rPr>
                        <a:t>Mean</a:t>
                      </a:r>
                      <a:endParaRPr lang="en-US" sz="1600" b="1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>
                          <a:solidFill>
                            <a:schemeClr val="bg1"/>
                          </a:solidFill>
                          <a:effectLst/>
                        </a:rPr>
                        <a:t>Std. Dev.</a:t>
                      </a:r>
                      <a:endParaRPr lang="en-US" sz="1600" b="1" kern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chemeClr val="bg1"/>
                          </a:solidFill>
                          <a:effectLst/>
                        </a:rPr>
                        <a:t>Mean</a:t>
                      </a:r>
                      <a:endParaRPr lang="en-US" sz="1600" b="1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chemeClr val="bg1"/>
                          </a:solidFill>
                          <a:effectLst/>
                        </a:rPr>
                        <a:t>Std. Dev.</a:t>
                      </a:r>
                      <a:endParaRPr lang="en-US" sz="1600" b="1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chemeClr val="bg1"/>
                          </a:solidFill>
                          <a:effectLst/>
                        </a:rPr>
                        <a:t>Mean</a:t>
                      </a:r>
                      <a:endParaRPr lang="en-US" sz="1600" b="1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700" dirty="0">
                          <a:solidFill>
                            <a:schemeClr val="bg1"/>
                          </a:solidFill>
                          <a:effectLst/>
                        </a:rPr>
                        <a:t>Std. Dev.</a:t>
                      </a:r>
                      <a:endParaRPr lang="en-US" sz="1600" b="1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447234"/>
                  </a:ext>
                </a:extLst>
              </a:tr>
              <a:tr h="61645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Yield Strength, MPa (ksi)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Lognormal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316.5 (45.9)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55.0 (8.0)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399 (57.9)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68 (9.9)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197.1 (28.6)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54 (7.8)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5226242"/>
                  </a:ext>
                </a:extLst>
              </a:tr>
              <a:tr h="61645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Ultimate Strength, MPa (ksi)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Lognormal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542.0 (78.6)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26.8 (3.9)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629 (91.2)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38 (5.5)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440.4 (63.9)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67 (9.7)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7785890"/>
                  </a:ext>
                </a:extLst>
              </a:tr>
              <a:tr h="821933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Elastic Modulus, MPa (ksi)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Normal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196,800 (28,542)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29,520 (4,281)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174,960 (25,376)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26244 (3,806)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176,660 (25,622)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26,490 (3,842)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6882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84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8FD91E-F1A8-4D1A-857F-A8EB795E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circumferential surface cracks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4FC71C3-02EE-4DA9-8C86-FB5FEDE5D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460121"/>
              </p:ext>
            </p:extLst>
          </p:nvPr>
        </p:nvGraphicFramePr>
        <p:xfrm>
          <a:off x="600509" y="1740780"/>
          <a:ext cx="11043821" cy="333152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2295267">
                  <a:extLst>
                    <a:ext uri="{9D8B030D-6E8A-4147-A177-3AD203B41FA5}">
                      <a16:colId xmlns:a16="http://schemas.microsoft.com/office/drawing/2014/main" val="3423762685"/>
                    </a:ext>
                  </a:extLst>
                </a:gridCol>
                <a:gridCol w="1248955">
                  <a:extLst>
                    <a:ext uri="{9D8B030D-6E8A-4147-A177-3AD203B41FA5}">
                      <a16:colId xmlns:a16="http://schemas.microsoft.com/office/drawing/2014/main" val="3241355584"/>
                    </a:ext>
                  </a:extLst>
                </a:gridCol>
                <a:gridCol w="1249933">
                  <a:extLst>
                    <a:ext uri="{9D8B030D-6E8A-4147-A177-3AD203B41FA5}">
                      <a16:colId xmlns:a16="http://schemas.microsoft.com/office/drawing/2014/main" val="1065649505"/>
                    </a:ext>
                  </a:extLst>
                </a:gridCol>
                <a:gridCol w="1249933">
                  <a:extLst>
                    <a:ext uri="{9D8B030D-6E8A-4147-A177-3AD203B41FA5}">
                      <a16:colId xmlns:a16="http://schemas.microsoft.com/office/drawing/2014/main" val="1136773989"/>
                    </a:ext>
                  </a:extLst>
                </a:gridCol>
                <a:gridCol w="1475325">
                  <a:extLst>
                    <a:ext uri="{9D8B030D-6E8A-4147-A177-3AD203B41FA5}">
                      <a16:colId xmlns:a16="http://schemas.microsoft.com/office/drawing/2014/main" val="1229750042"/>
                    </a:ext>
                  </a:extLst>
                </a:gridCol>
                <a:gridCol w="1024542">
                  <a:extLst>
                    <a:ext uri="{9D8B030D-6E8A-4147-A177-3AD203B41FA5}">
                      <a16:colId xmlns:a16="http://schemas.microsoft.com/office/drawing/2014/main" val="509048949"/>
                    </a:ext>
                  </a:extLst>
                </a:gridCol>
                <a:gridCol w="1249933">
                  <a:extLst>
                    <a:ext uri="{9D8B030D-6E8A-4147-A177-3AD203B41FA5}">
                      <a16:colId xmlns:a16="http://schemas.microsoft.com/office/drawing/2014/main" val="1061046348"/>
                    </a:ext>
                  </a:extLst>
                </a:gridCol>
                <a:gridCol w="1249933">
                  <a:extLst>
                    <a:ext uri="{9D8B030D-6E8A-4147-A177-3AD203B41FA5}">
                      <a16:colId xmlns:a16="http://schemas.microsoft.com/office/drawing/2014/main" val="1645137254"/>
                    </a:ext>
                  </a:extLst>
                </a:gridCol>
              </a:tblGrid>
              <a:tr h="1002007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Case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Cumulative Prob. of Leak, P</a:t>
                      </a:r>
                      <a:r>
                        <a:rPr lang="en-US" sz="1600" kern="700" baseline="-25000" dirty="0">
                          <a:effectLst/>
                        </a:rPr>
                        <a:t>TWC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Cumulative Prob. of Rupture w/ LRD, </a:t>
                      </a:r>
                      <a:r>
                        <a:rPr lang="en-US" sz="1600" kern="700" dirty="0" err="1">
                          <a:effectLst/>
                        </a:rPr>
                        <a:t>P</a:t>
                      </a:r>
                      <a:r>
                        <a:rPr lang="en-US" sz="1600" kern="700" baseline="-25000" dirty="0" err="1">
                          <a:effectLst/>
                        </a:rPr>
                        <a:t>f|LRD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Cumulative Prob. of Rupture w/ LRD &amp; ISI, </a:t>
                      </a:r>
                      <a:r>
                        <a:rPr lang="en-US" sz="1600" kern="700" dirty="0" err="1">
                          <a:effectLst/>
                        </a:rPr>
                        <a:t>P</a:t>
                      </a:r>
                      <a:r>
                        <a:rPr lang="en-US" sz="1600" kern="700" baseline="-25000" dirty="0" err="1">
                          <a:effectLst/>
                        </a:rPr>
                        <a:t>f|LRD-ISI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Cumulative Probability of Surface Crack Rupture w/ LRD, </a:t>
                      </a:r>
                      <a:r>
                        <a:rPr lang="en-US" sz="1600" kern="700" dirty="0" err="1">
                          <a:effectLst/>
                        </a:rPr>
                        <a:t>P</a:t>
                      </a:r>
                      <a:r>
                        <a:rPr lang="en-US" sz="1600" kern="700" baseline="-25000" dirty="0" err="1">
                          <a:effectLst/>
                        </a:rPr>
                        <a:t>sc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Probability of Rupture per Year w/ LRD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Probability of Rupture per Year w/ LRD &amp; ISI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Probability of Surface Crack Rupture per Year w/ LRD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390471331"/>
                  </a:ext>
                </a:extLst>
              </a:tr>
              <a:tr h="300400">
                <a:tc gridSpan="8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Unmitigated WRS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738317565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MRP-106 WRS (180°)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0.91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8.75E-04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4.15E-05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8.75E-04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1.09 E-05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5.19E-07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1.09E-05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129870776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CE Spray </a:t>
                      </a:r>
                      <a:r>
                        <a:rPr lang="en-US" sz="1600" kern="700" dirty="0" err="1">
                          <a:solidFill>
                            <a:schemeClr val="bg1"/>
                          </a:solidFill>
                          <a:effectLst/>
                        </a:rPr>
                        <a:t>Noz</a:t>
                      </a: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 WRS  (180°)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1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0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0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0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0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0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0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373776405"/>
                  </a:ext>
                </a:extLst>
              </a:tr>
              <a:tr h="30040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Mitigated WRS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710937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WOL WRS-1 (180°)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0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0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0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0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0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0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0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165300080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WOL WRS-2 (180°)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2.5E-06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0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0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0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0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0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0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4194463735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solidFill>
                            <a:schemeClr val="bg1"/>
                          </a:solidFill>
                          <a:effectLst/>
                        </a:rPr>
                        <a:t>WOL WRS-2 (270°)</a:t>
                      </a:r>
                      <a:endParaRPr lang="en-US" sz="1600" kern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0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2.50E-06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2.02E-13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2.50E-06</a:t>
                      </a:r>
                      <a:endParaRPr lang="en-US" sz="1600" kern="70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3.13E-08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 2.53E-15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3.13E-08</a:t>
                      </a:r>
                      <a:endParaRPr lang="en-US" sz="1600" kern="7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4274209466"/>
                  </a:ext>
                </a:extLst>
              </a:tr>
            </a:tbl>
          </a:graphicData>
        </a:graphic>
      </p:graphicFrame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1B2244-5A47-4548-8D11-954FC577CC61}"/>
              </a:ext>
            </a:extLst>
          </p:cNvPr>
          <p:cNvSpPr txBox="1">
            <a:spLocks/>
          </p:cNvSpPr>
          <p:nvPr/>
        </p:nvSpPr>
        <p:spPr>
          <a:xfrm>
            <a:off x="429126" y="1056640"/>
            <a:ext cx="11386589" cy="473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1014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8FD91E-F1A8-4D1A-857F-A8EB795E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Flaw Case: Two WRS Profiles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B5B79D7-AD2F-4866-98E2-DC66A5CC7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952021"/>
              </p:ext>
            </p:extLst>
          </p:nvPr>
        </p:nvGraphicFramePr>
        <p:xfrm>
          <a:off x="272037" y="1961965"/>
          <a:ext cx="11700765" cy="330063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719090">
                  <a:extLst>
                    <a:ext uri="{9D8B030D-6E8A-4147-A177-3AD203B41FA5}">
                      <a16:colId xmlns:a16="http://schemas.microsoft.com/office/drawing/2014/main" val="720577684"/>
                    </a:ext>
                  </a:extLst>
                </a:gridCol>
                <a:gridCol w="175838">
                  <a:extLst>
                    <a:ext uri="{9D8B030D-6E8A-4147-A177-3AD203B41FA5}">
                      <a16:colId xmlns:a16="http://schemas.microsoft.com/office/drawing/2014/main" val="2989677565"/>
                    </a:ext>
                  </a:extLst>
                </a:gridCol>
                <a:gridCol w="1644084">
                  <a:extLst>
                    <a:ext uri="{9D8B030D-6E8A-4147-A177-3AD203B41FA5}">
                      <a16:colId xmlns:a16="http://schemas.microsoft.com/office/drawing/2014/main" val="2047988166"/>
                    </a:ext>
                  </a:extLst>
                </a:gridCol>
                <a:gridCol w="156888">
                  <a:extLst>
                    <a:ext uri="{9D8B030D-6E8A-4147-A177-3AD203B41FA5}">
                      <a16:colId xmlns:a16="http://schemas.microsoft.com/office/drawing/2014/main" val="423510863"/>
                    </a:ext>
                  </a:extLst>
                </a:gridCol>
                <a:gridCol w="1600890">
                  <a:extLst>
                    <a:ext uri="{9D8B030D-6E8A-4147-A177-3AD203B41FA5}">
                      <a16:colId xmlns:a16="http://schemas.microsoft.com/office/drawing/2014/main" val="1645985426"/>
                    </a:ext>
                  </a:extLst>
                </a:gridCol>
                <a:gridCol w="200083">
                  <a:extLst>
                    <a:ext uri="{9D8B030D-6E8A-4147-A177-3AD203B41FA5}">
                      <a16:colId xmlns:a16="http://schemas.microsoft.com/office/drawing/2014/main" val="1690036364"/>
                    </a:ext>
                  </a:extLst>
                </a:gridCol>
                <a:gridCol w="1560870">
                  <a:extLst>
                    <a:ext uri="{9D8B030D-6E8A-4147-A177-3AD203B41FA5}">
                      <a16:colId xmlns:a16="http://schemas.microsoft.com/office/drawing/2014/main" val="4113961027"/>
                    </a:ext>
                  </a:extLst>
                </a:gridCol>
                <a:gridCol w="2145200">
                  <a:extLst>
                    <a:ext uri="{9D8B030D-6E8A-4147-A177-3AD203B41FA5}">
                      <a16:colId xmlns:a16="http://schemas.microsoft.com/office/drawing/2014/main" val="3659363972"/>
                    </a:ext>
                  </a:extLst>
                </a:gridCol>
                <a:gridCol w="1696850">
                  <a:extLst>
                    <a:ext uri="{9D8B030D-6E8A-4147-A177-3AD203B41FA5}">
                      <a16:colId xmlns:a16="http://schemas.microsoft.com/office/drawing/2014/main" val="2854130507"/>
                    </a:ext>
                  </a:extLst>
                </a:gridCol>
                <a:gridCol w="1800972">
                  <a:extLst>
                    <a:ext uri="{9D8B030D-6E8A-4147-A177-3AD203B41FA5}">
                      <a16:colId xmlns:a16="http://schemas.microsoft.com/office/drawing/2014/main" val="2852040547"/>
                    </a:ext>
                  </a:extLst>
                </a:gridCol>
              </a:tblGrid>
              <a:tr h="82375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LRD</a:t>
                      </a:r>
                    </a:p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(gpm)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Cumulative Prob. of Leak, P</a:t>
                      </a:r>
                      <a:r>
                        <a:rPr lang="en-US" sz="1600" baseline="-25000" dirty="0">
                          <a:effectLst/>
                        </a:rPr>
                        <a:t>TWC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Cumulative Probability of Leak after 80 Years. P</a:t>
                      </a:r>
                      <a:r>
                        <a:rPr lang="en-US" sz="16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Cumulative Prob. of Rupture, P</a:t>
                      </a:r>
                      <a:r>
                        <a:rPr lang="en-US" sz="1600" baseline="-25000" dirty="0">
                          <a:effectLst/>
                        </a:rPr>
                        <a:t>f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Cumulative Probability of Rupture after 80 Years, P</a:t>
                      </a:r>
                      <a:r>
                        <a:rPr lang="en-US" sz="16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Cumulative Prob. of Surface Crack Rupture, </a:t>
                      </a:r>
                      <a:r>
                        <a:rPr lang="en-US" sz="1600" dirty="0" err="1">
                          <a:effectLst/>
                        </a:rPr>
                        <a:t>P</a:t>
                      </a:r>
                      <a:r>
                        <a:rPr lang="en-US" sz="1600" baseline="-25000" dirty="0" err="1">
                          <a:effectLst/>
                        </a:rPr>
                        <a:t>sc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Cumulative Probability of Surface Crack Rupture after 80 Years, P</a:t>
                      </a:r>
                      <a:r>
                        <a:rPr lang="en-US" sz="1600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Cumulative Conditional Probability of Rupture, </a:t>
                      </a:r>
                      <a:r>
                        <a:rPr lang="en-US" sz="1600" dirty="0" err="1">
                          <a:effectLst/>
                        </a:rPr>
                        <a:t>P</a:t>
                      </a:r>
                      <a:r>
                        <a:rPr lang="en-US" sz="1600" baseline="-25000" dirty="0" err="1">
                          <a:effectLst/>
                        </a:rPr>
                        <a:t>f|TWC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Probability of Rupture per Year, P</a:t>
                      </a:r>
                      <a:r>
                        <a:rPr lang="en-US" sz="1600" baseline="-25000" dirty="0">
                          <a:effectLst/>
                        </a:rPr>
                        <a:t>f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Conditional Probability of Rupture per Year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3333914"/>
                  </a:ext>
                </a:extLst>
              </a:tr>
              <a:tr h="248116">
                <a:tc gridSpan="10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MRP-106 WRS distribution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632854"/>
                  </a:ext>
                </a:extLst>
              </a:tr>
              <a:tr h="248116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0.1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0.631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3.33E-04 (266)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3.33E-04 (266)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4.16E-06 (3)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6499786"/>
                  </a:ext>
                </a:extLst>
              </a:tr>
              <a:tr h="248116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0.631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3.33E-04 (266)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3.33E-04 (266)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4.16E-06 (3)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1211391"/>
                  </a:ext>
                </a:extLst>
              </a:tr>
              <a:tr h="248116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0.631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3.51E-04 (281)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3.51E-04 (281)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N/A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4.39E-06 (4)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2836668"/>
                  </a:ext>
                </a:extLst>
              </a:tr>
              <a:tr h="248116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</a:rPr>
                        <a:t>0.631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3.74E-04 (299)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3.51E-04 (281)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3.65E-05 (18)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4.68E-06 (4)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4.56E-07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6814026"/>
                  </a:ext>
                </a:extLst>
              </a:tr>
              <a:tr h="248116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CE spray nozzle WRS distribution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980971"/>
                  </a:ext>
                </a:extLst>
              </a:tr>
              <a:tr h="248116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0.1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0.999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1.25E-06 (1)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1.25E-06 (1)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1.56E-08 (0)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776442"/>
                  </a:ext>
                </a:extLst>
              </a:tr>
              <a:tr h="248116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0.999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1.25E-06 (1)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1.25E-06 (1)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1.56E-08 (0)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13873"/>
                  </a:ext>
                </a:extLst>
              </a:tr>
              <a:tr h="248116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0.999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1.25E-06 (1)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1.25E-06 (1)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1.56E-08 (0)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932084"/>
                  </a:ext>
                </a:extLst>
              </a:tr>
              <a:tr h="238905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0.999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8.37E-05 (67)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1.25E-06 (1)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8.25E-05 (66)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1.05E-06 (1)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1.03E-06 (1)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478474"/>
                  </a:ext>
                </a:extLst>
              </a:tr>
            </a:tbl>
          </a:graphicData>
        </a:graphic>
      </p:graphicFrame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AD8ADD6-130C-4652-8D2C-4E1133703DFC}"/>
              </a:ext>
            </a:extLst>
          </p:cNvPr>
          <p:cNvSpPr txBox="1">
            <a:spLocks/>
          </p:cNvSpPr>
          <p:nvPr/>
        </p:nvSpPr>
        <p:spPr>
          <a:xfrm>
            <a:off x="429126" y="894080"/>
            <a:ext cx="11386589" cy="4897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81E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81E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3AF2B4-6AF9-4158-8192-2B198BC25782}"/>
              </a:ext>
            </a:extLst>
          </p:cNvPr>
          <p:cNvSpPr txBox="1"/>
          <p:nvPr/>
        </p:nvSpPr>
        <p:spPr>
          <a:xfrm>
            <a:off x="1485994" y="6264766"/>
            <a:ext cx="7981025" cy="31959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Numbers in the parenthesis indicate number of failure from 800K simulations</a:t>
            </a:r>
          </a:p>
        </p:txBody>
      </p:sp>
    </p:spTree>
    <p:extLst>
      <p:ext uri="{BB962C8B-B14F-4D97-AF65-F5344CB8AC3E}">
        <p14:creationId xmlns:p14="http://schemas.microsoft.com/office/powerpoint/2010/main" val="256509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3496-0901-4FF1-AB3C-C43A5D69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ACE1B-031C-4ECD-BD6D-15E1B2778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26" y="1056443"/>
            <a:ext cx="11386589" cy="51490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To meet GDC-4 requirements, deterministic LBB (SRP 3.6.3) has been applied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SRP 3.6.3 requires that all degradation mechanisms be evaluated to demonstrate they are not potential sources of pipe rupture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Prior to early 2000, only fatigue crack growth was considered for LBB evaluations to address normal operating transient cycles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SRP 3.6.3 requires margins of 10 on leakage and 2 on critical through-wall crack length</a:t>
            </a:r>
          </a:p>
          <a:p>
            <a:pPr lvl="1">
              <a:spcBef>
                <a:spcPts val="600"/>
              </a:spcBef>
            </a:pPr>
            <a:endParaRPr lang="en-US" sz="1900" dirty="0"/>
          </a:p>
          <a:p>
            <a:pPr>
              <a:spcBef>
                <a:spcPts val="1800"/>
              </a:spcBef>
            </a:pPr>
            <a:r>
              <a:rPr lang="en-US" sz="2400" b="1" dirty="0"/>
              <a:t>PWSCC in PWR DM welds found early 2000 – an active degradation mechanism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PWSCC morphology reduces the LBB margins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MRP-140 – LBB margins were maintained for large diameter piping (&gt;12 inch)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559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3496-0901-4FF1-AB3C-C43A5D69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en-US" sz="2400" dirty="0"/>
              <a:t>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ACE1B-031C-4ECD-BD6D-15E1B2778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26" y="1056639"/>
            <a:ext cx="11386589" cy="514885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/>
              <a:t>xLPR developed by NRC/EPRI - a PFM software tool to demonstrate the low probability of rupture requirement in GDC-4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Developed under rigorous software QA program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Reports from NRC Office of Regulatory Research - demonstrated extremely low probability of rupture for large diameter piping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Application of LBB to small diameter piping (&lt;6 inch) is challenging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Requires very low leak detection capabilities to meet SRP 3.6.3 margins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Previous study shows LRD of 0.1-0.5 gpm is required for NPS 4 to NPS 6</a:t>
            </a:r>
          </a:p>
          <a:p>
            <a:pPr lvl="1">
              <a:spcBef>
                <a:spcPts val="600"/>
              </a:spcBef>
            </a:pPr>
            <a:endParaRPr lang="en-US" sz="1900" dirty="0"/>
          </a:p>
          <a:p>
            <a:pPr>
              <a:spcBef>
                <a:spcPts val="1200"/>
              </a:spcBef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70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E220-795D-4F65-AF7B-6C7229C2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2E01A-72AF-4082-A4B5-F70FBF504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26" y="1180618"/>
            <a:ext cx="11386589" cy="461058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Probabilistic evaluation using xLPR for a small diameter piping nozzle with a dissimilar metal (DM) butt weld susceptible to PWSCC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Feasibility study to determine if </a:t>
            </a:r>
            <a:r>
              <a:rPr lang="en-US" sz="2200" dirty="0" err="1"/>
              <a:t>xLPR</a:t>
            </a:r>
            <a:r>
              <a:rPr lang="en-US" sz="2200" dirty="0"/>
              <a:t> can be used to demonstrate LBB acceptance for small diameter piping from a probabilistic viewpoint</a:t>
            </a:r>
          </a:p>
          <a:p>
            <a:pPr>
              <a:spcBef>
                <a:spcPts val="2400"/>
              </a:spcBef>
            </a:pPr>
            <a:r>
              <a:rPr lang="en-US" sz="2400" b="1" dirty="0"/>
              <a:t>Sensitivity studies include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Two different weld residual stress (WRS) profiles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Flaw coalescence (multiple and long surface flaws)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The effect of mitigation by weld overlay (WOL)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630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8673-0F37-431A-8FC8-E4807F60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Input Parameters (xLPR)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B03DA-6856-42FE-BF71-06BBE7AB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894080"/>
            <a:ext cx="11295015" cy="578135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Pipe Dimensions:</a:t>
            </a:r>
            <a:r>
              <a:rPr lang="en-US" dirty="0"/>
              <a:t> Representative Spray Nozzle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OD: 143.3 mm (5.64 in)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Thickness: 23.9 mm (0.94 in) (R</a:t>
            </a:r>
            <a:r>
              <a:rPr lang="en-US" baseline="-25000" dirty="0"/>
              <a:t>i</a:t>
            </a:r>
            <a:r>
              <a:rPr lang="en-US" dirty="0"/>
              <a:t>/t = 2.0)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Materials:</a:t>
            </a:r>
            <a:r>
              <a:rPr lang="en-US" dirty="0"/>
              <a:t> Alloy 82/182, SA-508 CS, 316 SS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Properties from xLPR v2.1 materials library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Loads:</a:t>
            </a:r>
            <a:r>
              <a:rPr lang="en-US" dirty="0"/>
              <a:t> Plant specific CE pressurizer spray nozzle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15.5 MPa and 320.5⁰ C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Weld residual stress (WRS)</a:t>
            </a:r>
            <a:r>
              <a:rPr lang="en-US" dirty="0"/>
              <a:t>: </a:t>
            </a:r>
            <a:r>
              <a:rPr lang="en-US" dirty="0">
                <a:solidFill>
                  <a:schemeClr val="accent2"/>
                </a:solidFill>
              </a:rPr>
              <a:t>discussed on Slide 7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Realizations:</a:t>
            </a:r>
            <a:r>
              <a:rPr lang="en-US" dirty="0"/>
              <a:t> 400-800K		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Initial flaw distribution:</a:t>
            </a:r>
            <a:r>
              <a:rPr lang="en-US" dirty="0"/>
              <a:t> lognormal distribution 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Depth: 1.5 mm median with 1.419 ln(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Length: 4.8mm median with 2.226 ln(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PWSCC Growth Rate:</a:t>
            </a:r>
            <a:r>
              <a:rPr lang="en-US" dirty="0"/>
              <a:t> MRP-115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Inspection Scenarios:</a:t>
            </a:r>
            <a:r>
              <a:rPr lang="en-US" dirty="0"/>
              <a:t> one inspection every 10 years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POD curves: </a:t>
            </a:r>
            <a:r>
              <a:rPr lang="en-US" dirty="0"/>
              <a:t>obtained from xLPR User Manual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Leak rate detection (LRD)</a:t>
            </a:r>
            <a:r>
              <a:rPr lang="en-US" dirty="0"/>
              <a:t>: </a:t>
            </a:r>
            <a:r>
              <a:rPr lang="en-US" dirty="0">
                <a:solidFill>
                  <a:schemeClr val="accent2"/>
                </a:solidFill>
              </a:rPr>
              <a:t>discussed on Slide 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5FE029-A39D-411C-87BE-82D3459ED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91258"/>
              </p:ext>
            </p:extLst>
          </p:nvPr>
        </p:nvGraphicFramePr>
        <p:xfrm>
          <a:off x="7748343" y="1058428"/>
          <a:ext cx="3796068" cy="29794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371030">
                  <a:extLst>
                    <a:ext uri="{9D8B030D-6E8A-4147-A177-3AD203B41FA5}">
                      <a16:colId xmlns:a16="http://schemas.microsoft.com/office/drawing/2014/main" val="1517510133"/>
                    </a:ext>
                  </a:extLst>
                </a:gridCol>
                <a:gridCol w="1121814">
                  <a:extLst>
                    <a:ext uri="{9D8B030D-6E8A-4147-A177-3AD203B41FA5}">
                      <a16:colId xmlns:a16="http://schemas.microsoft.com/office/drawing/2014/main" val="1816888181"/>
                    </a:ext>
                  </a:extLst>
                </a:gridCol>
                <a:gridCol w="1303224">
                  <a:extLst>
                    <a:ext uri="{9D8B030D-6E8A-4147-A177-3AD203B41FA5}">
                      <a16:colId xmlns:a16="http://schemas.microsoft.com/office/drawing/2014/main" val="3981045467"/>
                    </a:ext>
                  </a:extLst>
                </a:gridCol>
              </a:tblGrid>
              <a:tr h="40328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Load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Type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Stress, MPa (ksi)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5134282"/>
                  </a:ext>
                </a:extLst>
              </a:tr>
              <a:tr h="40328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Internal Pressure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Membrane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23.27 (3.38)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460772"/>
                  </a:ext>
                </a:extLst>
              </a:tr>
              <a:tr h="40328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Crack Face Pressure</a:t>
                      </a:r>
                      <a:r>
                        <a:rPr lang="en-US" sz="1600" kern="700" baseline="30000">
                          <a:effectLst/>
                        </a:rPr>
                        <a:t>*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Membrane</a:t>
                      </a:r>
                      <a:endParaRPr lang="en-US" sz="160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15.51 (2.25)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594154"/>
                  </a:ext>
                </a:extLst>
              </a:tr>
              <a:tr h="261640"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Deadweight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Membrane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-0.35 (-0.05)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2767812"/>
                  </a:ext>
                </a:extLst>
              </a:tr>
              <a:tr h="201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Bending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1.47 (0.21)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650318"/>
                  </a:ext>
                </a:extLst>
              </a:tr>
              <a:tr h="261640"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Thermal Expansion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Membrane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-0.14 (-0.2)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5659868"/>
                  </a:ext>
                </a:extLst>
              </a:tr>
              <a:tr h="201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Bending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7.55 (1.1)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5370287"/>
                  </a:ext>
                </a:extLst>
              </a:tr>
              <a:tr h="201640"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SSE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Membrane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0.30 (0.04)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725748"/>
                  </a:ext>
                </a:extLst>
              </a:tr>
              <a:tr h="261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>
                          <a:effectLst/>
                        </a:rPr>
                        <a:t>Bending</a:t>
                      </a:r>
                      <a:endParaRPr lang="en-US" sz="1600" kern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700" dirty="0">
                          <a:effectLst/>
                        </a:rPr>
                        <a:t>35.99 (5.22)</a:t>
                      </a:r>
                      <a:endParaRPr lang="en-US" sz="1600" kern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4238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50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579841-F0A0-DC6D-5A66-0E765CD35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95" y="3957801"/>
            <a:ext cx="3718281" cy="2651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CD437-5945-43BD-9386-628DA1F5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WRS Distributions Applied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76272-F1A3-4A20-8F53-17149A8D1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64" y="894080"/>
            <a:ext cx="6043159" cy="4897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Unmitigated WRS</a:t>
            </a:r>
            <a:r>
              <a:rPr lang="en-US" sz="2000" b="1" dirty="0"/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Two unmitigated WRS distributions are used in this study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MRP-106 WRS for 5-in safety relief nozzle (25% OD weld repair)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CE-plant spray nozzle WRS (50% pre-service repair)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The CE plant-specific WRS has higher tensile stresses at the inside surface of the pipe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E3C08C-6059-4340-8D53-E5ABF7BAC5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8187" r="6570" b="5143"/>
          <a:stretch/>
        </p:blipFill>
        <p:spPr bwMode="auto">
          <a:xfrm>
            <a:off x="7008214" y="3894262"/>
            <a:ext cx="3999155" cy="2608455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04B424-7BB0-411B-9C83-A7A113214D88}"/>
              </a:ext>
            </a:extLst>
          </p:cNvPr>
          <p:cNvSpPr txBox="1">
            <a:spLocks/>
          </p:cNvSpPr>
          <p:nvPr/>
        </p:nvSpPr>
        <p:spPr>
          <a:xfrm>
            <a:off x="6148842" y="894080"/>
            <a:ext cx="6043158" cy="4897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981E3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latin typeface="+mn-lt"/>
              </a:rPr>
              <a:t>Mitigated WRS</a:t>
            </a:r>
            <a:endParaRPr lang="en-US" sz="2000" b="1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Two mitigated WRS distributions are used in this study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+mn-lt"/>
              </a:rPr>
              <a:t>WOL WRS 1 – </a:t>
            </a:r>
            <a:r>
              <a:rPr lang="en-US" sz="1400" dirty="0">
                <a:latin typeface="+mn-lt"/>
              </a:rPr>
              <a:t>stress-free, 50% preservice repair, WOL</a:t>
            </a:r>
            <a:endParaRPr lang="en-US" sz="1600" dirty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+mn-lt"/>
              </a:rPr>
              <a:t>WOL WRS 2 –</a:t>
            </a:r>
            <a:r>
              <a:rPr lang="en-US" sz="1400" dirty="0">
                <a:latin typeface="+mn-lt"/>
              </a:rPr>
              <a:t> original DMW, 50% preservice repair, WOL</a:t>
            </a:r>
            <a:endParaRPr lang="en-US" sz="16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+mn-lt"/>
              </a:rPr>
              <a:t>Stress mitigation technique - Weld Overlay (WOL)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+mn-lt"/>
              </a:rPr>
              <a:t>Both WRS profiles show compressive residual stress on the inner half of the DM butt weld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9093E5-1D49-4BE7-81F8-EF4A65A9B445}"/>
              </a:ext>
            </a:extLst>
          </p:cNvPr>
          <p:cNvCxnSpPr>
            <a:cxnSpLocks/>
          </p:cNvCxnSpPr>
          <p:nvPr/>
        </p:nvCxnSpPr>
        <p:spPr>
          <a:xfrm>
            <a:off x="6096000" y="894080"/>
            <a:ext cx="0" cy="543405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68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3EF8-3DCF-4132-ADA0-02E2C4D6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Rate Detection (LRD)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AC2C6-7E5A-4729-BF3E-C42A40913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9504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Typical LRD in deterministic LBB (SRP 3.6.3) – 1.0 gpm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Lower LRD is required to meet the required LBB margin for small diameter piping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Previous study based on fatigue crack morphology shows LRD of 0.1-0.5 gpm is required for NPS 4 to NPS 6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Several plants were able to justify a leak detection limit of 0.25 gpm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NRC Reg. Guide 1.45, Rev 1 stated that with improvements in leakage monitoring system and data analysis, plants can detect leakage lower than 0.05 gpm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In this study, an LRD range of 0.1-10 gpm is investigated</a:t>
            </a:r>
          </a:p>
        </p:txBody>
      </p:sp>
    </p:spTree>
    <p:extLst>
      <p:ext uri="{BB962C8B-B14F-4D97-AF65-F5344CB8AC3E}">
        <p14:creationId xmlns:p14="http://schemas.microsoft.com/office/powerpoint/2010/main" val="151099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A208-54AC-EC6C-F06E-A4003EB77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LBB Evaluation: SRP 3.6.3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6E50-339D-7B3E-A448-CA1FC3067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subject small diameter DM butt weld, a leak detection capability of 0.07 gpm is required to meet the SRP 3.6.3 margin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F85DE-AEC9-F198-0668-D1CF4A618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1" y="2339087"/>
            <a:ext cx="5882639" cy="4264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1A17C9-3F33-19F1-4D87-70B8510B7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06" y="2353548"/>
            <a:ext cx="5717153" cy="4235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357196"/>
      </p:ext>
    </p:extLst>
  </p:cSld>
  <p:clrMapOvr>
    <a:masterClrMapping/>
  </p:clrMapOvr>
</p:sld>
</file>

<file path=ppt/theme/theme1.xml><?xml version="1.0" encoding="utf-8"?>
<a:theme xmlns:a="http://schemas.openxmlformats.org/drawingml/2006/main" name="Proprietary">
  <a:themeElements>
    <a:clrScheme name="SI CUSTOM">
      <a:dk1>
        <a:srgbClr val="3F3F3F"/>
      </a:dk1>
      <a:lt1>
        <a:srgbClr val="FFFFFF"/>
      </a:lt1>
      <a:dk2>
        <a:srgbClr val="757070"/>
      </a:dk2>
      <a:lt2>
        <a:srgbClr val="D8D8D8"/>
      </a:lt2>
      <a:accent1>
        <a:srgbClr val="3F3F3F"/>
      </a:accent1>
      <a:accent2>
        <a:srgbClr val="981E32"/>
      </a:accent2>
      <a:accent3>
        <a:srgbClr val="757070"/>
      </a:accent3>
      <a:accent4>
        <a:srgbClr val="A5A5A5"/>
      </a:accent4>
      <a:accent5>
        <a:srgbClr val="D8D8D8"/>
      </a:accent5>
      <a:accent6>
        <a:srgbClr val="FFFFFF"/>
      </a:accent6>
      <a:hlink>
        <a:srgbClr val="981E32"/>
      </a:hlink>
      <a:folHlink>
        <a:srgbClr val="7F7F7F"/>
      </a:folHlink>
    </a:clrScheme>
    <a:fontScheme name="SI Fonts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_PowerPoint_Template_2018_Widescreen_Approved.potx" id="{ECA2838E-9A11-41ED-BAF9-DA17FEB64A71}" vid="{C5A6C3BC-CBE0-4639-9E1D-A6F51352C061}"/>
    </a:ext>
  </a:extLst>
</a:theme>
</file>

<file path=ppt/theme/theme2.xml><?xml version="1.0" encoding="utf-8"?>
<a:theme xmlns:a="http://schemas.openxmlformats.org/drawingml/2006/main" name="Theme1">
  <a:themeElements>
    <a:clrScheme name="SI CUSTOM">
      <a:dk1>
        <a:srgbClr val="3F3F3F"/>
      </a:dk1>
      <a:lt1>
        <a:srgbClr val="FFFFFF"/>
      </a:lt1>
      <a:dk2>
        <a:srgbClr val="757070"/>
      </a:dk2>
      <a:lt2>
        <a:srgbClr val="D8D8D8"/>
      </a:lt2>
      <a:accent1>
        <a:srgbClr val="3F3F3F"/>
      </a:accent1>
      <a:accent2>
        <a:srgbClr val="981E32"/>
      </a:accent2>
      <a:accent3>
        <a:srgbClr val="757070"/>
      </a:accent3>
      <a:accent4>
        <a:srgbClr val="A5A5A5"/>
      </a:accent4>
      <a:accent5>
        <a:srgbClr val="D8D8D8"/>
      </a:accent5>
      <a:accent6>
        <a:srgbClr val="FFFFFF"/>
      </a:accent6>
      <a:hlink>
        <a:srgbClr val="981E32"/>
      </a:hlink>
      <a:folHlink>
        <a:srgbClr val="7F7F7F"/>
      </a:folHlink>
    </a:clrScheme>
    <a:fontScheme name="SI Fonts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1F8E50BE-B813-4B69-93F7-432EAD988F4B}" vid="{E25C3F31-B435-4E63-91DF-E507DF6E0BF1}"/>
    </a:ext>
  </a:extLst>
</a:theme>
</file>

<file path=ppt/theme/theme3.xml><?xml version="1.0" encoding="utf-8"?>
<a:theme xmlns:a="http://schemas.openxmlformats.org/drawingml/2006/main" name="1_Proprietary">
  <a:themeElements>
    <a:clrScheme name="SI CUSTOM">
      <a:dk1>
        <a:srgbClr val="3F3F3F"/>
      </a:dk1>
      <a:lt1>
        <a:srgbClr val="FFFFFF"/>
      </a:lt1>
      <a:dk2>
        <a:srgbClr val="757070"/>
      </a:dk2>
      <a:lt2>
        <a:srgbClr val="D8D8D8"/>
      </a:lt2>
      <a:accent1>
        <a:srgbClr val="3F3F3F"/>
      </a:accent1>
      <a:accent2>
        <a:srgbClr val="981E32"/>
      </a:accent2>
      <a:accent3>
        <a:srgbClr val="757070"/>
      </a:accent3>
      <a:accent4>
        <a:srgbClr val="A5A5A5"/>
      </a:accent4>
      <a:accent5>
        <a:srgbClr val="D8D8D8"/>
      </a:accent5>
      <a:accent6>
        <a:srgbClr val="FFFFFF"/>
      </a:accent6>
      <a:hlink>
        <a:srgbClr val="981E32"/>
      </a:hlink>
      <a:folHlink>
        <a:srgbClr val="7F7F7F"/>
      </a:folHlink>
    </a:clrScheme>
    <a:fontScheme name="SI Fonts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_PowerPoint_Template_2018_Widescreen_Approved.potx" id="{ECA2838E-9A11-41ED-BAF9-DA17FEB64A71}" vid="{C5A6C3BC-CBE0-4639-9E1D-A6F51352C061}"/>
    </a:ext>
  </a:extLst>
</a:theme>
</file>

<file path=ppt/theme/theme4.xml><?xml version="1.0" encoding="utf-8"?>
<a:theme xmlns:a="http://schemas.openxmlformats.org/drawingml/2006/main" name="1_Theme1">
  <a:themeElements>
    <a:clrScheme name="SI CUSTOM">
      <a:dk1>
        <a:srgbClr val="3F3F3F"/>
      </a:dk1>
      <a:lt1>
        <a:srgbClr val="FFFFFF"/>
      </a:lt1>
      <a:dk2>
        <a:srgbClr val="757070"/>
      </a:dk2>
      <a:lt2>
        <a:srgbClr val="D8D8D8"/>
      </a:lt2>
      <a:accent1>
        <a:srgbClr val="3F3F3F"/>
      </a:accent1>
      <a:accent2>
        <a:srgbClr val="981E32"/>
      </a:accent2>
      <a:accent3>
        <a:srgbClr val="757070"/>
      </a:accent3>
      <a:accent4>
        <a:srgbClr val="A5A5A5"/>
      </a:accent4>
      <a:accent5>
        <a:srgbClr val="D8D8D8"/>
      </a:accent5>
      <a:accent6>
        <a:srgbClr val="FFFFFF"/>
      </a:accent6>
      <a:hlink>
        <a:srgbClr val="981E32"/>
      </a:hlink>
      <a:folHlink>
        <a:srgbClr val="7F7F7F"/>
      </a:folHlink>
    </a:clrScheme>
    <a:fontScheme name="SI Fonts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1F8E50BE-B813-4B69-93F7-432EAD988F4B}" vid="{E25C3F31-B435-4E63-91DF-E507DF6E0BF1}"/>
    </a:ext>
  </a:extLst>
</a:theme>
</file>

<file path=ppt/theme/theme5.xml><?xml version="1.0" encoding="utf-8"?>
<a:theme xmlns:a="http://schemas.openxmlformats.org/drawingml/2006/main" name="Theme2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2" id="{2B5721A1-E1D7-4A37-AA01-E10CE80A1567}" vid="{8863EAF0-532E-40DB-8E60-2BFF4CA7D928}"/>
    </a:ext>
  </a:extLst>
</a:theme>
</file>

<file path=ppt/theme/theme6.xml><?xml version="1.0" encoding="utf-8"?>
<a:theme xmlns:a="http://schemas.openxmlformats.org/drawingml/2006/main" name="EPRI 2022 Standard Template - DARK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PowerPoint Template" id="{D7B672AD-6867-5340-8A92-CF8987CB46E7}" vid="{82D9B63E-E02E-9F4C-A267-D826F723C480}"/>
    </a:ext>
  </a:extLst>
</a:theme>
</file>

<file path=ppt/theme/theme7.xml><?xml version="1.0" encoding="utf-8"?>
<a:theme xmlns:a="http://schemas.openxmlformats.org/drawingml/2006/main" name="EPRI 50th Special Template - LIGHT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PowerPoint Template" id="{D7B672AD-6867-5340-8A92-CF8987CB46E7}" vid="{45E758D3-C03E-014B-8020-8758DB3C42A0}"/>
    </a:ext>
  </a:extLst>
</a:theme>
</file>

<file path=ppt/theme/theme8.xml><?xml version="1.0" encoding="utf-8"?>
<a:theme xmlns:a="http://schemas.openxmlformats.org/drawingml/2006/main" name="EPRI 50th Special Template - DARK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PowerPoint Template" id="{D7B672AD-6867-5340-8A92-CF8987CB46E7}" vid="{95F125AC-D9B7-1E44-91D2-34DC1EB8FE4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6d678947-b738-4903-8e93-1c3ca57dc9d5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6E83FA98DB2C4FAB1C38C8ACD2B3F8" ma:contentTypeVersion="2" ma:contentTypeDescription="Create a new document." ma:contentTypeScope="" ma:versionID="87c9707e20cbd7ff0b19757df7f36508">
  <xsd:schema xmlns:xsd="http://www.w3.org/2001/XMLSchema" xmlns:xs="http://www.w3.org/2001/XMLSchema" xmlns:p="http://schemas.microsoft.com/office/2006/metadata/properties" xmlns:ns2="1f395f92-be5a-4860-b3b3-b2cf2ae7e06b" targetNamespace="http://schemas.microsoft.com/office/2006/metadata/properties" ma:root="true" ma:fieldsID="1a33f953064787439290ab286e8b1350" ns2:_="">
    <xsd:import namespace="1f395f92-be5a-4860-b3b3-b2cf2ae7e0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95f92-be5a-4860-b3b3-b2cf2ae7e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981158-E620-4432-995D-6865BDB5516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f395f92-be5a-4860-b3b3-b2cf2ae7e06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43A091-0208-44E4-9A3D-A27018B429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17114B-271B-4B64-8D0C-E646C303ACB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F072F06-FC74-4574-9CB1-7F9639F007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95f92-be5a-4860-b3b3-b2cf2ae7e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SI_PowerPoint_Template_2018_Widescreen_Approved (1)</Template>
  <TotalTime>11903</TotalTime>
  <Words>2499</Words>
  <Application>Microsoft Office PowerPoint</Application>
  <PresentationFormat>Widescreen</PresentationFormat>
  <Paragraphs>463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Century Gothic</vt:lpstr>
      <vt:lpstr>Microsoft Sans Serif</vt:lpstr>
      <vt:lpstr>Times New Roman</vt:lpstr>
      <vt:lpstr>Wingdings</vt:lpstr>
      <vt:lpstr>Proprietary</vt:lpstr>
      <vt:lpstr>Theme1</vt:lpstr>
      <vt:lpstr>1_Proprietary</vt:lpstr>
      <vt:lpstr>1_Theme1</vt:lpstr>
      <vt:lpstr>Theme2</vt:lpstr>
      <vt:lpstr>EPRI 2022 Standard Template - DARK</vt:lpstr>
      <vt:lpstr>EPRI 50th Special Template - LIGHT</vt:lpstr>
      <vt:lpstr>EPRI 50th Special Template - DARK</vt:lpstr>
      <vt:lpstr>PROBABILISTIC LEAK-BEFORE-BREAK EVALUATION OF SMALL LINE DISSIMILAR METAL WELDS USING xLPR</vt:lpstr>
      <vt:lpstr>Outline</vt:lpstr>
      <vt:lpstr>Background</vt:lpstr>
      <vt:lpstr>Background (cont’d)</vt:lpstr>
      <vt:lpstr>Objective</vt:lpstr>
      <vt:lpstr>Probabilistic Input Parameters (xLPR)</vt:lpstr>
      <vt:lpstr>WRS Distributions Applied</vt:lpstr>
      <vt:lpstr>Leak Rate Detection (LRD)</vt:lpstr>
      <vt:lpstr>Deterministic LBB Evaluation: SRP 3.6.3</vt:lpstr>
      <vt:lpstr>Probabilistic Approach using xLPR</vt:lpstr>
      <vt:lpstr>Case Studies</vt:lpstr>
      <vt:lpstr>Acceptance Criteria for Probabilistic LBB</vt:lpstr>
      <vt:lpstr>Single Flaw Case: Two WRS Profiles</vt:lpstr>
      <vt:lpstr>Single Flaw Case: Two WRS Profiles (cont’d)</vt:lpstr>
      <vt:lpstr>Insight on Surface Crack Ruptures</vt:lpstr>
      <vt:lpstr>Single Flaw with Mitigations</vt:lpstr>
      <vt:lpstr>Long Circumferential Surface Cracks </vt:lpstr>
      <vt:lpstr>Summary</vt:lpstr>
      <vt:lpstr>Backup Slides </vt:lpstr>
      <vt:lpstr>Material Properties</vt:lpstr>
      <vt:lpstr>Long circumferential surface cracks </vt:lpstr>
      <vt:lpstr>Single Flaw Case: Two WRS Profiles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Cofie, Nat</dc:creator>
  <cp:lastModifiedBy>Uddin, Mo</cp:lastModifiedBy>
  <cp:revision>378</cp:revision>
  <dcterms:created xsi:type="dcterms:W3CDTF">2018-05-16T23:38:16Z</dcterms:created>
  <dcterms:modified xsi:type="dcterms:W3CDTF">2022-11-01T00:27:05Z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0x010100F56E83FA98DB2C4FAB1C38C8ACD2B3F8</vt:lpwstr>
  </property>
</Properties>
</file>