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sldIdLst>
    <p:sldId id="256" r:id="rId2"/>
    <p:sldId id="272" r:id="rId3"/>
    <p:sldId id="263" r:id="rId4"/>
    <p:sldId id="273" r:id="rId5"/>
    <p:sldId id="274" r:id="rId6"/>
    <p:sldId id="280" r:id="rId7"/>
    <p:sldId id="276" r:id="rId8"/>
    <p:sldId id="275" r:id="rId9"/>
    <p:sldId id="277" r:id="rId10"/>
    <p:sldId id="278" r:id="rId11"/>
    <p:sldId id="279" r:id="rId12"/>
    <p:sldId id="281" r:id="rId13"/>
    <p:sldId id="267" r:id="rId14"/>
    <p:sldId id="262"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AAAC"/>
    <a:srgbClr val="C71C22"/>
    <a:srgbClr val="88D7F7"/>
    <a:srgbClr val="DD29AA"/>
    <a:srgbClr val="6600FF"/>
    <a:srgbClr val="12107E"/>
    <a:srgbClr val="AABD97"/>
    <a:srgbClr val="F2A75F"/>
    <a:srgbClr val="F2817C"/>
    <a:srgbClr val="B1B1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095" autoAdjust="0"/>
  </p:normalViewPr>
  <p:slideViewPr>
    <p:cSldViewPr snapToGrid="0">
      <p:cViewPr varScale="1">
        <p:scale>
          <a:sx n="56" d="100"/>
          <a:sy n="56" d="100"/>
        </p:scale>
        <p:origin x="1608"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388DD2-853C-44C4-AE88-726CA753F2CB}" type="datetimeFigureOut">
              <a:rPr lang="en-US" smtClean="0"/>
              <a:t>10/25/2022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FBAF45-5DA1-499C-A449-020F64C9F571}" type="slidenum">
              <a:rPr lang="en-US" smtClean="0"/>
              <a:t>‹#›</a:t>
            </a:fld>
            <a:endParaRPr lang="en-US"/>
          </a:p>
        </p:txBody>
      </p:sp>
    </p:spTree>
    <p:extLst>
      <p:ext uri="{BB962C8B-B14F-4D97-AF65-F5344CB8AC3E}">
        <p14:creationId xmlns:p14="http://schemas.microsoft.com/office/powerpoint/2010/main" val="315947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xLPR code is a feature-rich probabilistic code for piping applications developed jointly by the NRC and EPRI.</a:t>
            </a:r>
          </a:p>
          <a:p>
            <a:endParaRPr lang="en-US" dirty="0"/>
          </a:p>
          <a:p>
            <a:r>
              <a:rPr lang="en-US" dirty="0"/>
              <a:t>The NRC staff has been using the xLPR code for:</a:t>
            </a:r>
          </a:p>
          <a:p>
            <a:endParaRPr lang="en-US" dirty="0"/>
          </a:p>
          <a:p>
            <a:pPr marL="171450" indent="-171450">
              <a:buFont typeface="Arial" panose="020B0604020202020204" pitchFamily="34" charset="0"/>
              <a:buChar char="•"/>
            </a:pPr>
            <a:r>
              <a:rPr lang="en-US" dirty="0"/>
              <a:t>Probabilistic leak-before-break analysis for 10 CFR Part 50, Appendix A, General Design Criterion 4 compliance</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More recently, to investigate possible uses for generating LOCA frequency estimates</a:t>
            </a:r>
          </a:p>
          <a:p>
            <a:pPr marL="628650" lvl="1" indent="-171450">
              <a:buFont typeface="Arial" panose="020B0604020202020204" pitchFamily="34" charset="0"/>
              <a:buChar char="•"/>
            </a:pPr>
            <a:r>
              <a:rPr lang="en-US" dirty="0"/>
              <a:t>Many potential regulatory applications, such as for</a:t>
            </a:r>
          </a:p>
          <a:p>
            <a:pPr marL="1085850" lvl="2" indent="-171450">
              <a:buFont typeface="Arial" panose="020B0604020202020204" pitchFamily="34" charset="0"/>
              <a:buChar char="•"/>
            </a:pPr>
            <a:r>
              <a:rPr lang="en-US" dirty="0"/>
              <a:t>Probabilistic risk assessment</a:t>
            </a:r>
          </a:p>
          <a:p>
            <a:pPr marL="1085850" lvl="2" indent="-171450">
              <a:buFont typeface="Arial" panose="020B0604020202020204" pitchFamily="34" charset="0"/>
              <a:buChar char="•"/>
            </a:pPr>
            <a:r>
              <a:rPr lang="en-US" sz="1800" b="0" i="0" u="none" strike="noStrike" baseline="0" dirty="0">
                <a:latin typeface="Times New Roman" panose="02020603050405020304" pitchFamily="18" charset="0"/>
              </a:rPr>
              <a:t>Risk-informed alternatives to the emergency core cooling system requirements in 10 CFR 50.46</a:t>
            </a:r>
          </a:p>
          <a:p>
            <a:pPr marL="1085850" lvl="2" indent="-171450">
              <a:buFont typeface="Arial" panose="020B0604020202020204" pitchFamily="34" charset="0"/>
              <a:buChar char="•"/>
            </a:pPr>
            <a:r>
              <a:rPr lang="en-US" sz="1800" b="0" i="0" u="none" strike="noStrike" baseline="0" dirty="0">
                <a:latin typeface="Times New Roman" panose="02020603050405020304" pitchFamily="18" charset="0"/>
              </a:rPr>
              <a:t>Evaluate industry proposals to support accident-tolerant fuel licensing</a:t>
            </a:r>
            <a:endParaRPr lang="en-US" dirty="0"/>
          </a:p>
        </p:txBody>
      </p:sp>
      <p:sp>
        <p:nvSpPr>
          <p:cNvPr id="4" name="Slide Number Placeholder 3"/>
          <p:cNvSpPr>
            <a:spLocks noGrp="1"/>
          </p:cNvSpPr>
          <p:nvPr>
            <p:ph type="sldNum" sz="quarter" idx="5"/>
          </p:nvPr>
        </p:nvSpPr>
        <p:spPr/>
        <p:txBody>
          <a:bodyPr/>
          <a:lstStyle/>
          <a:p>
            <a:fld id="{05FBAF45-5DA1-499C-A449-020F64C9F571}" type="slidenum">
              <a:rPr lang="en-US" smtClean="0"/>
              <a:t>3</a:t>
            </a:fld>
            <a:endParaRPr lang="en-US"/>
          </a:p>
        </p:txBody>
      </p:sp>
    </p:spTree>
    <p:extLst>
      <p:ext uri="{BB962C8B-B14F-4D97-AF65-F5344CB8AC3E}">
        <p14:creationId xmlns:p14="http://schemas.microsoft.com/office/powerpoint/2010/main" val="569168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In the final set of results, the </a:t>
                </a:r>
                <a:r>
                  <a:rPr lang="en-US" dirty="0"/>
                  <a:t>blue line shows an upper-bound estimate for when leak detection is considered.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It’s plotted plotting expert elicitation results from NUREG-1829, which was published in 2008.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44546A"/>
                    </a:solidFill>
                    <a:effectLst/>
                    <a:latin typeface="Calibri" panose="020F0502020204030204" pitchFamily="34" charset="0"/>
                    <a:ea typeface="Times New Roman" panose="02020603050405020304" pitchFamily="18" charset="0"/>
                  </a:rPr>
                  <a:t>There are four expert opinions on what the frequencies of the various LOCA definitions would look like at 25 and 60 years of operation.  The vertical spread shows the uncertainty among experts at those times.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There were </a:t>
                </a:r>
                <a:r>
                  <a:rPr lang="en-US" b="1" dirty="0"/>
                  <a:t>NO LOCA EVENTS </a:t>
                </a:r>
                <a:r>
                  <a:rPr lang="en-US" b="0" dirty="0"/>
                  <a:t>in xLPR </a:t>
                </a:r>
                <a:r>
                  <a:rPr lang="en-US" dirty="0"/>
                  <a:t>with a sample size of 100,000 realizations, so</a:t>
                </a:r>
                <a:r>
                  <a:rPr lang="en-US" sz="1200" b="0" dirty="0">
                    <a:solidFill>
                      <a:srgbClr val="C71C22"/>
                    </a:solidFill>
                  </a:rPr>
                  <a:t> an </a:t>
                </a:r>
                <a:r>
                  <a:rPr lang="en-US" sz="1200" b="1" dirty="0">
                    <a:solidFill>
                      <a:srgbClr val="C71C22"/>
                    </a:solidFill>
                  </a:rPr>
                  <a:t>UPPER-BOUND </a:t>
                </a:r>
                <a:r>
                  <a:rPr lang="en-US" sz="1200" b="0" dirty="0">
                    <a:solidFill>
                      <a:srgbClr val="C71C22"/>
                    </a:solidFill>
                  </a:rPr>
                  <a:t>was </a:t>
                </a:r>
                <a:r>
                  <a:rPr lang="en-US" sz="1200" b="0" dirty="0"/>
                  <a:t>estimated </a:t>
                </a:r>
                <a:r>
                  <a:rPr lang="en-US" sz="1200" dirty="0"/>
                  <a:t>using “rule of 3” approach (per NUREG/CR-7278, Section 4.3.6.4).</a:t>
                </a:r>
              </a:p>
              <a:p>
                <a:endParaRPr lang="en-US" sz="1200" dirty="0"/>
              </a:p>
              <a:p>
                <a:pPr marL="0" indent="0">
                  <a:buFont typeface="Arial" panose="020B0604020202020204" pitchFamily="34" charset="0"/>
                  <a:buNone/>
                </a:pPr>
                <a:r>
                  <a:rPr lang="en-US" sz="1800" dirty="0">
                    <a:solidFill>
                      <a:srgbClr val="44546A"/>
                    </a:solidFill>
                    <a:effectLst/>
                    <a:latin typeface="Calibri" panose="020F0502020204030204" pitchFamily="34" charset="0"/>
                    <a:ea typeface="Times New Roman" panose="02020603050405020304" pitchFamily="18" charset="0"/>
                  </a:rPr>
                  <a:t>The point here is that xLPR results compare within the range of the experts.  We didn't get any results, so this this is just an upper bound for now.  We would need to run a bigger sample size to get an estimate of the mean.  This was exploratory work, so we were just trying to see what some initial results looked like.  Basically, we were trying to answer the question of whether the detailed models available now in xLPR would validate the prior NUREG-1829 expert opinion results.  I would say yes based on these result, but more work would be needed (e.g., more samples) to fully confirm.</a:t>
                </a: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solidFill>
                    <a:srgbClr val="FF0000"/>
                  </a:solidFill>
                  <a:effectLst/>
                  <a:latin typeface="Calibri" panose="020F0502020204030204" pitchFamily="34" charset="0"/>
                  <a:ea typeface="Times New Roman" panose="02020603050405020304" pitchFamily="18" charset="0"/>
                </a:endParaRPr>
              </a:p>
              <a:p>
                <a:pPr marL="0" indent="0">
                  <a:buFont typeface="Arial" panose="020B0604020202020204" pitchFamily="34" charset="0"/>
                  <a:buNone/>
                </a:pPr>
                <a:endParaRPr lang="en-US" sz="1800" dirty="0">
                  <a:solidFill>
                    <a:srgbClr val="FF0000"/>
                  </a:solidFill>
                  <a:effectLst/>
                  <a:latin typeface="Calibri" panose="020F0502020204030204" pitchFamily="34" charset="0"/>
                  <a:ea typeface="Times New Roman" panose="02020603050405020304" pitchFamily="18" charset="0"/>
                </a:endParaRPr>
              </a:p>
              <a:p>
                <a:pPr marL="0" indent="0">
                  <a:buFont typeface="Arial" panose="020B0604020202020204" pitchFamily="34" charset="0"/>
                  <a:buNone/>
                </a:pPr>
                <a:r>
                  <a:rPr lang="en-US" sz="1800" dirty="0">
                    <a:solidFill>
                      <a:srgbClr val="FF0000"/>
                    </a:solidFill>
                    <a:effectLst/>
                    <a:latin typeface="Calibri" panose="020F0502020204030204" pitchFamily="34" charset="0"/>
                    <a:ea typeface="Times New Roman" panose="02020603050405020304" pitchFamily="18" charset="0"/>
                  </a:rPr>
                  <a:t>NOTE:  This is a theoretical  upper bound and not a calculated value. Because you have seen no occurrence of failure for a sample of size </a:t>
                </a:r>
                <a14:m>
                  <m:oMath xmlns:m="http://schemas.openxmlformats.org/officeDocument/2006/math">
                    <m:r>
                      <a:rPr lang="en-US" sz="1800" i="1">
                        <a:solidFill>
                          <a:srgbClr val="FF0000"/>
                        </a:solidFill>
                        <a:effectLst/>
                        <a:latin typeface="Cambria Math" panose="02040503050406030204" pitchFamily="18" charset="0"/>
                        <a:ea typeface="Times New Roman" panose="02020603050405020304" pitchFamily="18" charset="0"/>
                        <a:cs typeface="Calibri" panose="020F0502020204030204" pitchFamily="34" charset="0"/>
                      </a:rPr>
                      <m:t>𝑛</m:t>
                    </m:r>
                  </m:oMath>
                </a14:m>
                <a:r>
                  <a:rPr lang="en-US" sz="1800" dirty="0">
                    <a:solidFill>
                      <a:srgbClr val="FF0000"/>
                    </a:solidFill>
                    <a:effectLst/>
                    <a:latin typeface="Calibri" panose="020F0502020204030204" pitchFamily="34" charset="0"/>
                    <a:ea typeface="Times New Roman" panose="02020603050405020304" pitchFamily="18" charset="0"/>
                  </a:rPr>
                  <a:t> , then there is 95% of chance that the real probability is lower than </a:t>
                </a:r>
                <a14:m>
                  <m:oMath xmlns:m="http://schemas.openxmlformats.org/officeDocument/2006/math">
                    <m:r>
                      <a:rPr lang="en-US" sz="1800" i="1">
                        <a:solidFill>
                          <a:srgbClr val="FF0000"/>
                        </a:solidFill>
                        <a:effectLst/>
                        <a:latin typeface="Cambria Math" panose="02040503050406030204" pitchFamily="18" charset="0"/>
                        <a:ea typeface="Times New Roman" panose="02020603050405020304" pitchFamily="18" charset="0"/>
                        <a:cs typeface="Calibri" panose="020F0502020204030204" pitchFamily="34" charset="0"/>
                      </a:rPr>
                      <m:t>3/</m:t>
                    </m:r>
                    <m:r>
                      <a:rPr lang="en-US" sz="1800" i="1">
                        <a:solidFill>
                          <a:srgbClr val="FF0000"/>
                        </a:solidFill>
                        <a:effectLst/>
                        <a:latin typeface="Cambria Math" panose="02040503050406030204" pitchFamily="18" charset="0"/>
                        <a:ea typeface="Times New Roman" panose="02020603050405020304" pitchFamily="18" charset="0"/>
                        <a:cs typeface="Calibri" panose="020F0502020204030204" pitchFamily="34" charset="0"/>
                      </a:rPr>
                      <m:t>𝑛</m:t>
                    </m:r>
                  </m:oMath>
                </a14:m>
                <a:r>
                  <a:rPr lang="en-US" sz="1800" dirty="0">
                    <a:solidFill>
                      <a:srgbClr val="FF0000"/>
                    </a:solidFill>
                    <a:effectLst/>
                    <a:latin typeface="Calibri" panose="020F0502020204030204" pitchFamily="34" charset="0"/>
                    <a:ea typeface="Times New Roman" panose="02020603050405020304" pitchFamily="18" charset="0"/>
                  </a:rPr>
                  <a:t>. This gives us an upper bound on the probability which we have changed into an annual frequency using the estimate at 80 years. Our sample was 100,000 meaning the probability is 1e-5. And the annual frequency is roughly that number divided by 80 (~1.25 x 10 </a:t>
                </a:r>
                <a:r>
                  <a:rPr lang="en-US" sz="1800" baseline="30000" dirty="0">
                    <a:solidFill>
                      <a:srgbClr val="FF0000"/>
                    </a:solidFill>
                    <a:effectLst/>
                    <a:latin typeface="Calibri" panose="020F0502020204030204" pitchFamily="34" charset="0"/>
                    <a:ea typeface="Times New Roman" panose="02020603050405020304" pitchFamily="18" charset="0"/>
                  </a:rPr>
                  <a:t>-7</a:t>
                </a:r>
                <a:r>
                  <a:rPr lang="en-US" sz="1800" dirty="0">
                    <a:solidFill>
                      <a:srgbClr val="FF0000"/>
                    </a:solidFill>
                    <a:effectLst/>
                    <a:latin typeface="Calibri" panose="020F0502020204030204" pitchFamily="34" charset="0"/>
                    <a:ea typeface="Times New Roman" panose="02020603050405020304" pitchFamily="18" charset="0"/>
                  </a:rPr>
                  <a:t>) Here the rationale is that because the upper bound is almost one order of magnitude lower than the 10</a:t>
                </a:r>
                <a:r>
                  <a:rPr lang="en-US" sz="1800" baseline="30000" dirty="0">
                    <a:solidFill>
                      <a:srgbClr val="FF0000"/>
                    </a:solidFill>
                    <a:effectLst/>
                    <a:latin typeface="Calibri" panose="020F0502020204030204" pitchFamily="34" charset="0"/>
                    <a:ea typeface="Times New Roman" panose="02020603050405020304" pitchFamily="18" charset="0"/>
                  </a:rPr>
                  <a:t>-6</a:t>
                </a:r>
                <a:r>
                  <a:rPr lang="en-US" sz="1800" dirty="0">
                    <a:solidFill>
                      <a:srgbClr val="FF0000"/>
                    </a:solidFill>
                    <a:effectLst/>
                    <a:latin typeface="Calibri" panose="020F0502020204030204" pitchFamily="34" charset="0"/>
                    <a:ea typeface="Times New Roman" panose="02020603050405020304" pitchFamily="18" charset="0"/>
                  </a:rPr>
                  <a:t> annual frequency limit, there is no need to increase the sample size to have a more accurate estimate</a:t>
                </a:r>
                <a:r>
                  <a:rPr lang="en-US" sz="1800" dirty="0">
                    <a:solidFill>
                      <a:srgbClr val="000000"/>
                    </a:solidFill>
                    <a:effectLst/>
                    <a:latin typeface="Calibri" panose="020F0502020204030204" pitchFamily="34" charset="0"/>
                    <a:ea typeface="Times New Roman" panose="02020603050405020304" pitchFamily="18" charset="0"/>
                  </a:rPr>
                  <a:t>.</a:t>
                </a: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In the final set of results, the </a:t>
                </a:r>
                <a:r>
                  <a:rPr lang="en-US" dirty="0"/>
                  <a:t>blue line shows an upper-bound estimate for when leak detection is considered.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It’s plotted plotting expert elicitation results from NUREG-1829, which was published in 2008.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44546A"/>
                    </a:solidFill>
                    <a:effectLst/>
                    <a:latin typeface="Calibri" panose="020F0502020204030204" pitchFamily="34" charset="0"/>
                    <a:ea typeface="Times New Roman" panose="02020603050405020304" pitchFamily="18" charset="0"/>
                  </a:rPr>
                  <a:t>There are four expert opinions on what the frequencies of the various LOCA definitions would look like at 25 and 60 years of operation.  The vertical spread shows the uncertainty among experts at those times.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There were </a:t>
                </a:r>
                <a:r>
                  <a:rPr lang="en-US" b="1" dirty="0"/>
                  <a:t>NO LOCA EVENTS </a:t>
                </a:r>
                <a:r>
                  <a:rPr lang="en-US" b="0" dirty="0"/>
                  <a:t>in xLPR </a:t>
                </a:r>
                <a:r>
                  <a:rPr lang="en-US" dirty="0"/>
                  <a:t>with a sample size of 100,000 realizations, so</a:t>
                </a:r>
                <a:r>
                  <a:rPr lang="en-US" sz="1200" b="0" dirty="0">
                    <a:solidFill>
                      <a:srgbClr val="C71C22"/>
                    </a:solidFill>
                  </a:rPr>
                  <a:t> an </a:t>
                </a:r>
                <a:r>
                  <a:rPr lang="en-US" sz="1200" b="1" dirty="0">
                    <a:solidFill>
                      <a:srgbClr val="C71C22"/>
                    </a:solidFill>
                  </a:rPr>
                  <a:t>UPPER-BOUND </a:t>
                </a:r>
                <a:r>
                  <a:rPr lang="en-US" sz="1200" b="0" dirty="0">
                    <a:solidFill>
                      <a:srgbClr val="C71C22"/>
                    </a:solidFill>
                  </a:rPr>
                  <a:t>was </a:t>
                </a:r>
                <a:r>
                  <a:rPr lang="en-US" sz="1200" b="0" dirty="0"/>
                  <a:t>estimated </a:t>
                </a:r>
                <a:r>
                  <a:rPr lang="en-US" sz="1200" dirty="0"/>
                  <a:t>using “rule of 3” approach (per NUREG/CR-7278, Section 4.3.6.4).</a:t>
                </a:r>
              </a:p>
              <a:p>
                <a:endParaRPr lang="en-US" sz="1200" dirty="0"/>
              </a:p>
              <a:p>
                <a:pPr marL="0" indent="0">
                  <a:buFont typeface="Arial" panose="020B0604020202020204" pitchFamily="34" charset="0"/>
                  <a:buNone/>
                </a:pPr>
                <a:r>
                  <a:rPr lang="en-US" sz="1800" dirty="0">
                    <a:solidFill>
                      <a:srgbClr val="44546A"/>
                    </a:solidFill>
                    <a:effectLst/>
                    <a:latin typeface="Calibri" panose="020F0502020204030204" pitchFamily="34" charset="0"/>
                    <a:ea typeface="Times New Roman" panose="02020603050405020304" pitchFamily="18" charset="0"/>
                  </a:rPr>
                  <a:t>The point here is that xLPR results compare within the range of the experts.  We didn't get any results, so this this is just an upper bound for now.  We would need to run a bigger sample size to get an estimate of the mean.  This was exploratory work, so we were just trying to see what some initial results looked like.  Basically, we were trying to answer the question of whether the detailed models available now in xLPR would validate the prior NUREG-1829 expert opinion results.  I would say yes based on these result, but more work would be needed (e.g., more samples) to fully confirm.</a:t>
                </a: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solidFill>
                    <a:srgbClr val="FF0000"/>
                  </a:solidFill>
                  <a:effectLst/>
                  <a:latin typeface="Calibri" panose="020F0502020204030204" pitchFamily="34" charset="0"/>
                  <a:ea typeface="Times New Roman" panose="02020603050405020304" pitchFamily="18" charset="0"/>
                </a:endParaRPr>
              </a:p>
              <a:p>
                <a:pPr marL="0" indent="0">
                  <a:buFont typeface="Arial" panose="020B0604020202020204" pitchFamily="34" charset="0"/>
                  <a:buNone/>
                </a:pPr>
                <a:endParaRPr lang="en-US" sz="1800" dirty="0">
                  <a:solidFill>
                    <a:srgbClr val="FF0000"/>
                  </a:solidFill>
                  <a:effectLst/>
                  <a:latin typeface="Calibri" panose="020F0502020204030204" pitchFamily="34" charset="0"/>
                  <a:ea typeface="Times New Roman" panose="02020603050405020304" pitchFamily="18" charset="0"/>
                </a:endParaRPr>
              </a:p>
              <a:p>
                <a:pPr marL="0" indent="0">
                  <a:buFont typeface="Arial" panose="020B0604020202020204" pitchFamily="34" charset="0"/>
                  <a:buNone/>
                </a:pPr>
                <a:r>
                  <a:rPr lang="en-US" sz="1800" dirty="0">
                    <a:solidFill>
                      <a:srgbClr val="FF0000"/>
                    </a:solidFill>
                    <a:effectLst/>
                    <a:latin typeface="Calibri" panose="020F0502020204030204" pitchFamily="34" charset="0"/>
                    <a:ea typeface="Times New Roman" panose="02020603050405020304" pitchFamily="18" charset="0"/>
                  </a:rPr>
                  <a:t>NOTE:  This is a theoretical  upper bound and not a calculated value. Because you have seen no occurrence of failure for a sample of size </a:t>
                </a:r>
                <a:r>
                  <a:rPr lang="en-US" sz="1800" i="0">
                    <a:solidFill>
                      <a:srgbClr val="FF0000"/>
                    </a:solidFill>
                    <a:effectLst/>
                    <a:latin typeface="Cambria Math" panose="02040503050406030204" pitchFamily="18" charset="0"/>
                    <a:ea typeface="Times New Roman" panose="02020603050405020304" pitchFamily="18" charset="0"/>
                    <a:cs typeface="Calibri" panose="020F0502020204030204" pitchFamily="34" charset="0"/>
                  </a:rPr>
                  <a:t>𝑛</a:t>
                </a:r>
                <a:r>
                  <a:rPr lang="en-US" sz="1800" dirty="0">
                    <a:solidFill>
                      <a:srgbClr val="FF0000"/>
                    </a:solidFill>
                    <a:effectLst/>
                    <a:latin typeface="Calibri" panose="020F0502020204030204" pitchFamily="34" charset="0"/>
                    <a:ea typeface="Times New Roman" panose="02020603050405020304" pitchFamily="18" charset="0"/>
                  </a:rPr>
                  <a:t> , then there is 95% of chance that the real probability is lower than </a:t>
                </a:r>
                <a:r>
                  <a:rPr lang="en-US" sz="1800" i="0">
                    <a:solidFill>
                      <a:srgbClr val="FF0000"/>
                    </a:solidFill>
                    <a:effectLst/>
                    <a:latin typeface="Cambria Math" panose="02040503050406030204" pitchFamily="18" charset="0"/>
                    <a:ea typeface="Times New Roman" panose="02020603050405020304" pitchFamily="18" charset="0"/>
                    <a:cs typeface="Calibri" panose="020F0502020204030204" pitchFamily="34" charset="0"/>
                  </a:rPr>
                  <a:t>3/𝑛</a:t>
                </a:r>
                <a:r>
                  <a:rPr lang="en-US" sz="1800" dirty="0">
                    <a:solidFill>
                      <a:srgbClr val="FF0000"/>
                    </a:solidFill>
                    <a:effectLst/>
                    <a:latin typeface="Calibri" panose="020F0502020204030204" pitchFamily="34" charset="0"/>
                    <a:ea typeface="Times New Roman" panose="02020603050405020304" pitchFamily="18" charset="0"/>
                  </a:rPr>
                  <a:t>. This gives us an upper bound on the probability which we have changed into an annual frequency using the estimate at 80 years. Our sample was 100,000 meaning the probability is 1e-5. And the annual frequency is roughly that number divided by 80 (~1.25 x 10 </a:t>
                </a:r>
                <a:r>
                  <a:rPr lang="en-US" sz="1800" baseline="30000" dirty="0">
                    <a:solidFill>
                      <a:srgbClr val="FF0000"/>
                    </a:solidFill>
                    <a:effectLst/>
                    <a:latin typeface="Calibri" panose="020F0502020204030204" pitchFamily="34" charset="0"/>
                    <a:ea typeface="Times New Roman" panose="02020603050405020304" pitchFamily="18" charset="0"/>
                  </a:rPr>
                  <a:t>-7</a:t>
                </a:r>
                <a:r>
                  <a:rPr lang="en-US" sz="1800" dirty="0">
                    <a:solidFill>
                      <a:srgbClr val="FF0000"/>
                    </a:solidFill>
                    <a:effectLst/>
                    <a:latin typeface="Calibri" panose="020F0502020204030204" pitchFamily="34" charset="0"/>
                    <a:ea typeface="Times New Roman" panose="02020603050405020304" pitchFamily="18" charset="0"/>
                  </a:rPr>
                  <a:t>) Here the rationale is that because the upper bound is almost one order of magnitude lower than the 10</a:t>
                </a:r>
                <a:r>
                  <a:rPr lang="en-US" sz="1800" baseline="30000" dirty="0">
                    <a:solidFill>
                      <a:srgbClr val="FF0000"/>
                    </a:solidFill>
                    <a:effectLst/>
                    <a:latin typeface="Calibri" panose="020F0502020204030204" pitchFamily="34" charset="0"/>
                    <a:ea typeface="Times New Roman" panose="02020603050405020304" pitchFamily="18" charset="0"/>
                  </a:rPr>
                  <a:t>-6</a:t>
                </a:r>
                <a:r>
                  <a:rPr lang="en-US" sz="1800" dirty="0">
                    <a:solidFill>
                      <a:srgbClr val="FF0000"/>
                    </a:solidFill>
                    <a:effectLst/>
                    <a:latin typeface="Calibri" panose="020F0502020204030204" pitchFamily="34" charset="0"/>
                    <a:ea typeface="Times New Roman" panose="02020603050405020304" pitchFamily="18" charset="0"/>
                  </a:rPr>
                  <a:t> annual frequency limit, there is no need to increase the sample size to have a more accurate estimate</a:t>
                </a:r>
                <a:r>
                  <a:rPr lang="en-US" sz="1800" dirty="0">
                    <a:solidFill>
                      <a:srgbClr val="000000"/>
                    </a:solidFill>
                    <a:effectLst/>
                    <a:latin typeface="Calibri" panose="020F0502020204030204" pitchFamily="34" charset="0"/>
                    <a:ea typeface="Times New Roman" panose="02020603050405020304" pitchFamily="18" charset="0"/>
                  </a:rPr>
                  <a:t>.</a:t>
                </a:r>
                <a:endParaRPr lang="en-US" dirty="0"/>
              </a:p>
            </p:txBody>
          </p:sp>
        </mc:Fallback>
      </mc:AlternateContent>
      <p:sp>
        <p:nvSpPr>
          <p:cNvPr id="4" name="Slide Number Placeholder 3"/>
          <p:cNvSpPr>
            <a:spLocks noGrp="1"/>
          </p:cNvSpPr>
          <p:nvPr>
            <p:ph type="sldNum" sz="quarter" idx="5"/>
          </p:nvPr>
        </p:nvSpPr>
        <p:spPr/>
        <p:txBody>
          <a:bodyPr/>
          <a:lstStyle/>
          <a:p>
            <a:fld id="{05FBAF45-5DA1-499C-A449-020F64C9F571}" type="slidenum">
              <a:rPr lang="en-US" smtClean="0"/>
              <a:t>12</a:t>
            </a:fld>
            <a:endParaRPr lang="en-US"/>
          </a:p>
        </p:txBody>
      </p:sp>
    </p:spTree>
    <p:extLst>
      <p:ext uri="{BB962C8B-B14F-4D97-AF65-F5344CB8AC3E}">
        <p14:creationId xmlns:p14="http://schemas.microsoft.com/office/powerpoint/2010/main" val="660994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results presented here are available in the NRC documents referenced here.</a:t>
            </a:r>
          </a:p>
        </p:txBody>
      </p:sp>
      <p:sp>
        <p:nvSpPr>
          <p:cNvPr id="4" name="Slide Number Placeholder 3"/>
          <p:cNvSpPr>
            <a:spLocks noGrp="1"/>
          </p:cNvSpPr>
          <p:nvPr>
            <p:ph type="sldNum" sz="quarter" idx="5"/>
          </p:nvPr>
        </p:nvSpPr>
        <p:spPr/>
        <p:txBody>
          <a:bodyPr/>
          <a:lstStyle/>
          <a:p>
            <a:fld id="{05FBAF45-5DA1-499C-A449-020F64C9F571}" type="slidenum">
              <a:rPr lang="en-US" smtClean="0"/>
              <a:t>14</a:t>
            </a:fld>
            <a:endParaRPr lang="en-US"/>
          </a:p>
        </p:txBody>
      </p:sp>
    </p:spTree>
    <p:extLst>
      <p:ext uri="{BB962C8B-B14F-4D97-AF65-F5344CB8AC3E}">
        <p14:creationId xmlns:p14="http://schemas.microsoft.com/office/powerpoint/2010/main" val="43546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“Out of the box”, the xLPR code can generate numerical estimates for many quantities of interests that can be used to study the performance of nuclear piping components.</a:t>
            </a:r>
          </a:p>
          <a:p>
            <a:pPr marL="0" indent="0">
              <a:buFont typeface="Arial" panose="020B0604020202020204" pitchFamily="34" charset="0"/>
              <a:buNone/>
            </a:pPr>
            <a:r>
              <a:rPr lang="en-US" dirty="0"/>
              <a:t>Some of the basic outputs include:</a:t>
            </a:r>
          </a:p>
          <a:p>
            <a:pPr marL="227013" indent="-227013">
              <a:spcAft>
                <a:spcPts val="1200"/>
              </a:spcAft>
              <a:buFont typeface="Arial" panose="020B0604020202020204" pitchFamily="34" charset="0"/>
              <a:buChar char="•"/>
            </a:pPr>
            <a:r>
              <a:rPr lang="en-US" sz="1200" dirty="0"/>
              <a:t>Probability of crack initiation</a:t>
            </a:r>
          </a:p>
          <a:p>
            <a:pPr marL="227013" indent="-227013">
              <a:spcAft>
                <a:spcPts val="1200"/>
              </a:spcAft>
              <a:buFont typeface="Arial" panose="020B0604020202020204" pitchFamily="34" charset="0"/>
              <a:buChar char="•"/>
            </a:pPr>
            <a:r>
              <a:rPr lang="en-US" sz="1200" dirty="0"/>
              <a:t>Probability of leak</a:t>
            </a:r>
          </a:p>
          <a:p>
            <a:pPr marL="227013" indent="-227013">
              <a:spcAft>
                <a:spcPts val="1200"/>
              </a:spcAft>
              <a:buFont typeface="Arial" panose="020B0604020202020204" pitchFamily="34" charset="0"/>
              <a:buChar char="•"/>
            </a:pPr>
            <a:r>
              <a:rPr lang="en-US" sz="1200" dirty="0"/>
              <a:t>Probability of rupture with/without leak rate detection and inservice inspection</a:t>
            </a:r>
          </a:p>
          <a:p>
            <a:pPr marL="227013" indent="-227013">
              <a:spcAft>
                <a:spcPts val="1200"/>
              </a:spcAft>
              <a:buFont typeface="Arial" panose="020B0604020202020204" pitchFamily="34" charset="0"/>
              <a:buChar char="•"/>
            </a:pPr>
            <a:r>
              <a:rPr lang="en-US" sz="1200" dirty="0">
                <a:cs typeface="DIN Offc"/>
              </a:rPr>
              <a:t>Probability of small-, medium, and large-break LOCA by leak rate or crack-opening area</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user can also extract interim results from the code to generate other quantities of interest for specific applications.</a:t>
            </a:r>
          </a:p>
          <a:p>
            <a:pPr marL="0" indent="0">
              <a:buFont typeface="Arial" panose="020B0604020202020204" pitchFamily="34" charset="0"/>
              <a:buNone/>
            </a:pPr>
            <a:r>
              <a:rPr lang="en-US" dirty="0"/>
              <a:t>Some custom quantities of interest that the NRC staff has used include:</a:t>
            </a:r>
          </a:p>
          <a:p>
            <a:pPr marL="227013" indent="-227013">
              <a:spcAft>
                <a:spcPts val="1200"/>
              </a:spcAft>
            </a:pPr>
            <a:r>
              <a:rPr lang="en-US" sz="1200" dirty="0">
                <a:cs typeface="DIN Offc"/>
              </a:rPr>
              <a:t>Leak-before-break ratio</a:t>
            </a:r>
          </a:p>
          <a:p>
            <a:pPr marL="227013" indent="-227013">
              <a:spcAft>
                <a:spcPts val="1200"/>
              </a:spcAft>
            </a:pPr>
            <a:r>
              <a:rPr lang="en-US" sz="1200" dirty="0">
                <a:cs typeface="DIN Offc"/>
              </a:rPr>
              <a:t>Leak-before-break time lapse</a:t>
            </a:r>
          </a:p>
        </p:txBody>
      </p:sp>
      <p:sp>
        <p:nvSpPr>
          <p:cNvPr id="4" name="Slide Number Placeholder 3"/>
          <p:cNvSpPr>
            <a:spLocks noGrp="1"/>
          </p:cNvSpPr>
          <p:nvPr>
            <p:ph type="sldNum" sz="quarter" idx="5"/>
          </p:nvPr>
        </p:nvSpPr>
        <p:spPr/>
        <p:txBody>
          <a:bodyPr/>
          <a:lstStyle/>
          <a:p>
            <a:fld id="{05FBAF45-5DA1-499C-A449-020F64C9F571}" type="slidenum">
              <a:rPr lang="en-US" smtClean="0"/>
              <a:t>4</a:t>
            </a:fld>
            <a:endParaRPr lang="en-US"/>
          </a:p>
        </p:txBody>
      </p:sp>
    </p:spTree>
    <p:extLst>
      <p:ext uri="{BB962C8B-B14F-4D97-AF65-F5344CB8AC3E}">
        <p14:creationId xmlns:p14="http://schemas.microsoft.com/office/powerpoint/2010/main" val="336173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NRC staff has conducted many analyses for the case shown here:  a Westinghouse 4-loop reactor pressure vessel outlet nozzle to piping dissimilar metal weld</a:t>
            </a:r>
          </a:p>
          <a:p>
            <a:pPr marL="0" indent="0">
              <a:buFont typeface="Arial" panose="020B0604020202020204" pitchFamily="34" charset="0"/>
              <a:buNone/>
            </a:pPr>
            <a:r>
              <a:rPr lang="en-US" dirty="0"/>
              <a:t>(Locations are shown in red on the figure)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Included in the right frame are two potential, mean axial welding residual stress (or WRS) profiles for this weld.  We’re showing these as they are an important input to the analyses, as we’ll see on the very next slide.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are interested in the performance of this weld for over 80 years of operation.</a:t>
            </a:r>
          </a:p>
        </p:txBody>
      </p:sp>
      <p:sp>
        <p:nvSpPr>
          <p:cNvPr id="4" name="Slide Number Placeholder 3"/>
          <p:cNvSpPr>
            <a:spLocks noGrp="1"/>
          </p:cNvSpPr>
          <p:nvPr>
            <p:ph type="sldNum" sz="quarter" idx="5"/>
          </p:nvPr>
        </p:nvSpPr>
        <p:spPr/>
        <p:txBody>
          <a:bodyPr/>
          <a:lstStyle/>
          <a:p>
            <a:fld id="{05FBAF45-5DA1-499C-A449-020F64C9F571}" type="slidenum">
              <a:rPr lang="en-US" smtClean="0"/>
              <a:t>5</a:t>
            </a:fld>
            <a:endParaRPr lang="en-US"/>
          </a:p>
        </p:txBody>
      </p:sp>
    </p:spTree>
    <p:extLst>
      <p:ext uri="{BB962C8B-B14F-4D97-AF65-F5344CB8AC3E}">
        <p14:creationId xmlns:p14="http://schemas.microsoft.com/office/powerpoint/2010/main" val="4247735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Let’s start with some probabilistic leak-before-break results.</a:t>
            </a:r>
          </a:p>
          <a:p>
            <a:pPr marL="0" indent="0">
              <a:buFont typeface="Arial" panose="020B0604020202020204" pitchFamily="34" charset="0"/>
              <a:buNone/>
            </a:pPr>
            <a:r>
              <a:rPr lang="en-US" dirty="0"/>
              <a:t>These were generated using the xLPR crack initiation model and considering both axial and circumferential cracks and hydrogen water chemistry effects.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first of results shown here is showing a sensitivity study considering the effects of a plausible, but more severe WRS profile, on the probability of crack initiation.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define “more severe” as being more tensile on the inside diameter, which favors crack initiation.</a:t>
            </a:r>
          </a:p>
          <a:p>
            <a:pPr marL="0" indent="0">
              <a:buFont typeface="Arial" panose="020B0604020202020204" pitchFamily="34" charset="0"/>
              <a:buNone/>
            </a:pPr>
            <a:r>
              <a:rPr lang="en-US" sz="1800" dirty="0">
                <a:effectLst/>
                <a:latin typeface="Arial" panose="020B0604020202020204" pitchFamily="34" charset="0"/>
                <a:ea typeface="Calibri" panose="020F0502020204030204" pitchFamily="34" charset="0"/>
              </a:rPr>
              <a:t>In this case, the increased severity is the result of the greater distance between the dissimilar metal weld and the adjacent stainless steel piping weld.</a:t>
            </a:r>
          </a:p>
          <a:p>
            <a:pPr marL="0" indent="0">
              <a:buFont typeface="Arial" panose="020B0604020202020204" pitchFamily="34" charset="0"/>
              <a:buNone/>
            </a:pPr>
            <a:endParaRPr lang="en-US" sz="1800" dirty="0">
              <a:effectLst/>
              <a:latin typeface="Arial" panose="020B0604020202020204" pitchFamily="34" charset="0"/>
            </a:endParaRPr>
          </a:p>
          <a:p>
            <a:pPr marL="0" indent="0">
              <a:buFont typeface="Arial" panose="020B0604020202020204" pitchFamily="34" charset="0"/>
              <a:buNone/>
            </a:pPr>
            <a:r>
              <a:rPr lang="en-US" sz="1800" dirty="0">
                <a:effectLst/>
                <a:latin typeface="Arial" panose="020B0604020202020204" pitchFamily="34" charset="0"/>
              </a:rPr>
              <a:t>The dashed line series – for Case 1.1.2 - shows the probability of crack initiation using the more severe WRS profile</a:t>
            </a:r>
          </a:p>
          <a:p>
            <a:pPr marL="0" indent="0">
              <a:buFont typeface="Arial" panose="020B0604020202020204" pitchFamily="34" charset="0"/>
              <a:buNone/>
            </a:pPr>
            <a:r>
              <a:rPr lang="en-US" sz="1800" dirty="0">
                <a:effectLst/>
                <a:latin typeface="Arial" panose="020B0604020202020204" pitchFamily="34" charset="0"/>
              </a:rPr>
              <a:t>The probability of first crack is about an order of magnitude higher than with the base analysis – Case 1.1.0 – which is shown with the solid line.</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5FBAF45-5DA1-499C-A449-020F64C9F571}" type="slidenum">
              <a:rPr lang="en-US" smtClean="0"/>
              <a:t>6</a:t>
            </a:fld>
            <a:endParaRPr lang="en-US"/>
          </a:p>
        </p:txBody>
      </p:sp>
    </p:spTree>
    <p:extLst>
      <p:ext uri="{BB962C8B-B14F-4D97-AF65-F5344CB8AC3E}">
        <p14:creationId xmlns:p14="http://schemas.microsoft.com/office/powerpoint/2010/main" val="1891052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next plot shows the probability of leak over time for various conditions.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top-most curve (dark blue) shows the probability of first leak (from all circ. or axial cracks).</a:t>
            </a:r>
          </a:p>
          <a:p>
            <a:pPr marL="0" indent="0">
              <a:buFont typeface="Arial" panose="020B0604020202020204" pitchFamily="34" charset="0"/>
              <a:buNone/>
            </a:pPr>
            <a:r>
              <a:rPr lang="en-US" dirty="0"/>
              <a:t>The curve just below that (pink) shows the probability of just a circ. crack leak. </a:t>
            </a:r>
            <a:r>
              <a:rPr lang="en-US" sz="1200" dirty="0">
                <a:solidFill>
                  <a:srgbClr val="44546A"/>
                </a:solidFill>
                <a:effectLst/>
                <a:latin typeface="Calibri" panose="020F0502020204030204" pitchFamily="34" charset="0"/>
                <a:ea typeface="Times New Roman" panose="02020603050405020304" pitchFamily="18" charset="0"/>
              </a:rPr>
              <a:t>The delta between the two series then is (approximately) the axial crack contributions.  </a:t>
            </a:r>
            <a:r>
              <a:rPr lang="en-US" dirty="0"/>
              <a:t>It’s lower, so we know there are some axial cracks that can leak first and might lead to detection by leak rate.</a:t>
            </a:r>
          </a:p>
          <a:p>
            <a:pPr marL="0" indent="0">
              <a:buFont typeface="Arial" panose="020B0604020202020204" pitchFamily="34" charset="0"/>
              <a:buNone/>
            </a:pPr>
            <a:endParaRPr lang="en-US" dirty="0"/>
          </a:p>
          <a:p>
            <a:pPr marL="0" indent="0">
              <a:buFont typeface="Arial" panose="020B0604020202020204" pitchFamily="34" charset="0"/>
              <a:buNone/>
            </a:pPr>
            <a:r>
              <a:rPr lang="en-US" sz="1800" dirty="0">
                <a:effectLst/>
                <a:latin typeface="Arial" panose="020B0604020202020204" pitchFamily="34" charset="0"/>
                <a:ea typeface="Calibri" panose="020F0502020204030204" pitchFamily="34" charset="0"/>
              </a:rPr>
              <a:t>The rest of the curves show the effects of inservice inspection: ever 10-years for Cases 1.1.6a, and every 5-years for Case 1.1.6c.  The more frequent inspections reduce probabilities of leakage as expected.</a:t>
            </a:r>
          </a:p>
          <a:p>
            <a:pPr marL="0" indent="0">
              <a:buFont typeface="Arial" panose="020B0604020202020204" pitchFamily="34" charset="0"/>
              <a:buNone/>
            </a:pPr>
            <a:endParaRPr lang="en-US" sz="1800" dirty="0">
              <a:effectLst/>
              <a:latin typeface="Arial" panose="020B0604020202020204" pitchFamily="34" charset="0"/>
            </a:endParaRPr>
          </a:p>
          <a:p>
            <a:pPr marL="0" indent="0">
              <a:buFont typeface="Arial" panose="020B0604020202020204" pitchFamily="34" charset="0"/>
              <a:buNone/>
            </a:pPr>
            <a:r>
              <a:rPr lang="en-US" sz="1800" dirty="0">
                <a:effectLst/>
                <a:latin typeface="Arial" panose="020B0604020202020204" pitchFamily="34" charset="0"/>
              </a:rPr>
              <a:t>NOTE: </a:t>
            </a:r>
            <a:r>
              <a:rPr lang="en-US" sz="1800" dirty="0">
                <a:solidFill>
                  <a:srgbClr val="FF0000"/>
                </a:solidFill>
                <a:effectLst/>
                <a:latin typeface="Calibri" panose="020F0502020204030204" pitchFamily="34" charset="0"/>
                <a:ea typeface="Times New Roman" panose="02020603050405020304" pitchFamily="18" charset="0"/>
              </a:rPr>
              <a:t>This is probably a detail at this stage, but it is not a pure delta. P(circ. leak)+P(axial leak) is likely to be higher than P(all direction leak) since the events are not disjoint. </a:t>
            </a:r>
            <a:endParaRPr lang="en-US" dirty="0"/>
          </a:p>
        </p:txBody>
      </p:sp>
      <p:sp>
        <p:nvSpPr>
          <p:cNvPr id="4" name="Slide Number Placeholder 3"/>
          <p:cNvSpPr>
            <a:spLocks noGrp="1"/>
          </p:cNvSpPr>
          <p:nvPr>
            <p:ph type="sldNum" sz="quarter" idx="5"/>
          </p:nvPr>
        </p:nvSpPr>
        <p:spPr/>
        <p:txBody>
          <a:bodyPr/>
          <a:lstStyle/>
          <a:p>
            <a:fld id="{05FBAF45-5DA1-499C-A449-020F64C9F571}" type="slidenum">
              <a:rPr lang="en-US" smtClean="0"/>
              <a:t>7</a:t>
            </a:fld>
            <a:endParaRPr lang="en-US"/>
          </a:p>
        </p:txBody>
      </p:sp>
    </p:spTree>
    <p:extLst>
      <p:ext uri="{BB962C8B-B14F-4D97-AF65-F5344CB8AC3E}">
        <p14:creationId xmlns:p14="http://schemas.microsoft.com/office/powerpoint/2010/main" val="2929456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plot here shows the probability of rupture over time for various conditions.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The basic probability of rupture is shown in red.</a:t>
            </a:r>
          </a:p>
          <a:p>
            <a:pPr marL="171450" indent="-171450">
              <a:buFont typeface="Arial" panose="020B0604020202020204" pitchFamily="34" charset="0"/>
              <a:buChar char="•"/>
            </a:pPr>
            <a:r>
              <a:rPr lang="en-US" dirty="0"/>
              <a:t>Lying nearly on top is the probability of rupture considering a potential safe shutdown earthquake.</a:t>
            </a:r>
          </a:p>
          <a:p>
            <a:pPr marL="171450" indent="-171450">
              <a:buFont typeface="Arial" panose="020B0604020202020204" pitchFamily="34" charset="0"/>
              <a:buChar char="•"/>
            </a:pPr>
            <a:r>
              <a:rPr lang="en-US" dirty="0"/>
              <a:t>The two results are essentially the same, indicating that the seismic effects add a negligible contribution to the failure probability of the component.</a:t>
            </a:r>
          </a:p>
          <a:p>
            <a:pPr marL="171450" indent="-171450">
              <a:buFont typeface="Arial" panose="020B0604020202020204" pitchFamily="34" charset="0"/>
              <a:buChar char="•"/>
            </a:pPr>
            <a:r>
              <a:rPr lang="en-US" dirty="0"/>
              <a:t>These probabilities may seem high at 10^-3.  That’s because when we aren’t showing the effects of leak rate detection.</a:t>
            </a:r>
          </a:p>
          <a:p>
            <a:pPr marL="171450" indent="-171450">
              <a:buFont typeface="Arial" panose="020B0604020202020204" pitchFamily="34" charset="0"/>
              <a:buChar char="•"/>
            </a:pPr>
            <a:r>
              <a:rPr lang="en-US" dirty="0"/>
              <a:t>We used the probability of rupture with detection as the decisionmaking metric for our LBB studies (because it is consistent with NRC requirements in General Design Criterion 4).</a:t>
            </a:r>
          </a:p>
          <a:p>
            <a:pPr marL="171450" indent="-171450">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When leak detection is considered, there were no occurrences of rupture over the full 80 years with a 1 gpm (or 0.063 kg/s) leak rate detection capability.</a:t>
            </a:r>
          </a:p>
          <a:p>
            <a:pPr marL="171450" indent="-171450">
              <a:buFont typeface="Arial" panose="020B0604020202020204" pitchFamily="34" charset="0"/>
              <a:buChar char="•"/>
            </a:pPr>
            <a:r>
              <a:rPr lang="en-US" sz="1800" dirty="0">
                <a:effectLst/>
                <a:latin typeface="Arial" panose="020B0604020202020204" pitchFamily="34" charset="0"/>
              </a:rPr>
              <a:t>Finally, in purple, we’re showing the reduced probability of rupture due to inservice inspections every 10 years.</a:t>
            </a:r>
            <a:endParaRPr lang="en-US" dirty="0"/>
          </a:p>
        </p:txBody>
      </p:sp>
      <p:sp>
        <p:nvSpPr>
          <p:cNvPr id="4" name="Slide Number Placeholder 3"/>
          <p:cNvSpPr>
            <a:spLocks noGrp="1"/>
          </p:cNvSpPr>
          <p:nvPr>
            <p:ph type="sldNum" sz="quarter" idx="5"/>
          </p:nvPr>
        </p:nvSpPr>
        <p:spPr/>
        <p:txBody>
          <a:bodyPr/>
          <a:lstStyle/>
          <a:p>
            <a:fld id="{05FBAF45-5DA1-499C-A449-020F64C9F571}" type="slidenum">
              <a:rPr lang="en-US" smtClean="0"/>
              <a:t>8</a:t>
            </a:fld>
            <a:endParaRPr lang="en-US"/>
          </a:p>
        </p:txBody>
      </p:sp>
    </p:spTree>
    <p:extLst>
      <p:ext uri="{BB962C8B-B14F-4D97-AF65-F5344CB8AC3E}">
        <p14:creationId xmlns:p14="http://schemas.microsoft.com/office/powerpoint/2010/main" val="1122857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next plot is showing one of the custom outputs we developed to provide insight into leak-before-break behavior: the LBB time lapse.</a:t>
            </a:r>
          </a:p>
          <a:p>
            <a:pPr marL="0" indent="0">
              <a:buFont typeface="Arial" panose="020B0604020202020204" pitchFamily="34" charset="0"/>
              <a:buNone/>
            </a:pPr>
            <a:r>
              <a:rPr lang="en-US" dirty="0"/>
              <a:t>It’s simply the time between detectable leakage and rupture (if both events occurred in the realization).</a:t>
            </a:r>
          </a:p>
          <a:p>
            <a:pPr marL="0" indent="0">
              <a:buFont typeface="Arial" panose="020B0604020202020204" pitchFamily="34" charset="0"/>
              <a:buNone/>
            </a:pPr>
            <a:r>
              <a:rPr lang="en-US" dirty="0"/>
              <a:t>This is useful because it shows a distribution of the operator response times to a problem in this weld.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With 1 gpm leak rate detection capability, the mean response time was about 3 years, and the minimum observed was just over a year.</a:t>
            </a:r>
          </a:p>
          <a:p>
            <a:pPr marL="0" indent="0">
              <a:buFont typeface="Arial" panose="020B0604020202020204" pitchFamily="34" charset="0"/>
              <a:buNone/>
            </a:pPr>
            <a:r>
              <a:rPr lang="en-US" dirty="0"/>
              <a:t>With a more conservative and historically deterministic 10 gpm leak rate detection capability, the mean response time was just over two years.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5FBAF45-5DA1-499C-A449-020F64C9F571}" type="slidenum">
              <a:rPr lang="en-US" smtClean="0"/>
              <a:t>9</a:t>
            </a:fld>
            <a:endParaRPr lang="en-US"/>
          </a:p>
        </p:txBody>
      </p:sp>
    </p:spTree>
    <p:extLst>
      <p:ext uri="{BB962C8B-B14F-4D97-AF65-F5344CB8AC3E}">
        <p14:creationId xmlns:p14="http://schemas.microsoft.com/office/powerpoint/2010/main" val="1362038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is the last of the leak-before-break results.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plot is showing another custom output we developed: the LBB ratio.</a:t>
                </a:r>
              </a:p>
              <a:p>
                <a:pPr marL="0" indent="0">
                  <a:buFont typeface="Arial" panose="020B0604020202020204" pitchFamily="34" charset="0"/>
                  <a:buNone/>
                </a:pPr>
                <a:r>
                  <a:rPr lang="en-US" dirty="0"/>
                  <a:t>We included this in our LBB analyses to provide insights on how probabilistic LBB compares with deterministic LBB.</a:t>
                </a:r>
              </a:p>
              <a:p>
                <a:pPr marL="0" indent="0">
                  <a:buFont typeface="Arial" panose="020B0604020202020204" pitchFamily="34" charset="0"/>
                  <a:buNone/>
                </a:pPr>
                <a:endParaRPr lang="en-US" dirty="0"/>
              </a:p>
              <a:p>
                <a:pPr marL="0" indent="0">
                  <a:buFont typeface="Arial" panose="020B0604020202020204" pitchFamily="34" charset="0"/>
                  <a:buNone/>
                </a:pPr>
                <a:r>
                  <a:rPr lang="en-US" sz="1800" dirty="0">
                    <a:effectLst/>
                    <a:latin typeface="Arial" panose="020B0604020202020204" pitchFamily="34" charset="0"/>
                    <a:ea typeface="Calibri" panose="020F0502020204030204" pitchFamily="34" charset="0"/>
                  </a:rPr>
                  <a:t>The LBB ratio estimates the ratio between:</a:t>
                </a:r>
              </a:p>
              <a:p>
                <a:pPr marL="0" indent="0">
                  <a:buFont typeface="Arial" panose="020B0604020202020204" pitchFamily="34" charset="0"/>
                  <a:buNone/>
                </a:pPr>
                <a:r>
                  <a:rPr lang="en-US" sz="1800" dirty="0">
                    <a:effectLst/>
                    <a:latin typeface="Arial" panose="020B0604020202020204" pitchFamily="34" charset="0"/>
                    <a:ea typeface="Calibri" panose="020F0502020204030204" pitchFamily="34" charset="0"/>
                  </a:rPr>
                  <a:t>(a) the critical crack length at rupture under combined normal operating and non-probabilistically treated seismic loads, and</a:t>
                </a:r>
              </a:p>
              <a:p>
                <a:pPr marL="0" indent="0">
                  <a:buFont typeface="Arial" panose="020B0604020202020204" pitchFamily="34" charset="0"/>
                  <a:buNone/>
                </a:pPr>
                <a:r>
                  <a:rPr lang="en-US" sz="1800" dirty="0">
                    <a:effectLst/>
                    <a:latin typeface="Arial" panose="020B0604020202020204" pitchFamily="34" charset="0"/>
                    <a:ea typeface="Calibri" panose="020F0502020204030204" pitchFamily="34" charset="0"/>
                  </a:rPr>
                  <a:t>(b) the length of a crack that results in detectable leakage.</a:t>
                </a:r>
              </a:p>
              <a:p>
                <a:pPr marL="0" indent="0">
                  <a:buFont typeface="Arial" panose="020B0604020202020204" pitchFamily="34" charset="0"/>
                  <a:buNone/>
                </a:pPr>
                <a:endParaRPr lang="en-US" sz="1800" dirty="0">
                  <a:effectLst/>
                  <a:latin typeface="Arial" panose="020B0604020202020204" pitchFamily="34" charset="0"/>
                  <a:ea typeface="Calibri" panose="020F0502020204030204" pitchFamily="34" charset="0"/>
                </a:endParaRPr>
              </a:p>
              <a:p>
                <a:pPr marL="0" indent="0">
                  <a:buFont typeface="Arial" panose="020B0604020202020204" pitchFamily="34" charset="0"/>
                  <a:buNone/>
                </a:pPr>
                <a:r>
                  <a:rPr lang="en-US" sz="1800" dirty="0">
                    <a:solidFill>
                      <a:srgbClr val="FF0000"/>
                    </a:solidFill>
                    <a:effectLst/>
                    <a:latin typeface="Calibri" panose="020F0502020204030204" pitchFamily="34" charset="0"/>
                    <a:ea typeface="Times New Roman" panose="02020603050405020304" pitchFamily="18" charset="0"/>
                  </a:rPr>
                  <a:t>In other words, it is an indicator of how confident you are that you will detect a leak before the pipe breaks. For a ratio </a:t>
                </a:r>
                <a14:m>
                  <m:oMath xmlns:m="http://schemas.openxmlformats.org/officeDocument/2006/math">
                    <m:sSub>
                      <m:sSubPr>
                        <m:ctrlPr>
                          <a:rPr lang="en-US" sz="2800" i="1">
                            <a:solidFill>
                              <a:srgbClr val="FF0000"/>
                            </a:solidFill>
                            <a:effectLst/>
                            <a:latin typeface="Cambria Math" panose="02040503050406030204" pitchFamily="18" charset="0"/>
                          </a:rPr>
                        </m:ctrlPr>
                      </m:sSubPr>
                      <m:e>
                        <m:r>
                          <a:rPr lang="en-US" sz="1800" i="1">
                            <a:solidFill>
                              <a:srgbClr val="FF0000"/>
                            </a:solidFill>
                            <a:effectLst/>
                            <a:latin typeface="Cambria Math" panose="02040503050406030204" pitchFamily="18" charset="0"/>
                            <a:ea typeface="Times New Roman" panose="02020603050405020304" pitchFamily="18" charset="0"/>
                            <a:cs typeface="Calibri" panose="020F0502020204030204" pitchFamily="34" charset="0"/>
                          </a:rPr>
                          <m:t>𝑟</m:t>
                        </m:r>
                      </m:e>
                      <m:sub>
                        <m:r>
                          <a:rPr lang="en-US" sz="1800" i="1">
                            <a:solidFill>
                              <a:srgbClr val="FF0000"/>
                            </a:solidFill>
                            <a:effectLst/>
                            <a:latin typeface="Cambria Math" panose="02040503050406030204" pitchFamily="18" charset="0"/>
                            <a:ea typeface="Times New Roman" panose="02020603050405020304" pitchFamily="18" charset="0"/>
                            <a:cs typeface="Calibri" panose="020F0502020204030204" pitchFamily="34" charset="0"/>
                          </a:rPr>
                          <m:t>𝐿𝐵𝐵</m:t>
                        </m:r>
                      </m:sub>
                    </m:sSub>
                  </m:oMath>
                </a14:m>
                <a:r>
                  <a:rPr lang="en-US" sz="1800" dirty="0">
                    <a:solidFill>
                      <a:srgbClr val="FF0000"/>
                    </a:solidFill>
                    <a:effectLst/>
                    <a:latin typeface="Calibri" panose="020F0502020204030204" pitchFamily="34" charset="0"/>
                    <a:ea typeface="Times New Roman" panose="02020603050405020304" pitchFamily="18" charset="0"/>
                  </a:rPr>
                  <a:t>, you can state “once I detect the leak, I still need a crack </a:t>
                </a:r>
                <a14:m>
                  <m:oMath xmlns:m="http://schemas.openxmlformats.org/officeDocument/2006/math">
                    <m:sSub>
                      <m:sSubPr>
                        <m:ctrlPr>
                          <a:rPr lang="en-US" sz="2800" i="1">
                            <a:solidFill>
                              <a:srgbClr val="FF0000"/>
                            </a:solidFill>
                            <a:effectLst/>
                            <a:latin typeface="Cambria Math" panose="02040503050406030204" pitchFamily="18" charset="0"/>
                          </a:rPr>
                        </m:ctrlPr>
                      </m:sSubPr>
                      <m:e>
                        <m:r>
                          <a:rPr lang="en-US" sz="1800" i="1">
                            <a:solidFill>
                              <a:srgbClr val="FF0000"/>
                            </a:solidFill>
                            <a:effectLst/>
                            <a:latin typeface="Cambria Math" panose="02040503050406030204" pitchFamily="18" charset="0"/>
                            <a:ea typeface="Times New Roman" panose="02020603050405020304" pitchFamily="18" charset="0"/>
                            <a:cs typeface="Calibri" panose="020F0502020204030204" pitchFamily="34" charset="0"/>
                          </a:rPr>
                          <m:t>𝑟</m:t>
                        </m:r>
                      </m:e>
                      <m:sub>
                        <m:r>
                          <a:rPr lang="en-US" sz="1800" i="1">
                            <a:solidFill>
                              <a:srgbClr val="FF0000"/>
                            </a:solidFill>
                            <a:effectLst/>
                            <a:latin typeface="Cambria Math" panose="02040503050406030204" pitchFamily="18" charset="0"/>
                            <a:ea typeface="Times New Roman" panose="02020603050405020304" pitchFamily="18" charset="0"/>
                            <a:cs typeface="Calibri" panose="020F0502020204030204" pitchFamily="34" charset="0"/>
                          </a:rPr>
                          <m:t>𝐿𝐵𝐵</m:t>
                        </m:r>
                      </m:sub>
                    </m:sSub>
                  </m:oMath>
                </a14:m>
                <a:r>
                  <a:rPr lang="en-US" sz="1800" dirty="0">
                    <a:solidFill>
                      <a:srgbClr val="FF0000"/>
                    </a:solidFill>
                    <a:effectLst/>
                    <a:latin typeface="Calibri" panose="020F0502020204030204" pitchFamily="34" charset="0"/>
                    <a:ea typeface="Times New Roman" panose="02020603050405020304" pitchFamily="18" charset="0"/>
                  </a:rPr>
                  <a:t> times bigger to have rupture”</a:t>
                </a:r>
                <a:endParaRPr lang="en-US" sz="1800" dirty="0">
                  <a:effectLst/>
                  <a:latin typeface="Arial" panose="020B0604020202020204" pitchFamily="34" charset="0"/>
                  <a:ea typeface="Calibri" panose="020F0502020204030204" pitchFamily="34" charset="0"/>
                </a:endParaRPr>
              </a:p>
              <a:p>
                <a:pPr marL="0" indent="0">
                  <a:buFont typeface="Arial" panose="020B0604020202020204" pitchFamily="34" charset="0"/>
                  <a:buNone/>
                </a:pPr>
                <a:endParaRPr lang="en-US" sz="1800" dirty="0">
                  <a:effectLst/>
                  <a:latin typeface="Arial" panose="020B0604020202020204" pitchFamily="34" charset="0"/>
                  <a:ea typeface="Calibri" panose="020F0502020204030204" pitchFamily="34" charset="0"/>
                </a:endParaRPr>
              </a:p>
              <a:p>
                <a:pPr marL="0" indent="0">
                  <a:buFont typeface="Arial" panose="020B0604020202020204" pitchFamily="34" charset="0"/>
                  <a:buNone/>
                </a:pPr>
                <a:r>
                  <a:rPr lang="en-US" sz="1800" dirty="0">
                    <a:effectLst/>
                    <a:latin typeface="Arial" panose="020B0604020202020204" pitchFamily="34" charset="0"/>
                  </a:rPr>
                  <a:t>With a 1-gpm leak detection capability, mean LBB ratio was about 10.</a:t>
                </a:r>
              </a:p>
              <a:p>
                <a:pPr marL="0" indent="0">
                  <a:buFont typeface="Arial" panose="020B0604020202020204" pitchFamily="34" charset="0"/>
                  <a:buNone/>
                </a:pPr>
                <a:r>
                  <a:rPr lang="en-US" sz="1800" dirty="0">
                    <a:effectLst/>
                    <a:latin typeface="Arial" panose="020B0604020202020204" pitchFamily="34" charset="0"/>
                  </a:rPr>
                  <a:t>With the 10-gpm leak detection capability, it was about 4.5</a:t>
                </a:r>
              </a:p>
              <a:p>
                <a:pPr marL="0" indent="0">
                  <a:buFont typeface="Arial" panose="020B0604020202020204" pitchFamily="34" charset="0"/>
                  <a:buNone/>
                </a:pPr>
                <a:endParaRPr lang="en-US" sz="1800" dirty="0">
                  <a:effectLst/>
                  <a:latin typeface="Arial" panose="020B0604020202020204" pitchFamily="34" charset="0"/>
                </a:endParaRPr>
              </a:p>
              <a:p>
                <a:pPr marL="0" indent="0">
                  <a:buFont typeface="Arial" panose="020B0604020202020204" pitchFamily="34" charset="0"/>
                  <a:buNone/>
                </a:pPr>
                <a:r>
                  <a:rPr lang="en-US" sz="1800" dirty="0">
                    <a:effectLst/>
                    <a:latin typeface="Arial" panose="020B0604020202020204" pitchFamily="34" charset="0"/>
                  </a:rPr>
                  <a:t>The deterministic acceptance criterion from NRC Standard Review Plan Section 3.6.3 is 2.0, so we can see from these results that we have large margins against failure (2 to 5 times the acceptance criterion).</a:t>
                </a:r>
              </a:p>
              <a:p>
                <a:pPr marL="0" indent="0">
                  <a:buFont typeface="Arial" panose="020B0604020202020204" pitchFamily="34" charset="0"/>
                  <a:buNone/>
                </a:pP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is the last of the leak-before-break results.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plot is showing another custom output we developed: the LBB ratio.</a:t>
                </a:r>
              </a:p>
              <a:p>
                <a:pPr marL="0" indent="0">
                  <a:buFont typeface="Arial" panose="020B0604020202020204" pitchFamily="34" charset="0"/>
                  <a:buNone/>
                </a:pPr>
                <a:r>
                  <a:rPr lang="en-US" dirty="0"/>
                  <a:t>We included this in our LBB analyses to provide insights on how probabilistic LBB compares with deterministic LBB.</a:t>
                </a:r>
              </a:p>
              <a:p>
                <a:pPr marL="0" indent="0">
                  <a:buFont typeface="Arial" panose="020B0604020202020204" pitchFamily="34" charset="0"/>
                  <a:buNone/>
                </a:pPr>
                <a:endParaRPr lang="en-US" dirty="0"/>
              </a:p>
              <a:p>
                <a:pPr marL="0" indent="0">
                  <a:buFont typeface="Arial" panose="020B0604020202020204" pitchFamily="34" charset="0"/>
                  <a:buNone/>
                </a:pPr>
                <a:r>
                  <a:rPr lang="en-US" sz="1800" dirty="0">
                    <a:effectLst/>
                    <a:latin typeface="Arial" panose="020B0604020202020204" pitchFamily="34" charset="0"/>
                    <a:ea typeface="Calibri" panose="020F0502020204030204" pitchFamily="34" charset="0"/>
                  </a:rPr>
                  <a:t>The LBB ratio estimates the ratio between:</a:t>
                </a:r>
              </a:p>
              <a:p>
                <a:pPr marL="0" indent="0">
                  <a:buFont typeface="Arial" panose="020B0604020202020204" pitchFamily="34" charset="0"/>
                  <a:buNone/>
                </a:pPr>
                <a:r>
                  <a:rPr lang="en-US" sz="1800" dirty="0">
                    <a:effectLst/>
                    <a:latin typeface="Arial" panose="020B0604020202020204" pitchFamily="34" charset="0"/>
                    <a:ea typeface="Calibri" panose="020F0502020204030204" pitchFamily="34" charset="0"/>
                  </a:rPr>
                  <a:t>(a) the critical crack length at rupture under combined normal operating and non-probabilistically treated seismic loads, and</a:t>
                </a:r>
              </a:p>
              <a:p>
                <a:pPr marL="0" indent="0">
                  <a:buFont typeface="Arial" panose="020B0604020202020204" pitchFamily="34" charset="0"/>
                  <a:buNone/>
                </a:pPr>
                <a:r>
                  <a:rPr lang="en-US" sz="1800" dirty="0">
                    <a:effectLst/>
                    <a:latin typeface="Arial" panose="020B0604020202020204" pitchFamily="34" charset="0"/>
                    <a:ea typeface="Calibri" panose="020F0502020204030204" pitchFamily="34" charset="0"/>
                  </a:rPr>
                  <a:t>(b) the length of a crack that results in detectable leakage.</a:t>
                </a:r>
              </a:p>
              <a:p>
                <a:pPr marL="0" indent="0">
                  <a:buFont typeface="Arial" panose="020B0604020202020204" pitchFamily="34" charset="0"/>
                  <a:buNone/>
                </a:pPr>
                <a:endParaRPr lang="en-US" sz="1800" dirty="0">
                  <a:effectLst/>
                  <a:latin typeface="Arial" panose="020B0604020202020204" pitchFamily="34" charset="0"/>
                  <a:ea typeface="Calibri" panose="020F0502020204030204" pitchFamily="34" charset="0"/>
                </a:endParaRPr>
              </a:p>
              <a:p>
                <a:pPr marL="0" indent="0">
                  <a:buFont typeface="Arial" panose="020B0604020202020204" pitchFamily="34" charset="0"/>
                  <a:buNone/>
                </a:pPr>
                <a:r>
                  <a:rPr lang="en-US" sz="1800" dirty="0">
                    <a:solidFill>
                      <a:srgbClr val="FF0000"/>
                    </a:solidFill>
                    <a:effectLst/>
                    <a:latin typeface="Calibri" panose="020F0502020204030204" pitchFamily="34" charset="0"/>
                    <a:ea typeface="Times New Roman" panose="02020603050405020304" pitchFamily="18" charset="0"/>
                  </a:rPr>
                  <a:t>In other words, it is an indicator of how confident you are that you will detect a leak before the pipe breaks. For a ratio </a:t>
                </a:r>
                <a:r>
                  <a:rPr lang="en-US" sz="1800" i="0">
                    <a:solidFill>
                      <a:srgbClr val="FF0000"/>
                    </a:solidFill>
                    <a:effectLst/>
                    <a:latin typeface="Cambria Math" panose="02040503050406030204" pitchFamily="18" charset="0"/>
                    <a:ea typeface="Times New Roman" panose="02020603050405020304" pitchFamily="18" charset="0"/>
                    <a:cs typeface="Calibri" panose="020F0502020204030204" pitchFamily="34" charset="0"/>
                  </a:rPr>
                  <a:t>𝑟</a:t>
                </a:r>
                <a:r>
                  <a:rPr lang="en-US" sz="2800" i="0">
                    <a:solidFill>
                      <a:srgbClr val="FF0000"/>
                    </a:solidFill>
                    <a:effectLst/>
                    <a:latin typeface="Cambria Math" panose="02040503050406030204" pitchFamily="18" charset="0"/>
                    <a:ea typeface="Times New Roman" panose="02020603050405020304" pitchFamily="18" charset="0"/>
                    <a:cs typeface="Calibri" panose="020F0502020204030204" pitchFamily="34" charset="0"/>
                  </a:rPr>
                  <a:t>_</a:t>
                </a:r>
                <a:r>
                  <a:rPr lang="en-US" sz="1800" i="0">
                    <a:solidFill>
                      <a:srgbClr val="FF0000"/>
                    </a:solidFill>
                    <a:effectLst/>
                    <a:latin typeface="Cambria Math" panose="02040503050406030204" pitchFamily="18" charset="0"/>
                    <a:ea typeface="Times New Roman" panose="02020603050405020304" pitchFamily="18" charset="0"/>
                    <a:cs typeface="Calibri" panose="020F0502020204030204" pitchFamily="34" charset="0"/>
                  </a:rPr>
                  <a:t>𝐿𝐵𝐵</a:t>
                </a:r>
                <a:r>
                  <a:rPr lang="en-US" sz="1800" dirty="0">
                    <a:solidFill>
                      <a:srgbClr val="FF0000"/>
                    </a:solidFill>
                    <a:effectLst/>
                    <a:latin typeface="Calibri" panose="020F0502020204030204" pitchFamily="34" charset="0"/>
                    <a:ea typeface="Times New Roman" panose="02020603050405020304" pitchFamily="18" charset="0"/>
                  </a:rPr>
                  <a:t>, you can state “once I detect the leak, I still need a crack </a:t>
                </a:r>
                <a:r>
                  <a:rPr lang="en-US" sz="1800" i="0">
                    <a:solidFill>
                      <a:srgbClr val="FF0000"/>
                    </a:solidFill>
                    <a:effectLst/>
                    <a:latin typeface="Cambria Math" panose="02040503050406030204" pitchFamily="18" charset="0"/>
                    <a:ea typeface="Times New Roman" panose="02020603050405020304" pitchFamily="18" charset="0"/>
                    <a:cs typeface="Calibri" panose="020F0502020204030204" pitchFamily="34" charset="0"/>
                  </a:rPr>
                  <a:t>𝑟</a:t>
                </a:r>
                <a:r>
                  <a:rPr lang="en-US" sz="2800" i="0">
                    <a:solidFill>
                      <a:srgbClr val="FF0000"/>
                    </a:solidFill>
                    <a:effectLst/>
                    <a:latin typeface="Cambria Math" panose="02040503050406030204" pitchFamily="18" charset="0"/>
                    <a:ea typeface="Times New Roman" panose="02020603050405020304" pitchFamily="18" charset="0"/>
                    <a:cs typeface="Calibri" panose="020F0502020204030204" pitchFamily="34" charset="0"/>
                  </a:rPr>
                  <a:t>_</a:t>
                </a:r>
                <a:r>
                  <a:rPr lang="en-US" sz="1800" i="0">
                    <a:solidFill>
                      <a:srgbClr val="FF0000"/>
                    </a:solidFill>
                    <a:effectLst/>
                    <a:latin typeface="Cambria Math" panose="02040503050406030204" pitchFamily="18" charset="0"/>
                    <a:ea typeface="Times New Roman" panose="02020603050405020304" pitchFamily="18" charset="0"/>
                    <a:cs typeface="Calibri" panose="020F0502020204030204" pitchFamily="34" charset="0"/>
                  </a:rPr>
                  <a:t>𝐿𝐵𝐵</a:t>
                </a:r>
                <a:r>
                  <a:rPr lang="en-US" sz="1800" dirty="0">
                    <a:solidFill>
                      <a:srgbClr val="FF0000"/>
                    </a:solidFill>
                    <a:effectLst/>
                    <a:latin typeface="Calibri" panose="020F0502020204030204" pitchFamily="34" charset="0"/>
                    <a:ea typeface="Times New Roman" panose="02020603050405020304" pitchFamily="18" charset="0"/>
                  </a:rPr>
                  <a:t> times bigger to have rupture”</a:t>
                </a:r>
                <a:endParaRPr lang="en-US" sz="1800" dirty="0">
                  <a:effectLst/>
                  <a:latin typeface="Arial" panose="020B0604020202020204" pitchFamily="34" charset="0"/>
                  <a:ea typeface="Calibri" panose="020F0502020204030204" pitchFamily="34" charset="0"/>
                </a:endParaRPr>
              </a:p>
              <a:p>
                <a:pPr marL="0" indent="0">
                  <a:buFont typeface="Arial" panose="020B0604020202020204" pitchFamily="34" charset="0"/>
                  <a:buNone/>
                </a:pPr>
                <a:endParaRPr lang="en-US" sz="1800" dirty="0">
                  <a:effectLst/>
                  <a:latin typeface="Arial" panose="020B0604020202020204" pitchFamily="34" charset="0"/>
                  <a:ea typeface="Calibri" panose="020F0502020204030204" pitchFamily="34" charset="0"/>
                </a:endParaRPr>
              </a:p>
              <a:p>
                <a:pPr marL="0" indent="0">
                  <a:buFont typeface="Arial" panose="020B0604020202020204" pitchFamily="34" charset="0"/>
                  <a:buNone/>
                </a:pPr>
                <a:r>
                  <a:rPr lang="en-US" sz="1800" dirty="0">
                    <a:effectLst/>
                    <a:latin typeface="Arial" panose="020B0604020202020204" pitchFamily="34" charset="0"/>
                  </a:rPr>
                  <a:t>With a 1-gpm leak detection capability, mean LBB ratio was about 10.</a:t>
                </a:r>
              </a:p>
              <a:p>
                <a:pPr marL="0" indent="0">
                  <a:buFont typeface="Arial" panose="020B0604020202020204" pitchFamily="34" charset="0"/>
                  <a:buNone/>
                </a:pPr>
                <a:r>
                  <a:rPr lang="en-US" sz="1800" dirty="0">
                    <a:effectLst/>
                    <a:latin typeface="Arial" panose="020B0604020202020204" pitchFamily="34" charset="0"/>
                  </a:rPr>
                  <a:t>With the 10-gpm leak detection capability, it was about 4.5</a:t>
                </a:r>
              </a:p>
              <a:p>
                <a:pPr marL="0" indent="0">
                  <a:buFont typeface="Arial" panose="020B0604020202020204" pitchFamily="34" charset="0"/>
                  <a:buNone/>
                </a:pPr>
                <a:endParaRPr lang="en-US" sz="1800" dirty="0">
                  <a:effectLst/>
                  <a:latin typeface="Arial" panose="020B0604020202020204" pitchFamily="34" charset="0"/>
                </a:endParaRPr>
              </a:p>
              <a:p>
                <a:pPr marL="0" indent="0">
                  <a:buFont typeface="Arial" panose="020B0604020202020204" pitchFamily="34" charset="0"/>
                  <a:buNone/>
                </a:pPr>
                <a:r>
                  <a:rPr lang="en-US" sz="1800" dirty="0">
                    <a:effectLst/>
                    <a:latin typeface="Arial" panose="020B0604020202020204" pitchFamily="34" charset="0"/>
                  </a:rPr>
                  <a:t>The deterministic acceptance criterion from NRC Standard Review Plan Section 3.6.3 is 2.0, so we can see from these results that we have large margins against failure (2 to 5 times the acceptance criterion).</a:t>
                </a:r>
              </a:p>
              <a:p>
                <a:pPr marL="0" indent="0">
                  <a:buFont typeface="Arial" panose="020B0604020202020204" pitchFamily="34" charset="0"/>
                  <a:buNone/>
                </a:pPr>
                <a:endParaRPr lang="en-US" dirty="0"/>
              </a:p>
            </p:txBody>
          </p:sp>
        </mc:Fallback>
      </mc:AlternateContent>
      <p:sp>
        <p:nvSpPr>
          <p:cNvPr id="4" name="Slide Number Placeholder 3"/>
          <p:cNvSpPr>
            <a:spLocks noGrp="1"/>
          </p:cNvSpPr>
          <p:nvPr>
            <p:ph type="sldNum" sz="quarter" idx="5"/>
          </p:nvPr>
        </p:nvSpPr>
        <p:spPr/>
        <p:txBody>
          <a:bodyPr/>
          <a:lstStyle/>
          <a:p>
            <a:fld id="{05FBAF45-5DA1-499C-A449-020F64C9F571}" type="slidenum">
              <a:rPr lang="en-US" smtClean="0"/>
              <a:t>10</a:t>
            </a:fld>
            <a:endParaRPr lang="en-US"/>
          </a:p>
        </p:txBody>
      </p:sp>
    </p:spTree>
    <p:extLst>
      <p:ext uri="{BB962C8B-B14F-4D97-AF65-F5344CB8AC3E}">
        <p14:creationId xmlns:p14="http://schemas.microsoft.com/office/powerpoint/2010/main" val="754879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 the next couple of slides we’re moving on to a new set of results for LOCA frequency estimation.</a:t>
            </a:r>
          </a:p>
          <a:p>
            <a:pPr marL="0" indent="0">
              <a:buFont typeface="Arial" panose="020B0604020202020204" pitchFamily="34" charset="0"/>
              <a:buNone/>
            </a:pPr>
            <a:r>
              <a:rPr lang="en-US" dirty="0"/>
              <a:t>The are all standard xLPR code outputs.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Here we are showing the probabilities of small-, medium, and large-break LOCAs defined by either the leak rate or crack-opening area.</a:t>
            </a:r>
          </a:p>
          <a:p>
            <a:pPr marL="0" indent="0">
              <a:buFont typeface="Arial" panose="020B0604020202020204" pitchFamily="34" charset="0"/>
              <a:buNone/>
            </a:pPr>
            <a:r>
              <a:rPr lang="en-US" dirty="0"/>
              <a:t>These results do not credit any detection.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can see that there is:</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rgbClr val="C71C22"/>
                </a:solidFill>
              </a:rPr>
              <a:t>SMALL</a:t>
            </a:r>
            <a:r>
              <a:rPr lang="en-US" sz="1200" dirty="0">
                <a:solidFill>
                  <a:srgbClr val="C71C22"/>
                </a:solidFill>
              </a:rPr>
              <a:t> </a:t>
            </a:r>
            <a:r>
              <a:rPr lang="en-US" sz="1200" dirty="0"/>
              <a:t>variation among small-, medium-, and large-break LOCA estimates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rgbClr val="C71C22"/>
                </a:solidFill>
              </a:rPr>
              <a:t>MORE</a:t>
            </a:r>
            <a:r>
              <a:rPr lang="en-US" sz="1200" dirty="0"/>
              <a:t> variation from the LOCA definition (i.e., LOCA threshold defined by leak rate vs. threshold defined by crack-opening area)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FF0000"/>
                </a:solidFill>
                <a:effectLst/>
                <a:latin typeface="Calibri" panose="020F0502020204030204" pitchFamily="34" charset="0"/>
                <a:ea typeface="Times New Roman" panose="02020603050405020304" pitchFamily="18" charset="0"/>
              </a:rPr>
              <a:t>There are two potential causes for this. The leak rate/COA translation is done supposing a circular flaw which may be less accurate for smaller flow/crack. But more importantly, the crack grows quickly once TWC so that the monthly time step sees big jumps in size (and therefore leak rate). Most of the time MBLOCA and LBLOCA will both be reached within a single timestep.</a:t>
            </a:r>
            <a:endParaRPr lang="en-US" sz="1200" dirty="0"/>
          </a:p>
        </p:txBody>
      </p:sp>
      <p:sp>
        <p:nvSpPr>
          <p:cNvPr id="4" name="Slide Number Placeholder 3"/>
          <p:cNvSpPr>
            <a:spLocks noGrp="1"/>
          </p:cNvSpPr>
          <p:nvPr>
            <p:ph type="sldNum" sz="quarter" idx="5"/>
          </p:nvPr>
        </p:nvSpPr>
        <p:spPr/>
        <p:txBody>
          <a:bodyPr/>
          <a:lstStyle/>
          <a:p>
            <a:fld id="{05FBAF45-5DA1-499C-A449-020F64C9F571}" type="slidenum">
              <a:rPr lang="en-US" smtClean="0"/>
              <a:t>11</a:t>
            </a:fld>
            <a:endParaRPr lang="en-US"/>
          </a:p>
        </p:txBody>
      </p:sp>
    </p:spTree>
    <p:extLst>
      <p:ext uri="{BB962C8B-B14F-4D97-AF65-F5344CB8AC3E}">
        <p14:creationId xmlns:p14="http://schemas.microsoft.com/office/powerpoint/2010/main" val="2594182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17525-794D-4E63-B431-95C573747C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1C4426-F771-447B-BDE3-2A858B7621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9480FC-5E73-422C-B2BD-CB969513AF20}"/>
              </a:ext>
            </a:extLst>
          </p:cNvPr>
          <p:cNvSpPr>
            <a:spLocks noGrp="1"/>
          </p:cNvSpPr>
          <p:nvPr>
            <p:ph type="dt" sz="half" idx="10"/>
          </p:nvPr>
        </p:nvSpPr>
        <p:spPr/>
        <p:txBody>
          <a:bodyPr/>
          <a:lstStyle/>
          <a:p>
            <a:fld id="{56861CEF-B04D-4995-AD97-9BE0D3F62263}" type="datetime1">
              <a:rPr lang="en-US" smtClean="0"/>
              <a:t>10/25/2022</a:t>
            </a:fld>
            <a:endParaRPr lang="en-US"/>
          </a:p>
        </p:txBody>
      </p:sp>
      <p:sp>
        <p:nvSpPr>
          <p:cNvPr id="5" name="Footer Placeholder 4">
            <a:extLst>
              <a:ext uri="{FF2B5EF4-FFF2-40B4-BE49-F238E27FC236}">
                <a16:creationId xmlns:a16="http://schemas.microsoft.com/office/drawing/2014/main" id="{0CAA80D3-61DC-4F08-9C62-C2503BFA6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A1AFE-04A8-4B9D-BD3B-C81D3BCC543F}"/>
              </a:ext>
            </a:extLst>
          </p:cNvPr>
          <p:cNvSpPr>
            <a:spLocks noGrp="1"/>
          </p:cNvSpPr>
          <p:nvPr>
            <p:ph type="sldNum" sz="quarter" idx="12"/>
          </p:nvPr>
        </p:nvSpPr>
        <p:spPr/>
        <p:txBody>
          <a:bodyPr/>
          <a:lstStyle/>
          <a:p>
            <a:fld id="{32CEA0A2-0728-46DD-B781-38DD570C18FE}" type="slidenum">
              <a:rPr lang="en-US" smtClean="0"/>
              <a:t>‹#›</a:t>
            </a:fld>
            <a:endParaRPr lang="en-US"/>
          </a:p>
        </p:txBody>
      </p:sp>
    </p:spTree>
    <p:extLst>
      <p:ext uri="{BB962C8B-B14F-4D97-AF65-F5344CB8AC3E}">
        <p14:creationId xmlns:p14="http://schemas.microsoft.com/office/powerpoint/2010/main" val="1492130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0436-EAC2-46B8-AA91-8BFE5A3E05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211527-5412-436C-A437-33A07E9838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FAEDE-C9F1-453B-B16F-EE75D56F0BC2}"/>
              </a:ext>
            </a:extLst>
          </p:cNvPr>
          <p:cNvSpPr>
            <a:spLocks noGrp="1"/>
          </p:cNvSpPr>
          <p:nvPr>
            <p:ph type="dt" sz="half" idx="10"/>
          </p:nvPr>
        </p:nvSpPr>
        <p:spPr/>
        <p:txBody>
          <a:bodyPr/>
          <a:lstStyle/>
          <a:p>
            <a:fld id="{8D8BF002-80F2-4EFE-9D14-F114972FC9F1}" type="datetime1">
              <a:rPr lang="en-US" smtClean="0"/>
              <a:t>10/25/2022</a:t>
            </a:fld>
            <a:endParaRPr lang="en-US"/>
          </a:p>
        </p:txBody>
      </p:sp>
      <p:sp>
        <p:nvSpPr>
          <p:cNvPr id="5" name="Footer Placeholder 4">
            <a:extLst>
              <a:ext uri="{FF2B5EF4-FFF2-40B4-BE49-F238E27FC236}">
                <a16:creationId xmlns:a16="http://schemas.microsoft.com/office/drawing/2014/main" id="{96EC4B86-A39F-40DF-8C82-4DCF2FDEC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28A53-A6FC-48AD-A896-0EA1594ADED2}"/>
              </a:ext>
            </a:extLst>
          </p:cNvPr>
          <p:cNvSpPr>
            <a:spLocks noGrp="1"/>
          </p:cNvSpPr>
          <p:nvPr>
            <p:ph type="sldNum" sz="quarter" idx="12"/>
          </p:nvPr>
        </p:nvSpPr>
        <p:spPr/>
        <p:txBody>
          <a:bodyPr/>
          <a:lstStyle/>
          <a:p>
            <a:fld id="{32CEA0A2-0728-46DD-B781-38DD570C18FE}" type="slidenum">
              <a:rPr lang="en-US" smtClean="0"/>
              <a:t>‹#›</a:t>
            </a:fld>
            <a:endParaRPr lang="en-US"/>
          </a:p>
        </p:txBody>
      </p:sp>
    </p:spTree>
    <p:extLst>
      <p:ext uri="{BB962C8B-B14F-4D97-AF65-F5344CB8AC3E}">
        <p14:creationId xmlns:p14="http://schemas.microsoft.com/office/powerpoint/2010/main" val="166860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A3C4C2-E345-45B8-BB55-35D8D1D777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C85C73-52C1-40D2-B6D4-C620D84C2E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0B505-BDD2-4B26-AF15-B4D2A3138F12}"/>
              </a:ext>
            </a:extLst>
          </p:cNvPr>
          <p:cNvSpPr>
            <a:spLocks noGrp="1"/>
          </p:cNvSpPr>
          <p:nvPr>
            <p:ph type="dt" sz="half" idx="10"/>
          </p:nvPr>
        </p:nvSpPr>
        <p:spPr/>
        <p:txBody>
          <a:bodyPr/>
          <a:lstStyle/>
          <a:p>
            <a:fld id="{60E039D3-F96C-4B9B-B27E-3E4B4BF6950A}" type="datetime1">
              <a:rPr lang="en-US" smtClean="0"/>
              <a:t>10/25/2022</a:t>
            </a:fld>
            <a:endParaRPr lang="en-US"/>
          </a:p>
        </p:txBody>
      </p:sp>
      <p:sp>
        <p:nvSpPr>
          <p:cNvPr id="5" name="Footer Placeholder 4">
            <a:extLst>
              <a:ext uri="{FF2B5EF4-FFF2-40B4-BE49-F238E27FC236}">
                <a16:creationId xmlns:a16="http://schemas.microsoft.com/office/drawing/2014/main" id="{B5CE48FF-BAFC-409F-B0DB-3E567C13C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F8D80-D60C-4687-B1B2-6883CF654F5C}"/>
              </a:ext>
            </a:extLst>
          </p:cNvPr>
          <p:cNvSpPr>
            <a:spLocks noGrp="1"/>
          </p:cNvSpPr>
          <p:nvPr>
            <p:ph type="sldNum" sz="quarter" idx="12"/>
          </p:nvPr>
        </p:nvSpPr>
        <p:spPr/>
        <p:txBody>
          <a:bodyPr/>
          <a:lstStyle/>
          <a:p>
            <a:fld id="{32CEA0A2-0728-46DD-B781-38DD570C18FE}" type="slidenum">
              <a:rPr lang="en-US" smtClean="0"/>
              <a:t>‹#›</a:t>
            </a:fld>
            <a:endParaRPr lang="en-US"/>
          </a:p>
        </p:txBody>
      </p:sp>
    </p:spTree>
    <p:extLst>
      <p:ext uri="{BB962C8B-B14F-4D97-AF65-F5344CB8AC3E}">
        <p14:creationId xmlns:p14="http://schemas.microsoft.com/office/powerpoint/2010/main" val="528959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15289-C002-472B-A23E-C1D27448E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6E171A-C9E5-4808-89F3-C2BDAB7D08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35CDD-3E53-4F72-8F0D-89A95065EFD8}"/>
              </a:ext>
            </a:extLst>
          </p:cNvPr>
          <p:cNvSpPr>
            <a:spLocks noGrp="1"/>
          </p:cNvSpPr>
          <p:nvPr>
            <p:ph type="dt" sz="half" idx="10"/>
          </p:nvPr>
        </p:nvSpPr>
        <p:spPr/>
        <p:txBody>
          <a:bodyPr/>
          <a:lstStyle/>
          <a:p>
            <a:fld id="{794BCAFF-8590-4933-A7CE-5808DE67E2BC}" type="datetime1">
              <a:rPr lang="en-US" smtClean="0"/>
              <a:t>10/25/2022</a:t>
            </a:fld>
            <a:endParaRPr lang="en-US"/>
          </a:p>
        </p:txBody>
      </p:sp>
      <p:sp>
        <p:nvSpPr>
          <p:cNvPr id="5" name="Footer Placeholder 4">
            <a:extLst>
              <a:ext uri="{FF2B5EF4-FFF2-40B4-BE49-F238E27FC236}">
                <a16:creationId xmlns:a16="http://schemas.microsoft.com/office/drawing/2014/main" id="{541C61BD-90E5-4D56-AEC6-0C68B3769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99C188-433D-4210-99B3-018B6E945890}"/>
              </a:ext>
            </a:extLst>
          </p:cNvPr>
          <p:cNvSpPr>
            <a:spLocks noGrp="1"/>
          </p:cNvSpPr>
          <p:nvPr>
            <p:ph type="sldNum" sz="quarter" idx="12"/>
          </p:nvPr>
        </p:nvSpPr>
        <p:spPr/>
        <p:txBody>
          <a:bodyPr/>
          <a:lstStyle/>
          <a:p>
            <a:fld id="{32CEA0A2-0728-46DD-B781-38DD570C18FE}" type="slidenum">
              <a:rPr lang="en-US" smtClean="0"/>
              <a:t>‹#›</a:t>
            </a:fld>
            <a:endParaRPr lang="en-US"/>
          </a:p>
        </p:txBody>
      </p:sp>
    </p:spTree>
    <p:extLst>
      <p:ext uri="{BB962C8B-B14F-4D97-AF65-F5344CB8AC3E}">
        <p14:creationId xmlns:p14="http://schemas.microsoft.com/office/powerpoint/2010/main" val="2660337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429A7-4BFF-4FD9-96CB-A194C61E2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5FCEC6-3C3A-4706-B281-296F561E63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542AF4-45FB-49D3-800A-E6CB658D8A23}"/>
              </a:ext>
            </a:extLst>
          </p:cNvPr>
          <p:cNvSpPr>
            <a:spLocks noGrp="1"/>
          </p:cNvSpPr>
          <p:nvPr>
            <p:ph type="dt" sz="half" idx="10"/>
          </p:nvPr>
        </p:nvSpPr>
        <p:spPr/>
        <p:txBody>
          <a:bodyPr/>
          <a:lstStyle/>
          <a:p>
            <a:fld id="{C51A1752-B47F-4E76-83EA-EC28F861ACCA}" type="datetime1">
              <a:rPr lang="en-US" smtClean="0"/>
              <a:t>10/25/2022</a:t>
            </a:fld>
            <a:endParaRPr lang="en-US"/>
          </a:p>
        </p:txBody>
      </p:sp>
      <p:sp>
        <p:nvSpPr>
          <p:cNvPr id="5" name="Footer Placeholder 4">
            <a:extLst>
              <a:ext uri="{FF2B5EF4-FFF2-40B4-BE49-F238E27FC236}">
                <a16:creationId xmlns:a16="http://schemas.microsoft.com/office/drawing/2014/main" id="{32D97907-0AB1-4E74-A38F-79A1C0AA31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50A68-A95C-4640-9EF7-6B64E7989A3F}"/>
              </a:ext>
            </a:extLst>
          </p:cNvPr>
          <p:cNvSpPr>
            <a:spLocks noGrp="1"/>
          </p:cNvSpPr>
          <p:nvPr>
            <p:ph type="sldNum" sz="quarter" idx="12"/>
          </p:nvPr>
        </p:nvSpPr>
        <p:spPr/>
        <p:txBody>
          <a:bodyPr/>
          <a:lstStyle/>
          <a:p>
            <a:fld id="{32CEA0A2-0728-46DD-B781-38DD570C18FE}" type="slidenum">
              <a:rPr lang="en-US" smtClean="0"/>
              <a:t>‹#›</a:t>
            </a:fld>
            <a:endParaRPr lang="en-US"/>
          </a:p>
        </p:txBody>
      </p:sp>
    </p:spTree>
    <p:extLst>
      <p:ext uri="{BB962C8B-B14F-4D97-AF65-F5344CB8AC3E}">
        <p14:creationId xmlns:p14="http://schemas.microsoft.com/office/powerpoint/2010/main" val="2092510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5C33-8FD6-4021-9FC9-4048B2847B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C036AB-B0F6-49F1-89D6-33EE2E7097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C9C0AE-2F74-4541-8391-E2E55E35F5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115284-205F-4EB5-8710-04C1F303BC55}"/>
              </a:ext>
            </a:extLst>
          </p:cNvPr>
          <p:cNvSpPr>
            <a:spLocks noGrp="1"/>
          </p:cNvSpPr>
          <p:nvPr>
            <p:ph type="dt" sz="half" idx="10"/>
          </p:nvPr>
        </p:nvSpPr>
        <p:spPr/>
        <p:txBody>
          <a:bodyPr/>
          <a:lstStyle/>
          <a:p>
            <a:fld id="{95DDF95D-CEEF-475C-A0E4-D584CB65146E}" type="datetime1">
              <a:rPr lang="en-US" smtClean="0"/>
              <a:t>10/25/2022</a:t>
            </a:fld>
            <a:endParaRPr lang="en-US"/>
          </a:p>
        </p:txBody>
      </p:sp>
      <p:sp>
        <p:nvSpPr>
          <p:cNvPr id="6" name="Footer Placeholder 5">
            <a:extLst>
              <a:ext uri="{FF2B5EF4-FFF2-40B4-BE49-F238E27FC236}">
                <a16:creationId xmlns:a16="http://schemas.microsoft.com/office/drawing/2014/main" id="{0E45E73E-5DC9-41B0-84C2-DDE2B91D4F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D83A87-2C7A-460A-84E9-F557C4160B1E}"/>
              </a:ext>
            </a:extLst>
          </p:cNvPr>
          <p:cNvSpPr>
            <a:spLocks noGrp="1"/>
          </p:cNvSpPr>
          <p:nvPr>
            <p:ph type="sldNum" sz="quarter" idx="12"/>
          </p:nvPr>
        </p:nvSpPr>
        <p:spPr/>
        <p:txBody>
          <a:bodyPr/>
          <a:lstStyle/>
          <a:p>
            <a:fld id="{32CEA0A2-0728-46DD-B781-38DD570C18FE}" type="slidenum">
              <a:rPr lang="en-US" smtClean="0"/>
              <a:t>‹#›</a:t>
            </a:fld>
            <a:endParaRPr lang="en-US"/>
          </a:p>
        </p:txBody>
      </p:sp>
    </p:spTree>
    <p:extLst>
      <p:ext uri="{BB962C8B-B14F-4D97-AF65-F5344CB8AC3E}">
        <p14:creationId xmlns:p14="http://schemas.microsoft.com/office/powerpoint/2010/main" val="1802426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E22FC-3091-408A-94B8-A34653B2F7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98FA09-34C4-42B2-8E82-81ABB8FA1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CFE6A2-97E8-4EE4-9C29-76997DC9E3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EA40F5-82E5-474F-81D5-937CE7F34F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8C421F-A18E-47A3-9641-9A608B8965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3DBD41-0B5A-4243-832D-92D87D7708E1}"/>
              </a:ext>
            </a:extLst>
          </p:cNvPr>
          <p:cNvSpPr>
            <a:spLocks noGrp="1"/>
          </p:cNvSpPr>
          <p:nvPr>
            <p:ph type="dt" sz="half" idx="10"/>
          </p:nvPr>
        </p:nvSpPr>
        <p:spPr/>
        <p:txBody>
          <a:bodyPr/>
          <a:lstStyle/>
          <a:p>
            <a:fld id="{D1930558-512A-4B16-898E-1F36AEF61E01}" type="datetime1">
              <a:rPr lang="en-US" smtClean="0"/>
              <a:t>10/25/2022</a:t>
            </a:fld>
            <a:endParaRPr lang="en-US"/>
          </a:p>
        </p:txBody>
      </p:sp>
      <p:sp>
        <p:nvSpPr>
          <p:cNvPr id="8" name="Footer Placeholder 7">
            <a:extLst>
              <a:ext uri="{FF2B5EF4-FFF2-40B4-BE49-F238E27FC236}">
                <a16:creationId xmlns:a16="http://schemas.microsoft.com/office/drawing/2014/main" id="{60838E42-BF73-4A0A-AA7E-51AD23B115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DB2946-424D-414D-B0AD-33EF0A86480A}"/>
              </a:ext>
            </a:extLst>
          </p:cNvPr>
          <p:cNvSpPr>
            <a:spLocks noGrp="1"/>
          </p:cNvSpPr>
          <p:nvPr>
            <p:ph type="sldNum" sz="quarter" idx="12"/>
          </p:nvPr>
        </p:nvSpPr>
        <p:spPr/>
        <p:txBody>
          <a:bodyPr/>
          <a:lstStyle/>
          <a:p>
            <a:fld id="{32CEA0A2-0728-46DD-B781-38DD570C18FE}" type="slidenum">
              <a:rPr lang="en-US" smtClean="0"/>
              <a:t>‹#›</a:t>
            </a:fld>
            <a:endParaRPr lang="en-US"/>
          </a:p>
        </p:txBody>
      </p:sp>
    </p:spTree>
    <p:extLst>
      <p:ext uri="{BB962C8B-B14F-4D97-AF65-F5344CB8AC3E}">
        <p14:creationId xmlns:p14="http://schemas.microsoft.com/office/powerpoint/2010/main" val="1323066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E7543-A05A-41BA-A94B-837313769C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3C63B0-AF4E-42BF-951F-725AD769DE1A}"/>
              </a:ext>
            </a:extLst>
          </p:cNvPr>
          <p:cNvSpPr>
            <a:spLocks noGrp="1"/>
          </p:cNvSpPr>
          <p:nvPr>
            <p:ph type="dt" sz="half" idx="10"/>
          </p:nvPr>
        </p:nvSpPr>
        <p:spPr/>
        <p:txBody>
          <a:bodyPr/>
          <a:lstStyle/>
          <a:p>
            <a:fld id="{5762A6CF-6676-4BC3-BA9C-5568B3F9DD5F}" type="datetime1">
              <a:rPr lang="en-US" smtClean="0"/>
              <a:t>10/25/2022</a:t>
            </a:fld>
            <a:endParaRPr lang="en-US"/>
          </a:p>
        </p:txBody>
      </p:sp>
      <p:sp>
        <p:nvSpPr>
          <p:cNvPr id="4" name="Footer Placeholder 3">
            <a:extLst>
              <a:ext uri="{FF2B5EF4-FFF2-40B4-BE49-F238E27FC236}">
                <a16:creationId xmlns:a16="http://schemas.microsoft.com/office/drawing/2014/main" id="{81AE5CFB-EB4B-4832-A274-28B39BB194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D10B54-4174-4C1D-9760-33D24FFF586E}"/>
              </a:ext>
            </a:extLst>
          </p:cNvPr>
          <p:cNvSpPr>
            <a:spLocks noGrp="1"/>
          </p:cNvSpPr>
          <p:nvPr>
            <p:ph type="sldNum" sz="quarter" idx="12"/>
          </p:nvPr>
        </p:nvSpPr>
        <p:spPr/>
        <p:txBody>
          <a:bodyPr/>
          <a:lstStyle/>
          <a:p>
            <a:fld id="{32CEA0A2-0728-46DD-B781-38DD570C18FE}" type="slidenum">
              <a:rPr lang="en-US" smtClean="0"/>
              <a:t>‹#›</a:t>
            </a:fld>
            <a:endParaRPr lang="en-US"/>
          </a:p>
        </p:txBody>
      </p:sp>
    </p:spTree>
    <p:extLst>
      <p:ext uri="{BB962C8B-B14F-4D97-AF65-F5344CB8AC3E}">
        <p14:creationId xmlns:p14="http://schemas.microsoft.com/office/powerpoint/2010/main" val="915006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5FF89-94E8-4315-940B-9CB8591A7C03}"/>
              </a:ext>
            </a:extLst>
          </p:cNvPr>
          <p:cNvSpPr>
            <a:spLocks noGrp="1"/>
          </p:cNvSpPr>
          <p:nvPr>
            <p:ph type="dt" sz="half" idx="10"/>
          </p:nvPr>
        </p:nvSpPr>
        <p:spPr/>
        <p:txBody>
          <a:bodyPr/>
          <a:lstStyle/>
          <a:p>
            <a:fld id="{E01779C9-BF79-4DB3-900E-6A194F688199}" type="datetime1">
              <a:rPr lang="en-US" smtClean="0"/>
              <a:t>10/25/2022</a:t>
            </a:fld>
            <a:endParaRPr lang="en-US"/>
          </a:p>
        </p:txBody>
      </p:sp>
      <p:sp>
        <p:nvSpPr>
          <p:cNvPr id="3" name="Footer Placeholder 2">
            <a:extLst>
              <a:ext uri="{FF2B5EF4-FFF2-40B4-BE49-F238E27FC236}">
                <a16:creationId xmlns:a16="http://schemas.microsoft.com/office/drawing/2014/main" id="{E84B1AC2-5F58-499C-97A9-045672AB5E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4C2D89-C6D4-4393-8810-FC5125D35BFD}"/>
              </a:ext>
            </a:extLst>
          </p:cNvPr>
          <p:cNvSpPr>
            <a:spLocks noGrp="1"/>
          </p:cNvSpPr>
          <p:nvPr>
            <p:ph type="sldNum" sz="quarter" idx="12"/>
          </p:nvPr>
        </p:nvSpPr>
        <p:spPr/>
        <p:txBody>
          <a:bodyPr/>
          <a:lstStyle/>
          <a:p>
            <a:fld id="{32CEA0A2-0728-46DD-B781-38DD570C18FE}" type="slidenum">
              <a:rPr lang="en-US" smtClean="0"/>
              <a:t>‹#›</a:t>
            </a:fld>
            <a:endParaRPr lang="en-US"/>
          </a:p>
        </p:txBody>
      </p:sp>
    </p:spTree>
    <p:extLst>
      <p:ext uri="{BB962C8B-B14F-4D97-AF65-F5344CB8AC3E}">
        <p14:creationId xmlns:p14="http://schemas.microsoft.com/office/powerpoint/2010/main" val="3359206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B1BBC-F0AB-45D6-B406-702EDB21AF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AED5F0-EB1D-4FDE-B0C3-8D90BF5D2E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6C5AA1-2F5A-4F95-B7F3-AB6DBC09F3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88D9A7-C672-4178-8D81-12611F8F5240}"/>
              </a:ext>
            </a:extLst>
          </p:cNvPr>
          <p:cNvSpPr>
            <a:spLocks noGrp="1"/>
          </p:cNvSpPr>
          <p:nvPr>
            <p:ph type="dt" sz="half" idx="10"/>
          </p:nvPr>
        </p:nvSpPr>
        <p:spPr/>
        <p:txBody>
          <a:bodyPr/>
          <a:lstStyle/>
          <a:p>
            <a:fld id="{75D3667B-6383-4568-8C92-FE0ADE471CC9}" type="datetime1">
              <a:rPr lang="en-US" smtClean="0"/>
              <a:t>10/25/2022</a:t>
            </a:fld>
            <a:endParaRPr lang="en-US"/>
          </a:p>
        </p:txBody>
      </p:sp>
      <p:sp>
        <p:nvSpPr>
          <p:cNvPr id="6" name="Footer Placeholder 5">
            <a:extLst>
              <a:ext uri="{FF2B5EF4-FFF2-40B4-BE49-F238E27FC236}">
                <a16:creationId xmlns:a16="http://schemas.microsoft.com/office/drawing/2014/main" id="{D9D0A6BB-2054-4A94-91BB-FCFE3AD328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AD2056-435B-43CB-89EE-E9D37DA0C856}"/>
              </a:ext>
            </a:extLst>
          </p:cNvPr>
          <p:cNvSpPr>
            <a:spLocks noGrp="1"/>
          </p:cNvSpPr>
          <p:nvPr>
            <p:ph type="sldNum" sz="quarter" idx="12"/>
          </p:nvPr>
        </p:nvSpPr>
        <p:spPr/>
        <p:txBody>
          <a:bodyPr/>
          <a:lstStyle/>
          <a:p>
            <a:fld id="{32CEA0A2-0728-46DD-B781-38DD570C18FE}" type="slidenum">
              <a:rPr lang="en-US" smtClean="0"/>
              <a:t>‹#›</a:t>
            </a:fld>
            <a:endParaRPr lang="en-US"/>
          </a:p>
        </p:txBody>
      </p:sp>
    </p:spTree>
    <p:extLst>
      <p:ext uri="{BB962C8B-B14F-4D97-AF65-F5344CB8AC3E}">
        <p14:creationId xmlns:p14="http://schemas.microsoft.com/office/powerpoint/2010/main" val="2644623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2E580-E9B5-4BB5-8628-F40C9D9E2B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F0470-A6B4-47DE-A6E2-4F2F1D80FA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D1009F-BB5C-4369-8648-7BD68867B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7893F9-3C7E-4327-BCB4-E7ECD054BA4B}"/>
              </a:ext>
            </a:extLst>
          </p:cNvPr>
          <p:cNvSpPr>
            <a:spLocks noGrp="1"/>
          </p:cNvSpPr>
          <p:nvPr>
            <p:ph type="dt" sz="half" idx="10"/>
          </p:nvPr>
        </p:nvSpPr>
        <p:spPr/>
        <p:txBody>
          <a:bodyPr/>
          <a:lstStyle/>
          <a:p>
            <a:fld id="{E6B3C74A-D1FC-468C-A06D-4B4AF72B6DF4}" type="datetime1">
              <a:rPr lang="en-US" smtClean="0"/>
              <a:t>10/25/2022</a:t>
            </a:fld>
            <a:endParaRPr lang="en-US"/>
          </a:p>
        </p:txBody>
      </p:sp>
      <p:sp>
        <p:nvSpPr>
          <p:cNvPr id="6" name="Footer Placeholder 5">
            <a:extLst>
              <a:ext uri="{FF2B5EF4-FFF2-40B4-BE49-F238E27FC236}">
                <a16:creationId xmlns:a16="http://schemas.microsoft.com/office/drawing/2014/main" id="{63ADFBB3-CD0D-4ED7-97A9-56994F269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6FBD4-CAD9-4BEB-B448-F410653B7E0F}"/>
              </a:ext>
            </a:extLst>
          </p:cNvPr>
          <p:cNvSpPr>
            <a:spLocks noGrp="1"/>
          </p:cNvSpPr>
          <p:nvPr>
            <p:ph type="sldNum" sz="quarter" idx="12"/>
          </p:nvPr>
        </p:nvSpPr>
        <p:spPr/>
        <p:txBody>
          <a:bodyPr/>
          <a:lstStyle/>
          <a:p>
            <a:fld id="{32CEA0A2-0728-46DD-B781-38DD570C18FE}" type="slidenum">
              <a:rPr lang="en-US" smtClean="0"/>
              <a:t>‹#›</a:t>
            </a:fld>
            <a:endParaRPr lang="en-US"/>
          </a:p>
        </p:txBody>
      </p:sp>
    </p:spTree>
    <p:extLst>
      <p:ext uri="{BB962C8B-B14F-4D97-AF65-F5344CB8AC3E}">
        <p14:creationId xmlns:p14="http://schemas.microsoft.com/office/powerpoint/2010/main" val="3622723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2322ED-6359-4F50-80AF-86B69DBB1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AFD591-7BD0-49EB-A001-72F837F1F4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87AAE6-057D-40EE-B6CA-C17B0D8532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B854D-D5EE-4991-A8EC-1DDEAD7A3378}" type="datetime1">
              <a:rPr lang="en-US" smtClean="0"/>
              <a:t>10/25/2022</a:t>
            </a:fld>
            <a:endParaRPr lang="en-US"/>
          </a:p>
        </p:txBody>
      </p:sp>
      <p:sp>
        <p:nvSpPr>
          <p:cNvPr id="5" name="Footer Placeholder 4">
            <a:extLst>
              <a:ext uri="{FF2B5EF4-FFF2-40B4-BE49-F238E27FC236}">
                <a16:creationId xmlns:a16="http://schemas.microsoft.com/office/drawing/2014/main" id="{F98EC0C1-1A67-4A63-B913-61A450CEB2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C8D49A-5039-4B3F-A083-550D83C966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EA0A2-0728-46DD-B781-38DD570C18FE}" type="slidenum">
              <a:rPr lang="en-US" smtClean="0"/>
              <a:t>‹#›</a:t>
            </a:fld>
            <a:endParaRPr lang="en-US"/>
          </a:p>
        </p:txBody>
      </p:sp>
    </p:spTree>
    <p:extLst>
      <p:ext uri="{BB962C8B-B14F-4D97-AF65-F5344CB8AC3E}">
        <p14:creationId xmlns:p14="http://schemas.microsoft.com/office/powerpoint/2010/main" val="4163716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5.png"/><Relationship Id="rId7" Type="http://schemas.openxmlformats.org/officeDocument/2006/relationships/image" Target="../media/image21.png"/><Relationship Id="rId12" Type="http://schemas.openxmlformats.org/officeDocument/2006/relationships/image" Target="../media/image1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11.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21.png"/><Relationship Id="rId12"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6.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25.png"/><Relationship Id="rId9" Type="http://schemas.openxmlformats.org/officeDocument/2006/relationships/image" Target="../media/image23.png"/><Relationship Id="rId1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18F78A-73F1-4EC1-8AD7-A3D4EA037E85}"/>
              </a:ext>
            </a:extLst>
          </p:cNvPr>
          <p:cNvPicPr preferRelativeResize="0">
            <a:picLocks noChangeAspect="1"/>
          </p:cNvPicPr>
          <p:nvPr/>
        </p:nvPicPr>
        <p:blipFill rotWithShape="1">
          <a:blip r:embed="rId2">
            <a:alphaModFix amt="31000"/>
            <a:extLst>
              <a:ext uri="{28A0092B-C50C-407E-A947-70E740481C1C}">
                <a14:useLocalDpi xmlns:a14="http://schemas.microsoft.com/office/drawing/2010/main" val="0"/>
              </a:ext>
            </a:extLst>
          </a:blip>
          <a:srcRect r="74147" b="40095"/>
          <a:stretch/>
        </p:blipFill>
        <p:spPr>
          <a:xfrm>
            <a:off x="7070280" y="-993181"/>
            <a:ext cx="6649894" cy="5785129"/>
          </a:xfrm>
          <a:prstGeom prst="rect">
            <a:avLst/>
          </a:prstGeom>
        </p:spPr>
      </p:pic>
      <p:pic>
        <p:nvPicPr>
          <p:cNvPr id="7" name="Picture 6">
            <a:extLst>
              <a:ext uri="{FF2B5EF4-FFF2-40B4-BE49-F238E27FC236}">
                <a16:creationId xmlns:a16="http://schemas.microsoft.com/office/drawing/2014/main" id="{AB4A12AE-B1F2-4338-A538-E9856786F47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54103"/>
          <a:stretch/>
        </p:blipFill>
        <p:spPr>
          <a:xfrm flipH="1">
            <a:off x="0" y="0"/>
            <a:ext cx="4196862" cy="6858000"/>
          </a:xfrm>
          <a:prstGeom prst="rect">
            <a:avLst/>
          </a:prstGeom>
        </p:spPr>
      </p:pic>
      <p:sp>
        <p:nvSpPr>
          <p:cNvPr id="8" name="Rectangle 7">
            <a:extLst>
              <a:ext uri="{FF2B5EF4-FFF2-40B4-BE49-F238E27FC236}">
                <a16:creationId xmlns:a16="http://schemas.microsoft.com/office/drawing/2014/main" id="{769E0003-6AEB-403E-8245-CB075F2366DD}"/>
              </a:ext>
            </a:extLst>
          </p:cNvPr>
          <p:cNvSpPr/>
          <p:nvPr/>
        </p:nvSpPr>
        <p:spPr>
          <a:xfrm flipH="1">
            <a:off x="1589384" y="0"/>
            <a:ext cx="4590853" cy="6858000"/>
          </a:xfrm>
          <a:prstGeom prst="rect">
            <a:avLst/>
          </a:prstGeom>
          <a:gradFill flip="none" rotWithShape="1">
            <a:gsLst>
              <a:gs pos="45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B8DC508A-A6B3-4BDD-9697-985C102A6920}"/>
              </a:ext>
            </a:extLst>
          </p:cNvPr>
          <p:cNvSpPr>
            <a:spLocks noGrp="1"/>
          </p:cNvSpPr>
          <p:nvPr/>
        </p:nvSpPr>
        <p:spPr>
          <a:xfrm>
            <a:off x="4948008" y="3921724"/>
            <a:ext cx="3932237" cy="5066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baseline="0">
                <a:solidFill>
                  <a:srgbClr val="5E0004"/>
                </a:solidFill>
                <a:latin typeface="Proxima Nova Rg" panose="02000506030000020004" pitchFamily="2" charset="0"/>
                <a:ea typeface="+mj-ea"/>
                <a:cs typeface="+mj-cs"/>
              </a:defRPr>
            </a:lvl1pPr>
          </a:lstStyle>
          <a:p>
            <a:r>
              <a:rPr lang="en-US" sz="2000" dirty="0">
                <a:solidFill>
                  <a:schemeClr val="tx1"/>
                </a:solidFill>
                <a:latin typeface="Trebuchet MS" panose="020B0603020202020204" pitchFamily="34" charset="0"/>
                <a:cs typeface="Arial" panose="020B0604020202020204" pitchFamily="34" charset="0"/>
              </a:rPr>
              <a:t>Matthew Homiack</a:t>
            </a:r>
          </a:p>
        </p:txBody>
      </p:sp>
      <p:sp>
        <p:nvSpPr>
          <p:cNvPr id="16" name="Text Placeholder 3">
            <a:extLst>
              <a:ext uri="{FF2B5EF4-FFF2-40B4-BE49-F238E27FC236}">
                <a16:creationId xmlns:a16="http://schemas.microsoft.com/office/drawing/2014/main" id="{C680E65E-D966-4F3F-9515-DA43AF9DDF27}"/>
              </a:ext>
            </a:extLst>
          </p:cNvPr>
          <p:cNvSpPr>
            <a:spLocks noGrp="1"/>
          </p:cNvSpPr>
          <p:nvPr/>
        </p:nvSpPr>
        <p:spPr>
          <a:xfrm>
            <a:off x="5047191" y="4489140"/>
            <a:ext cx="4272681" cy="16926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solidFill>
                <a:latin typeface="Proxima Nova Rg"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baseline="0">
                <a:solidFill>
                  <a:schemeClr val="tx1"/>
                </a:solidFill>
                <a:latin typeface="Proxima Nova Rg"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baseline="0">
                <a:solidFill>
                  <a:schemeClr val="tx1"/>
                </a:solidFill>
                <a:latin typeface="Proxima Nova Rg" panose="02000506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Proxima Nova Rg" panose="0200050603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Proxima Nova Rg" panose="02000506030000020004"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200" dirty="0">
                <a:latin typeface="Trebuchet MS" panose="020B0603020202020204" pitchFamily="34" charset="0"/>
                <a:cs typeface="Arial" panose="020B0604020202020204" pitchFamily="34" charset="0"/>
              </a:rPr>
              <a:t>Materials Engineer</a:t>
            </a:r>
          </a:p>
          <a:p>
            <a:r>
              <a:rPr lang="en-US" sz="1200" dirty="0">
                <a:latin typeface="Trebuchet MS" panose="020B0603020202020204" pitchFamily="34" charset="0"/>
                <a:cs typeface="Arial" panose="020B0604020202020204" pitchFamily="34" charset="0"/>
              </a:rPr>
              <a:t>U.S. Nuclear Regulatory Commission</a:t>
            </a:r>
          </a:p>
          <a:p>
            <a:r>
              <a:rPr lang="en-US" sz="1200" dirty="0">
                <a:latin typeface="Trebuchet MS" panose="020B0603020202020204" pitchFamily="34" charset="0"/>
                <a:cs typeface="Arial" panose="020B0604020202020204" pitchFamily="34" charset="0"/>
              </a:rPr>
              <a:t>Office of Nuclear Regulatory Research</a:t>
            </a:r>
          </a:p>
          <a:p>
            <a:r>
              <a:rPr lang="en-US" sz="1200" dirty="0">
                <a:latin typeface="Trebuchet MS" panose="020B0603020202020204" pitchFamily="34" charset="0"/>
                <a:cs typeface="Arial" panose="020B0604020202020204" pitchFamily="34" charset="0"/>
              </a:rPr>
              <a:t>Division of Engineering</a:t>
            </a:r>
          </a:p>
          <a:p>
            <a:r>
              <a:rPr lang="en-US" sz="1200" dirty="0">
                <a:latin typeface="Trebuchet MS" panose="020B0603020202020204" pitchFamily="34" charset="0"/>
                <a:cs typeface="Arial" panose="020B0604020202020204" pitchFamily="34" charset="0"/>
              </a:rPr>
              <a:t>Reactor Engineering Branch</a:t>
            </a:r>
          </a:p>
        </p:txBody>
      </p:sp>
      <p:pic>
        <p:nvPicPr>
          <p:cNvPr id="17" name="Graphic 5" descr="User with solid fill">
            <a:extLst>
              <a:ext uri="{FF2B5EF4-FFF2-40B4-BE49-F238E27FC236}">
                <a16:creationId xmlns:a16="http://schemas.microsoft.com/office/drawing/2014/main" id="{2BBEB562-2C94-4591-A143-709489F519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36447" y="3836109"/>
            <a:ext cx="1010744" cy="1010744"/>
          </a:xfrm>
          <a:prstGeom prst="rect">
            <a:avLst/>
          </a:prstGeom>
        </p:spPr>
      </p:pic>
      <p:sp>
        <p:nvSpPr>
          <p:cNvPr id="18" name="Title 1">
            <a:extLst>
              <a:ext uri="{FF2B5EF4-FFF2-40B4-BE49-F238E27FC236}">
                <a16:creationId xmlns:a16="http://schemas.microsoft.com/office/drawing/2014/main" id="{F9C1CE40-EA2B-4772-97DD-D08FF3D1D64C}"/>
              </a:ext>
            </a:extLst>
          </p:cNvPr>
          <p:cNvSpPr txBox="1">
            <a:spLocks/>
          </p:cNvSpPr>
          <p:nvPr/>
        </p:nvSpPr>
        <p:spPr>
          <a:xfrm>
            <a:off x="4948008" y="6007289"/>
            <a:ext cx="3932237" cy="68580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200" b="1" dirty="0">
                <a:latin typeface="Trebuchet MS" panose="020B0603020202020204" pitchFamily="34" charset="0"/>
              </a:rPr>
              <a:t>Matthew.Homiack@nrc.gov</a:t>
            </a:r>
          </a:p>
          <a:p>
            <a:r>
              <a:rPr lang="en-US" sz="1200" b="1" dirty="0">
                <a:latin typeface="Trebuchet MS" panose="020B0603020202020204" pitchFamily="34" charset="0"/>
              </a:rPr>
              <a:t>+1 (301) 415-2427</a:t>
            </a:r>
          </a:p>
        </p:txBody>
      </p:sp>
      <p:pic>
        <p:nvPicPr>
          <p:cNvPr id="19" name="Picture 18">
            <a:extLst>
              <a:ext uri="{FF2B5EF4-FFF2-40B4-BE49-F238E27FC236}">
                <a16:creationId xmlns:a16="http://schemas.microsoft.com/office/drawing/2014/main" id="{F5AA3DC1-17C2-436A-A808-DBE59A5F3784}"/>
              </a:ext>
            </a:extLst>
          </p:cNvPr>
          <p:cNvPicPr>
            <a:picLocks noChangeAspect="1"/>
          </p:cNvPicPr>
          <p:nvPr/>
        </p:nvPicPr>
        <p:blipFill>
          <a:blip r:embed="rId7"/>
          <a:stretch>
            <a:fillRect/>
          </a:stretch>
        </p:blipFill>
        <p:spPr>
          <a:xfrm>
            <a:off x="2343436" y="1382087"/>
            <a:ext cx="1640443" cy="1637907"/>
          </a:xfrm>
          <a:prstGeom prst="rect">
            <a:avLst/>
          </a:prstGeom>
        </p:spPr>
      </p:pic>
      <p:sp>
        <p:nvSpPr>
          <p:cNvPr id="2" name="TextBox 1">
            <a:extLst>
              <a:ext uri="{FF2B5EF4-FFF2-40B4-BE49-F238E27FC236}">
                <a16:creationId xmlns:a16="http://schemas.microsoft.com/office/drawing/2014/main" id="{6E170963-E4EC-BF09-979F-6BE8517AA137}"/>
              </a:ext>
            </a:extLst>
          </p:cNvPr>
          <p:cNvSpPr txBox="1"/>
          <p:nvPr/>
        </p:nvSpPr>
        <p:spPr>
          <a:xfrm>
            <a:off x="4196862" y="1508544"/>
            <a:ext cx="7995138" cy="1692771"/>
          </a:xfrm>
          <a:prstGeom prst="rect">
            <a:avLst/>
          </a:prstGeom>
          <a:noFill/>
        </p:spPr>
        <p:txBody>
          <a:bodyPr wrap="square" rtlCol="0">
            <a:spAutoFit/>
          </a:bodyPr>
          <a:lstStyle/>
          <a:p>
            <a:r>
              <a:rPr lang="en-US" sz="2600" spc="600" dirty="0">
                <a:latin typeface="Arial Black" panose="020B0A04020102020204" pitchFamily="34" charset="0"/>
              </a:rPr>
              <a:t>Probabilistic Fracture Analyses of a Reactor Pressure Vessel Outlet Nozzle Weld using the xLPR Code</a:t>
            </a:r>
          </a:p>
        </p:txBody>
      </p:sp>
      <p:sp>
        <p:nvSpPr>
          <p:cNvPr id="3" name="TextBox 2">
            <a:extLst>
              <a:ext uri="{FF2B5EF4-FFF2-40B4-BE49-F238E27FC236}">
                <a16:creationId xmlns:a16="http://schemas.microsoft.com/office/drawing/2014/main" id="{8BBD2FA2-373E-4E66-A85E-71BA5DD80697}"/>
              </a:ext>
            </a:extLst>
          </p:cNvPr>
          <p:cNvSpPr txBox="1"/>
          <p:nvPr/>
        </p:nvSpPr>
        <p:spPr>
          <a:xfrm>
            <a:off x="4196862" y="264915"/>
            <a:ext cx="7995138" cy="646331"/>
          </a:xfrm>
          <a:prstGeom prst="rect">
            <a:avLst/>
          </a:prstGeom>
          <a:noFill/>
        </p:spPr>
        <p:txBody>
          <a:bodyPr wrap="square">
            <a:spAutoFit/>
          </a:bodyPr>
          <a:lstStyle/>
          <a:p>
            <a:pPr marR="0">
              <a:spcBef>
                <a:spcPts val="0"/>
              </a:spcBef>
              <a:spcAft>
                <a:spcPts val="0"/>
              </a:spcAft>
              <a:tabLst>
                <a:tab pos="2971800" algn="ctr"/>
                <a:tab pos="5943600" algn="r"/>
              </a:tabLst>
            </a:pPr>
            <a:r>
              <a:rPr lang="en-US" sz="1800" b="1" i="1"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4</a:t>
            </a:r>
            <a:r>
              <a:rPr lang="en-US" sz="1800" b="1" i="1" baseline="300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th</a:t>
            </a:r>
            <a:r>
              <a:rPr lang="en-US" sz="1800" b="1" i="1"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International Symposium on Probabilistic Methodologies for Nuclear Applications, November 1-3, 2022, Leicester, UK</a:t>
            </a:r>
            <a:endParaRPr lang="en-US" sz="1800" i="1" dirty="0">
              <a:solidFill>
                <a:schemeClr val="accent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124BDAA9-AA24-1A1E-3193-9817EA120758}"/>
              </a:ext>
            </a:extLst>
          </p:cNvPr>
          <p:cNvSpPr>
            <a:spLocks noGrp="1"/>
          </p:cNvSpPr>
          <p:nvPr/>
        </p:nvSpPr>
        <p:spPr>
          <a:xfrm>
            <a:off x="8341991" y="4497008"/>
            <a:ext cx="3388835" cy="104504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baseline="0">
                <a:solidFill>
                  <a:srgbClr val="5E0004"/>
                </a:solidFill>
                <a:latin typeface="Proxima Nova Rg" panose="02000506030000020004" pitchFamily="2" charset="0"/>
                <a:ea typeface="+mj-ea"/>
                <a:cs typeface="+mj-cs"/>
              </a:defRPr>
            </a:lvl1pPr>
          </a:lstStyle>
          <a:p>
            <a:r>
              <a:rPr lang="en-US" sz="1600" dirty="0">
                <a:solidFill>
                  <a:schemeClr val="tx1"/>
                </a:solidFill>
                <a:latin typeface="Trebuchet MS" panose="020B0603020202020204" pitchFamily="34" charset="0"/>
                <a:cs typeface="Arial" panose="020B0604020202020204" pitchFamily="34" charset="0"/>
              </a:rPr>
              <a:t>Cédric </a:t>
            </a:r>
            <a:r>
              <a:rPr lang="en-US" sz="1600" dirty="0" err="1">
                <a:solidFill>
                  <a:schemeClr val="tx1"/>
                </a:solidFill>
                <a:latin typeface="Trebuchet MS" panose="020B0603020202020204" pitchFamily="34" charset="0"/>
                <a:cs typeface="Arial" panose="020B0604020202020204" pitchFamily="34" charset="0"/>
              </a:rPr>
              <a:t>Sallaberry</a:t>
            </a:r>
            <a:r>
              <a:rPr lang="en-US" sz="1600" dirty="0">
                <a:solidFill>
                  <a:schemeClr val="tx1"/>
                </a:solidFill>
                <a:latin typeface="Trebuchet MS" panose="020B0603020202020204" pitchFamily="34" charset="0"/>
                <a:cs typeface="Arial" panose="020B0604020202020204" pitchFamily="34" charset="0"/>
              </a:rPr>
              <a:t>, Frederick W. Brust, Elizabeth Twombly, and Robert Kurth</a:t>
            </a:r>
          </a:p>
        </p:txBody>
      </p:sp>
      <p:sp>
        <p:nvSpPr>
          <p:cNvPr id="6" name="Text Placeholder 3">
            <a:extLst>
              <a:ext uri="{FF2B5EF4-FFF2-40B4-BE49-F238E27FC236}">
                <a16:creationId xmlns:a16="http://schemas.microsoft.com/office/drawing/2014/main" id="{9B27212B-FF74-46F5-D4F2-29D6951D2FF0}"/>
              </a:ext>
            </a:extLst>
          </p:cNvPr>
          <p:cNvSpPr>
            <a:spLocks noGrp="1"/>
          </p:cNvSpPr>
          <p:nvPr/>
        </p:nvSpPr>
        <p:spPr>
          <a:xfrm>
            <a:off x="8588415" y="5588850"/>
            <a:ext cx="2604156" cy="4130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solidFill>
                <a:latin typeface="Proxima Nova Rg" panose="0200050603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baseline="0">
                <a:solidFill>
                  <a:schemeClr val="tx1"/>
                </a:solidFill>
                <a:latin typeface="Proxima Nova Rg" panose="0200050603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baseline="0">
                <a:solidFill>
                  <a:schemeClr val="tx1"/>
                </a:solidFill>
                <a:latin typeface="Proxima Nova Rg" panose="0200050603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Proxima Nova Rg" panose="0200050603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Proxima Nova Rg" panose="02000506030000020004"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200" dirty="0">
                <a:latin typeface="Trebuchet MS" panose="020B0603020202020204" pitchFamily="34" charset="0"/>
                <a:cs typeface="Arial" panose="020B0604020202020204" pitchFamily="34" charset="0"/>
              </a:rPr>
              <a:t>Engineering Mechanics Corporation of Columbus</a:t>
            </a:r>
          </a:p>
        </p:txBody>
      </p:sp>
    </p:spTree>
    <p:extLst>
      <p:ext uri="{BB962C8B-B14F-4D97-AF65-F5344CB8AC3E}">
        <p14:creationId xmlns:p14="http://schemas.microsoft.com/office/powerpoint/2010/main" val="1003461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1814B7-EFED-F615-E526-62456242DB60}"/>
              </a:ext>
            </a:extLst>
          </p:cNvPr>
          <p:cNvSpPr/>
          <p:nvPr/>
        </p:nvSpPr>
        <p:spPr>
          <a:xfrm flipH="1">
            <a:off x="9363186"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6F7DE2-9B05-4881-995C-F333604AFDC1}"/>
              </a:ext>
            </a:extLst>
          </p:cNvPr>
          <p:cNvSpPr/>
          <p:nvPr/>
        </p:nvSpPr>
        <p:spPr>
          <a:xfrm>
            <a:off x="0"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D1CF0F-9101-DA29-AE30-595C2E5083BB}"/>
              </a:ext>
            </a:extLst>
          </p:cNvPr>
          <p:cNvSpPr txBox="1"/>
          <p:nvPr/>
        </p:nvSpPr>
        <p:spPr>
          <a:xfrm>
            <a:off x="2378696" y="292487"/>
            <a:ext cx="84715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spc="600" dirty="0">
              <a:solidFill>
                <a:prstClr val="black"/>
              </a:solidFill>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dirty="0">
                <a:ln>
                  <a:noFill/>
                </a:ln>
                <a:solidFill>
                  <a:prstClr val="black"/>
                </a:solidFill>
                <a:effectLst/>
                <a:uLnTx/>
                <a:uFillTx/>
                <a:latin typeface="Arial Black" panose="020B0A04020102020204" pitchFamily="34" charset="0"/>
                <a:ea typeface="+mn-ea"/>
                <a:cs typeface="+mn-cs"/>
              </a:rPr>
              <a:t>Selection of Results (5/7)</a:t>
            </a:r>
          </a:p>
        </p:txBody>
      </p:sp>
      <p:sp>
        <p:nvSpPr>
          <p:cNvPr id="3" name="Rectangle 2">
            <a:extLst>
              <a:ext uri="{FF2B5EF4-FFF2-40B4-BE49-F238E27FC236}">
                <a16:creationId xmlns:a16="http://schemas.microsoft.com/office/drawing/2014/main" id="{CEE9CF29-2689-B4FC-9227-67F1AC2F2F18}"/>
              </a:ext>
            </a:extLst>
          </p:cNvPr>
          <p:cNvSpPr/>
          <p:nvPr/>
        </p:nvSpPr>
        <p:spPr>
          <a:xfrm>
            <a:off x="2755362" y="1300899"/>
            <a:ext cx="8961120" cy="485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72F49E-9D72-B0DF-3E25-8C82542B57BD}"/>
              </a:ext>
            </a:extLst>
          </p:cNvPr>
          <p:cNvPicPr>
            <a:picLocks noChangeAspect="1"/>
          </p:cNvPicPr>
          <p:nvPr/>
        </p:nvPicPr>
        <p:blipFill>
          <a:blip r:embed="rId3"/>
          <a:stretch>
            <a:fillRect/>
          </a:stretch>
        </p:blipFill>
        <p:spPr>
          <a:xfrm>
            <a:off x="634440" y="327860"/>
            <a:ext cx="1354918" cy="1352824"/>
          </a:xfrm>
          <a:prstGeom prst="rect">
            <a:avLst/>
          </a:prstGeom>
        </p:spPr>
      </p:pic>
      <p:sp>
        <p:nvSpPr>
          <p:cNvPr id="6" name="TextBox 5">
            <a:extLst>
              <a:ext uri="{FF2B5EF4-FFF2-40B4-BE49-F238E27FC236}">
                <a16:creationId xmlns:a16="http://schemas.microsoft.com/office/drawing/2014/main" id="{9228F014-40FF-3618-8412-B5640C4C81EC}"/>
              </a:ext>
            </a:extLst>
          </p:cNvPr>
          <p:cNvSpPr txBox="1"/>
          <p:nvPr/>
        </p:nvSpPr>
        <p:spPr>
          <a:xfrm>
            <a:off x="2966307" y="6196181"/>
            <a:ext cx="6257509" cy="369332"/>
          </a:xfrm>
          <a:prstGeom prst="rect">
            <a:avLst/>
          </a:prstGeom>
          <a:noFill/>
        </p:spPr>
        <p:txBody>
          <a:bodyPr wrap="square" rtlCol="0">
            <a:spAutoFit/>
          </a:bodyPr>
          <a:lstStyle/>
          <a:p>
            <a:pPr algn="ctr"/>
            <a:r>
              <a:rPr lang="en-US" i="1" dirty="0">
                <a:cs typeface="DIN Offc"/>
              </a:rPr>
              <a:t>Figure 3-3 from TLR-RES/DE/REB-2021-14-R1</a:t>
            </a:r>
          </a:p>
        </p:txBody>
      </p:sp>
      <p:pic>
        <p:nvPicPr>
          <p:cNvPr id="11" name="Graphic 10" descr="Target with solid fill">
            <a:extLst>
              <a:ext uri="{FF2B5EF4-FFF2-40B4-BE49-F238E27FC236}">
                <a16:creationId xmlns:a16="http://schemas.microsoft.com/office/drawing/2014/main" id="{30116FFE-0BF4-D41B-601F-69E8D6DAE2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59293" y="1427935"/>
            <a:ext cx="696589" cy="689833"/>
          </a:xfrm>
          <a:prstGeom prst="rect">
            <a:avLst/>
          </a:prstGeom>
        </p:spPr>
      </p:pic>
      <p:sp>
        <p:nvSpPr>
          <p:cNvPr id="13" name="TextBox 12">
            <a:extLst>
              <a:ext uri="{FF2B5EF4-FFF2-40B4-BE49-F238E27FC236}">
                <a16:creationId xmlns:a16="http://schemas.microsoft.com/office/drawing/2014/main" id="{A8ACE148-13FD-7AB5-0ADC-A71502E452C5}"/>
              </a:ext>
            </a:extLst>
          </p:cNvPr>
          <p:cNvSpPr txBox="1"/>
          <p:nvPr/>
        </p:nvSpPr>
        <p:spPr>
          <a:xfrm>
            <a:off x="2727538" y="1542020"/>
            <a:ext cx="6985632" cy="461665"/>
          </a:xfrm>
          <a:prstGeom prst="rect">
            <a:avLst/>
          </a:prstGeom>
          <a:noFill/>
        </p:spPr>
        <p:txBody>
          <a:bodyPr wrap="square" rtlCol="0">
            <a:spAutoFit/>
          </a:bodyPr>
          <a:lstStyle/>
          <a:p>
            <a:pPr algn="ctr"/>
            <a:r>
              <a:rPr lang="en-US" sz="2400" dirty="0">
                <a:cs typeface="DIN Offc"/>
              </a:rPr>
              <a:t>LBB ratio</a:t>
            </a:r>
          </a:p>
        </p:txBody>
      </p:sp>
      <p:pic>
        <p:nvPicPr>
          <p:cNvPr id="14" name="Picture 13">
            <a:extLst>
              <a:ext uri="{FF2B5EF4-FFF2-40B4-BE49-F238E27FC236}">
                <a16:creationId xmlns:a16="http://schemas.microsoft.com/office/drawing/2014/main" id="{20B2316A-1310-F86D-7AB4-635FDCF1928B}"/>
              </a:ext>
            </a:extLst>
          </p:cNvPr>
          <p:cNvPicPr>
            <a:picLocks noChangeAspect="1"/>
          </p:cNvPicPr>
          <p:nvPr/>
        </p:nvPicPr>
        <p:blipFill>
          <a:blip r:embed="rId6"/>
          <a:stretch>
            <a:fillRect/>
          </a:stretch>
        </p:blipFill>
        <p:spPr>
          <a:xfrm>
            <a:off x="3383293" y="2183394"/>
            <a:ext cx="5423535" cy="3947160"/>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0551AB2E-F357-1D4E-38D9-645F809E72DF}"/>
              </a:ext>
            </a:extLst>
          </p:cNvPr>
          <p:cNvSpPr txBox="1"/>
          <p:nvPr/>
        </p:nvSpPr>
        <p:spPr>
          <a:xfrm>
            <a:off x="9102205" y="3792156"/>
            <a:ext cx="2264134" cy="615553"/>
          </a:xfrm>
          <a:prstGeom prst="rect">
            <a:avLst/>
          </a:prstGeom>
          <a:noFill/>
        </p:spPr>
        <p:txBody>
          <a:bodyPr wrap="square" rtlCol="0">
            <a:spAutoFit/>
          </a:bodyPr>
          <a:lstStyle/>
          <a:p>
            <a:pPr marL="227013" indent="-227013">
              <a:spcAft>
                <a:spcPts val="1200"/>
              </a:spcAft>
            </a:pPr>
            <a:r>
              <a:rPr lang="en-US" sz="1200" dirty="0"/>
              <a:t>1 gpm = 0.063 kg/s</a:t>
            </a:r>
          </a:p>
          <a:p>
            <a:pPr marL="227013" indent="-227013">
              <a:spcAft>
                <a:spcPts val="1200"/>
              </a:spcAft>
            </a:pPr>
            <a:r>
              <a:rPr lang="en-US" sz="1200" dirty="0"/>
              <a:t>10 gpm = 0.63 kg/s</a:t>
            </a:r>
            <a:endParaRPr lang="en-US" sz="1200" dirty="0">
              <a:cs typeface="DIN Offc"/>
            </a:endParaRPr>
          </a:p>
        </p:txBody>
      </p:sp>
      <p:sp>
        <p:nvSpPr>
          <p:cNvPr id="5" name="TextBox 4">
            <a:extLst>
              <a:ext uri="{FF2B5EF4-FFF2-40B4-BE49-F238E27FC236}">
                <a16:creationId xmlns:a16="http://schemas.microsoft.com/office/drawing/2014/main" id="{499EF07E-8C11-F074-4BE3-C23482C3DF94}"/>
              </a:ext>
            </a:extLst>
          </p:cNvPr>
          <p:cNvSpPr txBox="1"/>
          <p:nvPr/>
        </p:nvSpPr>
        <p:spPr>
          <a:xfrm>
            <a:off x="975871" y="2899442"/>
            <a:ext cx="2113454" cy="1754326"/>
          </a:xfrm>
          <a:prstGeom prst="rect">
            <a:avLst/>
          </a:prstGeom>
          <a:noFill/>
        </p:spPr>
        <p:txBody>
          <a:bodyPr wrap="square" rtlCol="0">
            <a:spAutoFit/>
          </a:bodyPr>
          <a:lstStyle/>
          <a:p>
            <a:pPr>
              <a:spcAft>
                <a:spcPts val="1200"/>
              </a:spcAft>
            </a:pPr>
            <a:r>
              <a:rPr lang="en-US" dirty="0">
                <a:solidFill>
                  <a:schemeClr val="accent1">
                    <a:lumMod val="50000"/>
                  </a:schemeClr>
                </a:solidFill>
              </a:rPr>
              <a:t>About a ratio of 10 between critical crack size and leakage crack size using a 1 gpm detectable leak</a:t>
            </a:r>
          </a:p>
        </p:txBody>
      </p:sp>
      <p:sp>
        <p:nvSpPr>
          <p:cNvPr id="7" name="Slide Number Placeholder 6">
            <a:extLst>
              <a:ext uri="{FF2B5EF4-FFF2-40B4-BE49-F238E27FC236}">
                <a16:creationId xmlns:a16="http://schemas.microsoft.com/office/drawing/2014/main" id="{BAFEE94B-2097-849B-8DAC-90FD1FA747B1}"/>
              </a:ext>
            </a:extLst>
          </p:cNvPr>
          <p:cNvSpPr>
            <a:spLocks noGrp="1"/>
          </p:cNvSpPr>
          <p:nvPr>
            <p:ph type="sldNum" sz="quarter" idx="12"/>
          </p:nvPr>
        </p:nvSpPr>
        <p:spPr>
          <a:xfrm>
            <a:off x="11625944" y="6398351"/>
            <a:ext cx="471808" cy="365125"/>
          </a:xfrm>
        </p:spPr>
        <p:txBody>
          <a:bodyPr/>
          <a:lstStyle/>
          <a:p>
            <a:pPr algn="ctr"/>
            <a:fld id="{32CEA0A2-0728-46DD-B781-38DD570C18FE}" type="slidenum">
              <a:rPr lang="en-US" smtClean="0">
                <a:solidFill>
                  <a:schemeClr val="tx1"/>
                </a:solidFill>
                <a:latin typeface="Arial Black" panose="020B0A04020102020204" pitchFamily="34" charset="0"/>
              </a:rPr>
              <a:pPr algn="ctr"/>
              <a:t>10</a:t>
            </a:fld>
            <a:endParaRPr lang="en-US"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368297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1814B7-EFED-F615-E526-62456242DB60}"/>
              </a:ext>
            </a:extLst>
          </p:cNvPr>
          <p:cNvSpPr/>
          <p:nvPr/>
        </p:nvSpPr>
        <p:spPr>
          <a:xfrm flipH="1">
            <a:off x="9363186"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6F7DE2-9B05-4881-995C-F333604AFDC1}"/>
              </a:ext>
            </a:extLst>
          </p:cNvPr>
          <p:cNvSpPr/>
          <p:nvPr/>
        </p:nvSpPr>
        <p:spPr>
          <a:xfrm>
            <a:off x="0"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6">
            <a:extLst>
              <a:ext uri="{FF2B5EF4-FFF2-40B4-BE49-F238E27FC236}">
                <a16:creationId xmlns:a16="http://schemas.microsoft.com/office/drawing/2014/main" id="{804E37CD-5DA7-4EB4-965C-CF1C1B01F739}"/>
              </a:ext>
            </a:extLst>
          </p:cNvPr>
          <p:cNvSpPr>
            <a:spLocks noGrp="1"/>
          </p:cNvSpPr>
          <p:nvPr>
            <p:ph type="sldNum" sz="quarter" idx="12"/>
          </p:nvPr>
        </p:nvSpPr>
        <p:spPr>
          <a:xfrm>
            <a:off x="11625944" y="6398351"/>
            <a:ext cx="471808" cy="365125"/>
          </a:xfrm>
        </p:spPr>
        <p:txBody>
          <a:bodyPr/>
          <a:lstStyle/>
          <a:p>
            <a:pPr algn="ctr"/>
            <a:fld id="{32CEA0A2-0728-46DD-B781-38DD570C18FE}" type="slidenum">
              <a:rPr lang="en-US" smtClean="0">
                <a:solidFill>
                  <a:schemeClr val="tx1"/>
                </a:solidFill>
                <a:latin typeface="Arial Black" panose="020B0A04020102020204" pitchFamily="34" charset="0"/>
              </a:rPr>
              <a:pPr algn="ctr"/>
              <a:t>11</a:t>
            </a:fld>
            <a:endParaRPr lang="en-US" dirty="0">
              <a:solidFill>
                <a:schemeClr val="tx1"/>
              </a:solidFill>
              <a:latin typeface="Arial Black" panose="020B0A04020102020204" pitchFamily="34" charset="0"/>
            </a:endParaRPr>
          </a:p>
        </p:txBody>
      </p:sp>
      <p:sp>
        <p:nvSpPr>
          <p:cNvPr id="2" name="TextBox 1">
            <a:extLst>
              <a:ext uri="{FF2B5EF4-FFF2-40B4-BE49-F238E27FC236}">
                <a16:creationId xmlns:a16="http://schemas.microsoft.com/office/drawing/2014/main" id="{FDD1CF0F-9101-DA29-AE30-595C2E5083BB}"/>
              </a:ext>
            </a:extLst>
          </p:cNvPr>
          <p:cNvSpPr txBox="1"/>
          <p:nvPr/>
        </p:nvSpPr>
        <p:spPr>
          <a:xfrm>
            <a:off x="2378696" y="292487"/>
            <a:ext cx="84715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spc="600" dirty="0">
              <a:solidFill>
                <a:prstClr val="black"/>
              </a:solidFill>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dirty="0">
                <a:ln>
                  <a:noFill/>
                </a:ln>
                <a:solidFill>
                  <a:prstClr val="black"/>
                </a:solidFill>
                <a:effectLst/>
                <a:uLnTx/>
                <a:uFillTx/>
                <a:latin typeface="Arial Black" panose="020B0A04020102020204" pitchFamily="34" charset="0"/>
                <a:ea typeface="+mn-ea"/>
                <a:cs typeface="+mn-cs"/>
              </a:rPr>
              <a:t>Selection of Results (6/7)</a:t>
            </a:r>
          </a:p>
        </p:txBody>
      </p:sp>
      <p:sp>
        <p:nvSpPr>
          <p:cNvPr id="3" name="Rectangle 2">
            <a:extLst>
              <a:ext uri="{FF2B5EF4-FFF2-40B4-BE49-F238E27FC236}">
                <a16:creationId xmlns:a16="http://schemas.microsoft.com/office/drawing/2014/main" id="{CEE9CF29-2689-B4FC-9227-67F1AC2F2F18}"/>
              </a:ext>
            </a:extLst>
          </p:cNvPr>
          <p:cNvSpPr/>
          <p:nvPr/>
        </p:nvSpPr>
        <p:spPr>
          <a:xfrm>
            <a:off x="2755362" y="1300899"/>
            <a:ext cx="8961120" cy="485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72F49E-9D72-B0DF-3E25-8C82542B57BD}"/>
              </a:ext>
            </a:extLst>
          </p:cNvPr>
          <p:cNvPicPr>
            <a:picLocks noChangeAspect="1"/>
          </p:cNvPicPr>
          <p:nvPr/>
        </p:nvPicPr>
        <p:blipFill>
          <a:blip r:embed="rId3"/>
          <a:stretch>
            <a:fillRect/>
          </a:stretch>
        </p:blipFill>
        <p:spPr>
          <a:xfrm>
            <a:off x="634440" y="327860"/>
            <a:ext cx="1354918" cy="1352824"/>
          </a:xfrm>
          <a:prstGeom prst="rect">
            <a:avLst/>
          </a:prstGeom>
        </p:spPr>
      </p:pic>
      <p:sp>
        <p:nvSpPr>
          <p:cNvPr id="5" name="Rectangle 4">
            <a:extLst>
              <a:ext uri="{FF2B5EF4-FFF2-40B4-BE49-F238E27FC236}">
                <a16:creationId xmlns:a16="http://schemas.microsoft.com/office/drawing/2014/main" id="{27C5561D-8AB6-6496-0274-18AB3CD94252}"/>
              </a:ext>
            </a:extLst>
          </p:cNvPr>
          <p:cNvSpPr/>
          <p:nvPr/>
        </p:nvSpPr>
        <p:spPr>
          <a:xfrm>
            <a:off x="3756012" y="2291677"/>
            <a:ext cx="4897536" cy="39946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D8F9713-97CB-CF6B-5A97-3CB54CD4D366}"/>
              </a:ext>
            </a:extLst>
          </p:cNvPr>
          <p:cNvPicPr>
            <a:picLocks noChangeAspect="1"/>
          </p:cNvPicPr>
          <p:nvPr/>
        </p:nvPicPr>
        <p:blipFill rotWithShape="1">
          <a:blip r:embed="rId4"/>
          <a:srcRect l="2112" t="8802" r="1617" b="2164"/>
          <a:stretch/>
        </p:blipFill>
        <p:spPr>
          <a:xfrm>
            <a:off x="3894176" y="3293208"/>
            <a:ext cx="4614998" cy="2837793"/>
          </a:xfrm>
          <a:prstGeom prst="rect">
            <a:avLst/>
          </a:prstGeom>
          <a:effectLst/>
        </p:spPr>
      </p:pic>
      <p:pic>
        <p:nvPicPr>
          <p:cNvPr id="29" name="Graphic 28" descr="Wi-Fi outline">
            <a:extLst>
              <a:ext uri="{FF2B5EF4-FFF2-40B4-BE49-F238E27FC236}">
                <a16:creationId xmlns:a16="http://schemas.microsoft.com/office/drawing/2014/main" id="{52E0FE37-9A99-4D5C-3D62-C7E189B4A4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7181" y="2231853"/>
            <a:ext cx="839087" cy="839087"/>
          </a:xfrm>
          <a:prstGeom prst="rect">
            <a:avLst/>
          </a:prstGeom>
        </p:spPr>
      </p:pic>
      <p:pic>
        <p:nvPicPr>
          <p:cNvPr id="30" name="Graphic 29" descr="Broken Fire Hydrant with solid fill">
            <a:extLst>
              <a:ext uri="{FF2B5EF4-FFF2-40B4-BE49-F238E27FC236}">
                <a16:creationId xmlns:a16="http://schemas.microsoft.com/office/drawing/2014/main" id="{9B111957-1F7A-A165-7EF8-349F05E9AC7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7186" t="31519" b="18907"/>
          <a:stretch/>
        </p:blipFill>
        <p:spPr>
          <a:xfrm rot="16200000">
            <a:off x="4021495" y="2324171"/>
            <a:ext cx="559039" cy="637557"/>
          </a:xfrm>
          <a:prstGeom prst="rect">
            <a:avLst/>
          </a:prstGeom>
        </p:spPr>
      </p:pic>
      <p:sp>
        <p:nvSpPr>
          <p:cNvPr id="31" name="TextBox 30">
            <a:extLst>
              <a:ext uri="{FF2B5EF4-FFF2-40B4-BE49-F238E27FC236}">
                <a16:creationId xmlns:a16="http://schemas.microsoft.com/office/drawing/2014/main" id="{D23FA9EB-A392-A479-8351-B91512004E33}"/>
              </a:ext>
            </a:extLst>
          </p:cNvPr>
          <p:cNvSpPr txBox="1"/>
          <p:nvPr/>
        </p:nvSpPr>
        <p:spPr>
          <a:xfrm>
            <a:off x="3627759" y="2646266"/>
            <a:ext cx="2737813" cy="307777"/>
          </a:xfrm>
          <a:prstGeom prst="rect">
            <a:avLst/>
          </a:prstGeom>
          <a:noFill/>
        </p:spPr>
        <p:txBody>
          <a:bodyPr wrap="square" rtlCol="0">
            <a:spAutoFit/>
          </a:bodyPr>
          <a:lstStyle/>
          <a:p>
            <a:pPr algn="ctr"/>
            <a:r>
              <a:rPr lang="en-US" sz="1400" b="1" dirty="0"/>
              <a:t>Leakage Detection</a:t>
            </a:r>
          </a:p>
        </p:txBody>
      </p:sp>
      <p:pic>
        <p:nvPicPr>
          <p:cNvPr id="32" name="Graphic 31" descr="Badge Cross with solid fill">
            <a:extLst>
              <a:ext uri="{FF2B5EF4-FFF2-40B4-BE49-F238E27FC236}">
                <a16:creationId xmlns:a16="http://schemas.microsoft.com/office/drawing/2014/main" id="{B81D9DE5-65EB-56D0-692E-5350CD0F94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27584" y="2936081"/>
            <a:ext cx="342884" cy="342884"/>
          </a:xfrm>
          <a:prstGeom prst="rect">
            <a:avLst/>
          </a:prstGeom>
        </p:spPr>
      </p:pic>
      <p:pic>
        <p:nvPicPr>
          <p:cNvPr id="33" name="Graphic 32" descr="Badge Cross with solid fill">
            <a:extLst>
              <a:ext uri="{FF2B5EF4-FFF2-40B4-BE49-F238E27FC236}">
                <a16:creationId xmlns:a16="http://schemas.microsoft.com/office/drawing/2014/main" id="{1E0E9107-688A-5119-D4B5-F5AB61E22C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78712" y="2936081"/>
            <a:ext cx="342884" cy="342884"/>
          </a:xfrm>
          <a:prstGeom prst="rect">
            <a:avLst/>
          </a:prstGeom>
        </p:spPr>
      </p:pic>
      <p:sp>
        <p:nvSpPr>
          <p:cNvPr id="34" name="TextBox 33">
            <a:extLst>
              <a:ext uri="{FF2B5EF4-FFF2-40B4-BE49-F238E27FC236}">
                <a16:creationId xmlns:a16="http://schemas.microsoft.com/office/drawing/2014/main" id="{71F11B1B-63BF-5164-3DE2-178001DF1062}"/>
              </a:ext>
            </a:extLst>
          </p:cNvPr>
          <p:cNvSpPr txBox="1"/>
          <p:nvPr/>
        </p:nvSpPr>
        <p:spPr>
          <a:xfrm>
            <a:off x="6365571" y="2651397"/>
            <a:ext cx="2759932" cy="307777"/>
          </a:xfrm>
          <a:prstGeom prst="rect">
            <a:avLst/>
          </a:prstGeom>
          <a:noFill/>
        </p:spPr>
        <p:txBody>
          <a:bodyPr wrap="square" rtlCol="0">
            <a:spAutoFit/>
          </a:bodyPr>
          <a:lstStyle/>
          <a:p>
            <a:pPr algn="ctr"/>
            <a:r>
              <a:rPr lang="en-US" sz="1400" b="1" dirty="0"/>
              <a:t>Inservice Inspection</a:t>
            </a:r>
          </a:p>
        </p:txBody>
      </p:sp>
      <p:pic>
        <p:nvPicPr>
          <p:cNvPr id="40" name="Graphic 39" descr="Target with solid fill">
            <a:extLst>
              <a:ext uri="{FF2B5EF4-FFF2-40B4-BE49-F238E27FC236}">
                <a16:creationId xmlns:a16="http://schemas.microsoft.com/office/drawing/2014/main" id="{5BC878F6-ACD9-9441-96BC-23BA76016B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79586" y="1425165"/>
            <a:ext cx="696589" cy="689833"/>
          </a:xfrm>
          <a:prstGeom prst="rect">
            <a:avLst/>
          </a:prstGeom>
        </p:spPr>
      </p:pic>
      <p:sp>
        <p:nvSpPr>
          <p:cNvPr id="41" name="TextBox 40">
            <a:extLst>
              <a:ext uri="{FF2B5EF4-FFF2-40B4-BE49-F238E27FC236}">
                <a16:creationId xmlns:a16="http://schemas.microsoft.com/office/drawing/2014/main" id="{4C5D8923-6836-0769-7D7E-314EAE899F0F}"/>
              </a:ext>
            </a:extLst>
          </p:cNvPr>
          <p:cNvSpPr txBox="1"/>
          <p:nvPr/>
        </p:nvSpPr>
        <p:spPr>
          <a:xfrm>
            <a:off x="2727538" y="1542020"/>
            <a:ext cx="6985632" cy="461665"/>
          </a:xfrm>
          <a:prstGeom prst="rect">
            <a:avLst/>
          </a:prstGeom>
          <a:noFill/>
        </p:spPr>
        <p:txBody>
          <a:bodyPr wrap="square" rtlCol="0">
            <a:spAutoFit/>
          </a:bodyPr>
          <a:lstStyle/>
          <a:p>
            <a:pPr algn="ctr"/>
            <a:r>
              <a:rPr lang="en-US" sz="2400" dirty="0"/>
              <a:t>LOCA frequencies without detection</a:t>
            </a:r>
            <a:endParaRPr lang="en-US" sz="2400" dirty="0">
              <a:cs typeface="DIN Offc"/>
            </a:endParaRPr>
          </a:p>
        </p:txBody>
      </p:sp>
      <p:sp>
        <p:nvSpPr>
          <p:cNvPr id="42" name="TextBox 41">
            <a:extLst>
              <a:ext uri="{FF2B5EF4-FFF2-40B4-BE49-F238E27FC236}">
                <a16:creationId xmlns:a16="http://schemas.microsoft.com/office/drawing/2014/main" id="{4337B100-B783-044E-72A9-D9B9B5FD394B}"/>
              </a:ext>
            </a:extLst>
          </p:cNvPr>
          <p:cNvSpPr txBox="1"/>
          <p:nvPr/>
        </p:nvSpPr>
        <p:spPr>
          <a:xfrm>
            <a:off x="2967010" y="6403995"/>
            <a:ext cx="6257509" cy="369332"/>
          </a:xfrm>
          <a:prstGeom prst="rect">
            <a:avLst/>
          </a:prstGeom>
          <a:noFill/>
        </p:spPr>
        <p:txBody>
          <a:bodyPr wrap="square" rtlCol="0">
            <a:spAutoFit/>
          </a:bodyPr>
          <a:lstStyle/>
          <a:p>
            <a:pPr algn="ctr"/>
            <a:r>
              <a:rPr lang="en-US" i="1" dirty="0">
                <a:cs typeface="DIN Offc"/>
              </a:rPr>
              <a:t>From NRC presentation at June 14, 2022, public meeting</a:t>
            </a:r>
          </a:p>
        </p:txBody>
      </p:sp>
      <p:sp>
        <p:nvSpPr>
          <p:cNvPr id="6" name="TextBox 5">
            <a:extLst>
              <a:ext uri="{FF2B5EF4-FFF2-40B4-BE49-F238E27FC236}">
                <a16:creationId xmlns:a16="http://schemas.microsoft.com/office/drawing/2014/main" id="{C0E63736-A6E8-E186-AE75-5EBC53EFD0CB}"/>
              </a:ext>
            </a:extLst>
          </p:cNvPr>
          <p:cNvSpPr txBox="1"/>
          <p:nvPr/>
        </p:nvSpPr>
        <p:spPr>
          <a:xfrm>
            <a:off x="9456296" y="4958488"/>
            <a:ext cx="2113454" cy="923330"/>
          </a:xfrm>
          <a:prstGeom prst="rect">
            <a:avLst/>
          </a:prstGeom>
          <a:noFill/>
        </p:spPr>
        <p:txBody>
          <a:bodyPr wrap="square" rtlCol="0">
            <a:spAutoFit/>
          </a:bodyPr>
          <a:lstStyle/>
          <a:p>
            <a:pPr>
              <a:spcAft>
                <a:spcPts val="1200"/>
              </a:spcAft>
            </a:pPr>
            <a:r>
              <a:rPr lang="en-US" dirty="0">
                <a:solidFill>
                  <a:schemeClr val="accent1">
                    <a:lumMod val="50000"/>
                  </a:schemeClr>
                </a:solidFill>
              </a:rPr>
              <a:t>LOCA definition has more of an impact than LOCA size</a:t>
            </a:r>
          </a:p>
        </p:txBody>
      </p:sp>
      <p:cxnSp>
        <p:nvCxnSpPr>
          <p:cNvPr id="7" name="Straight Arrow Connector 6">
            <a:extLst>
              <a:ext uri="{FF2B5EF4-FFF2-40B4-BE49-F238E27FC236}">
                <a16:creationId xmlns:a16="http://schemas.microsoft.com/office/drawing/2014/main" id="{7AF92C30-3F2D-6A20-9504-67869307603E}"/>
              </a:ext>
            </a:extLst>
          </p:cNvPr>
          <p:cNvCxnSpPr>
            <a:cxnSpLocks/>
          </p:cNvCxnSpPr>
          <p:nvPr/>
        </p:nvCxnSpPr>
        <p:spPr>
          <a:xfrm flipH="1" flipV="1">
            <a:off x="8509174" y="4525279"/>
            <a:ext cx="947122" cy="539763"/>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907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1814B7-EFED-F615-E526-62456242DB60}"/>
              </a:ext>
            </a:extLst>
          </p:cNvPr>
          <p:cNvSpPr/>
          <p:nvPr/>
        </p:nvSpPr>
        <p:spPr>
          <a:xfrm flipH="1">
            <a:off x="9363186"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6F7DE2-9B05-4881-995C-F333604AFDC1}"/>
              </a:ext>
            </a:extLst>
          </p:cNvPr>
          <p:cNvSpPr/>
          <p:nvPr/>
        </p:nvSpPr>
        <p:spPr>
          <a:xfrm>
            <a:off x="0"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6">
            <a:extLst>
              <a:ext uri="{FF2B5EF4-FFF2-40B4-BE49-F238E27FC236}">
                <a16:creationId xmlns:a16="http://schemas.microsoft.com/office/drawing/2014/main" id="{804E37CD-5DA7-4EB4-965C-CF1C1B01F739}"/>
              </a:ext>
            </a:extLst>
          </p:cNvPr>
          <p:cNvSpPr>
            <a:spLocks noGrp="1"/>
          </p:cNvSpPr>
          <p:nvPr>
            <p:ph type="sldNum" sz="quarter" idx="12"/>
          </p:nvPr>
        </p:nvSpPr>
        <p:spPr>
          <a:xfrm>
            <a:off x="11625944" y="6398351"/>
            <a:ext cx="471808" cy="365125"/>
          </a:xfrm>
        </p:spPr>
        <p:txBody>
          <a:bodyPr/>
          <a:lstStyle/>
          <a:p>
            <a:pPr algn="ctr"/>
            <a:fld id="{32CEA0A2-0728-46DD-B781-38DD570C18FE}" type="slidenum">
              <a:rPr lang="en-US" smtClean="0">
                <a:solidFill>
                  <a:schemeClr val="tx1"/>
                </a:solidFill>
                <a:latin typeface="Arial Black" panose="020B0A04020102020204" pitchFamily="34" charset="0"/>
              </a:rPr>
              <a:pPr algn="ctr"/>
              <a:t>12</a:t>
            </a:fld>
            <a:endParaRPr lang="en-US" dirty="0">
              <a:solidFill>
                <a:schemeClr val="tx1"/>
              </a:solidFill>
              <a:latin typeface="Arial Black" panose="020B0A04020102020204" pitchFamily="34" charset="0"/>
            </a:endParaRPr>
          </a:p>
        </p:txBody>
      </p:sp>
      <p:sp>
        <p:nvSpPr>
          <p:cNvPr id="2" name="TextBox 1">
            <a:extLst>
              <a:ext uri="{FF2B5EF4-FFF2-40B4-BE49-F238E27FC236}">
                <a16:creationId xmlns:a16="http://schemas.microsoft.com/office/drawing/2014/main" id="{FDD1CF0F-9101-DA29-AE30-595C2E5083BB}"/>
              </a:ext>
            </a:extLst>
          </p:cNvPr>
          <p:cNvSpPr txBox="1"/>
          <p:nvPr/>
        </p:nvSpPr>
        <p:spPr>
          <a:xfrm>
            <a:off x="2378696" y="292487"/>
            <a:ext cx="84715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spc="600" dirty="0">
              <a:solidFill>
                <a:prstClr val="black"/>
              </a:solidFill>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dirty="0">
                <a:ln>
                  <a:noFill/>
                </a:ln>
                <a:solidFill>
                  <a:prstClr val="black"/>
                </a:solidFill>
                <a:effectLst/>
                <a:uLnTx/>
                <a:uFillTx/>
                <a:latin typeface="Arial Black" panose="020B0A04020102020204" pitchFamily="34" charset="0"/>
                <a:ea typeface="+mn-ea"/>
                <a:cs typeface="+mn-cs"/>
              </a:rPr>
              <a:t>Selection of Results (7/7)</a:t>
            </a:r>
          </a:p>
        </p:txBody>
      </p:sp>
      <p:sp>
        <p:nvSpPr>
          <p:cNvPr id="3" name="Rectangle 2">
            <a:extLst>
              <a:ext uri="{FF2B5EF4-FFF2-40B4-BE49-F238E27FC236}">
                <a16:creationId xmlns:a16="http://schemas.microsoft.com/office/drawing/2014/main" id="{CEE9CF29-2689-B4FC-9227-67F1AC2F2F18}"/>
              </a:ext>
            </a:extLst>
          </p:cNvPr>
          <p:cNvSpPr/>
          <p:nvPr/>
        </p:nvSpPr>
        <p:spPr>
          <a:xfrm>
            <a:off x="2755362" y="1300899"/>
            <a:ext cx="8961120" cy="485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72F49E-9D72-B0DF-3E25-8C82542B57BD}"/>
              </a:ext>
            </a:extLst>
          </p:cNvPr>
          <p:cNvPicPr>
            <a:picLocks noChangeAspect="1"/>
          </p:cNvPicPr>
          <p:nvPr/>
        </p:nvPicPr>
        <p:blipFill>
          <a:blip r:embed="rId3"/>
          <a:stretch>
            <a:fillRect/>
          </a:stretch>
        </p:blipFill>
        <p:spPr>
          <a:xfrm>
            <a:off x="634440" y="327860"/>
            <a:ext cx="1354918" cy="1352824"/>
          </a:xfrm>
          <a:prstGeom prst="rect">
            <a:avLst/>
          </a:prstGeom>
        </p:spPr>
      </p:pic>
      <p:sp>
        <p:nvSpPr>
          <p:cNvPr id="9" name="Rectangle 8">
            <a:extLst>
              <a:ext uri="{FF2B5EF4-FFF2-40B4-BE49-F238E27FC236}">
                <a16:creationId xmlns:a16="http://schemas.microsoft.com/office/drawing/2014/main" id="{9C5D9424-5F27-0B2A-3878-6B8CB4AEEABF}"/>
              </a:ext>
            </a:extLst>
          </p:cNvPr>
          <p:cNvSpPr/>
          <p:nvPr/>
        </p:nvSpPr>
        <p:spPr>
          <a:xfrm>
            <a:off x="3697419" y="2295594"/>
            <a:ext cx="4901184" cy="39946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122A18CD-735E-16C8-EB83-FC5CB5A71E2F}"/>
              </a:ext>
            </a:extLst>
          </p:cNvPr>
          <p:cNvPicPr>
            <a:picLocks noChangeAspect="1"/>
          </p:cNvPicPr>
          <p:nvPr/>
        </p:nvPicPr>
        <p:blipFill rotWithShape="1">
          <a:blip r:embed="rId4"/>
          <a:srcRect l="2248" t="8911" r="1299" b="2542"/>
          <a:stretch/>
        </p:blipFill>
        <p:spPr>
          <a:xfrm>
            <a:off x="3854544" y="3257438"/>
            <a:ext cx="4692751" cy="2864406"/>
          </a:xfrm>
          <a:prstGeom prst="rect">
            <a:avLst/>
          </a:prstGeom>
          <a:effectLst/>
        </p:spPr>
      </p:pic>
      <p:pic>
        <p:nvPicPr>
          <p:cNvPr id="35" name="Graphic 34" descr="Wi-Fi outline">
            <a:extLst>
              <a:ext uri="{FF2B5EF4-FFF2-40B4-BE49-F238E27FC236}">
                <a16:creationId xmlns:a16="http://schemas.microsoft.com/office/drawing/2014/main" id="{48458C13-A48B-DFC7-3C7E-B117AC7DB9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12627" y="2251079"/>
            <a:ext cx="839087" cy="839087"/>
          </a:xfrm>
          <a:prstGeom prst="rect">
            <a:avLst/>
          </a:prstGeom>
        </p:spPr>
      </p:pic>
      <p:pic>
        <p:nvPicPr>
          <p:cNvPr id="36" name="Graphic 35" descr="Broken Fire Hydrant with solid fill">
            <a:extLst>
              <a:ext uri="{FF2B5EF4-FFF2-40B4-BE49-F238E27FC236}">
                <a16:creationId xmlns:a16="http://schemas.microsoft.com/office/drawing/2014/main" id="{F90B74F5-32D0-9061-81D8-DCD93C501CDD}"/>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57186" t="31519" b="18907"/>
          <a:stretch/>
        </p:blipFill>
        <p:spPr>
          <a:xfrm rot="16200000">
            <a:off x="3846941" y="2343397"/>
            <a:ext cx="559039" cy="637557"/>
          </a:xfrm>
          <a:prstGeom prst="rect">
            <a:avLst/>
          </a:prstGeom>
        </p:spPr>
      </p:pic>
      <p:sp>
        <p:nvSpPr>
          <p:cNvPr id="37" name="TextBox 36">
            <a:extLst>
              <a:ext uri="{FF2B5EF4-FFF2-40B4-BE49-F238E27FC236}">
                <a16:creationId xmlns:a16="http://schemas.microsoft.com/office/drawing/2014/main" id="{CF09F082-DC7B-F837-814C-FF9D4C4ED225}"/>
              </a:ext>
            </a:extLst>
          </p:cNvPr>
          <p:cNvSpPr txBox="1"/>
          <p:nvPr/>
        </p:nvSpPr>
        <p:spPr>
          <a:xfrm>
            <a:off x="3453205" y="2665492"/>
            <a:ext cx="2737813" cy="307777"/>
          </a:xfrm>
          <a:prstGeom prst="rect">
            <a:avLst/>
          </a:prstGeom>
          <a:noFill/>
        </p:spPr>
        <p:txBody>
          <a:bodyPr wrap="square" rtlCol="0">
            <a:spAutoFit/>
          </a:bodyPr>
          <a:lstStyle/>
          <a:p>
            <a:pPr algn="ctr"/>
            <a:r>
              <a:rPr lang="en-US" sz="1400" b="1" dirty="0"/>
              <a:t>Leakage Detection</a:t>
            </a:r>
          </a:p>
        </p:txBody>
      </p:sp>
      <p:pic>
        <p:nvPicPr>
          <p:cNvPr id="38" name="Graphic 37" descr="Badge Cross with solid fill">
            <a:extLst>
              <a:ext uri="{FF2B5EF4-FFF2-40B4-BE49-F238E27FC236}">
                <a16:creationId xmlns:a16="http://schemas.microsoft.com/office/drawing/2014/main" id="{DD995918-ECD7-376D-4249-1E98DEC78E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53030" y="2955307"/>
            <a:ext cx="342884" cy="342884"/>
          </a:xfrm>
          <a:prstGeom prst="rect">
            <a:avLst/>
          </a:prstGeom>
        </p:spPr>
      </p:pic>
      <p:sp>
        <p:nvSpPr>
          <p:cNvPr id="39" name="TextBox 38">
            <a:extLst>
              <a:ext uri="{FF2B5EF4-FFF2-40B4-BE49-F238E27FC236}">
                <a16:creationId xmlns:a16="http://schemas.microsoft.com/office/drawing/2014/main" id="{5D00E0DA-FB0F-AB4C-94EF-DA3CB834E2C7}"/>
              </a:ext>
            </a:extLst>
          </p:cNvPr>
          <p:cNvSpPr txBox="1"/>
          <p:nvPr/>
        </p:nvSpPr>
        <p:spPr>
          <a:xfrm>
            <a:off x="6191017" y="2670623"/>
            <a:ext cx="2759932" cy="307777"/>
          </a:xfrm>
          <a:prstGeom prst="rect">
            <a:avLst/>
          </a:prstGeom>
          <a:noFill/>
        </p:spPr>
        <p:txBody>
          <a:bodyPr wrap="square" rtlCol="0">
            <a:spAutoFit/>
          </a:bodyPr>
          <a:lstStyle/>
          <a:p>
            <a:pPr algn="ctr"/>
            <a:r>
              <a:rPr lang="en-US" sz="1400" b="1" dirty="0"/>
              <a:t>Inservice Inspection</a:t>
            </a:r>
          </a:p>
        </p:txBody>
      </p:sp>
      <p:pic>
        <p:nvPicPr>
          <p:cNvPr id="23" name="Graphic 22" descr="Badge Tick1 with solid fill">
            <a:extLst>
              <a:ext uri="{FF2B5EF4-FFF2-40B4-BE49-F238E27FC236}">
                <a16:creationId xmlns:a16="http://schemas.microsoft.com/office/drawing/2014/main" id="{0D6925D8-9403-2E51-645A-F689180E85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531766" y="2921480"/>
            <a:ext cx="347472" cy="347472"/>
          </a:xfrm>
          <a:prstGeom prst="rect">
            <a:avLst/>
          </a:prstGeom>
        </p:spPr>
      </p:pic>
      <p:pic>
        <p:nvPicPr>
          <p:cNvPr id="40" name="Graphic 39" descr="Target with solid fill">
            <a:extLst>
              <a:ext uri="{FF2B5EF4-FFF2-40B4-BE49-F238E27FC236}">
                <a16:creationId xmlns:a16="http://schemas.microsoft.com/office/drawing/2014/main" id="{5BC878F6-ACD9-9441-96BC-23BA76016B7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53205" y="1425165"/>
            <a:ext cx="696589" cy="689833"/>
          </a:xfrm>
          <a:prstGeom prst="rect">
            <a:avLst/>
          </a:prstGeom>
        </p:spPr>
      </p:pic>
      <p:sp>
        <p:nvSpPr>
          <p:cNvPr id="41" name="TextBox 40">
            <a:extLst>
              <a:ext uri="{FF2B5EF4-FFF2-40B4-BE49-F238E27FC236}">
                <a16:creationId xmlns:a16="http://schemas.microsoft.com/office/drawing/2014/main" id="{4C5D8923-6836-0769-7D7E-314EAE899F0F}"/>
              </a:ext>
            </a:extLst>
          </p:cNvPr>
          <p:cNvSpPr txBox="1"/>
          <p:nvPr/>
        </p:nvSpPr>
        <p:spPr>
          <a:xfrm>
            <a:off x="2727538" y="1542020"/>
            <a:ext cx="6985632" cy="461665"/>
          </a:xfrm>
          <a:prstGeom prst="rect">
            <a:avLst/>
          </a:prstGeom>
          <a:noFill/>
        </p:spPr>
        <p:txBody>
          <a:bodyPr wrap="square" rtlCol="0">
            <a:spAutoFit/>
          </a:bodyPr>
          <a:lstStyle/>
          <a:p>
            <a:pPr algn="ctr"/>
            <a:r>
              <a:rPr lang="en-US" sz="2400" dirty="0"/>
              <a:t>LOCA frequencies with detection</a:t>
            </a:r>
            <a:endParaRPr lang="en-US" sz="2400" dirty="0">
              <a:cs typeface="DIN Offc"/>
            </a:endParaRPr>
          </a:p>
        </p:txBody>
      </p:sp>
      <p:sp>
        <p:nvSpPr>
          <p:cNvPr id="42" name="TextBox 41">
            <a:extLst>
              <a:ext uri="{FF2B5EF4-FFF2-40B4-BE49-F238E27FC236}">
                <a16:creationId xmlns:a16="http://schemas.microsoft.com/office/drawing/2014/main" id="{4337B100-B783-044E-72A9-D9B9B5FD394B}"/>
              </a:ext>
            </a:extLst>
          </p:cNvPr>
          <p:cNvSpPr txBox="1"/>
          <p:nvPr/>
        </p:nvSpPr>
        <p:spPr>
          <a:xfrm>
            <a:off x="2967010" y="6403995"/>
            <a:ext cx="6257509" cy="369332"/>
          </a:xfrm>
          <a:prstGeom prst="rect">
            <a:avLst/>
          </a:prstGeom>
          <a:noFill/>
        </p:spPr>
        <p:txBody>
          <a:bodyPr wrap="square" rtlCol="0">
            <a:spAutoFit/>
          </a:bodyPr>
          <a:lstStyle/>
          <a:p>
            <a:pPr algn="ctr"/>
            <a:r>
              <a:rPr lang="en-US" i="1" dirty="0">
                <a:cs typeface="DIN Offc"/>
              </a:rPr>
              <a:t>From NRC presentation at June 14, 2022, public meeting</a:t>
            </a:r>
          </a:p>
        </p:txBody>
      </p:sp>
      <p:sp>
        <p:nvSpPr>
          <p:cNvPr id="6" name="TextBox 5">
            <a:extLst>
              <a:ext uri="{FF2B5EF4-FFF2-40B4-BE49-F238E27FC236}">
                <a16:creationId xmlns:a16="http://schemas.microsoft.com/office/drawing/2014/main" id="{C0E63736-A6E8-E186-AE75-5EBC53EFD0CB}"/>
              </a:ext>
            </a:extLst>
          </p:cNvPr>
          <p:cNvSpPr txBox="1"/>
          <p:nvPr/>
        </p:nvSpPr>
        <p:spPr>
          <a:xfrm>
            <a:off x="8853657" y="4058043"/>
            <a:ext cx="2563023" cy="2031325"/>
          </a:xfrm>
          <a:prstGeom prst="rect">
            <a:avLst/>
          </a:prstGeom>
          <a:noFill/>
        </p:spPr>
        <p:txBody>
          <a:bodyPr wrap="square" rtlCol="0">
            <a:spAutoFit/>
          </a:bodyPr>
          <a:lstStyle/>
          <a:p>
            <a:pPr>
              <a:spcAft>
                <a:spcPts val="1200"/>
              </a:spcAft>
            </a:pPr>
            <a:r>
              <a:rPr lang="en-US" dirty="0">
                <a:solidFill>
                  <a:schemeClr val="accent1">
                    <a:lumMod val="50000"/>
                  </a:schemeClr>
                </a:solidFill>
              </a:rPr>
              <a:t>Expert elicitation results from NUREG-1829, “Estimating Loss-of-Coolant Accident (LOCA) Frequencies Through the Elicitation Process” (ML082250436)</a:t>
            </a:r>
          </a:p>
        </p:txBody>
      </p:sp>
      <p:sp>
        <p:nvSpPr>
          <p:cNvPr id="13" name="Right Brace 12">
            <a:extLst>
              <a:ext uri="{FF2B5EF4-FFF2-40B4-BE49-F238E27FC236}">
                <a16:creationId xmlns:a16="http://schemas.microsoft.com/office/drawing/2014/main" id="{4916C199-A298-4A07-767A-04CA44EAAEE5}"/>
              </a:ext>
            </a:extLst>
          </p:cNvPr>
          <p:cNvSpPr/>
          <p:nvPr/>
        </p:nvSpPr>
        <p:spPr>
          <a:xfrm>
            <a:off x="8067670" y="3879601"/>
            <a:ext cx="775148" cy="1895388"/>
          </a:xfrm>
          <a:prstGeom prst="rightBrace">
            <a:avLst>
              <a:gd name="adj1" fmla="val 11165"/>
              <a:gd name="adj2" fmla="val 20077"/>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22161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0B08CB2-E7C4-4966-A790-2D9D33DCD02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54103"/>
          <a:stretch/>
        </p:blipFill>
        <p:spPr>
          <a:xfrm>
            <a:off x="7995138" y="0"/>
            <a:ext cx="4196862" cy="6858000"/>
          </a:xfrm>
          <a:prstGeom prst="rect">
            <a:avLst/>
          </a:prstGeom>
        </p:spPr>
      </p:pic>
      <p:sp>
        <p:nvSpPr>
          <p:cNvPr id="24" name="Rectangle 23">
            <a:extLst>
              <a:ext uri="{FF2B5EF4-FFF2-40B4-BE49-F238E27FC236}">
                <a16:creationId xmlns:a16="http://schemas.microsoft.com/office/drawing/2014/main" id="{D3B96206-27CD-473D-859B-5BA803D56990}"/>
              </a:ext>
            </a:extLst>
          </p:cNvPr>
          <p:cNvSpPr/>
          <p:nvPr/>
        </p:nvSpPr>
        <p:spPr>
          <a:xfrm>
            <a:off x="6096000" y="0"/>
            <a:ext cx="4590853" cy="6858000"/>
          </a:xfrm>
          <a:prstGeom prst="rect">
            <a:avLst/>
          </a:prstGeom>
          <a:gradFill flip="none" rotWithShape="1">
            <a:gsLst>
              <a:gs pos="45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6F7DE2-9B05-4881-995C-F333604AFDC1}"/>
              </a:ext>
            </a:extLst>
          </p:cNvPr>
          <p:cNvSpPr/>
          <p:nvPr/>
        </p:nvSpPr>
        <p:spPr>
          <a:xfrm>
            <a:off x="0"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6">
            <a:extLst>
              <a:ext uri="{FF2B5EF4-FFF2-40B4-BE49-F238E27FC236}">
                <a16:creationId xmlns:a16="http://schemas.microsoft.com/office/drawing/2014/main" id="{4661743A-D2DC-43B3-A077-94203800064C}"/>
              </a:ext>
            </a:extLst>
          </p:cNvPr>
          <p:cNvSpPr>
            <a:spLocks noGrp="1"/>
          </p:cNvSpPr>
          <p:nvPr>
            <p:ph type="sldNum" sz="quarter" idx="12"/>
          </p:nvPr>
        </p:nvSpPr>
        <p:spPr>
          <a:xfrm>
            <a:off x="11726944" y="6398351"/>
            <a:ext cx="370807" cy="365125"/>
          </a:xfrm>
        </p:spPr>
        <p:txBody>
          <a:bodyPr/>
          <a:lstStyle/>
          <a:p>
            <a:pPr algn="ctr"/>
            <a:fld id="{32CEA0A2-0728-46DD-B781-38DD570C18FE}" type="slidenum">
              <a:rPr lang="en-US" smtClean="0">
                <a:latin typeface="Arial Black" panose="020B0A04020102020204" pitchFamily="34" charset="0"/>
              </a:rPr>
              <a:pPr algn="ctr"/>
              <a:t>13</a:t>
            </a:fld>
            <a:endParaRPr lang="en-US" dirty="0">
              <a:latin typeface="Arial Black" panose="020B0A04020102020204" pitchFamily="34" charset="0"/>
            </a:endParaRPr>
          </a:p>
        </p:txBody>
      </p:sp>
      <p:sp>
        <p:nvSpPr>
          <p:cNvPr id="16" name="TextBox 15">
            <a:extLst>
              <a:ext uri="{FF2B5EF4-FFF2-40B4-BE49-F238E27FC236}">
                <a16:creationId xmlns:a16="http://schemas.microsoft.com/office/drawing/2014/main" id="{14B52791-8DF7-40E2-8140-43F0AA5699FA}"/>
              </a:ext>
            </a:extLst>
          </p:cNvPr>
          <p:cNvSpPr txBox="1"/>
          <p:nvPr/>
        </p:nvSpPr>
        <p:spPr>
          <a:xfrm>
            <a:off x="2378696" y="292487"/>
            <a:ext cx="8471555" cy="954107"/>
          </a:xfrm>
          <a:prstGeom prst="rect">
            <a:avLst/>
          </a:prstGeom>
          <a:noFill/>
        </p:spPr>
        <p:txBody>
          <a:bodyPr wrap="square" rtlCol="0">
            <a:spAutoFit/>
          </a:bodyPr>
          <a:lstStyle/>
          <a:p>
            <a:endParaRPr lang="en-US" sz="2800" spc="600" dirty="0">
              <a:latin typeface="Arial Black" panose="020B0A04020102020204" pitchFamily="34" charset="0"/>
            </a:endParaRPr>
          </a:p>
          <a:p>
            <a:r>
              <a:rPr lang="en-US" sz="2800" spc="600" dirty="0">
                <a:latin typeface="Arial Black" panose="020B0A04020102020204" pitchFamily="34" charset="0"/>
              </a:rPr>
              <a:t>Conclusions</a:t>
            </a:r>
          </a:p>
        </p:txBody>
      </p:sp>
      <p:sp>
        <p:nvSpPr>
          <p:cNvPr id="25" name="Slide Number Placeholder 6">
            <a:extLst>
              <a:ext uri="{FF2B5EF4-FFF2-40B4-BE49-F238E27FC236}">
                <a16:creationId xmlns:a16="http://schemas.microsoft.com/office/drawing/2014/main" id="{5CFFFEDC-B2DC-4E19-9E19-3BCA8E648A7D}"/>
              </a:ext>
            </a:extLst>
          </p:cNvPr>
          <p:cNvSpPr txBox="1">
            <a:spLocks/>
          </p:cNvSpPr>
          <p:nvPr/>
        </p:nvSpPr>
        <p:spPr>
          <a:xfrm>
            <a:off x="11539960" y="6398351"/>
            <a:ext cx="55779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2CEA0A2-0728-46DD-B781-38DD570C18FE}" type="slidenum">
              <a:rPr lang="en-US" smtClean="0">
                <a:solidFill>
                  <a:schemeClr val="bg1"/>
                </a:solidFill>
                <a:latin typeface="Arial Black" panose="020B0A04020102020204" pitchFamily="34" charset="0"/>
              </a:rPr>
              <a:pPr algn="ctr"/>
              <a:t>13</a:t>
            </a:fld>
            <a:endParaRPr lang="en-US" dirty="0">
              <a:solidFill>
                <a:schemeClr val="bg1"/>
              </a:solidFill>
              <a:latin typeface="Arial Black" panose="020B0A04020102020204" pitchFamily="34" charset="0"/>
            </a:endParaRPr>
          </a:p>
        </p:txBody>
      </p:sp>
      <p:pic>
        <p:nvPicPr>
          <p:cNvPr id="26" name="Picture 25">
            <a:extLst>
              <a:ext uri="{FF2B5EF4-FFF2-40B4-BE49-F238E27FC236}">
                <a16:creationId xmlns:a16="http://schemas.microsoft.com/office/drawing/2014/main" id="{BB8CDC83-88FA-4585-BD4D-BCA6D78987A8}"/>
              </a:ext>
            </a:extLst>
          </p:cNvPr>
          <p:cNvPicPr>
            <a:picLocks noChangeAspect="1"/>
          </p:cNvPicPr>
          <p:nvPr/>
        </p:nvPicPr>
        <p:blipFill>
          <a:blip r:embed="rId4"/>
          <a:stretch>
            <a:fillRect/>
          </a:stretch>
        </p:blipFill>
        <p:spPr>
          <a:xfrm>
            <a:off x="634440" y="327860"/>
            <a:ext cx="1354918" cy="1352824"/>
          </a:xfrm>
          <a:prstGeom prst="rect">
            <a:avLst/>
          </a:prstGeom>
        </p:spPr>
      </p:pic>
      <p:sp>
        <p:nvSpPr>
          <p:cNvPr id="15" name="Rectangle: Rounded Corners 14">
            <a:extLst>
              <a:ext uri="{FF2B5EF4-FFF2-40B4-BE49-F238E27FC236}">
                <a16:creationId xmlns:a16="http://schemas.microsoft.com/office/drawing/2014/main" id="{14BE77EA-5B7B-4630-AE6E-014EC262110D}"/>
              </a:ext>
            </a:extLst>
          </p:cNvPr>
          <p:cNvSpPr/>
          <p:nvPr/>
        </p:nvSpPr>
        <p:spPr>
          <a:xfrm>
            <a:off x="2295725" y="1880902"/>
            <a:ext cx="6912385" cy="1067698"/>
          </a:xfrm>
          <a:prstGeom prst="roundRect">
            <a:avLst>
              <a:gd name="adj" fmla="val 14349"/>
            </a:avLst>
          </a:prstGeom>
          <a:solidFill>
            <a:srgbClr val="C7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indent="-282575"/>
            <a:r>
              <a:rPr lang="en-US" b="1" spc="300" dirty="0">
                <a:latin typeface="Trebuchet MS" panose="020B0603020202020204" pitchFamily="34" charset="0"/>
              </a:rPr>
              <a:t>&gt; The NRC staff is actively using the xLPR code to support risk-informed decision-making</a:t>
            </a:r>
          </a:p>
        </p:txBody>
      </p:sp>
      <p:sp>
        <p:nvSpPr>
          <p:cNvPr id="17" name="Rectangle: Rounded Corners 16">
            <a:extLst>
              <a:ext uri="{FF2B5EF4-FFF2-40B4-BE49-F238E27FC236}">
                <a16:creationId xmlns:a16="http://schemas.microsoft.com/office/drawing/2014/main" id="{9E80EF3D-A6A9-4D33-8EC3-227E7700FFE6}"/>
              </a:ext>
            </a:extLst>
          </p:cNvPr>
          <p:cNvSpPr/>
          <p:nvPr/>
        </p:nvSpPr>
        <p:spPr>
          <a:xfrm>
            <a:off x="2295724" y="3237861"/>
            <a:ext cx="6912385" cy="1371255"/>
          </a:xfrm>
          <a:prstGeom prst="roundRect">
            <a:avLst>
              <a:gd name="adj" fmla="val 16376"/>
            </a:avLst>
          </a:prstGeom>
          <a:solidFill>
            <a:srgbClr val="C7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indent="-282575"/>
            <a:r>
              <a:rPr lang="en-US" b="1" spc="300" dirty="0">
                <a:latin typeface="Trebuchet MS" panose="020B0603020202020204" pitchFamily="34" charset="0"/>
              </a:rPr>
              <a:t>&gt;</a:t>
            </a:r>
            <a:r>
              <a:rPr lang="en-US" spc="300" dirty="0">
                <a:latin typeface="Trebuchet MS" panose="020B0603020202020204" pitchFamily="34" charset="0"/>
              </a:rPr>
              <a:t> Detailed probabilistic fracture mechanics models and a nuanced suite of results provide significantly enhanced insights into piping component integrity</a:t>
            </a:r>
          </a:p>
        </p:txBody>
      </p:sp>
      <p:sp>
        <p:nvSpPr>
          <p:cNvPr id="19" name="Rectangle: Rounded Corners 18">
            <a:extLst>
              <a:ext uri="{FF2B5EF4-FFF2-40B4-BE49-F238E27FC236}">
                <a16:creationId xmlns:a16="http://schemas.microsoft.com/office/drawing/2014/main" id="{301CBBA6-5D99-4F31-8345-E10132315D30}"/>
              </a:ext>
            </a:extLst>
          </p:cNvPr>
          <p:cNvSpPr/>
          <p:nvPr/>
        </p:nvSpPr>
        <p:spPr>
          <a:xfrm>
            <a:off x="2295727" y="4898378"/>
            <a:ext cx="6912385" cy="768720"/>
          </a:xfrm>
          <a:prstGeom prst="roundRect">
            <a:avLst>
              <a:gd name="adj" fmla="val 15167"/>
            </a:avLst>
          </a:prstGeom>
          <a:solidFill>
            <a:srgbClr val="C7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indent="-282575"/>
            <a:r>
              <a:rPr lang="en-US" b="1" spc="300" dirty="0">
                <a:latin typeface="Trebuchet MS" panose="020B0603020202020204" pitchFamily="34" charset="0"/>
              </a:rPr>
              <a:t>&gt;</a:t>
            </a:r>
            <a:r>
              <a:rPr lang="en-US" spc="300" dirty="0">
                <a:latin typeface="Trebuchet MS" panose="020B0603020202020204" pitchFamily="34" charset="0"/>
              </a:rPr>
              <a:t> xLPR applications beyond leak-before-break are an emerging area</a:t>
            </a:r>
          </a:p>
        </p:txBody>
      </p:sp>
      <p:sp>
        <p:nvSpPr>
          <p:cNvPr id="2" name="Rectangle 1">
            <a:extLst>
              <a:ext uri="{FF2B5EF4-FFF2-40B4-BE49-F238E27FC236}">
                <a16:creationId xmlns:a16="http://schemas.microsoft.com/office/drawing/2014/main" id="{6D7835A9-CF0F-1828-0E62-691B7AA99A54}"/>
              </a:ext>
            </a:extLst>
          </p:cNvPr>
          <p:cNvSpPr/>
          <p:nvPr/>
        </p:nvSpPr>
        <p:spPr>
          <a:xfrm>
            <a:off x="2755362" y="1300899"/>
            <a:ext cx="8961120" cy="485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436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55035E0-41CE-4CA1-B6E2-F8BAB93F1D3C}"/>
              </a:ext>
            </a:extLst>
          </p:cNvPr>
          <p:cNvSpPr/>
          <p:nvPr/>
        </p:nvSpPr>
        <p:spPr>
          <a:xfrm flipH="1">
            <a:off x="9363186"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6F7DE2-9B05-4881-995C-F333604AFDC1}"/>
              </a:ext>
            </a:extLst>
          </p:cNvPr>
          <p:cNvSpPr/>
          <p:nvPr/>
        </p:nvSpPr>
        <p:spPr>
          <a:xfrm>
            <a:off x="0"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648171D-601D-4826-3303-0A35E543C469}"/>
              </a:ext>
            </a:extLst>
          </p:cNvPr>
          <p:cNvSpPr/>
          <p:nvPr/>
        </p:nvSpPr>
        <p:spPr>
          <a:xfrm>
            <a:off x="809892" y="1931131"/>
            <a:ext cx="1667125" cy="1600070"/>
          </a:xfrm>
          <a:prstGeom prst="roundRect">
            <a:avLst>
              <a:gd name="adj" fmla="val 61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271F03A-61B2-47E2-86E5-A1AC2CC9F386}"/>
              </a:ext>
            </a:extLst>
          </p:cNvPr>
          <p:cNvPicPr>
            <a:picLocks noChangeAspect="1"/>
          </p:cNvPicPr>
          <p:nvPr/>
        </p:nvPicPr>
        <p:blipFill>
          <a:blip r:embed="rId3"/>
          <a:stretch>
            <a:fillRect/>
          </a:stretch>
        </p:blipFill>
        <p:spPr>
          <a:xfrm>
            <a:off x="634440" y="327860"/>
            <a:ext cx="1354918" cy="1352824"/>
          </a:xfrm>
          <a:prstGeom prst="rect">
            <a:avLst/>
          </a:prstGeom>
        </p:spPr>
      </p:pic>
      <p:sp>
        <p:nvSpPr>
          <p:cNvPr id="21" name="TextBox 20">
            <a:extLst>
              <a:ext uri="{FF2B5EF4-FFF2-40B4-BE49-F238E27FC236}">
                <a16:creationId xmlns:a16="http://schemas.microsoft.com/office/drawing/2014/main" id="{63C006AC-C681-45CA-9E85-D54F36C88925}"/>
              </a:ext>
            </a:extLst>
          </p:cNvPr>
          <p:cNvSpPr txBox="1"/>
          <p:nvPr/>
        </p:nvSpPr>
        <p:spPr>
          <a:xfrm>
            <a:off x="2378696" y="292487"/>
            <a:ext cx="8471555" cy="954107"/>
          </a:xfrm>
          <a:prstGeom prst="rect">
            <a:avLst/>
          </a:prstGeom>
          <a:noFill/>
        </p:spPr>
        <p:txBody>
          <a:bodyPr wrap="square" rtlCol="0">
            <a:spAutoFit/>
          </a:bodyPr>
          <a:lstStyle/>
          <a:p>
            <a:endParaRPr lang="en-US" sz="2800" spc="600" dirty="0">
              <a:latin typeface="Arial Black" panose="020B0A04020102020204" pitchFamily="34" charset="0"/>
            </a:endParaRPr>
          </a:p>
          <a:p>
            <a:r>
              <a:rPr lang="en-US" sz="2800" spc="600" dirty="0">
                <a:latin typeface="Arial Black" panose="020B0A04020102020204" pitchFamily="34" charset="0"/>
              </a:rPr>
              <a:t>References</a:t>
            </a:r>
          </a:p>
        </p:txBody>
      </p:sp>
      <p:sp>
        <p:nvSpPr>
          <p:cNvPr id="23" name="Slide Number Placeholder 6">
            <a:extLst>
              <a:ext uri="{FF2B5EF4-FFF2-40B4-BE49-F238E27FC236}">
                <a16:creationId xmlns:a16="http://schemas.microsoft.com/office/drawing/2014/main" id="{86F37E03-40C5-4408-93CC-F5E7E04DEA06}"/>
              </a:ext>
            </a:extLst>
          </p:cNvPr>
          <p:cNvSpPr>
            <a:spLocks noGrp="1"/>
          </p:cNvSpPr>
          <p:nvPr>
            <p:ph type="sldNum" sz="quarter" idx="12"/>
          </p:nvPr>
        </p:nvSpPr>
        <p:spPr>
          <a:xfrm>
            <a:off x="11601450" y="6398351"/>
            <a:ext cx="496301" cy="365125"/>
          </a:xfrm>
        </p:spPr>
        <p:txBody>
          <a:bodyPr/>
          <a:lstStyle/>
          <a:p>
            <a:pPr algn="ctr"/>
            <a:fld id="{32CEA0A2-0728-46DD-B781-38DD570C18FE}" type="slidenum">
              <a:rPr lang="en-US" smtClean="0">
                <a:solidFill>
                  <a:schemeClr val="tx1"/>
                </a:solidFill>
                <a:latin typeface="Arial Black" panose="020B0A04020102020204" pitchFamily="34" charset="0"/>
              </a:rPr>
              <a:pPr algn="ctr"/>
              <a:t>14</a:t>
            </a:fld>
            <a:endParaRPr lang="en-US" dirty="0">
              <a:solidFill>
                <a:schemeClr val="tx1"/>
              </a:solidFill>
              <a:latin typeface="Arial Black" panose="020B0A04020102020204" pitchFamily="34" charset="0"/>
            </a:endParaRPr>
          </a:p>
        </p:txBody>
      </p:sp>
      <p:sp>
        <p:nvSpPr>
          <p:cNvPr id="35" name="TextBox 34">
            <a:extLst>
              <a:ext uri="{FF2B5EF4-FFF2-40B4-BE49-F238E27FC236}">
                <a16:creationId xmlns:a16="http://schemas.microsoft.com/office/drawing/2014/main" id="{F981E817-C361-4606-A5BD-900F21BA42FA}"/>
              </a:ext>
            </a:extLst>
          </p:cNvPr>
          <p:cNvSpPr txBox="1"/>
          <p:nvPr/>
        </p:nvSpPr>
        <p:spPr>
          <a:xfrm>
            <a:off x="2605675" y="1842272"/>
            <a:ext cx="4593777" cy="1754326"/>
          </a:xfrm>
          <a:prstGeom prst="rect">
            <a:avLst/>
          </a:prstGeom>
          <a:noFill/>
        </p:spPr>
        <p:txBody>
          <a:bodyPr wrap="square" rtlCol="0">
            <a:spAutoFit/>
          </a:bodyPr>
          <a:lstStyle/>
          <a:p>
            <a:r>
              <a:rPr lang="en-US" b="1" dirty="0">
                <a:solidFill>
                  <a:srgbClr val="C71C22"/>
                </a:solidFill>
              </a:rPr>
              <a:t>TLR-RES/DE/REB-2021-09</a:t>
            </a:r>
            <a:br>
              <a:rPr lang="en-US" dirty="0"/>
            </a:br>
            <a:r>
              <a:rPr lang="en-US" dirty="0"/>
              <a:t>Probabilistic Leak-Before-Break Evaluation of Westinghouse Four-Loop Pressurized-Water Reactor Primary Coolant Loop Piping using the Extremely Low Probability of Rupture Code</a:t>
            </a:r>
          </a:p>
          <a:p>
            <a:r>
              <a:rPr lang="en-US" b="1" dirty="0">
                <a:solidFill>
                  <a:srgbClr val="C71C22"/>
                </a:solidFill>
              </a:rPr>
              <a:t>ML21217A088</a:t>
            </a:r>
            <a:endParaRPr lang="en-US" dirty="0"/>
          </a:p>
        </p:txBody>
      </p:sp>
      <p:sp>
        <p:nvSpPr>
          <p:cNvPr id="41" name="TextBox 40">
            <a:extLst>
              <a:ext uri="{FF2B5EF4-FFF2-40B4-BE49-F238E27FC236}">
                <a16:creationId xmlns:a16="http://schemas.microsoft.com/office/drawing/2014/main" id="{1C853D4F-FFF5-4856-994C-0D8AD056AF9E}"/>
              </a:ext>
            </a:extLst>
          </p:cNvPr>
          <p:cNvSpPr txBox="1"/>
          <p:nvPr/>
        </p:nvSpPr>
        <p:spPr>
          <a:xfrm>
            <a:off x="2585603" y="4768767"/>
            <a:ext cx="4147026" cy="1754326"/>
          </a:xfrm>
          <a:prstGeom prst="rect">
            <a:avLst/>
          </a:prstGeom>
          <a:noFill/>
        </p:spPr>
        <p:txBody>
          <a:bodyPr wrap="square" rtlCol="0">
            <a:spAutoFit/>
          </a:bodyPr>
          <a:lstStyle/>
          <a:p>
            <a:r>
              <a:rPr lang="en-US" b="1" dirty="0">
                <a:solidFill>
                  <a:srgbClr val="C71C22"/>
                </a:solidFill>
              </a:rPr>
              <a:t>TLR-RES/DE/REB-2021-14-R1</a:t>
            </a:r>
            <a:br>
              <a:rPr lang="en-US" dirty="0"/>
            </a:br>
            <a:r>
              <a:rPr lang="en-US" dirty="0"/>
              <a:t>Probabilistic Leak-Before-Break Evaluations of Pressurized-Water Reactor Piping Systems using the Extremely Low Probability of Rupture Code</a:t>
            </a:r>
          </a:p>
          <a:p>
            <a:r>
              <a:rPr lang="en-US" b="1" dirty="0">
                <a:solidFill>
                  <a:srgbClr val="C71C22"/>
                </a:solidFill>
              </a:rPr>
              <a:t>ML22088A006</a:t>
            </a:r>
          </a:p>
        </p:txBody>
      </p:sp>
      <p:sp>
        <p:nvSpPr>
          <p:cNvPr id="2" name="Rectangle 1">
            <a:extLst>
              <a:ext uri="{FF2B5EF4-FFF2-40B4-BE49-F238E27FC236}">
                <a16:creationId xmlns:a16="http://schemas.microsoft.com/office/drawing/2014/main" id="{199CAFDD-8959-0A57-26EB-9367DE760B34}"/>
              </a:ext>
            </a:extLst>
          </p:cNvPr>
          <p:cNvSpPr/>
          <p:nvPr/>
        </p:nvSpPr>
        <p:spPr>
          <a:xfrm>
            <a:off x="2755362" y="1300899"/>
            <a:ext cx="8961120" cy="485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F26526F-1353-04BB-2C78-6C4E4263CBA3}"/>
              </a:ext>
            </a:extLst>
          </p:cNvPr>
          <p:cNvPicPr>
            <a:picLocks noChangeAspect="1"/>
          </p:cNvPicPr>
          <p:nvPr/>
        </p:nvPicPr>
        <p:blipFill>
          <a:blip r:embed="rId4"/>
          <a:stretch>
            <a:fillRect/>
          </a:stretch>
        </p:blipFill>
        <p:spPr>
          <a:xfrm>
            <a:off x="838207" y="2134735"/>
            <a:ext cx="1600070" cy="1600070"/>
          </a:xfrm>
          <a:prstGeom prst="rect">
            <a:avLst/>
          </a:prstGeom>
        </p:spPr>
      </p:pic>
      <p:sp>
        <p:nvSpPr>
          <p:cNvPr id="9" name="Rectangle: Rounded Corners 8">
            <a:extLst>
              <a:ext uri="{FF2B5EF4-FFF2-40B4-BE49-F238E27FC236}">
                <a16:creationId xmlns:a16="http://schemas.microsoft.com/office/drawing/2014/main" id="{C9AED995-8EB9-4A25-962E-3D872E86AD79}"/>
              </a:ext>
            </a:extLst>
          </p:cNvPr>
          <p:cNvSpPr/>
          <p:nvPr/>
        </p:nvSpPr>
        <p:spPr>
          <a:xfrm>
            <a:off x="876817" y="2165216"/>
            <a:ext cx="1531620" cy="1527792"/>
          </a:xfrm>
          <a:prstGeom prst="roundRect">
            <a:avLst>
              <a:gd name="adj" fmla="val 3066"/>
            </a:avLst>
          </a:prstGeom>
          <a:noFill/>
          <a:ln w="139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13">
            <a:extLst>
              <a:ext uri="{FF2B5EF4-FFF2-40B4-BE49-F238E27FC236}">
                <a16:creationId xmlns:a16="http://schemas.microsoft.com/office/drawing/2014/main" id="{3D5A55E5-1A57-44CA-A39C-71EEE46B1905}"/>
              </a:ext>
            </a:extLst>
          </p:cNvPr>
          <p:cNvSpPr txBox="1"/>
          <p:nvPr/>
        </p:nvSpPr>
        <p:spPr>
          <a:xfrm>
            <a:off x="844608" y="1939119"/>
            <a:ext cx="162198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1" dirty="0">
                <a:solidFill>
                  <a:schemeClr val="bg1"/>
                </a:solidFill>
                <a:latin typeface="Proxima Nova Rg" panose="02000506030000020004"/>
              </a:rPr>
              <a:t>VIEW DOCUMENT</a:t>
            </a:r>
          </a:p>
        </p:txBody>
      </p:sp>
      <p:sp>
        <p:nvSpPr>
          <p:cNvPr id="24" name="Rectangle: Rounded Corners 23">
            <a:extLst>
              <a:ext uri="{FF2B5EF4-FFF2-40B4-BE49-F238E27FC236}">
                <a16:creationId xmlns:a16="http://schemas.microsoft.com/office/drawing/2014/main" id="{37B07F36-0240-2622-61AA-37CBE5A85535}"/>
              </a:ext>
            </a:extLst>
          </p:cNvPr>
          <p:cNvSpPr/>
          <p:nvPr/>
        </p:nvSpPr>
        <p:spPr>
          <a:xfrm>
            <a:off x="790648" y="4760778"/>
            <a:ext cx="1647630" cy="1761877"/>
          </a:xfrm>
          <a:prstGeom prst="roundRect">
            <a:avLst>
              <a:gd name="adj" fmla="val 61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41C0E2F2-EF2D-3696-0521-4F9572E908A3}"/>
              </a:ext>
            </a:extLst>
          </p:cNvPr>
          <p:cNvPicPr>
            <a:picLocks noChangeAspect="1"/>
          </p:cNvPicPr>
          <p:nvPr/>
        </p:nvPicPr>
        <p:blipFill>
          <a:blip r:embed="rId5"/>
          <a:stretch>
            <a:fillRect/>
          </a:stretch>
        </p:blipFill>
        <p:spPr>
          <a:xfrm>
            <a:off x="820652" y="4975814"/>
            <a:ext cx="1600200" cy="1600200"/>
          </a:xfrm>
          <a:prstGeom prst="rect">
            <a:avLst/>
          </a:prstGeom>
        </p:spPr>
      </p:pic>
      <p:sp>
        <p:nvSpPr>
          <p:cNvPr id="27" name="Rectangle: Rounded Corners 26">
            <a:extLst>
              <a:ext uri="{FF2B5EF4-FFF2-40B4-BE49-F238E27FC236}">
                <a16:creationId xmlns:a16="http://schemas.microsoft.com/office/drawing/2014/main" id="{A386C414-883A-469F-D505-9111A8246B33}"/>
              </a:ext>
            </a:extLst>
          </p:cNvPr>
          <p:cNvSpPr/>
          <p:nvPr/>
        </p:nvSpPr>
        <p:spPr>
          <a:xfrm>
            <a:off x="857571" y="4994864"/>
            <a:ext cx="1517904" cy="1527792"/>
          </a:xfrm>
          <a:prstGeom prst="roundRect">
            <a:avLst>
              <a:gd name="adj" fmla="val 3066"/>
            </a:avLst>
          </a:prstGeom>
          <a:noFill/>
          <a:ln w="139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TextBox 13">
            <a:extLst>
              <a:ext uri="{FF2B5EF4-FFF2-40B4-BE49-F238E27FC236}">
                <a16:creationId xmlns:a16="http://schemas.microsoft.com/office/drawing/2014/main" id="{6D1068DD-5F11-D01B-ED89-FC6966905953}"/>
              </a:ext>
            </a:extLst>
          </p:cNvPr>
          <p:cNvSpPr txBox="1"/>
          <p:nvPr/>
        </p:nvSpPr>
        <p:spPr>
          <a:xfrm>
            <a:off x="814937" y="4768767"/>
            <a:ext cx="1623340"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1" dirty="0">
                <a:solidFill>
                  <a:schemeClr val="bg1"/>
                </a:solidFill>
                <a:latin typeface="Proxima Nova Rg" panose="02000506030000020004"/>
              </a:rPr>
              <a:t>VIEW DOCUMENT</a:t>
            </a:r>
          </a:p>
        </p:txBody>
      </p:sp>
      <p:sp>
        <p:nvSpPr>
          <p:cNvPr id="31" name="TextBox 30">
            <a:extLst>
              <a:ext uri="{FF2B5EF4-FFF2-40B4-BE49-F238E27FC236}">
                <a16:creationId xmlns:a16="http://schemas.microsoft.com/office/drawing/2014/main" id="{56A53EE0-44FF-1D5F-6A2F-0C6AF6240978}"/>
              </a:ext>
            </a:extLst>
          </p:cNvPr>
          <p:cNvSpPr txBox="1"/>
          <p:nvPr/>
        </p:nvSpPr>
        <p:spPr>
          <a:xfrm>
            <a:off x="7762415" y="3357030"/>
            <a:ext cx="4225020" cy="2031325"/>
          </a:xfrm>
          <a:prstGeom prst="rect">
            <a:avLst/>
          </a:prstGeom>
          <a:noFill/>
        </p:spPr>
        <p:txBody>
          <a:bodyPr wrap="square" rtlCol="0">
            <a:spAutoFit/>
          </a:bodyPr>
          <a:lstStyle/>
          <a:p>
            <a:r>
              <a:rPr lang="en-US" b="1" dirty="0">
                <a:solidFill>
                  <a:srgbClr val="C71C22"/>
                </a:solidFill>
              </a:rPr>
              <a:t>PUBLIC MEETING</a:t>
            </a:r>
            <a:br>
              <a:rPr lang="en-US" dirty="0"/>
            </a:br>
            <a:r>
              <a:rPr lang="en-US" dirty="0"/>
              <a:t>Summary of the June 14, 2022, Public Meeting with EPRI and Stakeholders to Discuss Use of the Extremely Low Probability of Rupture Code for Loss-of-Coolant Accident Frequency Estimates</a:t>
            </a:r>
          </a:p>
          <a:p>
            <a:r>
              <a:rPr lang="en-US" b="1" dirty="0">
                <a:solidFill>
                  <a:srgbClr val="C71C22"/>
                </a:solidFill>
              </a:rPr>
              <a:t>ML22173A222</a:t>
            </a:r>
          </a:p>
        </p:txBody>
      </p:sp>
      <p:sp>
        <p:nvSpPr>
          <p:cNvPr id="38" name="Rectangle: Rounded Corners 37">
            <a:extLst>
              <a:ext uri="{FF2B5EF4-FFF2-40B4-BE49-F238E27FC236}">
                <a16:creationId xmlns:a16="http://schemas.microsoft.com/office/drawing/2014/main" id="{D3BF5113-F8D0-AC2D-FEB6-4FED9A2AEB14}"/>
              </a:ext>
            </a:extLst>
          </p:cNvPr>
          <p:cNvSpPr/>
          <p:nvPr/>
        </p:nvSpPr>
        <p:spPr>
          <a:xfrm>
            <a:off x="5899894" y="3374712"/>
            <a:ext cx="1667125" cy="1706326"/>
          </a:xfrm>
          <a:prstGeom prst="roundRect">
            <a:avLst>
              <a:gd name="adj" fmla="val 61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FDE894D4-5A0A-AD6F-D78B-D8ED37404137}"/>
              </a:ext>
            </a:extLst>
          </p:cNvPr>
          <p:cNvPicPr>
            <a:picLocks noChangeAspect="1"/>
          </p:cNvPicPr>
          <p:nvPr/>
        </p:nvPicPr>
        <p:blipFill>
          <a:blip r:embed="rId6"/>
          <a:stretch>
            <a:fillRect/>
          </a:stretch>
        </p:blipFill>
        <p:spPr>
          <a:xfrm>
            <a:off x="5932529" y="3576212"/>
            <a:ext cx="1600200" cy="1600200"/>
          </a:xfrm>
          <a:prstGeom prst="rect">
            <a:avLst/>
          </a:prstGeom>
        </p:spPr>
      </p:pic>
      <p:sp>
        <p:nvSpPr>
          <p:cNvPr id="40" name="Rectangle: Rounded Corners 39">
            <a:extLst>
              <a:ext uri="{FF2B5EF4-FFF2-40B4-BE49-F238E27FC236}">
                <a16:creationId xmlns:a16="http://schemas.microsoft.com/office/drawing/2014/main" id="{411C0DCF-9040-31AA-0487-3B2225B6F11E}"/>
              </a:ext>
            </a:extLst>
          </p:cNvPr>
          <p:cNvSpPr/>
          <p:nvPr/>
        </p:nvSpPr>
        <p:spPr>
          <a:xfrm>
            <a:off x="5966819" y="3608797"/>
            <a:ext cx="1531620" cy="1527792"/>
          </a:xfrm>
          <a:prstGeom prst="roundRect">
            <a:avLst>
              <a:gd name="adj" fmla="val 3066"/>
            </a:avLst>
          </a:prstGeom>
          <a:noFill/>
          <a:ln w="139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TextBox 13">
            <a:extLst>
              <a:ext uri="{FF2B5EF4-FFF2-40B4-BE49-F238E27FC236}">
                <a16:creationId xmlns:a16="http://schemas.microsoft.com/office/drawing/2014/main" id="{9910B62B-0D97-3826-BF3F-46EC74E71AE2}"/>
              </a:ext>
            </a:extLst>
          </p:cNvPr>
          <p:cNvSpPr txBox="1"/>
          <p:nvPr/>
        </p:nvSpPr>
        <p:spPr>
          <a:xfrm>
            <a:off x="5934610" y="3382700"/>
            <a:ext cx="1621983"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1" dirty="0">
                <a:solidFill>
                  <a:schemeClr val="bg1"/>
                </a:solidFill>
                <a:latin typeface="Proxima Nova Rg" panose="02000506030000020004"/>
              </a:rPr>
              <a:t>VIEW DOCUMENT</a:t>
            </a:r>
          </a:p>
        </p:txBody>
      </p:sp>
    </p:spTree>
    <p:extLst>
      <p:ext uri="{BB962C8B-B14F-4D97-AF65-F5344CB8AC3E}">
        <p14:creationId xmlns:p14="http://schemas.microsoft.com/office/powerpoint/2010/main" val="2534481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4A12AE-B1F2-4338-A538-E9856786F47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54103"/>
          <a:stretch/>
        </p:blipFill>
        <p:spPr>
          <a:xfrm flipH="1">
            <a:off x="0" y="0"/>
            <a:ext cx="4196862" cy="6858000"/>
          </a:xfrm>
          <a:prstGeom prst="rect">
            <a:avLst/>
          </a:prstGeom>
        </p:spPr>
      </p:pic>
      <p:sp>
        <p:nvSpPr>
          <p:cNvPr id="8" name="Rectangle 7">
            <a:extLst>
              <a:ext uri="{FF2B5EF4-FFF2-40B4-BE49-F238E27FC236}">
                <a16:creationId xmlns:a16="http://schemas.microsoft.com/office/drawing/2014/main" id="{769E0003-6AEB-403E-8245-CB075F2366DD}"/>
              </a:ext>
            </a:extLst>
          </p:cNvPr>
          <p:cNvSpPr/>
          <p:nvPr/>
        </p:nvSpPr>
        <p:spPr>
          <a:xfrm flipH="1">
            <a:off x="1589384" y="0"/>
            <a:ext cx="4590853" cy="6858000"/>
          </a:xfrm>
          <a:prstGeom prst="rect">
            <a:avLst/>
          </a:prstGeom>
          <a:gradFill flip="none" rotWithShape="1">
            <a:gsLst>
              <a:gs pos="45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8F37329-BDC6-45E5-A938-16D9D83A48E3}"/>
              </a:ext>
            </a:extLst>
          </p:cNvPr>
          <p:cNvSpPr txBox="1"/>
          <p:nvPr/>
        </p:nvSpPr>
        <p:spPr>
          <a:xfrm>
            <a:off x="4196862" y="1508544"/>
            <a:ext cx="6797934" cy="954107"/>
          </a:xfrm>
          <a:prstGeom prst="rect">
            <a:avLst/>
          </a:prstGeom>
          <a:noFill/>
        </p:spPr>
        <p:txBody>
          <a:bodyPr wrap="square" rtlCol="0">
            <a:spAutoFit/>
          </a:bodyPr>
          <a:lstStyle/>
          <a:p>
            <a:r>
              <a:rPr lang="en-US" sz="2800" spc="600" dirty="0">
                <a:latin typeface="Arial Black" panose="020B0A04020102020204" pitchFamily="34" charset="0"/>
              </a:rPr>
              <a:t>Have Questions or Need Information on xLPR?</a:t>
            </a:r>
          </a:p>
        </p:txBody>
      </p:sp>
      <p:sp>
        <p:nvSpPr>
          <p:cNvPr id="18" name="Title 1">
            <a:extLst>
              <a:ext uri="{FF2B5EF4-FFF2-40B4-BE49-F238E27FC236}">
                <a16:creationId xmlns:a16="http://schemas.microsoft.com/office/drawing/2014/main" id="{F9C1CE40-EA2B-4772-97DD-D08FF3D1D64C}"/>
              </a:ext>
            </a:extLst>
          </p:cNvPr>
          <p:cNvSpPr txBox="1">
            <a:spLocks/>
          </p:cNvSpPr>
          <p:nvPr/>
        </p:nvSpPr>
        <p:spPr>
          <a:xfrm>
            <a:off x="4863367" y="3244994"/>
            <a:ext cx="3002853" cy="61153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b="1" dirty="0">
                <a:solidFill>
                  <a:srgbClr val="C00000"/>
                </a:solidFill>
                <a:latin typeface="Trebuchet MS" panose="020B0603020202020204" pitchFamily="34" charset="0"/>
              </a:rPr>
              <a:t>xlpr@nrc.gov</a:t>
            </a:r>
          </a:p>
        </p:txBody>
      </p:sp>
      <p:pic>
        <p:nvPicPr>
          <p:cNvPr id="19" name="Picture 18">
            <a:extLst>
              <a:ext uri="{FF2B5EF4-FFF2-40B4-BE49-F238E27FC236}">
                <a16:creationId xmlns:a16="http://schemas.microsoft.com/office/drawing/2014/main" id="{F5AA3DC1-17C2-436A-A808-DBE59A5F3784}"/>
              </a:ext>
            </a:extLst>
          </p:cNvPr>
          <p:cNvPicPr>
            <a:picLocks noChangeAspect="1"/>
          </p:cNvPicPr>
          <p:nvPr/>
        </p:nvPicPr>
        <p:blipFill>
          <a:blip r:embed="rId4"/>
          <a:stretch>
            <a:fillRect/>
          </a:stretch>
        </p:blipFill>
        <p:spPr>
          <a:xfrm>
            <a:off x="2343436" y="1382087"/>
            <a:ext cx="1640443" cy="1637907"/>
          </a:xfrm>
          <a:prstGeom prst="rect">
            <a:avLst/>
          </a:prstGeom>
        </p:spPr>
      </p:pic>
      <p:pic>
        <p:nvPicPr>
          <p:cNvPr id="3" name="Graphic 2" descr="Chat with solid fill">
            <a:extLst>
              <a:ext uri="{FF2B5EF4-FFF2-40B4-BE49-F238E27FC236}">
                <a16:creationId xmlns:a16="http://schemas.microsoft.com/office/drawing/2014/main" id="{AD7D6CEE-FD4B-43CA-901A-5D77CE83BC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2479" y="2979265"/>
            <a:ext cx="2832169" cy="2832169"/>
          </a:xfrm>
          <a:prstGeom prst="rect">
            <a:avLst/>
          </a:prstGeom>
        </p:spPr>
      </p:pic>
      <p:sp>
        <p:nvSpPr>
          <p:cNvPr id="14" name="Title 1">
            <a:extLst>
              <a:ext uri="{FF2B5EF4-FFF2-40B4-BE49-F238E27FC236}">
                <a16:creationId xmlns:a16="http://schemas.microsoft.com/office/drawing/2014/main" id="{99FA1D44-1D2D-4D3F-AA68-9411309B1B65}"/>
              </a:ext>
            </a:extLst>
          </p:cNvPr>
          <p:cNvSpPr txBox="1">
            <a:spLocks/>
          </p:cNvSpPr>
          <p:nvPr/>
        </p:nvSpPr>
        <p:spPr>
          <a:xfrm>
            <a:off x="4863367" y="4638873"/>
            <a:ext cx="3002853" cy="61153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b="1" dirty="0">
                <a:solidFill>
                  <a:srgbClr val="C00000"/>
                </a:solidFill>
                <a:latin typeface="Trebuchet MS" panose="020B0603020202020204" pitchFamily="34" charset="0"/>
              </a:rPr>
              <a:t>xlpr@epri.com</a:t>
            </a:r>
          </a:p>
        </p:txBody>
      </p:sp>
      <p:sp>
        <p:nvSpPr>
          <p:cNvPr id="20" name="Slide Number Placeholder 6">
            <a:extLst>
              <a:ext uri="{FF2B5EF4-FFF2-40B4-BE49-F238E27FC236}">
                <a16:creationId xmlns:a16="http://schemas.microsoft.com/office/drawing/2014/main" id="{9A801EF5-5A8F-4B7F-9FC5-44343F6CBBE7}"/>
              </a:ext>
            </a:extLst>
          </p:cNvPr>
          <p:cNvSpPr>
            <a:spLocks noGrp="1"/>
          </p:cNvSpPr>
          <p:nvPr>
            <p:ph type="sldNum" sz="quarter" idx="12"/>
          </p:nvPr>
        </p:nvSpPr>
        <p:spPr>
          <a:xfrm>
            <a:off x="11586258" y="6285053"/>
            <a:ext cx="511493" cy="478423"/>
          </a:xfrm>
        </p:spPr>
        <p:txBody>
          <a:bodyPr/>
          <a:lstStyle/>
          <a:p>
            <a:pPr algn="ctr"/>
            <a:fld id="{32CEA0A2-0728-46DD-B781-38DD570C18FE}" type="slidenum">
              <a:rPr lang="en-US" smtClean="0">
                <a:solidFill>
                  <a:schemeClr val="tx1"/>
                </a:solidFill>
                <a:latin typeface="Arial Black" panose="020B0A04020102020204" pitchFamily="34" charset="0"/>
              </a:rPr>
              <a:pPr algn="ctr"/>
              <a:t>15</a:t>
            </a:fld>
            <a:endParaRPr lang="en-US"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804502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0B08CB2-E7C4-4966-A790-2D9D33DCD02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54103"/>
          <a:stretch/>
        </p:blipFill>
        <p:spPr>
          <a:xfrm>
            <a:off x="7995138" y="0"/>
            <a:ext cx="4196862" cy="6858000"/>
          </a:xfrm>
          <a:prstGeom prst="rect">
            <a:avLst/>
          </a:prstGeom>
        </p:spPr>
      </p:pic>
      <p:sp>
        <p:nvSpPr>
          <p:cNvPr id="24" name="Rectangle 23">
            <a:extLst>
              <a:ext uri="{FF2B5EF4-FFF2-40B4-BE49-F238E27FC236}">
                <a16:creationId xmlns:a16="http://schemas.microsoft.com/office/drawing/2014/main" id="{D3B96206-27CD-473D-859B-5BA803D56990}"/>
              </a:ext>
            </a:extLst>
          </p:cNvPr>
          <p:cNvSpPr/>
          <p:nvPr/>
        </p:nvSpPr>
        <p:spPr>
          <a:xfrm>
            <a:off x="6096000" y="0"/>
            <a:ext cx="4590853" cy="6858000"/>
          </a:xfrm>
          <a:prstGeom prst="rect">
            <a:avLst/>
          </a:prstGeom>
          <a:gradFill flip="none" rotWithShape="1">
            <a:gsLst>
              <a:gs pos="45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F6F7DE2-9B05-4881-995C-F333604AFDC1}"/>
              </a:ext>
            </a:extLst>
          </p:cNvPr>
          <p:cNvSpPr/>
          <p:nvPr/>
        </p:nvSpPr>
        <p:spPr>
          <a:xfrm>
            <a:off x="0"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5B10072-3A04-482B-883B-5DE29A802C87}"/>
              </a:ext>
            </a:extLst>
          </p:cNvPr>
          <p:cNvSpPr txBox="1"/>
          <p:nvPr/>
        </p:nvSpPr>
        <p:spPr>
          <a:xfrm>
            <a:off x="2152143" y="1956500"/>
            <a:ext cx="6834541" cy="3447098"/>
          </a:xfrm>
          <a:prstGeom prst="rect">
            <a:avLst/>
          </a:prstGeom>
          <a:noFill/>
        </p:spPr>
        <p:txBody>
          <a:bodyPr wrap="square" rtlCol="0">
            <a:spAutoFit/>
          </a:bodyPr>
          <a:lstStyle/>
          <a:p>
            <a:pPr marL="461963" marR="0" lvl="0" indent="-461963" algn="l"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&gt;	Tools and regulatory applications</a:t>
            </a:r>
          </a:p>
          <a:p>
            <a:pPr marL="461963" marR="0" lvl="0" indent="-461963" algn="l"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&gt;	Quantities of interest</a:t>
            </a:r>
          </a:p>
          <a:p>
            <a:pPr marL="461963" marR="0" lvl="0" indent="-461963" algn="l"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&gt;	Analysis case</a:t>
            </a:r>
          </a:p>
          <a:p>
            <a:pPr marL="461963" indent="-461963">
              <a:spcAft>
                <a:spcPts val="1200"/>
              </a:spcAft>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&gt;	Selection of results</a:t>
            </a:r>
          </a:p>
          <a:p>
            <a:pPr marL="461963" indent="-461963">
              <a:spcAft>
                <a:spcPts val="1200"/>
              </a:spcAft>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&gt;	Conclusions</a:t>
            </a:r>
          </a:p>
          <a:p>
            <a:pPr marL="461963" indent="-461963"/>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&gt;	References</a:t>
            </a:r>
          </a:p>
        </p:txBody>
      </p:sp>
      <p:sp>
        <p:nvSpPr>
          <p:cNvPr id="14" name="Slide Number Placeholder 6">
            <a:extLst>
              <a:ext uri="{FF2B5EF4-FFF2-40B4-BE49-F238E27FC236}">
                <a16:creationId xmlns:a16="http://schemas.microsoft.com/office/drawing/2014/main" id="{4661743A-D2DC-43B3-A077-94203800064C}"/>
              </a:ext>
            </a:extLst>
          </p:cNvPr>
          <p:cNvSpPr>
            <a:spLocks noGrp="1"/>
          </p:cNvSpPr>
          <p:nvPr>
            <p:ph type="sldNum" sz="quarter" idx="12"/>
          </p:nvPr>
        </p:nvSpPr>
        <p:spPr>
          <a:xfrm>
            <a:off x="11726944" y="6398351"/>
            <a:ext cx="37080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2CEA0A2-0728-46DD-B781-38DD570C18FE}" type="slidenum">
              <a:rPr kumimoji="0" lang="en-US" sz="1200" b="0" i="0" u="none" strike="noStrike" kern="1200" cap="none" spc="0" normalizeH="0" baseline="0" noProof="0" smtClean="0">
                <a:ln>
                  <a:noFill/>
                </a:ln>
                <a:solidFill>
                  <a:prstClr val="black">
                    <a:tint val="75000"/>
                  </a:prstClr>
                </a:solidFill>
                <a:effectLst/>
                <a:uLnTx/>
                <a:uFillTx/>
                <a:latin typeface="Arial Black" panose="020B0A040201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Arial Black" panose="020B0A04020102020204" pitchFamily="34" charset="0"/>
              <a:ea typeface="+mn-ea"/>
              <a:cs typeface="+mn-cs"/>
            </a:endParaRPr>
          </a:p>
        </p:txBody>
      </p:sp>
      <p:sp>
        <p:nvSpPr>
          <p:cNvPr id="16" name="TextBox 15">
            <a:extLst>
              <a:ext uri="{FF2B5EF4-FFF2-40B4-BE49-F238E27FC236}">
                <a16:creationId xmlns:a16="http://schemas.microsoft.com/office/drawing/2014/main" id="{14B52791-8DF7-40E2-8140-43F0AA5699FA}"/>
              </a:ext>
            </a:extLst>
          </p:cNvPr>
          <p:cNvSpPr txBox="1"/>
          <p:nvPr/>
        </p:nvSpPr>
        <p:spPr>
          <a:xfrm>
            <a:off x="2378696" y="292487"/>
            <a:ext cx="84715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600" normalizeH="0" baseline="0" noProof="0" dirty="0">
                <a:ln>
                  <a:noFill/>
                </a:ln>
                <a:solidFill>
                  <a:prstClr val="black"/>
                </a:solidFill>
                <a:effectLst/>
                <a:uLnTx/>
                <a:uFillTx/>
                <a:latin typeface="Arial Black" panose="020B0A04020102020204" pitchFamily="34" charset="0"/>
                <a:ea typeface="+mn-ea"/>
                <a:cs typeface="+mn-cs"/>
              </a:rPr>
            </a:br>
            <a:r>
              <a:rPr kumimoji="0" lang="en-US" sz="2800" b="0" i="0" u="none" strike="noStrike" kern="1200" cap="none" spc="600" normalizeH="0" baseline="0" noProof="0" dirty="0">
                <a:ln>
                  <a:noFill/>
                </a:ln>
                <a:solidFill>
                  <a:prstClr val="black"/>
                </a:solidFill>
                <a:effectLst/>
                <a:uLnTx/>
                <a:uFillTx/>
                <a:latin typeface="Arial Black" panose="020B0A04020102020204" pitchFamily="34" charset="0"/>
                <a:ea typeface="+mn-ea"/>
                <a:cs typeface="+mn-cs"/>
              </a:rPr>
              <a:t>Outline</a:t>
            </a:r>
          </a:p>
        </p:txBody>
      </p:sp>
      <p:sp>
        <p:nvSpPr>
          <p:cNvPr id="20" name="Rectangle 19">
            <a:extLst>
              <a:ext uri="{FF2B5EF4-FFF2-40B4-BE49-F238E27FC236}">
                <a16:creationId xmlns:a16="http://schemas.microsoft.com/office/drawing/2014/main" id="{B8C5C1FD-E439-4306-957D-8CFBB5B0BE68}"/>
              </a:ext>
            </a:extLst>
          </p:cNvPr>
          <p:cNvSpPr/>
          <p:nvPr/>
        </p:nvSpPr>
        <p:spPr>
          <a:xfrm>
            <a:off x="2755362" y="1300899"/>
            <a:ext cx="8961120" cy="485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5" name="Slide Number Placeholder 6">
            <a:extLst>
              <a:ext uri="{FF2B5EF4-FFF2-40B4-BE49-F238E27FC236}">
                <a16:creationId xmlns:a16="http://schemas.microsoft.com/office/drawing/2014/main" id="{5CFFFEDC-B2DC-4E19-9E19-3BCA8E648A7D}"/>
              </a:ext>
            </a:extLst>
          </p:cNvPr>
          <p:cNvSpPr txBox="1">
            <a:spLocks/>
          </p:cNvSpPr>
          <p:nvPr/>
        </p:nvSpPr>
        <p:spPr>
          <a:xfrm>
            <a:off x="11726944" y="6398351"/>
            <a:ext cx="37080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2CEA0A2-0728-46DD-B781-38DD570C18FE}" type="slidenum">
              <a:rPr kumimoji="0" lang="en-US" sz="1200" b="0" i="0" u="none" strike="noStrike" kern="1200" cap="none" spc="0" normalizeH="0" baseline="0" noProof="0" smtClean="0">
                <a:ln>
                  <a:noFill/>
                </a:ln>
                <a:solidFill>
                  <a:prstClr val="white"/>
                </a:solidFill>
                <a:effectLst/>
                <a:uLnTx/>
                <a:uFillTx/>
                <a:latin typeface="Arial Black" panose="020B0A040201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pic>
        <p:nvPicPr>
          <p:cNvPr id="26" name="Picture 25">
            <a:extLst>
              <a:ext uri="{FF2B5EF4-FFF2-40B4-BE49-F238E27FC236}">
                <a16:creationId xmlns:a16="http://schemas.microsoft.com/office/drawing/2014/main" id="{BB8CDC83-88FA-4585-BD4D-BCA6D78987A8}"/>
              </a:ext>
            </a:extLst>
          </p:cNvPr>
          <p:cNvPicPr>
            <a:picLocks noChangeAspect="1"/>
          </p:cNvPicPr>
          <p:nvPr/>
        </p:nvPicPr>
        <p:blipFill>
          <a:blip r:embed="rId4"/>
          <a:stretch>
            <a:fillRect/>
          </a:stretch>
        </p:blipFill>
        <p:spPr>
          <a:xfrm>
            <a:off x="634440" y="327860"/>
            <a:ext cx="1354918" cy="1352824"/>
          </a:xfrm>
          <a:prstGeom prst="rect">
            <a:avLst/>
          </a:prstGeom>
        </p:spPr>
      </p:pic>
    </p:spTree>
    <p:extLst>
      <p:ext uri="{BB962C8B-B14F-4D97-AF65-F5344CB8AC3E}">
        <p14:creationId xmlns:p14="http://schemas.microsoft.com/office/powerpoint/2010/main" val="365367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1814B7-EFED-F615-E526-62456242DB60}"/>
              </a:ext>
            </a:extLst>
          </p:cNvPr>
          <p:cNvSpPr/>
          <p:nvPr/>
        </p:nvSpPr>
        <p:spPr>
          <a:xfrm flipH="1">
            <a:off x="9363186"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6F7DE2-9B05-4881-995C-F333604AFDC1}"/>
              </a:ext>
            </a:extLst>
          </p:cNvPr>
          <p:cNvSpPr/>
          <p:nvPr/>
        </p:nvSpPr>
        <p:spPr>
          <a:xfrm>
            <a:off x="0"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175958F-4BBA-47E6-9999-EAC7BBF9553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764047" y="2029143"/>
            <a:ext cx="3810786" cy="254052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9DB743F4-E5A8-4FFB-884F-D6C78E984C52}"/>
              </a:ext>
            </a:extLst>
          </p:cNvPr>
          <p:cNvSpPr txBox="1"/>
          <p:nvPr/>
        </p:nvSpPr>
        <p:spPr>
          <a:xfrm>
            <a:off x="1238257" y="4811508"/>
            <a:ext cx="4857508" cy="1200329"/>
          </a:xfrm>
          <a:prstGeom prst="rect">
            <a:avLst/>
          </a:prstGeom>
          <a:noFill/>
        </p:spPr>
        <p:txBody>
          <a:bodyPr wrap="square" rtlCol="0">
            <a:spAutoFit/>
          </a:bodyPr>
          <a:lstStyle/>
          <a:p>
            <a:pPr algn="ctr"/>
            <a:r>
              <a:rPr lang="en-US" b="1" spc="300" dirty="0">
                <a:solidFill>
                  <a:srgbClr val="C71C22"/>
                </a:solidFill>
                <a:latin typeface="Trebuchet MS" panose="020B0603020202020204" pitchFamily="34" charset="0"/>
              </a:rPr>
              <a:t>Extremely Low Probability of Rupture (xLPR)</a:t>
            </a:r>
            <a:br>
              <a:rPr lang="en-US" b="1" spc="300" dirty="0">
                <a:solidFill>
                  <a:srgbClr val="C71C22"/>
                </a:solidFill>
                <a:latin typeface="Trebuchet MS" panose="020B0603020202020204" pitchFamily="34" charset="0"/>
              </a:rPr>
            </a:br>
            <a:r>
              <a:rPr lang="en-US" b="1" spc="300" dirty="0">
                <a:solidFill>
                  <a:srgbClr val="C71C22"/>
                </a:solidFill>
                <a:latin typeface="Trebuchet MS" panose="020B0603020202020204" pitchFamily="34" charset="0"/>
              </a:rPr>
              <a:t>Probabilistic Fracture Mechanics Code</a:t>
            </a:r>
          </a:p>
        </p:txBody>
      </p:sp>
      <p:sp>
        <p:nvSpPr>
          <p:cNvPr id="10" name="Slide Number Placeholder 6">
            <a:extLst>
              <a:ext uri="{FF2B5EF4-FFF2-40B4-BE49-F238E27FC236}">
                <a16:creationId xmlns:a16="http://schemas.microsoft.com/office/drawing/2014/main" id="{804E37CD-5DA7-4EB4-965C-CF1C1B01F739}"/>
              </a:ext>
            </a:extLst>
          </p:cNvPr>
          <p:cNvSpPr>
            <a:spLocks noGrp="1"/>
          </p:cNvSpPr>
          <p:nvPr>
            <p:ph type="sldNum" sz="quarter" idx="12"/>
          </p:nvPr>
        </p:nvSpPr>
        <p:spPr>
          <a:xfrm>
            <a:off x="11726944" y="6398351"/>
            <a:ext cx="370807" cy="365125"/>
          </a:xfrm>
        </p:spPr>
        <p:txBody>
          <a:bodyPr/>
          <a:lstStyle/>
          <a:p>
            <a:pPr algn="ctr"/>
            <a:fld id="{32CEA0A2-0728-46DD-B781-38DD570C18FE}" type="slidenum">
              <a:rPr lang="en-US" smtClean="0">
                <a:solidFill>
                  <a:schemeClr val="tx1"/>
                </a:solidFill>
                <a:latin typeface="Arial Black" panose="020B0A04020102020204" pitchFamily="34" charset="0"/>
              </a:rPr>
              <a:pPr algn="ctr"/>
              <a:t>3</a:t>
            </a:fld>
            <a:endParaRPr lang="en-US" dirty="0">
              <a:solidFill>
                <a:schemeClr val="tx1"/>
              </a:solidFill>
              <a:latin typeface="Arial Black" panose="020B0A04020102020204" pitchFamily="34" charset="0"/>
            </a:endParaRPr>
          </a:p>
        </p:txBody>
      </p:sp>
      <p:sp>
        <p:nvSpPr>
          <p:cNvPr id="2" name="TextBox 1">
            <a:extLst>
              <a:ext uri="{FF2B5EF4-FFF2-40B4-BE49-F238E27FC236}">
                <a16:creationId xmlns:a16="http://schemas.microsoft.com/office/drawing/2014/main" id="{FDD1CF0F-9101-DA29-AE30-595C2E5083BB}"/>
              </a:ext>
            </a:extLst>
          </p:cNvPr>
          <p:cNvSpPr txBox="1"/>
          <p:nvPr/>
        </p:nvSpPr>
        <p:spPr>
          <a:xfrm>
            <a:off x="2378696" y="292487"/>
            <a:ext cx="84715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dirty="0">
                <a:ln>
                  <a:noFill/>
                </a:ln>
                <a:solidFill>
                  <a:prstClr val="black"/>
                </a:solidFill>
                <a:effectLst/>
                <a:uLnTx/>
                <a:uFillTx/>
                <a:latin typeface="Arial Black" panose="020B0A04020102020204" pitchFamily="34" charset="0"/>
                <a:ea typeface="+mn-ea"/>
                <a:cs typeface="+mn-cs"/>
              </a:rPr>
              <a:t>Tools and Regulatory Applications</a:t>
            </a:r>
          </a:p>
        </p:txBody>
      </p:sp>
      <p:sp>
        <p:nvSpPr>
          <p:cNvPr id="3" name="Rectangle 2">
            <a:extLst>
              <a:ext uri="{FF2B5EF4-FFF2-40B4-BE49-F238E27FC236}">
                <a16:creationId xmlns:a16="http://schemas.microsoft.com/office/drawing/2014/main" id="{CEE9CF29-2689-B4FC-9227-67F1AC2F2F18}"/>
              </a:ext>
            </a:extLst>
          </p:cNvPr>
          <p:cNvSpPr/>
          <p:nvPr/>
        </p:nvSpPr>
        <p:spPr>
          <a:xfrm>
            <a:off x="2755362" y="1300899"/>
            <a:ext cx="8961120" cy="485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72F49E-9D72-B0DF-3E25-8C82542B57BD}"/>
              </a:ext>
            </a:extLst>
          </p:cNvPr>
          <p:cNvPicPr>
            <a:picLocks noChangeAspect="1"/>
          </p:cNvPicPr>
          <p:nvPr/>
        </p:nvPicPr>
        <p:blipFill>
          <a:blip r:embed="rId5"/>
          <a:stretch>
            <a:fillRect/>
          </a:stretch>
        </p:blipFill>
        <p:spPr>
          <a:xfrm>
            <a:off x="634440" y="327860"/>
            <a:ext cx="1354918" cy="1352824"/>
          </a:xfrm>
          <a:prstGeom prst="rect">
            <a:avLst/>
          </a:prstGeom>
        </p:spPr>
      </p:pic>
      <p:pic>
        <p:nvPicPr>
          <p:cNvPr id="6" name="Picture 5">
            <a:extLst>
              <a:ext uri="{FF2B5EF4-FFF2-40B4-BE49-F238E27FC236}">
                <a16:creationId xmlns:a16="http://schemas.microsoft.com/office/drawing/2014/main" id="{95ADEF41-7980-1F05-41CA-A5734AC90D1D}"/>
              </a:ext>
            </a:extLst>
          </p:cNvPr>
          <p:cNvPicPr>
            <a:picLocks noChangeAspect="1"/>
          </p:cNvPicPr>
          <p:nvPr/>
        </p:nvPicPr>
        <p:blipFill rotWithShape="1">
          <a:blip r:embed="rId6"/>
          <a:srcRect l="13927" r="10978"/>
          <a:stretch/>
        </p:blipFill>
        <p:spPr>
          <a:xfrm>
            <a:off x="7446897" y="2008544"/>
            <a:ext cx="3810786" cy="2540524"/>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A6CFBAC4-AB7D-9539-4C4F-F726F1D1BCA2}"/>
              </a:ext>
            </a:extLst>
          </p:cNvPr>
          <p:cNvSpPr txBox="1"/>
          <p:nvPr/>
        </p:nvSpPr>
        <p:spPr>
          <a:xfrm>
            <a:off x="7090982" y="4789793"/>
            <a:ext cx="4556050" cy="1200329"/>
          </a:xfrm>
          <a:prstGeom prst="rect">
            <a:avLst/>
          </a:prstGeom>
          <a:noFill/>
        </p:spPr>
        <p:txBody>
          <a:bodyPr wrap="square" rtlCol="0">
            <a:spAutoFit/>
          </a:bodyPr>
          <a:lstStyle/>
          <a:p>
            <a:pPr algn="ctr"/>
            <a:r>
              <a:rPr lang="en-US" b="1" spc="300" dirty="0">
                <a:solidFill>
                  <a:srgbClr val="C71C22"/>
                </a:solidFill>
                <a:latin typeface="Trebuchet MS" panose="020B0603020202020204" pitchFamily="34" charset="0"/>
              </a:rPr>
              <a:t>Leak-Before-Break (LBB)</a:t>
            </a:r>
          </a:p>
          <a:p>
            <a:pPr algn="ctr"/>
            <a:endParaRPr lang="en-US" b="1" spc="300" dirty="0">
              <a:solidFill>
                <a:srgbClr val="C71C22"/>
              </a:solidFill>
              <a:latin typeface="Trebuchet MS" panose="020B0603020202020204" pitchFamily="34" charset="0"/>
            </a:endParaRPr>
          </a:p>
          <a:p>
            <a:pPr algn="ctr"/>
            <a:r>
              <a:rPr lang="en-US" b="1" spc="300" dirty="0">
                <a:solidFill>
                  <a:srgbClr val="C71C22"/>
                </a:solidFill>
                <a:latin typeface="Trebuchet MS" panose="020B0603020202020204" pitchFamily="34" charset="0"/>
              </a:rPr>
              <a:t>Loss-of-Coolant Accident (LOCA) Frequency Estimation</a:t>
            </a:r>
          </a:p>
        </p:txBody>
      </p:sp>
    </p:spTree>
    <p:extLst>
      <p:ext uri="{BB962C8B-B14F-4D97-AF65-F5344CB8AC3E}">
        <p14:creationId xmlns:p14="http://schemas.microsoft.com/office/powerpoint/2010/main" val="4074947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1814B7-EFED-F615-E526-62456242DB60}"/>
              </a:ext>
            </a:extLst>
          </p:cNvPr>
          <p:cNvSpPr/>
          <p:nvPr/>
        </p:nvSpPr>
        <p:spPr>
          <a:xfrm flipH="1">
            <a:off x="9363186"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6F7DE2-9B05-4881-995C-F333604AFDC1}"/>
              </a:ext>
            </a:extLst>
          </p:cNvPr>
          <p:cNvSpPr/>
          <p:nvPr/>
        </p:nvSpPr>
        <p:spPr>
          <a:xfrm>
            <a:off x="0"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6">
            <a:extLst>
              <a:ext uri="{FF2B5EF4-FFF2-40B4-BE49-F238E27FC236}">
                <a16:creationId xmlns:a16="http://schemas.microsoft.com/office/drawing/2014/main" id="{804E37CD-5DA7-4EB4-965C-CF1C1B01F739}"/>
              </a:ext>
            </a:extLst>
          </p:cNvPr>
          <p:cNvSpPr>
            <a:spLocks noGrp="1"/>
          </p:cNvSpPr>
          <p:nvPr>
            <p:ph type="sldNum" sz="quarter" idx="12"/>
          </p:nvPr>
        </p:nvSpPr>
        <p:spPr>
          <a:xfrm>
            <a:off x="11726944" y="6398351"/>
            <a:ext cx="370807" cy="365125"/>
          </a:xfrm>
        </p:spPr>
        <p:txBody>
          <a:bodyPr/>
          <a:lstStyle/>
          <a:p>
            <a:pPr algn="ctr"/>
            <a:fld id="{32CEA0A2-0728-46DD-B781-38DD570C18FE}" type="slidenum">
              <a:rPr lang="en-US" smtClean="0">
                <a:solidFill>
                  <a:schemeClr val="tx1"/>
                </a:solidFill>
                <a:latin typeface="Arial Black" panose="020B0A04020102020204" pitchFamily="34" charset="0"/>
              </a:rPr>
              <a:pPr algn="ctr"/>
              <a:t>4</a:t>
            </a:fld>
            <a:endParaRPr lang="en-US" dirty="0">
              <a:solidFill>
                <a:schemeClr val="tx1"/>
              </a:solidFill>
              <a:latin typeface="Arial Black" panose="020B0A04020102020204" pitchFamily="34" charset="0"/>
            </a:endParaRPr>
          </a:p>
        </p:txBody>
      </p:sp>
      <p:sp>
        <p:nvSpPr>
          <p:cNvPr id="2" name="TextBox 1">
            <a:extLst>
              <a:ext uri="{FF2B5EF4-FFF2-40B4-BE49-F238E27FC236}">
                <a16:creationId xmlns:a16="http://schemas.microsoft.com/office/drawing/2014/main" id="{FDD1CF0F-9101-DA29-AE30-595C2E5083BB}"/>
              </a:ext>
            </a:extLst>
          </p:cNvPr>
          <p:cNvSpPr txBox="1"/>
          <p:nvPr/>
        </p:nvSpPr>
        <p:spPr>
          <a:xfrm>
            <a:off x="2378696" y="292487"/>
            <a:ext cx="84715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spc="600" dirty="0">
              <a:solidFill>
                <a:prstClr val="black"/>
              </a:solidFill>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dirty="0">
                <a:ln>
                  <a:noFill/>
                </a:ln>
                <a:solidFill>
                  <a:prstClr val="black"/>
                </a:solidFill>
                <a:effectLst/>
                <a:uLnTx/>
                <a:uFillTx/>
                <a:latin typeface="Arial Black" panose="020B0A04020102020204" pitchFamily="34" charset="0"/>
                <a:ea typeface="+mn-ea"/>
                <a:cs typeface="+mn-cs"/>
              </a:rPr>
              <a:t>Quantities of Interest</a:t>
            </a:r>
          </a:p>
        </p:txBody>
      </p:sp>
      <p:sp>
        <p:nvSpPr>
          <p:cNvPr id="3" name="Rectangle 2">
            <a:extLst>
              <a:ext uri="{FF2B5EF4-FFF2-40B4-BE49-F238E27FC236}">
                <a16:creationId xmlns:a16="http://schemas.microsoft.com/office/drawing/2014/main" id="{CEE9CF29-2689-B4FC-9227-67F1AC2F2F18}"/>
              </a:ext>
            </a:extLst>
          </p:cNvPr>
          <p:cNvSpPr/>
          <p:nvPr/>
        </p:nvSpPr>
        <p:spPr>
          <a:xfrm>
            <a:off x="2755362" y="1300899"/>
            <a:ext cx="8961120" cy="485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72F49E-9D72-B0DF-3E25-8C82542B57BD}"/>
              </a:ext>
            </a:extLst>
          </p:cNvPr>
          <p:cNvPicPr>
            <a:picLocks noChangeAspect="1"/>
          </p:cNvPicPr>
          <p:nvPr/>
        </p:nvPicPr>
        <p:blipFill>
          <a:blip r:embed="rId3"/>
          <a:stretch>
            <a:fillRect/>
          </a:stretch>
        </p:blipFill>
        <p:spPr>
          <a:xfrm>
            <a:off x="634440" y="327860"/>
            <a:ext cx="1354918" cy="1352824"/>
          </a:xfrm>
          <a:prstGeom prst="rect">
            <a:avLst/>
          </a:prstGeom>
        </p:spPr>
      </p:pic>
      <p:pic>
        <p:nvPicPr>
          <p:cNvPr id="11" name="Picture 10">
            <a:extLst>
              <a:ext uri="{FF2B5EF4-FFF2-40B4-BE49-F238E27FC236}">
                <a16:creationId xmlns:a16="http://schemas.microsoft.com/office/drawing/2014/main" id="{9C600B3B-EB1F-5529-779C-08BE67F400A6}"/>
              </a:ext>
            </a:extLst>
          </p:cNvPr>
          <p:cNvPicPr>
            <a:picLocks noChangeAspect="1"/>
          </p:cNvPicPr>
          <p:nvPr/>
        </p:nvPicPr>
        <p:blipFill>
          <a:blip r:embed="rId4"/>
          <a:stretch>
            <a:fillRect/>
          </a:stretch>
        </p:blipFill>
        <p:spPr>
          <a:xfrm rot="5400000">
            <a:off x="1144504" y="2553008"/>
            <a:ext cx="4245833" cy="2828344"/>
          </a:xfrm>
          <a:prstGeom prst="rect">
            <a:avLst/>
          </a:prstGeom>
          <a:effectLst>
            <a:softEdge rad="317500"/>
          </a:effectLst>
        </p:spPr>
      </p:pic>
      <p:sp>
        <p:nvSpPr>
          <p:cNvPr id="13" name="TextBox 12">
            <a:extLst>
              <a:ext uri="{FF2B5EF4-FFF2-40B4-BE49-F238E27FC236}">
                <a16:creationId xmlns:a16="http://schemas.microsoft.com/office/drawing/2014/main" id="{C8C3ACDD-00D6-303E-3307-E1EA09897C9D}"/>
              </a:ext>
            </a:extLst>
          </p:cNvPr>
          <p:cNvSpPr txBox="1"/>
          <p:nvPr/>
        </p:nvSpPr>
        <p:spPr>
          <a:xfrm>
            <a:off x="5332597" y="2058967"/>
            <a:ext cx="6129570" cy="4185761"/>
          </a:xfrm>
          <a:prstGeom prst="rect">
            <a:avLst/>
          </a:prstGeom>
          <a:noFill/>
        </p:spPr>
        <p:txBody>
          <a:bodyPr wrap="square" rtlCol="0">
            <a:spAutoFit/>
          </a:bodyPr>
          <a:lstStyle/>
          <a:p>
            <a:pPr marL="227013" indent="-227013">
              <a:spcAft>
                <a:spcPts val="1200"/>
              </a:spcAft>
            </a:pPr>
            <a:r>
              <a:rPr lang="en-US" sz="2400" dirty="0"/>
              <a:t>&gt;	Probability of crack initiation</a:t>
            </a:r>
          </a:p>
          <a:p>
            <a:pPr marL="227013" indent="-227013">
              <a:spcAft>
                <a:spcPts val="1200"/>
              </a:spcAft>
            </a:pPr>
            <a:r>
              <a:rPr lang="en-US" sz="2400" dirty="0"/>
              <a:t>&gt;	Probability of leak</a:t>
            </a:r>
          </a:p>
          <a:p>
            <a:pPr marL="227013" indent="-227013">
              <a:spcAft>
                <a:spcPts val="1200"/>
              </a:spcAft>
            </a:pPr>
            <a:r>
              <a:rPr lang="en-US" sz="2400" dirty="0"/>
              <a:t>&gt;	Probability of rupture with/without leak detection and inservice inspection</a:t>
            </a:r>
          </a:p>
          <a:p>
            <a:pPr marL="227013" indent="-227013">
              <a:spcAft>
                <a:spcPts val="1200"/>
              </a:spcAft>
            </a:pPr>
            <a:r>
              <a:rPr lang="en-US" sz="2400" dirty="0">
                <a:cs typeface="DIN Offc"/>
              </a:rPr>
              <a:t>&gt;	Probability of small-break (SB), medium-break (MB), and large-break (LB) LOCA by leak rate (LR) or crack-opening area (COA)</a:t>
            </a:r>
          </a:p>
          <a:p>
            <a:pPr marL="227013" indent="-227013">
              <a:spcAft>
                <a:spcPts val="1200"/>
              </a:spcAft>
            </a:pPr>
            <a:r>
              <a:rPr lang="en-US" sz="2400" dirty="0">
                <a:cs typeface="DIN Offc"/>
              </a:rPr>
              <a:t>&gt;	LBB ratio</a:t>
            </a:r>
          </a:p>
          <a:p>
            <a:pPr marL="227013" indent="-227013">
              <a:spcAft>
                <a:spcPts val="1200"/>
              </a:spcAft>
            </a:pPr>
            <a:r>
              <a:rPr lang="en-US" sz="2400" dirty="0">
                <a:cs typeface="DIN Offc"/>
              </a:rPr>
              <a:t>&gt;	LBB time lapse</a:t>
            </a:r>
          </a:p>
        </p:txBody>
      </p:sp>
    </p:spTree>
    <p:extLst>
      <p:ext uri="{BB962C8B-B14F-4D97-AF65-F5344CB8AC3E}">
        <p14:creationId xmlns:p14="http://schemas.microsoft.com/office/powerpoint/2010/main" val="646545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1814B7-EFED-F615-E526-62456242DB60}"/>
              </a:ext>
            </a:extLst>
          </p:cNvPr>
          <p:cNvSpPr/>
          <p:nvPr/>
        </p:nvSpPr>
        <p:spPr>
          <a:xfrm flipH="1">
            <a:off x="9363186"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6F7DE2-9B05-4881-995C-F333604AFDC1}"/>
              </a:ext>
            </a:extLst>
          </p:cNvPr>
          <p:cNvSpPr/>
          <p:nvPr/>
        </p:nvSpPr>
        <p:spPr>
          <a:xfrm>
            <a:off x="0"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6">
            <a:extLst>
              <a:ext uri="{FF2B5EF4-FFF2-40B4-BE49-F238E27FC236}">
                <a16:creationId xmlns:a16="http://schemas.microsoft.com/office/drawing/2014/main" id="{804E37CD-5DA7-4EB4-965C-CF1C1B01F739}"/>
              </a:ext>
            </a:extLst>
          </p:cNvPr>
          <p:cNvSpPr>
            <a:spLocks noGrp="1"/>
          </p:cNvSpPr>
          <p:nvPr>
            <p:ph type="sldNum" sz="quarter" idx="12"/>
          </p:nvPr>
        </p:nvSpPr>
        <p:spPr>
          <a:xfrm>
            <a:off x="11726944" y="6398351"/>
            <a:ext cx="370807" cy="365125"/>
          </a:xfrm>
        </p:spPr>
        <p:txBody>
          <a:bodyPr/>
          <a:lstStyle/>
          <a:p>
            <a:pPr algn="ctr"/>
            <a:fld id="{32CEA0A2-0728-46DD-B781-38DD570C18FE}" type="slidenum">
              <a:rPr lang="en-US" smtClean="0">
                <a:solidFill>
                  <a:schemeClr val="tx1"/>
                </a:solidFill>
                <a:latin typeface="Arial Black" panose="020B0A04020102020204" pitchFamily="34" charset="0"/>
              </a:rPr>
              <a:pPr algn="ctr"/>
              <a:t>5</a:t>
            </a:fld>
            <a:endParaRPr lang="en-US" dirty="0">
              <a:solidFill>
                <a:schemeClr val="tx1"/>
              </a:solidFill>
              <a:latin typeface="Arial Black" panose="020B0A04020102020204" pitchFamily="34" charset="0"/>
            </a:endParaRPr>
          </a:p>
        </p:txBody>
      </p:sp>
      <p:sp>
        <p:nvSpPr>
          <p:cNvPr id="2" name="TextBox 1">
            <a:extLst>
              <a:ext uri="{FF2B5EF4-FFF2-40B4-BE49-F238E27FC236}">
                <a16:creationId xmlns:a16="http://schemas.microsoft.com/office/drawing/2014/main" id="{FDD1CF0F-9101-DA29-AE30-595C2E5083BB}"/>
              </a:ext>
            </a:extLst>
          </p:cNvPr>
          <p:cNvSpPr txBox="1"/>
          <p:nvPr/>
        </p:nvSpPr>
        <p:spPr>
          <a:xfrm>
            <a:off x="2378696" y="292487"/>
            <a:ext cx="84715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spc="600" dirty="0">
              <a:solidFill>
                <a:prstClr val="black"/>
              </a:solidFill>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dirty="0">
                <a:ln>
                  <a:noFill/>
                </a:ln>
                <a:solidFill>
                  <a:prstClr val="black"/>
                </a:solidFill>
                <a:effectLst/>
                <a:uLnTx/>
                <a:uFillTx/>
                <a:latin typeface="Arial Black" panose="020B0A04020102020204" pitchFamily="34" charset="0"/>
                <a:ea typeface="+mn-ea"/>
                <a:cs typeface="+mn-cs"/>
              </a:rPr>
              <a:t>Analysis Case</a:t>
            </a:r>
          </a:p>
        </p:txBody>
      </p:sp>
      <p:sp>
        <p:nvSpPr>
          <p:cNvPr id="3" name="Rectangle 2">
            <a:extLst>
              <a:ext uri="{FF2B5EF4-FFF2-40B4-BE49-F238E27FC236}">
                <a16:creationId xmlns:a16="http://schemas.microsoft.com/office/drawing/2014/main" id="{CEE9CF29-2689-B4FC-9227-67F1AC2F2F18}"/>
              </a:ext>
            </a:extLst>
          </p:cNvPr>
          <p:cNvSpPr/>
          <p:nvPr/>
        </p:nvSpPr>
        <p:spPr>
          <a:xfrm>
            <a:off x="2755362" y="1300899"/>
            <a:ext cx="8961120" cy="485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72F49E-9D72-B0DF-3E25-8C82542B57BD}"/>
              </a:ext>
            </a:extLst>
          </p:cNvPr>
          <p:cNvPicPr>
            <a:picLocks noChangeAspect="1"/>
          </p:cNvPicPr>
          <p:nvPr/>
        </p:nvPicPr>
        <p:blipFill>
          <a:blip r:embed="rId3"/>
          <a:stretch>
            <a:fillRect/>
          </a:stretch>
        </p:blipFill>
        <p:spPr>
          <a:xfrm>
            <a:off x="634440" y="327860"/>
            <a:ext cx="1354918" cy="1352824"/>
          </a:xfrm>
          <a:prstGeom prst="rect">
            <a:avLst/>
          </a:prstGeom>
        </p:spPr>
      </p:pic>
      <p:pic>
        <p:nvPicPr>
          <p:cNvPr id="9" name="Picture 8">
            <a:extLst>
              <a:ext uri="{FF2B5EF4-FFF2-40B4-BE49-F238E27FC236}">
                <a16:creationId xmlns:a16="http://schemas.microsoft.com/office/drawing/2014/main" id="{0B459BBA-C1C5-6581-0EC4-3C235791C8FF}"/>
              </a:ext>
            </a:extLst>
          </p:cNvPr>
          <p:cNvPicPr>
            <a:picLocks noChangeAspect="1"/>
          </p:cNvPicPr>
          <p:nvPr/>
        </p:nvPicPr>
        <p:blipFill>
          <a:blip r:embed="rId4"/>
          <a:stretch>
            <a:fillRect/>
          </a:stretch>
        </p:blipFill>
        <p:spPr>
          <a:xfrm>
            <a:off x="1568948" y="1840451"/>
            <a:ext cx="3580412" cy="3989602"/>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E8606D9E-D118-9A77-8452-E7510A221F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34" t="1166" r="1150" b="2072"/>
          <a:stretch/>
        </p:blipFill>
        <p:spPr bwMode="auto">
          <a:xfrm>
            <a:off x="6231118" y="2401472"/>
            <a:ext cx="4370854" cy="2598941"/>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F841C597-16A2-A903-DFB6-5D9F53C478E7}"/>
              </a:ext>
            </a:extLst>
          </p:cNvPr>
          <p:cNvSpPr txBox="1"/>
          <p:nvPr/>
        </p:nvSpPr>
        <p:spPr>
          <a:xfrm>
            <a:off x="5287790" y="5187769"/>
            <a:ext cx="6257509" cy="646331"/>
          </a:xfrm>
          <a:prstGeom prst="rect">
            <a:avLst/>
          </a:prstGeom>
          <a:noFill/>
        </p:spPr>
        <p:txBody>
          <a:bodyPr wrap="square" rtlCol="0">
            <a:spAutoFit/>
          </a:bodyPr>
          <a:lstStyle/>
          <a:p>
            <a:pPr algn="ctr"/>
            <a:r>
              <a:rPr lang="en-US" i="1" dirty="0">
                <a:cs typeface="DIN Offc"/>
              </a:rPr>
              <a:t>Welding residual stress (WRS) profiles</a:t>
            </a:r>
            <a:br>
              <a:rPr lang="en-US" i="1" dirty="0">
                <a:cs typeface="DIN Offc"/>
              </a:rPr>
            </a:br>
            <a:r>
              <a:rPr lang="en-US" i="1" dirty="0">
                <a:cs typeface="DIN Offc"/>
              </a:rPr>
              <a:t>(Figure 3-35 from TLR-RES/DE/REB-2021-09)</a:t>
            </a:r>
          </a:p>
        </p:txBody>
      </p:sp>
      <p:sp>
        <p:nvSpPr>
          <p:cNvPr id="7" name="TextBox 6">
            <a:extLst>
              <a:ext uri="{FF2B5EF4-FFF2-40B4-BE49-F238E27FC236}">
                <a16:creationId xmlns:a16="http://schemas.microsoft.com/office/drawing/2014/main" id="{D2987A02-F324-4E93-9C12-7E13D42934DC}"/>
              </a:ext>
            </a:extLst>
          </p:cNvPr>
          <p:cNvSpPr txBox="1"/>
          <p:nvPr/>
        </p:nvSpPr>
        <p:spPr>
          <a:xfrm>
            <a:off x="899673" y="5997890"/>
            <a:ext cx="4918961" cy="646331"/>
          </a:xfrm>
          <a:prstGeom prst="rect">
            <a:avLst/>
          </a:prstGeom>
          <a:noFill/>
        </p:spPr>
        <p:txBody>
          <a:bodyPr wrap="square" rtlCol="0">
            <a:spAutoFit/>
          </a:bodyPr>
          <a:lstStyle/>
          <a:p>
            <a:pPr algn="ctr"/>
            <a:r>
              <a:rPr lang="en-US" i="1" dirty="0">
                <a:cs typeface="DIN Offc"/>
              </a:rPr>
              <a:t>Westinghouse 4-loop reactor pressure vessel outlet nozzle to piping dissimilar metal weld</a:t>
            </a:r>
          </a:p>
        </p:txBody>
      </p:sp>
    </p:spTree>
    <p:extLst>
      <p:ext uri="{BB962C8B-B14F-4D97-AF65-F5344CB8AC3E}">
        <p14:creationId xmlns:p14="http://schemas.microsoft.com/office/powerpoint/2010/main" val="679661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1814B7-EFED-F615-E526-62456242DB60}"/>
              </a:ext>
            </a:extLst>
          </p:cNvPr>
          <p:cNvSpPr/>
          <p:nvPr/>
        </p:nvSpPr>
        <p:spPr>
          <a:xfrm flipH="1">
            <a:off x="9363186"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6F7DE2-9B05-4881-995C-F333604AFDC1}"/>
              </a:ext>
            </a:extLst>
          </p:cNvPr>
          <p:cNvSpPr/>
          <p:nvPr/>
        </p:nvSpPr>
        <p:spPr>
          <a:xfrm>
            <a:off x="0"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D1CF0F-9101-DA29-AE30-595C2E5083BB}"/>
              </a:ext>
            </a:extLst>
          </p:cNvPr>
          <p:cNvSpPr txBox="1"/>
          <p:nvPr/>
        </p:nvSpPr>
        <p:spPr>
          <a:xfrm>
            <a:off x="2378696" y="292487"/>
            <a:ext cx="84715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spc="600" dirty="0">
              <a:solidFill>
                <a:prstClr val="black"/>
              </a:solidFill>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dirty="0">
                <a:ln>
                  <a:noFill/>
                </a:ln>
                <a:solidFill>
                  <a:prstClr val="black"/>
                </a:solidFill>
                <a:effectLst/>
                <a:uLnTx/>
                <a:uFillTx/>
                <a:latin typeface="Arial Black" panose="020B0A04020102020204" pitchFamily="34" charset="0"/>
                <a:ea typeface="+mn-ea"/>
                <a:cs typeface="+mn-cs"/>
              </a:rPr>
              <a:t>Selection of Results (1/7)</a:t>
            </a:r>
          </a:p>
        </p:txBody>
      </p:sp>
      <p:sp>
        <p:nvSpPr>
          <p:cNvPr id="3" name="Rectangle 2">
            <a:extLst>
              <a:ext uri="{FF2B5EF4-FFF2-40B4-BE49-F238E27FC236}">
                <a16:creationId xmlns:a16="http://schemas.microsoft.com/office/drawing/2014/main" id="{CEE9CF29-2689-B4FC-9227-67F1AC2F2F18}"/>
              </a:ext>
            </a:extLst>
          </p:cNvPr>
          <p:cNvSpPr/>
          <p:nvPr/>
        </p:nvSpPr>
        <p:spPr>
          <a:xfrm>
            <a:off x="2755362" y="1300899"/>
            <a:ext cx="8961120" cy="485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72F49E-9D72-B0DF-3E25-8C82542B57BD}"/>
              </a:ext>
            </a:extLst>
          </p:cNvPr>
          <p:cNvPicPr>
            <a:picLocks noChangeAspect="1"/>
          </p:cNvPicPr>
          <p:nvPr/>
        </p:nvPicPr>
        <p:blipFill>
          <a:blip r:embed="rId3"/>
          <a:stretch>
            <a:fillRect/>
          </a:stretch>
        </p:blipFill>
        <p:spPr>
          <a:xfrm>
            <a:off x="634440" y="327860"/>
            <a:ext cx="1354918" cy="1352824"/>
          </a:xfrm>
          <a:prstGeom prst="rect">
            <a:avLst/>
          </a:prstGeom>
        </p:spPr>
      </p:pic>
      <p:sp>
        <p:nvSpPr>
          <p:cNvPr id="6" name="TextBox 5">
            <a:extLst>
              <a:ext uri="{FF2B5EF4-FFF2-40B4-BE49-F238E27FC236}">
                <a16:creationId xmlns:a16="http://schemas.microsoft.com/office/drawing/2014/main" id="{9228F014-40FF-3618-8412-B5640C4C81EC}"/>
              </a:ext>
            </a:extLst>
          </p:cNvPr>
          <p:cNvSpPr txBox="1"/>
          <p:nvPr/>
        </p:nvSpPr>
        <p:spPr>
          <a:xfrm>
            <a:off x="2967245" y="6173434"/>
            <a:ext cx="6257509" cy="369332"/>
          </a:xfrm>
          <a:prstGeom prst="rect">
            <a:avLst/>
          </a:prstGeom>
          <a:noFill/>
        </p:spPr>
        <p:txBody>
          <a:bodyPr wrap="square" rtlCol="0">
            <a:spAutoFit/>
          </a:bodyPr>
          <a:lstStyle/>
          <a:p>
            <a:pPr algn="ctr"/>
            <a:r>
              <a:rPr lang="en-US" i="1" dirty="0">
                <a:cs typeface="DIN Offc"/>
              </a:rPr>
              <a:t>Adapted from Figure 3-39 in TLR-RES/DE/REB-2021-09</a:t>
            </a:r>
          </a:p>
        </p:txBody>
      </p:sp>
      <p:pic>
        <p:nvPicPr>
          <p:cNvPr id="11" name="Graphic 10" descr="Target with solid fill">
            <a:extLst>
              <a:ext uri="{FF2B5EF4-FFF2-40B4-BE49-F238E27FC236}">
                <a16:creationId xmlns:a16="http://schemas.microsoft.com/office/drawing/2014/main" id="{30116FFE-0BF4-D41B-601F-69E8D6DAE2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19229" y="1427935"/>
            <a:ext cx="696589" cy="689833"/>
          </a:xfrm>
          <a:prstGeom prst="rect">
            <a:avLst/>
          </a:prstGeom>
        </p:spPr>
      </p:pic>
      <p:sp>
        <p:nvSpPr>
          <p:cNvPr id="13" name="TextBox 12">
            <a:extLst>
              <a:ext uri="{FF2B5EF4-FFF2-40B4-BE49-F238E27FC236}">
                <a16:creationId xmlns:a16="http://schemas.microsoft.com/office/drawing/2014/main" id="{A8ACE148-13FD-7AB5-0ADC-A71502E452C5}"/>
              </a:ext>
            </a:extLst>
          </p:cNvPr>
          <p:cNvSpPr txBox="1"/>
          <p:nvPr/>
        </p:nvSpPr>
        <p:spPr>
          <a:xfrm>
            <a:off x="2727538" y="1542020"/>
            <a:ext cx="6985632" cy="461665"/>
          </a:xfrm>
          <a:prstGeom prst="rect">
            <a:avLst/>
          </a:prstGeom>
          <a:noFill/>
        </p:spPr>
        <p:txBody>
          <a:bodyPr wrap="square" rtlCol="0">
            <a:spAutoFit/>
          </a:bodyPr>
          <a:lstStyle/>
          <a:p>
            <a:pPr algn="ctr"/>
            <a:r>
              <a:rPr lang="en-US" sz="2400" dirty="0">
                <a:cs typeface="DIN Offc"/>
              </a:rPr>
              <a:t>Probability of crack initiation</a:t>
            </a:r>
          </a:p>
        </p:txBody>
      </p:sp>
      <p:pic>
        <p:nvPicPr>
          <p:cNvPr id="37" name="Picture 36">
            <a:extLst>
              <a:ext uri="{FF2B5EF4-FFF2-40B4-BE49-F238E27FC236}">
                <a16:creationId xmlns:a16="http://schemas.microsoft.com/office/drawing/2014/main" id="{4DBE67E4-3EC9-AEC9-C30E-0625C724A0A3}"/>
              </a:ext>
            </a:extLst>
          </p:cNvPr>
          <p:cNvPicPr>
            <a:picLocks noChangeAspect="1"/>
          </p:cNvPicPr>
          <p:nvPr/>
        </p:nvPicPr>
        <p:blipFill>
          <a:blip r:embed="rId6"/>
          <a:stretch>
            <a:fillRect/>
          </a:stretch>
        </p:blipFill>
        <p:spPr>
          <a:xfrm>
            <a:off x="3673273" y="2158204"/>
            <a:ext cx="4844983" cy="3957101"/>
          </a:xfrm>
          <a:prstGeom prst="rect">
            <a:avLst/>
          </a:prstGeom>
        </p:spPr>
      </p:pic>
      <p:sp>
        <p:nvSpPr>
          <p:cNvPr id="38" name="TextBox 37">
            <a:extLst>
              <a:ext uri="{FF2B5EF4-FFF2-40B4-BE49-F238E27FC236}">
                <a16:creationId xmlns:a16="http://schemas.microsoft.com/office/drawing/2014/main" id="{39C8CEC6-FC5D-1019-60AE-26C36A29DA39}"/>
              </a:ext>
            </a:extLst>
          </p:cNvPr>
          <p:cNvSpPr txBox="1"/>
          <p:nvPr/>
        </p:nvSpPr>
        <p:spPr>
          <a:xfrm>
            <a:off x="8824620" y="3276813"/>
            <a:ext cx="2113454" cy="1200329"/>
          </a:xfrm>
          <a:prstGeom prst="rect">
            <a:avLst/>
          </a:prstGeom>
          <a:noFill/>
        </p:spPr>
        <p:txBody>
          <a:bodyPr wrap="square" rtlCol="0">
            <a:spAutoFit/>
          </a:bodyPr>
          <a:lstStyle/>
          <a:p>
            <a:pPr>
              <a:spcAft>
                <a:spcPts val="1200"/>
              </a:spcAft>
            </a:pPr>
            <a:r>
              <a:rPr lang="en-US" dirty="0">
                <a:solidFill>
                  <a:schemeClr val="accent1">
                    <a:lumMod val="50000"/>
                  </a:schemeClr>
                </a:solidFill>
              </a:rPr>
              <a:t>Higher probability of crack initiation because of the more severe WRS profile</a:t>
            </a:r>
          </a:p>
        </p:txBody>
      </p:sp>
      <p:cxnSp>
        <p:nvCxnSpPr>
          <p:cNvPr id="40" name="Straight Arrow Connector 39">
            <a:extLst>
              <a:ext uri="{FF2B5EF4-FFF2-40B4-BE49-F238E27FC236}">
                <a16:creationId xmlns:a16="http://schemas.microsoft.com/office/drawing/2014/main" id="{B479BA96-F58B-9CB1-FB20-5295A1EAEFD7}"/>
              </a:ext>
            </a:extLst>
          </p:cNvPr>
          <p:cNvCxnSpPr>
            <a:cxnSpLocks/>
          </p:cNvCxnSpPr>
          <p:nvPr/>
        </p:nvCxnSpPr>
        <p:spPr>
          <a:xfrm flipH="1" flipV="1">
            <a:off x="7883994" y="2930536"/>
            <a:ext cx="963776" cy="512162"/>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Slide Number Placeholder 6">
            <a:extLst>
              <a:ext uri="{FF2B5EF4-FFF2-40B4-BE49-F238E27FC236}">
                <a16:creationId xmlns:a16="http://schemas.microsoft.com/office/drawing/2014/main" id="{0739E8BC-3ECE-9780-919C-81AAF4AAAAFA}"/>
              </a:ext>
            </a:extLst>
          </p:cNvPr>
          <p:cNvSpPr>
            <a:spLocks noGrp="1"/>
          </p:cNvSpPr>
          <p:nvPr>
            <p:ph type="sldNum" sz="quarter" idx="12"/>
          </p:nvPr>
        </p:nvSpPr>
        <p:spPr>
          <a:xfrm>
            <a:off x="11625944" y="6398351"/>
            <a:ext cx="471808" cy="365125"/>
          </a:xfrm>
        </p:spPr>
        <p:txBody>
          <a:bodyPr/>
          <a:lstStyle/>
          <a:p>
            <a:pPr algn="ctr"/>
            <a:fld id="{32CEA0A2-0728-46DD-B781-38DD570C18FE}" type="slidenum">
              <a:rPr lang="en-US" smtClean="0">
                <a:solidFill>
                  <a:schemeClr val="tx1"/>
                </a:solidFill>
                <a:latin typeface="Arial Black" panose="020B0A04020102020204" pitchFamily="34" charset="0"/>
              </a:rPr>
              <a:pPr algn="ctr"/>
              <a:t>6</a:t>
            </a:fld>
            <a:endParaRPr lang="en-US"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744740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1814B7-EFED-F615-E526-62456242DB60}"/>
              </a:ext>
            </a:extLst>
          </p:cNvPr>
          <p:cNvSpPr/>
          <p:nvPr/>
        </p:nvSpPr>
        <p:spPr>
          <a:xfrm flipH="1">
            <a:off x="9363186"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6F7DE2-9B05-4881-995C-F333604AFDC1}"/>
              </a:ext>
            </a:extLst>
          </p:cNvPr>
          <p:cNvSpPr/>
          <p:nvPr/>
        </p:nvSpPr>
        <p:spPr>
          <a:xfrm>
            <a:off x="0"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6">
            <a:extLst>
              <a:ext uri="{FF2B5EF4-FFF2-40B4-BE49-F238E27FC236}">
                <a16:creationId xmlns:a16="http://schemas.microsoft.com/office/drawing/2014/main" id="{804E37CD-5DA7-4EB4-965C-CF1C1B01F739}"/>
              </a:ext>
            </a:extLst>
          </p:cNvPr>
          <p:cNvSpPr>
            <a:spLocks noGrp="1"/>
          </p:cNvSpPr>
          <p:nvPr>
            <p:ph type="sldNum" sz="quarter" idx="12"/>
          </p:nvPr>
        </p:nvSpPr>
        <p:spPr>
          <a:xfrm>
            <a:off x="11726944" y="6398351"/>
            <a:ext cx="370807" cy="365125"/>
          </a:xfrm>
        </p:spPr>
        <p:txBody>
          <a:bodyPr/>
          <a:lstStyle/>
          <a:p>
            <a:pPr algn="ctr"/>
            <a:fld id="{32CEA0A2-0728-46DD-B781-38DD570C18FE}" type="slidenum">
              <a:rPr lang="en-US" smtClean="0">
                <a:solidFill>
                  <a:schemeClr val="tx1"/>
                </a:solidFill>
                <a:latin typeface="Arial Black" panose="020B0A04020102020204" pitchFamily="34" charset="0"/>
              </a:rPr>
              <a:pPr algn="ctr"/>
              <a:t>7</a:t>
            </a:fld>
            <a:endParaRPr lang="en-US" dirty="0">
              <a:solidFill>
                <a:schemeClr val="tx1"/>
              </a:solidFill>
              <a:latin typeface="Arial Black" panose="020B0A04020102020204" pitchFamily="34" charset="0"/>
            </a:endParaRPr>
          </a:p>
        </p:txBody>
      </p:sp>
      <p:sp>
        <p:nvSpPr>
          <p:cNvPr id="2" name="TextBox 1">
            <a:extLst>
              <a:ext uri="{FF2B5EF4-FFF2-40B4-BE49-F238E27FC236}">
                <a16:creationId xmlns:a16="http://schemas.microsoft.com/office/drawing/2014/main" id="{FDD1CF0F-9101-DA29-AE30-595C2E5083BB}"/>
              </a:ext>
            </a:extLst>
          </p:cNvPr>
          <p:cNvSpPr txBox="1"/>
          <p:nvPr/>
        </p:nvSpPr>
        <p:spPr>
          <a:xfrm>
            <a:off x="2378696" y="292487"/>
            <a:ext cx="84715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spc="600" dirty="0">
              <a:solidFill>
                <a:prstClr val="black"/>
              </a:solidFill>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dirty="0">
                <a:ln>
                  <a:noFill/>
                </a:ln>
                <a:solidFill>
                  <a:prstClr val="black"/>
                </a:solidFill>
                <a:effectLst/>
                <a:uLnTx/>
                <a:uFillTx/>
                <a:latin typeface="Arial Black" panose="020B0A04020102020204" pitchFamily="34" charset="0"/>
                <a:ea typeface="+mn-ea"/>
                <a:cs typeface="+mn-cs"/>
              </a:rPr>
              <a:t>Selection of Results (2/7)</a:t>
            </a:r>
          </a:p>
        </p:txBody>
      </p:sp>
      <p:sp>
        <p:nvSpPr>
          <p:cNvPr id="3" name="Rectangle 2">
            <a:extLst>
              <a:ext uri="{FF2B5EF4-FFF2-40B4-BE49-F238E27FC236}">
                <a16:creationId xmlns:a16="http://schemas.microsoft.com/office/drawing/2014/main" id="{CEE9CF29-2689-B4FC-9227-67F1AC2F2F18}"/>
              </a:ext>
            </a:extLst>
          </p:cNvPr>
          <p:cNvSpPr/>
          <p:nvPr/>
        </p:nvSpPr>
        <p:spPr>
          <a:xfrm>
            <a:off x="2755362" y="1300899"/>
            <a:ext cx="8961120" cy="485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72F49E-9D72-B0DF-3E25-8C82542B57BD}"/>
              </a:ext>
            </a:extLst>
          </p:cNvPr>
          <p:cNvPicPr>
            <a:picLocks noChangeAspect="1"/>
          </p:cNvPicPr>
          <p:nvPr/>
        </p:nvPicPr>
        <p:blipFill>
          <a:blip r:embed="rId3"/>
          <a:stretch>
            <a:fillRect/>
          </a:stretch>
        </p:blipFill>
        <p:spPr>
          <a:xfrm>
            <a:off x="634440" y="327860"/>
            <a:ext cx="1354918" cy="1352824"/>
          </a:xfrm>
          <a:prstGeom prst="rect">
            <a:avLst/>
          </a:prstGeom>
        </p:spPr>
      </p:pic>
      <p:sp>
        <p:nvSpPr>
          <p:cNvPr id="6" name="TextBox 5">
            <a:extLst>
              <a:ext uri="{FF2B5EF4-FFF2-40B4-BE49-F238E27FC236}">
                <a16:creationId xmlns:a16="http://schemas.microsoft.com/office/drawing/2014/main" id="{9E97D8E5-283D-492D-CD77-D2D05F0DDCD8}"/>
              </a:ext>
            </a:extLst>
          </p:cNvPr>
          <p:cNvSpPr txBox="1"/>
          <p:nvPr/>
        </p:nvSpPr>
        <p:spPr>
          <a:xfrm>
            <a:off x="2966307" y="6196181"/>
            <a:ext cx="6257509" cy="369332"/>
          </a:xfrm>
          <a:prstGeom prst="rect">
            <a:avLst/>
          </a:prstGeom>
          <a:noFill/>
        </p:spPr>
        <p:txBody>
          <a:bodyPr wrap="square" rtlCol="0">
            <a:spAutoFit/>
          </a:bodyPr>
          <a:lstStyle/>
          <a:p>
            <a:pPr algn="ctr"/>
            <a:r>
              <a:rPr lang="en-US" i="1" dirty="0">
                <a:cs typeface="DIN Offc"/>
              </a:rPr>
              <a:t>Figure 3-6 from TLR-RES/DE/REB-2021-14-R1</a:t>
            </a:r>
          </a:p>
        </p:txBody>
      </p:sp>
      <p:pic>
        <p:nvPicPr>
          <p:cNvPr id="7" name="Graphic 6" descr="Target with solid fill">
            <a:extLst>
              <a:ext uri="{FF2B5EF4-FFF2-40B4-BE49-F238E27FC236}">
                <a16:creationId xmlns:a16="http://schemas.microsoft.com/office/drawing/2014/main" id="{C3DFCD5C-A259-696A-365C-B2213C8527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6502" y="1427935"/>
            <a:ext cx="696589" cy="689833"/>
          </a:xfrm>
          <a:prstGeom prst="rect">
            <a:avLst/>
          </a:prstGeom>
        </p:spPr>
      </p:pic>
      <p:sp>
        <p:nvSpPr>
          <p:cNvPr id="9" name="TextBox 8">
            <a:extLst>
              <a:ext uri="{FF2B5EF4-FFF2-40B4-BE49-F238E27FC236}">
                <a16:creationId xmlns:a16="http://schemas.microsoft.com/office/drawing/2014/main" id="{F9CF82E5-274D-A354-7EF9-A97D7A98DF33}"/>
              </a:ext>
            </a:extLst>
          </p:cNvPr>
          <p:cNvSpPr txBox="1"/>
          <p:nvPr/>
        </p:nvSpPr>
        <p:spPr>
          <a:xfrm>
            <a:off x="2727537" y="1542020"/>
            <a:ext cx="7446609" cy="461665"/>
          </a:xfrm>
          <a:prstGeom prst="rect">
            <a:avLst/>
          </a:prstGeom>
          <a:noFill/>
        </p:spPr>
        <p:txBody>
          <a:bodyPr wrap="square" rtlCol="0">
            <a:spAutoFit/>
          </a:bodyPr>
          <a:lstStyle/>
          <a:p>
            <a:pPr algn="ctr"/>
            <a:r>
              <a:rPr lang="en-US" sz="2400" dirty="0">
                <a:cs typeface="DIN Offc"/>
              </a:rPr>
              <a:t>Probability of leak</a:t>
            </a:r>
          </a:p>
        </p:txBody>
      </p:sp>
      <p:pic>
        <p:nvPicPr>
          <p:cNvPr id="11" name="Picture 10">
            <a:extLst>
              <a:ext uri="{FF2B5EF4-FFF2-40B4-BE49-F238E27FC236}">
                <a16:creationId xmlns:a16="http://schemas.microsoft.com/office/drawing/2014/main" id="{32657573-008A-2B87-D670-8D9F85E4F605}"/>
              </a:ext>
            </a:extLst>
          </p:cNvPr>
          <p:cNvPicPr>
            <a:picLocks noChangeAspect="1"/>
          </p:cNvPicPr>
          <p:nvPr/>
        </p:nvPicPr>
        <p:blipFill rotWithShape="1">
          <a:blip r:embed="rId6">
            <a:extLst>
              <a:ext uri="{28A0092B-C50C-407E-A947-70E740481C1C}">
                <a14:useLocalDpi xmlns:a14="http://schemas.microsoft.com/office/drawing/2010/main" val="0"/>
              </a:ext>
            </a:extLst>
          </a:blip>
          <a:srcRect l="1383" t="1642" r="1141" b="2208"/>
          <a:stretch/>
        </p:blipFill>
        <p:spPr bwMode="auto">
          <a:xfrm>
            <a:off x="2824792" y="2294785"/>
            <a:ext cx="6399024" cy="3721608"/>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88B21B18-BC30-E4B7-EE06-161D889036A3}"/>
              </a:ext>
            </a:extLst>
          </p:cNvPr>
          <p:cNvSpPr txBox="1"/>
          <p:nvPr/>
        </p:nvSpPr>
        <p:spPr>
          <a:xfrm>
            <a:off x="9578352" y="4549153"/>
            <a:ext cx="2113454" cy="1200329"/>
          </a:xfrm>
          <a:prstGeom prst="rect">
            <a:avLst/>
          </a:prstGeom>
          <a:noFill/>
        </p:spPr>
        <p:txBody>
          <a:bodyPr wrap="square" rtlCol="0">
            <a:spAutoFit/>
          </a:bodyPr>
          <a:lstStyle/>
          <a:p>
            <a:pPr>
              <a:spcAft>
                <a:spcPts val="1200"/>
              </a:spcAft>
            </a:pPr>
            <a:r>
              <a:rPr lang="en-US" dirty="0">
                <a:solidFill>
                  <a:schemeClr val="accent1">
                    <a:lumMod val="50000"/>
                  </a:schemeClr>
                </a:solidFill>
              </a:rPr>
              <a:t>Inservice inspections reduce the probability of leaks</a:t>
            </a:r>
          </a:p>
        </p:txBody>
      </p:sp>
      <p:cxnSp>
        <p:nvCxnSpPr>
          <p:cNvPr id="13" name="Straight Arrow Connector 12">
            <a:extLst>
              <a:ext uri="{FF2B5EF4-FFF2-40B4-BE49-F238E27FC236}">
                <a16:creationId xmlns:a16="http://schemas.microsoft.com/office/drawing/2014/main" id="{F2AEE730-925C-D0BB-E9CE-419B3B02373C}"/>
              </a:ext>
            </a:extLst>
          </p:cNvPr>
          <p:cNvCxnSpPr>
            <a:cxnSpLocks/>
          </p:cNvCxnSpPr>
          <p:nvPr/>
        </p:nvCxnSpPr>
        <p:spPr>
          <a:xfrm flipH="1" flipV="1">
            <a:off x="8881298" y="3744789"/>
            <a:ext cx="697054" cy="95817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21596D6-838F-3677-3962-50E142863B5C}"/>
              </a:ext>
            </a:extLst>
          </p:cNvPr>
          <p:cNvCxnSpPr>
            <a:cxnSpLocks/>
          </p:cNvCxnSpPr>
          <p:nvPr/>
        </p:nvCxnSpPr>
        <p:spPr>
          <a:xfrm flipH="1" flipV="1">
            <a:off x="8864140" y="4191144"/>
            <a:ext cx="714212" cy="511819"/>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223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75185D-F9A3-0CB4-AB1B-9A1163DAFDF8}"/>
              </a:ext>
            </a:extLst>
          </p:cNvPr>
          <p:cNvPicPr>
            <a:picLocks noChangeAspect="1"/>
          </p:cNvPicPr>
          <p:nvPr/>
        </p:nvPicPr>
        <p:blipFill>
          <a:blip r:embed="rId3"/>
          <a:stretch>
            <a:fillRect/>
          </a:stretch>
        </p:blipFill>
        <p:spPr>
          <a:xfrm>
            <a:off x="2712392" y="2176279"/>
            <a:ext cx="6422351" cy="3941345"/>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01814B7-EFED-F615-E526-62456242DB60}"/>
              </a:ext>
            </a:extLst>
          </p:cNvPr>
          <p:cNvSpPr/>
          <p:nvPr/>
        </p:nvSpPr>
        <p:spPr>
          <a:xfrm flipH="1">
            <a:off x="9363186"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6F7DE2-9B05-4881-995C-F333604AFDC1}"/>
              </a:ext>
            </a:extLst>
          </p:cNvPr>
          <p:cNvSpPr/>
          <p:nvPr/>
        </p:nvSpPr>
        <p:spPr>
          <a:xfrm>
            <a:off x="0"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6">
            <a:extLst>
              <a:ext uri="{FF2B5EF4-FFF2-40B4-BE49-F238E27FC236}">
                <a16:creationId xmlns:a16="http://schemas.microsoft.com/office/drawing/2014/main" id="{804E37CD-5DA7-4EB4-965C-CF1C1B01F739}"/>
              </a:ext>
            </a:extLst>
          </p:cNvPr>
          <p:cNvSpPr>
            <a:spLocks noGrp="1"/>
          </p:cNvSpPr>
          <p:nvPr>
            <p:ph type="sldNum" sz="quarter" idx="12"/>
          </p:nvPr>
        </p:nvSpPr>
        <p:spPr>
          <a:xfrm>
            <a:off x="11726944" y="6398351"/>
            <a:ext cx="370807" cy="365125"/>
          </a:xfrm>
        </p:spPr>
        <p:txBody>
          <a:bodyPr/>
          <a:lstStyle/>
          <a:p>
            <a:pPr algn="ctr"/>
            <a:fld id="{32CEA0A2-0728-46DD-B781-38DD570C18FE}" type="slidenum">
              <a:rPr lang="en-US" smtClean="0">
                <a:solidFill>
                  <a:schemeClr val="tx1"/>
                </a:solidFill>
                <a:latin typeface="Arial Black" panose="020B0A04020102020204" pitchFamily="34" charset="0"/>
              </a:rPr>
              <a:pPr algn="ctr"/>
              <a:t>8</a:t>
            </a:fld>
            <a:endParaRPr lang="en-US" dirty="0">
              <a:solidFill>
                <a:schemeClr val="tx1"/>
              </a:solidFill>
              <a:latin typeface="Arial Black" panose="020B0A04020102020204" pitchFamily="34" charset="0"/>
            </a:endParaRPr>
          </a:p>
        </p:txBody>
      </p:sp>
      <p:sp>
        <p:nvSpPr>
          <p:cNvPr id="2" name="TextBox 1">
            <a:extLst>
              <a:ext uri="{FF2B5EF4-FFF2-40B4-BE49-F238E27FC236}">
                <a16:creationId xmlns:a16="http://schemas.microsoft.com/office/drawing/2014/main" id="{FDD1CF0F-9101-DA29-AE30-595C2E5083BB}"/>
              </a:ext>
            </a:extLst>
          </p:cNvPr>
          <p:cNvSpPr txBox="1"/>
          <p:nvPr/>
        </p:nvSpPr>
        <p:spPr>
          <a:xfrm>
            <a:off x="2378696" y="292487"/>
            <a:ext cx="84715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spc="600" dirty="0">
              <a:solidFill>
                <a:prstClr val="black"/>
              </a:solidFill>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dirty="0">
                <a:ln>
                  <a:noFill/>
                </a:ln>
                <a:solidFill>
                  <a:prstClr val="black"/>
                </a:solidFill>
                <a:effectLst/>
                <a:uLnTx/>
                <a:uFillTx/>
                <a:latin typeface="Arial Black" panose="020B0A04020102020204" pitchFamily="34" charset="0"/>
                <a:ea typeface="+mn-ea"/>
                <a:cs typeface="+mn-cs"/>
              </a:rPr>
              <a:t>Selection of Results (3/7)</a:t>
            </a:r>
          </a:p>
        </p:txBody>
      </p:sp>
      <p:sp>
        <p:nvSpPr>
          <p:cNvPr id="3" name="Rectangle 2">
            <a:extLst>
              <a:ext uri="{FF2B5EF4-FFF2-40B4-BE49-F238E27FC236}">
                <a16:creationId xmlns:a16="http://schemas.microsoft.com/office/drawing/2014/main" id="{CEE9CF29-2689-B4FC-9227-67F1AC2F2F18}"/>
              </a:ext>
            </a:extLst>
          </p:cNvPr>
          <p:cNvSpPr/>
          <p:nvPr/>
        </p:nvSpPr>
        <p:spPr>
          <a:xfrm>
            <a:off x="2755362" y="1300899"/>
            <a:ext cx="8961120" cy="485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72F49E-9D72-B0DF-3E25-8C82542B57BD}"/>
              </a:ext>
            </a:extLst>
          </p:cNvPr>
          <p:cNvPicPr>
            <a:picLocks noChangeAspect="1"/>
          </p:cNvPicPr>
          <p:nvPr/>
        </p:nvPicPr>
        <p:blipFill>
          <a:blip r:embed="rId4"/>
          <a:stretch>
            <a:fillRect/>
          </a:stretch>
        </p:blipFill>
        <p:spPr>
          <a:xfrm>
            <a:off x="634440" y="327860"/>
            <a:ext cx="1354918" cy="1352824"/>
          </a:xfrm>
          <a:prstGeom prst="rect">
            <a:avLst/>
          </a:prstGeom>
        </p:spPr>
      </p:pic>
      <p:sp>
        <p:nvSpPr>
          <p:cNvPr id="11" name="Rectangle 10">
            <a:extLst>
              <a:ext uri="{FF2B5EF4-FFF2-40B4-BE49-F238E27FC236}">
                <a16:creationId xmlns:a16="http://schemas.microsoft.com/office/drawing/2014/main" id="{7AADF74C-9984-E047-CD20-72F7EB32EA3C}"/>
              </a:ext>
            </a:extLst>
          </p:cNvPr>
          <p:cNvSpPr/>
          <p:nvPr/>
        </p:nvSpPr>
        <p:spPr>
          <a:xfrm>
            <a:off x="2755362" y="1300899"/>
            <a:ext cx="8961120" cy="485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13" name="Graphic 12" descr="Target with solid fill">
            <a:extLst>
              <a:ext uri="{FF2B5EF4-FFF2-40B4-BE49-F238E27FC236}">
                <a16:creationId xmlns:a16="http://schemas.microsoft.com/office/drawing/2014/main" id="{E8EE945E-0258-BA7A-5AA3-344268E269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59261" y="1425165"/>
            <a:ext cx="696589" cy="689833"/>
          </a:xfrm>
          <a:prstGeom prst="rect">
            <a:avLst/>
          </a:prstGeom>
        </p:spPr>
      </p:pic>
      <p:sp>
        <p:nvSpPr>
          <p:cNvPr id="14" name="TextBox 13">
            <a:extLst>
              <a:ext uri="{FF2B5EF4-FFF2-40B4-BE49-F238E27FC236}">
                <a16:creationId xmlns:a16="http://schemas.microsoft.com/office/drawing/2014/main" id="{C53C137E-F36E-6C58-995F-A2A1F6DCAC32}"/>
              </a:ext>
            </a:extLst>
          </p:cNvPr>
          <p:cNvSpPr txBox="1"/>
          <p:nvPr/>
        </p:nvSpPr>
        <p:spPr>
          <a:xfrm>
            <a:off x="2727538" y="1542020"/>
            <a:ext cx="6985632" cy="461665"/>
          </a:xfrm>
          <a:prstGeom prst="rect">
            <a:avLst/>
          </a:prstGeom>
          <a:noFill/>
        </p:spPr>
        <p:txBody>
          <a:bodyPr wrap="square" rtlCol="0">
            <a:spAutoFit/>
          </a:bodyPr>
          <a:lstStyle/>
          <a:p>
            <a:pPr algn="ctr"/>
            <a:r>
              <a:rPr lang="en-US" sz="2400" dirty="0">
                <a:cs typeface="DIN Offc"/>
              </a:rPr>
              <a:t>Probability of rupture</a:t>
            </a:r>
          </a:p>
        </p:txBody>
      </p:sp>
      <p:sp>
        <p:nvSpPr>
          <p:cNvPr id="6" name="TextBox 5">
            <a:extLst>
              <a:ext uri="{FF2B5EF4-FFF2-40B4-BE49-F238E27FC236}">
                <a16:creationId xmlns:a16="http://schemas.microsoft.com/office/drawing/2014/main" id="{DA58C74A-8657-5563-6BAC-C67F29DEEDC0}"/>
              </a:ext>
            </a:extLst>
          </p:cNvPr>
          <p:cNvSpPr txBox="1"/>
          <p:nvPr/>
        </p:nvSpPr>
        <p:spPr>
          <a:xfrm>
            <a:off x="9562051" y="2088642"/>
            <a:ext cx="2113454" cy="923330"/>
          </a:xfrm>
          <a:prstGeom prst="rect">
            <a:avLst/>
          </a:prstGeom>
          <a:noFill/>
        </p:spPr>
        <p:txBody>
          <a:bodyPr wrap="square" rtlCol="0">
            <a:spAutoFit/>
          </a:bodyPr>
          <a:lstStyle/>
          <a:p>
            <a:pPr>
              <a:spcAft>
                <a:spcPts val="1200"/>
              </a:spcAft>
            </a:pPr>
            <a:r>
              <a:rPr lang="en-US" dirty="0">
                <a:solidFill>
                  <a:schemeClr val="accent1">
                    <a:lumMod val="50000"/>
                  </a:schemeClr>
                </a:solidFill>
              </a:rPr>
              <a:t>Seismic effects contribute negligible risk of failure</a:t>
            </a:r>
          </a:p>
        </p:txBody>
      </p:sp>
      <p:cxnSp>
        <p:nvCxnSpPr>
          <p:cNvPr id="7" name="Straight Arrow Connector 6">
            <a:extLst>
              <a:ext uri="{FF2B5EF4-FFF2-40B4-BE49-F238E27FC236}">
                <a16:creationId xmlns:a16="http://schemas.microsoft.com/office/drawing/2014/main" id="{1233A1E2-7A52-C6AE-969F-56C0F96E81E3}"/>
              </a:ext>
            </a:extLst>
          </p:cNvPr>
          <p:cNvCxnSpPr>
            <a:cxnSpLocks/>
          </p:cNvCxnSpPr>
          <p:nvPr/>
        </p:nvCxnSpPr>
        <p:spPr>
          <a:xfrm flipH="1">
            <a:off x="8911988" y="2319764"/>
            <a:ext cx="683875" cy="86016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600BE9B-8A06-639C-BF75-B80C770E7E71}"/>
              </a:ext>
            </a:extLst>
          </p:cNvPr>
          <p:cNvSpPr txBox="1"/>
          <p:nvPr/>
        </p:nvSpPr>
        <p:spPr>
          <a:xfrm>
            <a:off x="2966307" y="6196181"/>
            <a:ext cx="6257509" cy="369332"/>
          </a:xfrm>
          <a:prstGeom prst="rect">
            <a:avLst/>
          </a:prstGeom>
          <a:noFill/>
        </p:spPr>
        <p:txBody>
          <a:bodyPr wrap="square" rtlCol="0">
            <a:spAutoFit/>
          </a:bodyPr>
          <a:lstStyle/>
          <a:p>
            <a:pPr algn="ctr"/>
            <a:r>
              <a:rPr lang="en-US" i="1" dirty="0">
                <a:cs typeface="DIN Offc"/>
              </a:rPr>
              <a:t>Adapted from Figure 3-7 of TLR-RES/DE/REB-2021-14-R1</a:t>
            </a:r>
          </a:p>
        </p:txBody>
      </p:sp>
    </p:spTree>
    <p:extLst>
      <p:ext uri="{BB962C8B-B14F-4D97-AF65-F5344CB8AC3E}">
        <p14:creationId xmlns:p14="http://schemas.microsoft.com/office/powerpoint/2010/main" val="787838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1814B7-EFED-F615-E526-62456242DB60}"/>
              </a:ext>
            </a:extLst>
          </p:cNvPr>
          <p:cNvSpPr/>
          <p:nvPr/>
        </p:nvSpPr>
        <p:spPr>
          <a:xfrm flipH="1">
            <a:off x="9363186"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6F7DE2-9B05-4881-995C-F333604AFDC1}"/>
              </a:ext>
            </a:extLst>
          </p:cNvPr>
          <p:cNvSpPr/>
          <p:nvPr/>
        </p:nvSpPr>
        <p:spPr>
          <a:xfrm>
            <a:off x="0" y="0"/>
            <a:ext cx="2828344" cy="6858000"/>
          </a:xfrm>
          <a:prstGeom prst="rect">
            <a:avLst/>
          </a:prstGeom>
          <a:gradFill flip="none" rotWithShape="1">
            <a:gsLst>
              <a:gs pos="100000">
                <a:schemeClr val="bg1">
                  <a:lumMod val="75000"/>
                  <a:alpha val="92000"/>
                </a:schemeClr>
              </a:gs>
              <a:gs pos="7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6">
            <a:extLst>
              <a:ext uri="{FF2B5EF4-FFF2-40B4-BE49-F238E27FC236}">
                <a16:creationId xmlns:a16="http://schemas.microsoft.com/office/drawing/2014/main" id="{804E37CD-5DA7-4EB4-965C-CF1C1B01F739}"/>
              </a:ext>
            </a:extLst>
          </p:cNvPr>
          <p:cNvSpPr>
            <a:spLocks noGrp="1"/>
          </p:cNvSpPr>
          <p:nvPr>
            <p:ph type="sldNum" sz="quarter" idx="12"/>
          </p:nvPr>
        </p:nvSpPr>
        <p:spPr>
          <a:xfrm>
            <a:off x="11726944" y="6398351"/>
            <a:ext cx="370807" cy="365125"/>
          </a:xfrm>
        </p:spPr>
        <p:txBody>
          <a:bodyPr/>
          <a:lstStyle/>
          <a:p>
            <a:pPr algn="ctr"/>
            <a:fld id="{32CEA0A2-0728-46DD-B781-38DD570C18FE}" type="slidenum">
              <a:rPr lang="en-US" smtClean="0">
                <a:solidFill>
                  <a:schemeClr val="tx1"/>
                </a:solidFill>
                <a:latin typeface="Arial Black" panose="020B0A04020102020204" pitchFamily="34" charset="0"/>
              </a:rPr>
              <a:pPr algn="ctr"/>
              <a:t>9</a:t>
            </a:fld>
            <a:endParaRPr lang="en-US" dirty="0">
              <a:solidFill>
                <a:schemeClr val="tx1"/>
              </a:solidFill>
              <a:latin typeface="Arial Black" panose="020B0A04020102020204" pitchFamily="34" charset="0"/>
            </a:endParaRPr>
          </a:p>
        </p:txBody>
      </p:sp>
      <p:sp>
        <p:nvSpPr>
          <p:cNvPr id="2" name="TextBox 1">
            <a:extLst>
              <a:ext uri="{FF2B5EF4-FFF2-40B4-BE49-F238E27FC236}">
                <a16:creationId xmlns:a16="http://schemas.microsoft.com/office/drawing/2014/main" id="{FDD1CF0F-9101-DA29-AE30-595C2E5083BB}"/>
              </a:ext>
            </a:extLst>
          </p:cNvPr>
          <p:cNvSpPr txBox="1"/>
          <p:nvPr/>
        </p:nvSpPr>
        <p:spPr>
          <a:xfrm>
            <a:off x="2378696" y="292487"/>
            <a:ext cx="84715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spc="600" dirty="0">
              <a:solidFill>
                <a:prstClr val="black"/>
              </a:solidFill>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600" normalizeH="0" baseline="0" noProof="0" dirty="0">
                <a:ln>
                  <a:noFill/>
                </a:ln>
                <a:solidFill>
                  <a:prstClr val="black"/>
                </a:solidFill>
                <a:effectLst/>
                <a:uLnTx/>
                <a:uFillTx/>
                <a:latin typeface="Arial Black" panose="020B0A04020102020204" pitchFamily="34" charset="0"/>
                <a:ea typeface="+mn-ea"/>
                <a:cs typeface="+mn-cs"/>
              </a:rPr>
              <a:t>Selection of Results (4/7)</a:t>
            </a:r>
          </a:p>
        </p:txBody>
      </p:sp>
      <p:sp>
        <p:nvSpPr>
          <p:cNvPr id="3" name="Rectangle 2">
            <a:extLst>
              <a:ext uri="{FF2B5EF4-FFF2-40B4-BE49-F238E27FC236}">
                <a16:creationId xmlns:a16="http://schemas.microsoft.com/office/drawing/2014/main" id="{CEE9CF29-2689-B4FC-9227-67F1AC2F2F18}"/>
              </a:ext>
            </a:extLst>
          </p:cNvPr>
          <p:cNvSpPr/>
          <p:nvPr/>
        </p:nvSpPr>
        <p:spPr>
          <a:xfrm>
            <a:off x="2755362" y="1300899"/>
            <a:ext cx="8961120" cy="485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72F49E-9D72-B0DF-3E25-8C82542B57BD}"/>
              </a:ext>
            </a:extLst>
          </p:cNvPr>
          <p:cNvPicPr>
            <a:picLocks noChangeAspect="1"/>
          </p:cNvPicPr>
          <p:nvPr/>
        </p:nvPicPr>
        <p:blipFill>
          <a:blip r:embed="rId3"/>
          <a:stretch>
            <a:fillRect/>
          </a:stretch>
        </p:blipFill>
        <p:spPr>
          <a:xfrm>
            <a:off x="634440" y="327860"/>
            <a:ext cx="1354918" cy="1352824"/>
          </a:xfrm>
          <a:prstGeom prst="rect">
            <a:avLst/>
          </a:prstGeom>
        </p:spPr>
      </p:pic>
      <p:sp>
        <p:nvSpPr>
          <p:cNvPr id="6" name="TextBox 5">
            <a:extLst>
              <a:ext uri="{FF2B5EF4-FFF2-40B4-BE49-F238E27FC236}">
                <a16:creationId xmlns:a16="http://schemas.microsoft.com/office/drawing/2014/main" id="{DB2B506E-2A53-1A51-3BFA-7BBB62AAC0A8}"/>
              </a:ext>
            </a:extLst>
          </p:cNvPr>
          <p:cNvSpPr txBox="1"/>
          <p:nvPr/>
        </p:nvSpPr>
        <p:spPr>
          <a:xfrm>
            <a:off x="2966307" y="6196181"/>
            <a:ext cx="6257509" cy="369332"/>
          </a:xfrm>
          <a:prstGeom prst="rect">
            <a:avLst/>
          </a:prstGeom>
          <a:noFill/>
        </p:spPr>
        <p:txBody>
          <a:bodyPr wrap="square" rtlCol="0">
            <a:spAutoFit/>
          </a:bodyPr>
          <a:lstStyle/>
          <a:p>
            <a:pPr algn="ctr"/>
            <a:r>
              <a:rPr lang="en-US" i="1" dirty="0">
                <a:cs typeface="DIN Offc"/>
              </a:rPr>
              <a:t>Figure 3-2 from TLR-RES/DE/REB-2021-14-R1</a:t>
            </a:r>
          </a:p>
        </p:txBody>
      </p:sp>
      <p:pic>
        <p:nvPicPr>
          <p:cNvPr id="7" name="Graphic 6" descr="Target with solid fill">
            <a:extLst>
              <a:ext uri="{FF2B5EF4-FFF2-40B4-BE49-F238E27FC236}">
                <a16:creationId xmlns:a16="http://schemas.microsoft.com/office/drawing/2014/main" id="{E83F094C-CDF4-DA70-108A-1BDA47EE0D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4371" y="1427935"/>
            <a:ext cx="696589" cy="689833"/>
          </a:xfrm>
          <a:prstGeom prst="rect">
            <a:avLst/>
          </a:prstGeom>
        </p:spPr>
      </p:pic>
      <p:sp>
        <p:nvSpPr>
          <p:cNvPr id="9" name="TextBox 8">
            <a:extLst>
              <a:ext uri="{FF2B5EF4-FFF2-40B4-BE49-F238E27FC236}">
                <a16:creationId xmlns:a16="http://schemas.microsoft.com/office/drawing/2014/main" id="{5484C795-E2D4-6531-3016-0DAD8D5ABE6E}"/>
              </a:ext>
            </a:extLst>
          </p:cNvPr>
          <p:cNvSpPr txBox="1"/>
          <p:nvPr/>
        </p:nvSpPr>
        <p:spPr>
          <a:xfrm>
            <a:off x="2727538" y="1542020"/>
            <a:ext cx="6985632" cy="461665"/>
          </a:xfrm>
          <a:prstGeom prst="rect">
            <a:avLst/>
          </a:prstGeom>
          <a:noFill/>
        </p:spPr>
        <p:txBody>
          <a:bodyPr wrap="square" rtlCol="0">
            <a:spAutoFit/>
          </a:bodyPr>
          <a:lstStyle/>
          <a:p>
            <a:pPr algn="ctr"/>
            <a:r>
              <a:rPr lang="en-US" sz="2400" dirty="0">
                <a:cs typeface="DIN Offc"/>
              </a:rPr>
              <a:t>LBB time lapse</a:t>
            </a:r>
          </a:p>
        </p:txBody>
      </p:sp>
      <p:pic>
        <p:nvPicPr>
          <p:cNvPr id="11" name="Picture 10">
            <a:extLst>
              <a:ext uri="{FF2B5EF4-FFF2-40B4-BE49-F238E27FC236}">
                <a16:creationId xmlns:a16="http://schemas.microsoft.com/office/drawing/2014/main" id="{4003C1DC-D010-344C-6E1E-7FFD67EC63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50" t="1147" r="1088" b="1521"/>
          <a:stretch/>
        </p:blipFill>
        <p:spPr bwMode="auto">
          <a:xfrm>
            <a:off x="3406816" y="2231853"/>
            <a:ext cx="5378367" cy="3894153"/>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212A7B88-4871-89BB-4128-CBEBB202DAB1}"/>
              </a:ext>
            </a:extLst>
          </p:cNvPr>
          <p:cNvSpPr txBox="1"/>
          <p:nvPr/>
        </p:nvSpPr>
        <p:spPr>
          <a:xfrm>
            <a:off x="9102205" y="3792156"/>
            <a:ext cx="2264134" cy="615553"/>
          </a:xfrm>
          <a:prstGeom prst="rect">
            <a:avLst/>
          </a:prstGeom>
          <a:noFill/>
        </p:spPr>
        <p:txBody>
          <a:bodyPr wrap="square" rtlCol="0">
            <a:spAutoFit/>
          </a:bodyPr>
          <a:lstStyle/>
          <a:p>
            <a:pPr marL="227013" indent="-227013">
              <a:spcAft>
                <a:spcPts val="1200"/>
              </a:spcAft>
            </a:pPr>
            <a:r>
              <a:rPr lang="en-US" sz="1200" dirty="0"/>
              <a:t>1 gpm = 0.063 kg/s</a:t>
            </a:r>
          </a:p>
          <a:p>
            <a:pPr marL="227013" indent="-227013">
              <a:spcAft>
                <a:spcPts val="1200"/>
              </a:spcAft>
            </a:pPr>
            <a:r>
              <a:rPr lang="en-US" sz="1200" dirty="0"/>
              <a:t>10 gpm = 0.63 kg/s</a:t>
            </a:r>
            <a:endParaRPr lang="en-US" sz="1200" dirty="0">
              <a:cs typeface="DIN Offc"/>
            </a:endParaRPr>
          </a:p>
        </p:txBody>
      </p:sp>
      <p:sp>
        <p:nvSpPr>
          <p:cNvPr id="14" name="TextBox 13">
            <a:extLst>
              <a:ext uri="{FF2B5EF4-FFF2-40B4-BE49-F238E27FC236}">
                <a16:creationId xmlns:a16="http://schemas.microsoft.com/office/drawing/2014/main" id="{210C6F8B-04EA-CE88-56E5-0CCFCBABC036}"/>
              </a:ext>
            </a:extLst>
          </p:cNvPr>
          <p:cNvSpPr txBox="1"/>
          <p:nvPr/>
        </p:nvSpPr>
        <p:spPr>
          <a:xfrm>
            <a:off x="975871" y="2899442"/>
            <a:ext cx="2113454" cy="1754326"/>
          </a:xfrm>
          <a:prstGeom prst="rect">
            <a:avLst/>
          </a:prstGeom>
          <a:noFill/>
        </p:spPr>
        <p:txBody>
          <a:bodyPr wrap="square" rtlCol="0">
            <a:spAutoFit/>
          </a:bodyPr>
          <a:lstStyle/>
          <a:p>
            <a:pPr>
              <a:spcAft>
                <a:spcPts val="1200"/>
              </a:spcAft>
            </a:pPr>
            <a:r>
              <a:rPr lang="en-US" dirty="0">
                <a:solidFill>
                  <a:schemeClr val="accent1">
                    <a:lumMod val="50000"/>
                  </a:schemeClr>
                </a:solidFill>
              </a:rPr>
              <a:t>About a 3-year operator response time (i.e., time between a 1 gpm detectable leak and rupture)</a:t>
            </a:r>
          </a:p>
        </p:txBody>
      </p:sp>
    </p:spTree>
    <p:extLst>
      <p:ext uri="{BB962C8B-B14F-4D97-AF65-F5344CB8AC3E}">
        <p14:creationId xmlns:p14="http://schemas.microsoft.com/office/powerpoint/2010/main" val="8537456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2199</TotalTime>
  <Words>2363</Words>
  <Application>Microsoft Office PowerPoint</Application>
  <PresentationFormat>Widescreen</PresentationFormat>
  <Paragraphs>225</Paragraphs>
  <Slides>15</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Arial Black</vt:lpstr>
      <vt:lpstr>Calibri</vt:lpstr>
      <vt:lpstr>Calibri Light</vt:lpstr>
      <vt:lpstr>Cambria Math</vt:lpstr>
      <vt:lpstr>Proxima Nova Rg</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xlpr</dc:title>
  <dc:creator>Homiack, Matthew</dc:creator>
  <cp:lastModifiedBy>Matthew Homiack</cp:lastModifiedBy>
  <cp:revision>117</cp:revision>
  <dcterms:created xsi:type="dcterms:W3CDTF">2022-05-11T18:08:07Z</dcterms:created>
  <dcterms:modified xsi:type="dcterms:W3CDTF">2022-10-25T15:18:15Z</dcterms:modified>
</cp:coreProperties>
</file>