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5"/>
  </p:notesMasterIdLst>
  <p:sldIdLst>
    <p:sldId id="256" r:id="rId2"/>
    <p:sldId id="271" r:id="rId3"/>
    <p:sldId id="264" r:id="rId4"/>
    <p:sldId id="272" r:id="rId5"/>
    <p:sldId id="273" r:id="rId6"/>
    <p:sldId id="274" r:id="rId7"/>
    <p:sldId id="275" r:id="rId8"/>
    <p:sldId id="277" r:id="rId9"/>
    <p:sldId id="278" r:id="rId10"/>
    <p:sldId id="279" r:id="rId11"/>
    <p:sldId id="280" r:id="rId12"/>
    <p:sldId id="276" r:id="rId13"/>
    <p:sldId id="262"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71C22"/>
    <a:srgbClr val="88D7F7"/>
    <a:srgbClr val="4EAAAC"/>
    <a:srgbClr val="DD29AA"/>
    <a:srgbClr val="6600FF"/>
    <a:srgbClr val="12107E"/>
    <a:srgbClr val="AABD97"/>
    <a:srgbClr val="F2A75F"/>
    <a:srgbClr val="F2817C"/>
    <a:srgbClr val="B1B1B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90F9F5E-EDAB-4291-BC03-5610C7F4B862}" v="12" dt="2022-10-21T10:39:17.03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5226" autoAdjust="0"/>
  </p:normalViewPr>
  <p:slideViewPr>
    <p:cSldViewPr snapToGrid="0">
      <p:cViewPr varScale="1">
        <p:scale>
          <a:sx n="78" d="100"/>
          <a:sy n="78" d="100"/>
        </p:scale>
        <p:origin x="778"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edric Sallaberry" userId="f7cd0298-c816-46e2-943c-59f42c46e50e" providerId="ADAL" clId="{490F9F5E-EDAB-4291-BC03-5610C7F4B862}"/>
    <pc:docChg chg="undo custSel modSld modMainMaster">
      <pc:chgData name="Cedric Sallaberry" userId="f7cd0298-c816-46e2-943c-59f42c46e50e" providerId="ADAL" clId="{490F9F5E-EDAB-4291-BC03-5610C7F4B862}" dt="2022-10-21T10:39:20.859" v="50" actId="14100"/>
      <pc:docMkLst>
        <pc:docMk/>
      </pc:docMkLst>
      <pc:sldChg chg="addSp modSp mod">
        <pc:chgData name="Cedric Sallaberry" userId="f7cd0298-c816-46e2-943c-59f42c46e50e" providerId="ADAL" clId="{490F9F5E-EDAB-4291-BC03-5610C7F4B862}" dt="2022-10-21T10:38:59.763" v="47" actId="113"/>
        <pc:sldMkLst>
          <pc:docMk/>
          <pc:sldMk cId="1083083867" sldId="278"/>
        </pc:sldMkLst>
        <pc:spChg chg="mod ord">
          <ac:chgData name="Cedric Sallaberry" userId="f7cd0298-c816-46e2-943c-59f42c46e50e" providerId="ADAL" clId="{490F9F5E-EDAB-4291-BC03-5610C7F4B862}" dt="2022-10-21T10:38:59.763" v="47" actId="113"/>
          <ac:spMkLst>
            <pc:docMk/>
            <pc:sldMk cId="1083083867" sldId="278"/>
            <ac:spMk id="6" creationId="{FE8FE1F4-3541-B75E-504D-2141BFB5C3F7}"/>
          </ac:spMkLst>
        </pc:spChg>
        <pc:spChg chg="mod">
          <ac:chgData name="Cedric Sallaberry" userId="f7cd0298-c816-46e2-943c-59f42c46e50e" providerId="ADAL" clId="{490F9F5E-EDAB-4291-BC03-5610C7F4B862}" dt="2022-10-21T10:37:38.980" v="38" actId="1076"/>
          <ac:spMkLst>
            <pc:docMk/>
            <pc:sldMk cId="1083083867" sldId="278"/>
            <ac:spMk id="7" creationId="{24799F8F-AE44-2382-88A5-7F27C2D5CAB4}"/>
          </ac:spMkLst>
        </pc:spChg>
        <pc:graphicFrameChg chg="add mod">
          <ac:chgData name="Cedric Sallaberry" userId="f7cd0298-c816-46e2-943c-59f42c46e50e" providerId="ADAL" clId="{490F9F5E-EDAB-4291-BC03-5610C7F4B862}" dt="2022-10-21T10:34:22.745" v="9"/>
          <ac:graphicFrameMkLst>
            <pc:docMk/>
            <pc:sldMk cId="1083083867" sldId="278"/>
            <ac:graphicFrameMk id="5" creationId="{0DD92D8F-2305-4200-B3D5-A1BD7E559D6C}"/>
          </ac:graphicFrameMkLst>
        </pc:graphicFrameChg>
        <pc:graphicFrameChg chg="add mod">
          <ac:chgData name="Cedric Sallaberry" userId="f7cd0298-c816-46e2-943c-59f42c46e50e" providerId="ADAL" clId="{490F9F5E-EDAB-4291-BC03-5610C7F4B862}" dt="2022-10-21T10:36:42.686" v="29"/>
          <ac:graphicFrameMkLst>
            <pc:docMk/>
            <pc:sldMk cId="1083083867" sldId="278"/>
            <ac:graphicFrameMk id="16" creationId="{E7E0475F-4165-4327-9200-82A1DEEF3990}"/>
          </ac:graphicFrameMkLst>
        </pc:graphicFrameChg>
        <pc:picChg chg="add mod">
          <ac:chgData name="Cedric Sallaberry" userId="f7cd0298-c816-46e2-943c-59f42c46e50e" providerId="ADAL" clId="{490F9F5E-EDAB-4291-BC03-5610C7F4B862}" dt="2022-10-21T10:34:47.682" v="17" actId="14100"/>
          <ac:picMkLst>
            <pc:docMk/>
            <pc:sldMk cId="1083083867" sldId="278"/>
            <ac:picMk id="9" creationId="{8181CE81-D084-0522-CD88-15387CDAE4E6}"/>
          </ac:picMkLst>
        </pc:picChg>
        <pc:picChg chg="add mod">
          <ac:chgData name="Cedric Sallaberry" userId="f7cd0298-c816-46e2-943c-59f42c46e50e" providerId="ADAL" clId="{490F9F5E-EDAB-4291-BC03-5610C7F4B862}" dt="2022-10-21T10:37:16.799" v="33" actId="14100"/>
          <ac:picMkLst>
            <pc:docMk/>
            <pc:sldMk cId="1083083867" sldId="278"/>
            <ac:picMk id="10" creationId="{5EB74163-8BEC-9DE1-662F-4517D7DD773C}"/>
          </ac:picMkLst>
        </pc:picChg>
        <pc:picChg chg="add mod">
          <ac:chgData name="Cedric Sallaberry" userId="f7cd0298-c816-46e2-943c-59f42c46e50e" providerId="ADAL" clId="{490F9F5E-EDAB-4291-BC03-5610C7F4B862}" dt="2022-10-21T10:37:19.622" v="34" actId="1076"/>
          <ac:picMkLst>
            <pc:docMk/>
            <pc:sldMk cId="1083083867" sldId="278"/>
            <ac:picMk id="17" creationId="{DD8F4A78-A4B2-03EB-75C8-6DF011271A41}"/>
          </ac:picMkLst>
        </pc:picChg>
        <pc:cxnChg chg="add mod">
          <ac:chgData name="Cedric Sallaberry" userId="f7cd0298-c816-46e2-943c-59f42c46e50e" providerId="ADAL" clId="{490F9F5E-EDAB-4291-BC03-5610C7F4B862}" dt="2022-10-21T10:37:36.696" v="37" actId="14100"/>
          <ac:cxnSpMkLst>
            <pc:docMk/>
            <pc:sldMk cId="1083083867" sldId="278"/>
            <ac:cxnSpMk id="12" creationId="{0EE3BC8E-8FE9-5CA4-217E-A935EE7CD595}"/>
          </ac:cxnSpMkLst>
        </pc:cxnChg>
        <pc:cxnChg chg="add mod">
          <ac:chgData name="Cedric Sallaberry" userId="f7cd0298-c816-46e2-943c-59f42c46e50e" providerId="ADAL" clId="{490F9F5E-EDAB-4291-BC03-5610C7F4B862}" dt="2022-10-21T10:37:32.017" v="36" actId="13822"/>
          <ac:cxnSpMkLst>
            <pc:docMk/>
            <pc:sldMk cId="1083083867" sldId="278"/>
            <ac:cxnSpMk id="19" creationId="{BBC15CBD-8E3C-5FD9-0EEE-8F0E1EB6B862}"/>
          </ac:cxnSpMkLst>
        </pc:cxnChg>
      </pc:sldChg>
      <pc:sldChg chg="modSp mod">
        <pc:chgData name="Cedric Sallaberry" userId="f7cd0298-c816-46e2-943c-59f42c46e50e" providerId="ADAL" clId="{490F9F5E-EDAB-4291-BC03-5610C7F4B862}" dt="2022-10-21T10:23:27.625" v="3" actId="1076"/>
        <pc:sldMkLst>
          <pc:docMk/>
          <pc:sldMk cId="3274625836" sldId="279"/>
        </pc:sldMkLst>
        <pc:spChg chg="mod">
          <ac:chgData name="Cedric Sallaberry" userId="f7cd0298-c816-46e2-943c-59f42c46e50e" providerId="ADAL" clId="{490F9F5E-EDAB-4291-BC03-5610C7F4B862}" dt="2022-10-21T10:23:27.625" v="3" actId="1076"/>
          <ac:spMkLst>
            <pc:docMk/>
            <pc:sldMk cId="3274625836" sldId="279"/>
            <ac:spMk id="5" creationId="{1EBAF7D5-12E1-CE25-FD15-8E9F4CD21A59}"/>
          </ac:spMkLst>
        </pc:spChg>
      </pc:sldChg>
      <pc:sldChg chg="addSp delSp modSp mod">
        <pc:chgData name="Cedric Sallaberry" userId="f7cd0298-c816-46e2-943c-59f42c46e50e" providerId="ADAL" clId="{490F9F5E-EDAB-4291-BC03-5610C7F4B862}" dt="2022-10-21T10:39:20.859" v="50" actId="14100"/>
        <pc:sldMkLst>
          <pc:docMk/>
          <pc:sldMk cId="949394020" sldId="280"/>
        </pc:sldMkLst>
        <pc:spChg chg="del">
          <ac:chgData name="Cedric Sallaberry" userId="f7cd0298-c816-46e2-943c-59f42c46e50e" providerId="ADAL" clId="{490F9F5E-EDAB-4291-BC03-5610C7F4B862}" dt="2022-10-21T10:39:16.650" v="48" actId="478"/>
          <ac:spMkLst>
            <pc:docMk/>
            <pc:sldMk cId="949394020" sldId="280"/>
            <ac:spMk id="7" creationId="{9B7106AA-C1F3-28F3-A2DE-135479BC1D8F}"/>
          </ac:spMkLst>
        </pc:spChg>
        <pc:spChg chg="mod">
          <ac:chgData name="Cedric Sallaberry" userId="f7cd0298-c816-46e2-943c-59f42c46e50e" providerId="ADAL" clId="{490F9F5E-EDAB-4291-BC03-5610C7F4B862}" dt="2022-10-21T10:23:31.803" v="4" actId="1076"/>
          <ac:spMkLst>
            <pc:docMk/>
            <pc:sldMk cId="949394020" sldId="280"/>
            <ac:spMk id="9" creationId="{7DC11967-D034-F046-F1CB-D78E969B41D0}"/>
          </ac:spMkLst>
        </pc:spChg>
        <pc:spChg chg="add mod">
          <ac:chgData name="Cedric Sallaberry" userId="f7cd0298-c816-46e2-943c-59f42c46e50e" providerId="ADAL" clId="{490F9F5E-EDAB-4291-BC03-5610C7F4B862}" dt="2022-10-21T10:39:17.031" v="49"/>
          <ac:spMkLst>
            <pc:docMk/>
            <pc:sldMk cId="949394020" sldId="280"/>
            <ac:spMk id="10" creationId="{B1C3E540-2EB5-7885-85CA-4AB51F336B21}"/>
          </ac:spMkLst>
        </pc:spChg>
        <pc:graphicFrameChg chg="add mod">
          <ac:chgData name="Cedric Sallaberry" userId="f7cd0298-c816-46e2-943c-59f42c46e50e" providerId="ADAL" clId="{490F9F5E-EDAB-4291-BC03-5610C7F4B862}" dt="2022-10-21T10:38:23.648" v="41"/>
          <ac:graphicFrameMkLst>
            <pc:docMk/>
            <pc:sldMk cId="949394020" sldId="280"/>
            <ac:graphicFrameMk id="5" creationId="{0DD92D8F-2305-4200-B3D5-A1BD7E559D6C}"/>
          </ac:graphicFrameMkLst>
        </pc:graphicFrameChg>
        <pc:picChg chg="add mod">
          <ac:chgData name="Cedric Sallaberry" userId="f7cd0298-c816-46e2-943c-59f42c46e50e" providerId="ADAL" clId="{490F9F5E-EDAB-4291-BC03-5610C7F4B862}" dt="2022-10-21T10:39:20.859" v="50" actId="14100"/>
          <ac:picMkLst>
            <pc:docMk/>
            <pc:sldMk cId="949394020" sldId="280"/>
            <ac:picMk id="6" creationId="{41DFE5DE-91B2-346B-DA2A-A3399C3B3B46}"/>
          </ac:picMkLst>
        </pc:picChg>
      </pc:sldChg>
      <pc:sldMasterChg chg="modSldLayout">
        <pc:chgData name="Cedric Sallaberry" userId="f7cd0298-c816-46e2-943c-59f42c46e50e" providerId="ADAL" clId="{490F9F5E-EDAB-4291-BC03-5610C7F4B862}" dt="2022-10-21T10:22:54.517" v="2" actId="207"/>
        <pc:sldMasterMkLst>
          <pc:docMk/>
          <pc:sldMasterMk cId="4163716307" sldId="2147483648"/>
        </pc:sldMasterMkLst>
        <pc:sldLayoutChg chg="addSp delSp modSp mod">
          <pc:chgData name="Cedric Sallaberry" userId="f7cd0298-c816-46e2-943c-59f42c46e50e" providerId="ADAL" clId="{490F9F5E-EDAB-4291-BC03-5610C7F4B862}" dt="2022-10-21T10:22:54.517" v="2" actId="207"/>
          <pc:sldLayoutMkLst>
            <pc:docMk/>
            <pc:sldMasterMk cId="4163716307" sldId="2147483648"/>
            <pc:sldLayoutMk cId="3359206215" sldId="2147483655"/>
          </pc:sldLayoutMkLst>
          <pc:spChg chg="del">
            <ac:chgData name="Cedric Sallaberry" userId="f7cd0298-c816-46e2-943c-59f42c46e50e" providerId="ADAL" clId="{490F9F5E-EDAB-4291-BC03-5610C7F4B862}" dt="2022-10-21T10:22:36.933" v="0" actId="478"/>
            <ac:spMkLst>
              <pc:docMk/>
              <pc:sldMasterMk cId="4163716307" sldId="2147483648"/>
              <pc:sldLayoutMk cId="3359206215" sldId="2147483655"/>
              <ac:spMk id="9" creationId="{84DC3102-0E32-C664-3DA7-4BB7A888BFAC}"/>
            </ac:spMkLst>
          </pc:spChg>
          <pc:spChg chg="add mod">
            <ac:chgData name="Cedric Sallaberry" userId="f7cd0298-c816-46e2-943c-59f42c46e50e" providerId="ADAL" clId="{490F9F5E-EDAB-4291-BC03-5610C7F4B862}" dt="2022-10-21T10:22:54.517" v="2" actId="207"/>
            <ac:spMkLst>
              <pc:docMk/>
              <pc:sldMasterMk cId="4163716307" sldId="2147483648"/>
              <pc:sldLayoutMk cId="3359206215" sldId="2147483655"/>
              <ac:spMk id="10" creationId="{9931F7C9-F9B2-E2C0-EEC1-F2BF586F3FFC}"/>
            </ac:spMkLst>
          </pc:spChg>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2388DD2-853C-44C4-AE88-726CA753F2CB}" type="datetimeFigureOut">
              <a:rPr lang="en-US" smtClean="0"/>
              <a:t>10/21/2022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5FBAF45-5DA1-499C-A449-020F64C9F571}" type="slidenum">
              <a:rPr lang="en-US" smtClean="0"/>
              <a:t>‹#›</a:t>
            </a:fld>
            <a:endParaRPr lang="en-US"/>
          </a:p>
        </p:txBody>
      </p:sp>
    </p:spTree>
    <p:extLst>
      <p:ext uri="{BB962C8B-B14F-4D97-AF65-F5344CB8AC3E}">
        <p14:creationId xmlns:p14="http://schemas.microsoft.com/office/powerpoint/2010/main" val="3159479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17525-794D-4E63-B431-95C573747CA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B1C4426-F771-447B-BDE3-2A858B76215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A9480FC-5E73-422C-B2BD-CB969513AF20}"/>
              </a:ext>
            </a:extLst>
          </p:cNvPr>
          <p:cNvSpPr>
            <a:spLocks noGrp="1"/>
          </p:cNvSpPr>
          <p:nvPr>
            <p:ph type="dt" sz="half" idx="10"/>
          </p:nvPr>
        </p:nvSpPr>
        <p:spPr>
          <a:xfrm>
            <a:off x="838200" y="6356350"/>
            <a:ext cx="2743200" cy="365125"/>
          </a:xfrm>
          <a:prstGeom prst="rect">
            <a:avLst/>
          </a:prstGeom>
        </p:spPr>
        <p:txBody>
          <a:bodyPr/>
          <a:lstStyle/>
          <a:p>
            <a:fld id="{56861CEF-B04D-4995-AD97-9BE0D3F62263}" type="datetime1">
              <a:rPr lang="en-US" smtClean="0"/>
              <a:t>10/21/2022</a:t>
            </a:fld>
            <a:endParaRPr lang="en-US"/>
          </a:p>
        </p:txBody>
      </p:sp>
      <p:sp>
        <p:nvSpPr>
          <p:cNvPr id="5" name="Footer Placeholder 4">
            <a:extLst>
              <a:ext uri="{FF2B5EF4-FFF2-40B4-BE49-F238E27FC236}">
                <a16:creationId xmlns:a16="http://schemas.microsoft.com/office/drawing/2014/main" id="{0CAA80D3-61DC-4F08-9C62-C2503BFA6FC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0D4A1AFE-04A8-4B9D-BD3B-C81D3BCC543F}"/>
              </a:ext>
            </a:extLst>
          </p:cNvPr>
          <p:cNvSpPr>
            <a:spLocks noGrp="1"/>
          </p:cNvSpPr>
          <p:nvPr>
            <p:ph type="sldNum" sz="quarter" idx="12"/>
          </p:nvPr>
        </p:nvSpPr>
        <p:spPr>
          <a:xfrm>
            <a:off x="8610600" y="6356350"/>
            <a:ext cx="2743200" cy="365125"/>
          </a:xfrm>
          <a:prstGeom prst="rect">
            <a:avLst/>
          </a:prstGeom>
        </p:spPr>
        <p:txBody>
          <a:bodyPr/>
          <a:lstStyle/>
          <a:p>
            <a:fld id="{32CEA0A2-0728-46DD-B781-38DD570C18FE}" type="slidenum">
              <a:rPr lang="en-US" smtClean="0"/>
              <a:t>‹#›</a:t>
            </a:fld>
            <a:endParaRPr lang="en-US"/>
          </a:p>
        </p:txBody>
      </p:sp>
    </p:spTree>
    <p:extLst>
      <p:ext uri="{BB962C8B-B14F-4D97-AF65-F5344CB8AC3E}">
        <p14:creationId xmlns:p14="http://schemas.microsoft.com/office/powerpoint/2010/main" val="14921300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6F0436-EAC2-46B8-AA91-8BFE5A3E05E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0211527-5412-436C-A437-33A07E9838D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86FAEDE-C9F1-453B-B16F-EE75D56F0BC2}"/>
              </a:ext>
            </a:extLst>
          </p:cNvPr>
          <p:cNvSpPr>
            <a:spLocks noGrp="1"/>
          </p:cNvSpPr>
          <p:nvPr>
            <p:ph type="dt" sz="half" idx="10"/>
          </p:nvPr>
        </p:nvSpPr>
        <p:spPr>
          <a:xfrm>
            <a:off x="838200" y="6356350"/>
            <a:ext cx="2743200" cy="365125"/>
          </a:xfrm>
          <a:prstGeom prst="rect">
            <a:avLst/>
          </a:prstGeom>
        </p:spPr>
        <p:txBody>
          <a:bodyPr/>
          <a:lstStyle/>
          <a:p>
            <a:fld id="{8D8BF002-80F2-4EFE-9D14-F114972FC9F1}" type="datetime1">
              <a:rPr lang="en-US" smtClean="0"/>
              <a:t>10/21/2022</a:t>
            </a:fld>
            <a:endParaRPr lang="en-US"/>
          </a:p>
        </p:txBody>
      </p:sp>
      <p:sp>
        <p:nvSpPr>
          <p:cNvPr id="5" name="Footer Placeholder 4">
            <a:extLst>
              <a:ext uri="{FF2B5EF4-FFF2-40B4-BE49-F238E27FC236}">
                <a16:creationId xmlns:a16="http://schemas.microsoft.com/office/drawing/2014/main" id="{96EC4B86-A39F-40DF-8C82-4DCF2FDEC8F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DA928A53-A6FC-48AD-A896-0EA1594ADED2}"/>
              </a:ext>
            </a:extLst>
          </p:cNvPr>
          <p:cNvSpPr>
            <a:spLocks noGrp="1"/>
          </p:cNvSpPr>
          <p:nvPr>
            <p:ph type="sldNum" sz="quarter" idx="12"/>
          </p:nvPr>
        </p:nvSpPr>
        <p:spPr>
          <a:xfrm>
            <a:off x="8610600" y="6356350"/>
            <a:ext cx="2743200" cy="365125"/>
          </a:xfrm>
          <a:prstGeom prst="rect">
            <a:avLst/>
          </a:prstGeom>
        </p:spPr>
        <p:txBody>
          <a:bodyPr/>
          <a:lstStyle/>
          <a:p>
            <a:fld id="{32CEA0A2-0728-46DD-B781-38DD570C18FE}" type="slidenum">
              <a:rPr lang="en-US" smtClean="0"/>
              <a:t>‹#›</a:t>
            </a:fld>
            <a:endParaRPr lang="en-US"/>
          </a:p>
        </p:txBody>
      </p:sp>
    </p:spTree>
    <p:extLst>
      <p:ext uri="{BB962C8B-B14F-4D97-AF65-F5344CB8AC3E}">
        <p14:creationId xmlns:p14="http://schemas.microsoft.com/office/powerpoint/2010/main" val="16686011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0A3C4C2-E345-45B8-BB55-35D8D1D777E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DC85C73-52C1-40D2-B6D4-C620D84C2E6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5C0B505-BDD2-4B26-AF15-B4D2A3138F12}"/>
              </a:ext>
            </a:extLst>
          </p:cNvPr>
          <p:cNvSpPr>
            <a:spLocks noGrp="1"/>
          </p:cNvSpPr>
          <p:nvPr>
            <p:ph type="dt" sz="half" idx="10"/>
          </p:nvPr>
        </p:nvSpPr>
        <p:spPr>
          <a:xfrm>
            <a:off x="838200" y="6356350"/>
            <a:ext cx="2743200" cy="365125"/>
          </a:xfrm>
          <a:prstGeom prst="rect">
            <a:avLst/>
          </a:prstGeom>
        </p:spPr>
        <p:txBody>
          <a:bodyPr/>
          <a:lstStyle/>
          <a:p>
            <a:fld id="{60E039D3-F96C-4B9B-B27E-3E4B4BF6950A}" type="datetime1">
              <a:rPr lang="en-US" smtClean="0"/>
              <a:t>10/21/2022</a:t>
            </a:fld>
            <a:endParaRPr lang="en-US"/>
          </a:p>
        </p:txBody>
      </p:sp>
      <p:sp>
        <p:nvSpPr>
          <p:cNvPr id="5" name="Footer Placeholder 4">
            <a:extLst>
              <a:ext uri="{FF2B5EF4-FFF2-40B4-BE49-F238E27FC236}">
                <a16:creationId xmlns:a16="http://schemas.microsoft.com/office/drawing/2014/main" id="{B5CE48FF-BAFC-409F-B0DB-3E567C13C54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F31F8D80-D60C-4687-B1B2-6883CF654F5C}"/>
              </a:ext>
            </a:extLst>
          </p:cNvPr>
          <p:cNvSpPr>
            <a:spLocks noGrp="1"/>
          </p:cNvSpPr>
          <p:nvPr>
            <p:ph type="sldNum" sz="quarter" idx="12"/>
          </p:nvPr>
        </p:nvSpPr>
        <p:spPr>
          <a:xfrm>
            <a:off x="8610600" y="6356350"/>
            <a:ext cx="2743200" cy="365125"/>
          </a:xfrm>
          <a:prstGeom prst="rect">
            <a:avLst/>
          </a:prstGeom>
        </p:spPr>
        <p:txBody>
          <a:bodyPr/>
          <a:lstStyle/>
          <a:p>
            <a:fld id="{32CEA0A2-0728-46DD-B781-38DD570C18FE}" type="slidenum">
              <a:rPr lang="en-US" smtClean="0"/>
              <a:t>‹#›</a:t>
            </a:fld>
            <a:endParaRPr lang="en-US"/>
          </a:p>
        </p:txBody>
      </p:sp>
    </p:spTree>
    <p:extLst>
      <p:ext uri="{BB962C8B-B14F-4D97-AF65-F5344CB8AC3E}">
        <p14:creationId xmlns:p14="http://schemas.microsoft.com/office/powerpoint/2010/main" val="5289597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615289-C002-472B-A23E-C1D27448E7C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A6E171A-C9E5-4808-89F3-C2BDAB7D08B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FE35CDD-3E53-4F72-8F0D-89A95065EFD8}"/>
              </a:ext>
            </a:extLst>
          </p:cNvPr>
          <p:cNvSpPr>
            <a:spLocks noGrp="1"/>
          </p:cNvSpPr>
          <p:nvPr>
            <p:ph type="dt" sz="half" idx="10"/>
          </p:nvPr>
        </p:nvSpPr>
        <p:spPr>
          <a:xfrm>
            <a:off x="838200" y="6356350"/>
            <a:ext cx="2743200" cy="365125"/>
          </a:xfrm>
          <a:prstGeom prst="rect">
            <a:avLst/>
          </a:prstGeom>
        </p:spPr>
        <p:txBody>
          <a:bodyPr/>
          <a:lstStyle/>
          <a:p>
            <a:fld id="{794BCAFF-8590-4933-A7CE-5808DE67E2BC}" type="datetime1">
              <a:rPr lang="en-US" smtClean="0"/>
              <a:t>10/21/2022</a:t>
            </a:fld>
            <a:endParaRPr lang="en-US"/>
          </a:p>
        </p:txBody>
      </p:sp>
      <p:sp>
        <p:nvSpPr>
          <p:cNvPr id="5" name="Footer Placeholder 4">
            <a:extLst>
              <a:ext uri="{FF2B5EF4-FFF2-40B4-BE49-F238E27FC236}">
                <a16:creationId xmlns:a16="http://schemas.microsoft.com/office/drawing/2014/main" id="{541C61BD-90E5-4D56-AEC6-0C68B3769E9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7299C188-433D-4210-99B3-018B6E945890}"/>
              </a:ext>
            </a:extLst>
          </p:cNvPr>
          <p:cNvSpPr>
            <a:spLocks noGrp="1"/>
          </p:cNvSpPr>
          <p:nvPr>
            <p:ph type="sldNum" sz="quarter" idx="12"/>
          </p:nvPr>
        </p:nvSpPr>
        <p:spPr>
          <a:xfrm>
            <a:off x="8610600" y="6356350"/>
            <a:ext cx="2743200" cy="365125"/>
          </a:xfrm>
          <a:prstGeom prst="rect">
            <a:avLst/>
          </a:prstGeom>
        </p:spPr>
        <p:txBody>
          <a:bodyPr/>
          <a:lstStyle/>
          <a:p>
            <a:fld id="{32CEA0A2-0728-46DD-B781-38DD570C18FE}" type="slidenum">
              <a:rPr lang="en-US" smtClean="0"/>
              <a:t>‹#›</a:t>
            </a:fld>
            <a:endParaRPr lang="en-US"/>
          </a:p>
        </p:txBody>
      </p:sp>
    </p:spTree>
    <p:extLst>
      <p:ext uri="{BB962C8B-B14F-4D97-AF65-F5344CB8AC3E}">
        <p14:creationId xmlns:p14="http://schemas.microsoft.com/office/powerpoint/2010/main" val="26603374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A429A7-4BFF-4FD9-96CB-A194C61E2BC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F5FCEC6-3C3A-4706-B281-296F561E635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4542AF4-45FB-49D3-800A-E6CB658D8A23}"/>
              </a:ext>
            </a:extLst>
          </p:cNvPr>
          <p:cNvSpPr>
            <a:spLocks noGrp="1"/>
          </p:cNvSpPr>
          <p:nvPr>
            <p:ph type="dt" sz="half" idx="10"/>
          </p:nvPr>
        </p:nvSpPr>
        <p:spPr>
          <a:xfrm>
            <a:off x="838200" y="6356350"/>
            <a:ext cx="2743200" cy="365125"/>
          </a:xfrm>
          <a:prstGeom prst="rect">
            <a:avLst/>
          </a:prstGeom>
        </p:spPr>
        <p:txBody>
          <a:bodyPr/>
          <a:lstStyle/>
          <a:p>
            <a:fld id="{C51A1752-B47F-4E76-83EA-EC28F861ACCA}" type="datetime1">
              <a:rPr lang="en-US" smtClean="0"/>
              <a:t>10/21/2022</a:t>
            </a:fld>
            <a:endParaRPr lang="en-US"/>
          </a:p>
        </p:txBody>
      </p:sp>
      <p:sp>
        <p:nvSpPr>
          <p:cNvPr id="5" name="Footer Placeholder 4">
            <a:extLst>
              <a:ext uri="{FF2B5EF4-FFF2-40B4-BE49-F238E27FC236}">
                <a16:creationId xmlns:a16="http://schemas.microsoft.com/office/drawing/2014/main" id="{32D97907-0AB1-4E74-A38F-79A1C0AA3159}"/>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AD750A68-A95C-4640-9EF7-6B64E7989A3F}"/>
              </a:ext>
            </a:extLst>
          </p:cNvPr>
          <p:cNvSpPr>
            <a:spLocks noGrp="1"/>
          </p:cNvSpPr>
          <p:nvPr>
            <p:ph type="sldNum" sz="quarter" idx="12"/>
          </p:nvPr>
        </p:nvSpPr>
        <p:spPr>
          <a:xfrm>
            <a:off x="8610600" y="6356350"/>
            <a:ext cx="2743200" cy="365125"/>
          </a:xfrm>
          <a:prstGeom prst="rect">
            <a:avLst/>
          </a:prstGeom>
        </p:spPr>
        <p:txBody>
          <a:bodyPr/>
          <a:lstStyle/>
          <a:p>
            <a:fld id="{32CEA0A2-0728-46DD-B781-38DD570C18FE}" type="slidenum">
              <a:rPr lang="en-US" smtClean="0"/>
              <a:t>‹#›</a:t>
            </a:fld>
            <a:endParaRPr lang="en-US"/>
          </a:p>
        </p:txBody>
      </p:sp>
    </p:spTree>
    <p:extLst>
      <p:ext uri="{BB962C8B-B14F-4D97-AF65-F5344CB8AC3E}">
        <p14:creationId xmlns:p14="http://schemas.microsoft.com/office/powerpoint/2010/main" val="20925108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215C33-8FD6-4021-9FC9-4048B2847BD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7C036AB-B0F6-49F1-89D6-33EE2E7097B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BC9C0AE-2F74-4541-8391-E2E55E35F52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6115284-205F-4EB5-8710-04C1F303BC55}"/>
              </a:ext>
            </a:extLst>
          </p:cNvPr>
          <p:cNvSpPr>
            <a:spLocks noGrp="1"/>
          </p:cNvSpPr>
          <p:nvPr>
            <p:ph type="dt" sz="half" idx="10"/>
          </p:nvPr>
        </p:nvSpPr>
        <p:spPr>
          <a:xfrm>
            <a:off x="838200" y="6356350"/>
            <a:ext cx="2743200" cy="365125"/>
          </a:xfrm>
          <a:prstGeom prst="rect">
            <a:avLst/>
          </a:prstGeom>
        </p:spPr>
        <p:txBody>
          <a:bodyPr/>
          <a:lstStyle/>
          <a:p>
            <a:fld id="{95DDF95D-CEEF-475C-A0E4-D584CB65146E}" type="datetime1">
              <a:rPr lang="en-US" smtClean="0"/>
              <a:t>10/21/2022</a:t>
            </a:fld>
            <a:endParaRPr lang="en-US"/>
          </a:p>
        </p:txBody>
      </p:sp>
      <p:sp>
        <p:nvSpPr>
          <p:cNvPr id="6" name="Footer Placeholder 5">
            <a:extLst>
              <a:ext uri="{FF2B5EF4-FFF2-40B4-BE49-F238E27FC236}">
                <a16:creationId xmlns:a16="http://schemas.microsoft.com/office/drawing/2014/main" id="{0E45E73E-5DC9-41B0-84C2-DDE2B91D4FA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9DD83A87-2C7A-460A-84E9-F557C4160B1E}"/>
              </a:ext>
            </a:extLst>
          </p:cNvPr>
          <p:cNvSpPr>
            <a:spLocks noGrp="1"/>
          </p:cNvSpPr>
          <p:nvPr>
            <p:ph type="sldNum" sz="quarter" idx="12"/>
          </p:nvPr>
        </p:nvSpPr>
        <p:spPr>
          <a:xfrm>
            <a:off x="8610600" y="6356350"/>
            <a:ext cx="2743200" cy="365125"/>
          </a:xfrm>
          <a:prstGeom prst="rect">
            <a:avLst/>
          </a:prstGeom>
        </p:spPr>
        <p:txBody>
          <a:bodyPr/>
          <a:lstStyle/>
          <a:p>
            <a:fld id="{32CEA0A2-0728-46DD-B781-38DD570C18FE}" type="slidenum">
              <a:rPr lang="en-US" smtClean="0"/>
              <a:t>‹#›</a:t>
            </a:fld>
            <a:endParaRPr lang="en-US"/>
          </a:p>
        </p:txBody>
      </p:sp>
    </p:spTree>
    <p:extLst>
      <p:ext uri="{BB962C8B-B14F-4D97-AF65-F5344CB8AC3E}">
        <p14:creationId xmlns:p14="http://schemas.microsoft.com/office/powerpoint/2010/main" val="18024265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2E22FC-3091-408A-94B8-A34653B2F7F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398FA09-34C4-42B2-8E82-81ABB8FA1AD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8CFE6A2-97E8-4EE4-9C29-76997DC9E36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1EA40F5-82E5-474F-81D5-937CE7F34F7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08C421F-A18E-47A3-9641-9A608B89657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73DBD41-0B5A-4243-832D-92D87D7708E1}"/>
              </a:ext>
            </a:extLst>
          </p:cNvPr>
          <p:cNvSpPr>
            <a:spLocks noGrp="1"/>
          </p:cNvSpPr>
          <p:nvPr>
            <p:ph type="dt" sz="half" idx="10"/>
          </p:nvPr>
        </p:nvSpPr>
        <p:spPr>
          <a:xfrm>
            <a:off x="838200" y="6356350"/>
            <a:ext cx="2743200" cy="365125"/>
          </a:xfrm>
          <a:prstGeom prst="rect">
            <a:avLst/>
          </a:prstGeom>
        </p:spPr>
        <p:txBody>
          <a:bodyPr/>
          <a:lstStyle/>
          <a:p>
            <a:fld id="{D1930558-512A-4B16-898E-1F36AEF61E01}" type="datetime1">
              <a:rPr lang="en-US" smtClean="0"/>
              <a:t>10/21/2022</a:t>
            </a:fld>
            <a:endParaRPr lang="en-US"/>
          </a:p>
        </p:txBody>
      </p:sp>
      <p:sp>
        <p:nvSpPr>
          <p:cNvPr id="8" name="Footer Placeholder 7">
            <a:extLst>
              <a:ext uri="{FF2B5EF4-FFF2-40B4-BE49-F238E27FC236}">
                <a16:creationId xmlns:a16="http://schemas.microsoft.com/office/drawing/2014/main" id="{60838E42-BF73-4A0A-AA7E-51AD23B1152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9EDB2946-424D-414D-B0AD-33EF0A86480A}"/>
              </a:ext>
            </a:extLst>
          </p:cNvPr>
          <p:cNvSpPr>
            <a:spLocks noGrp="1"/>
          </p:cNvSpPr>
          <p:nvPr>
            <p:ph type="sldNum" sz="quarter" idx="12"/>
          </p:nvPr>
        </p:nvSpPr>
        <p:spPr>
          <a:xfrm>
            <a:off x="8610600" y="6356350"/>
            <a:ext cx="2743200" cy="365125"/>
          </a:xfrm>
          <a:prstGeom prst="rect">
            <a:avLst/>
          </a:prstGeom>
        </p:spPr>
        <p:txBody>
          <a:bodyPr/>
          <a:lstStyle/>
          <a:p>
            <a:fld id="{32CEA0A2-0728-46DD-B781-38DD570C18FE}" type="slidenum">
              <a:rPr lang="en-US" smtClean="0"/>
              <a:t>‹#›</a:t>
            </a:fld>
            <a:endParaRPr lang="en-US"/>
          </a:p>
        </p:txBody>
      </p:sp>
    </p:spTree>
    <p:extLst>
      <p:ext uri="{BB962C8B-B14F-4D97-AF65-F5344CB8AC3E}">
        <p14:creationId xmlns:p14="http://schemas.microsoft.com/office/powerpoint/2010/main" val="13230664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D2E4C91-886E-88E3-5A79-06B98462B2C6}"/>
              </a:ext>
            </a:extLst>
          </p:cNvPr>
          <p:cNvSpPr/>
          <p:nvPr userDrawn="1"/>
        </p:nvSpPr>
        <p:spPr>
          <a:xfrm>
            <a:off x="0" y="0"/>
            <a:ext cx="2828344" cy="6858000"/>
          </a:xfrm>
          <a:prstGeom prst="rect">
            <a:avLst/>
          </a:prstGeom>
          <a:gradFill flip="none" rotWithShape="1">
            <a:gsLst>
              <a:gs pos="100000">
                <a:schemeClr val="bg1">
                  <a:lumMod val="75000"/>
                  <a:alpha val="92000"/>
                </a:schemeClr>
              </a:gs>
              <a:gs pos="7000">
                <a:schemeClr val="bg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9B94E209-0B2C-68EB-7483-7E22C6F9E860}"/>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saturation sat="0"/>
                    </a14:imgEffect>
                  </a14:imgLayer>
                </a14:imgProps>
              </a:ext>
            </a:extLst>
          </a:blip>
          <a:srcRect l="54103"/>
          <a:stretch/>
        </p:blipFill>
        <p:spPr>
          <a:xfrm>
            <a:off x="7995138" y="0"/>
            <a:ext cx="4196862" cy="6858000"/>
          </a:xfrm>
          <a:prstGeom prst="rect">
            <a:avLst/>
          </a:prstGeom>
        </p:spPr>
      </p:pic>
      <p:sp>
        <p:nvSpPr>
          <p:cNvPr id="6" name="Rectangle 5">
            <a:extLst>
              <a:ext uri="{FF2B5EF4-FFF2-40B4-BE49-F238E27FC236}">
                <a16:creationId xmlns:a16="http://schemas.microsoft.com/office/drawing/2014/main" id="{852C58C1-88F9-1A66-6D2E-1DD711B6DFCB}"/>
              </a:ext>
            </a:extLst>
          </p:cNvPr>
          <p:cNvSpPr/>
          <p:nvPr userDrawn="1"/>
        </p:nvSpPr>
        <p:spPr>
          <a:xfrm>
            <a:off x="5846618" y="0"/>
            <a:ext cx="4590853" cy="6858000"/>
          </a:xfrm>
          <a:prstGeom prst="rect">
            <a:avLst/>
          </a:prstGeom>
          <a:gradFill flip="none" rotWithShape="1">
            <a:gsLst>
              <a:gs pos="45000">
                <a:schemeClr val="bg1"/>
              </a:gs>
              <a:gs pos="100000">
                <a:schemeClr val="bg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6">
            <a:extLst>
              <a:ext uri="{FF2B5EF4-FFF2-40B4-BE49-F238E27FC236}">
                <a16:creationId xmlns:a16="http://schemas.microsoft.com/office/drawing/2014/main" id="{A42BEC3D-89EB-82AE-8196-2A61950ADE75}"/>
              </a:ext>
            </a:extLst>
          </p:cNvPr>
          <p:cNvSpPr txBox="1">
            <a:spLocks/>
          </p:cNvSpPr>
          <p:nvPr userDrawn="1"/>
        </p:nvSpPr>
        <p:spPr>
          <a:xfrm>
            <a:off x="11512296" y="6398351"/>
            <a:ext cx="64466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32CEA0A2-0728-46DD-B781-38DD570C18FE}" type="slidenum">
              <a:rPr lang="en-US" sz="1800" smtClean="0">
                <a:solidFill>
                  <a:schemeClr val="bg1"/>
                </a:solidFill>
                <a:latin typeface="Arial Black" panose="020B0A04020102020204" pitchFamily="34" charset="0"/>
              </a:rPr>
              <a:pPr algn="ctr"/>
              <a:t>‹#›</a:t>
            </a:fld>
            <a:endParaRPr lang="en-US" sz="1800" dirty="0">
              <a:solidFill>
                <a:schemeClr val="bg1"/>
              </a:solidFill>
              <a:latin typeface="Arial Black" panose="020B0A04020102020204" pitchFamily="34" charset="0"/>
            </a:endParaRPr>
          </a:p>
        </p:txBody>
      </p:sp>
      <p:sp>
        <p:nvSpPr>
          <p:cNvPr id="2" name="TextBox 1">
            <a:extLst>
              <a:ext uri="{FF2B5EF4-FFF2-40B4-BE49-F238E27FC236}">
                <a16:creationId xmlns:a16="http://schemas.microsoft.com/office/drawing/2014/main" id="{8892C1D7-926A-EAE6-502D-94037E7CC439}"/>
              </a:ext>
            </a:extLst>
          </p:cNvPr>
          <p:cNvSpPr txBox="1"/>
          <p:nvPr userDrawn="1"/>
        </p:nvSpPr>
        <p:spPr>
          <a:xfrm>
            <a:off x="683490" y="6350080"/>
            <a:ext cx="10150764"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tab pos="2971800" algn="ctr"/>
                <a:tab pos="5943600" algn="r"/>
              </a:tabLst>
              <a:defRPr/>
            </a:pPr>
            <a:r>
              <a:rPr kumimoji="0" lang="en-US" sz="1200" b="1" i="1" u="none" strike="noStrike" kern="1200" cap="none" spc="0" normalizeH="0" baseline="0" noProof="0" dirty="0">
                <a:ln>
                  <a:noFill/>
                </a:ln>
                <a:solidFill>
                  <a:srgbClr val="4472C4">
                    <a:lumMod val="50000"/>
                  </a:srgbClr>
                </a:solidFill>
                <a:effectLst/>
                <a:uLnTx/>
                <a:uFillTx/>
                <a:latin typeface="Arial" panose="020B0604020202020204" pitchFamily="34" charset="0"/>
                <a:ea typeface="Times New Roman" panose="02020603050405020304" pitchFamily="18" charset="0"/>
                <a:cs typeface="Arial" panose="020B0604020202020204" pitchFamily="34" charset="0"/>
              </a:rPr>
              <a:t>4</a:t>
            </a:r>
            <a:r>
              <a:rPr kumimoji="0" lang="en-US" sz="1200" b="1" i="1" u="none" strike="noStrike" kern="1200" cap="none" spc="0" normalizeH="0" baseline="30000" noProof="0" dirty="0">
                <a:ln>
                  <a:noFill/>
                </a:ln>
                <a:solidFill>
                  <a:srgbClr val="4472C4">
                    <a:lumMod val="50000"/>
                  </a:srgbClr>
                </a:solidFill>
                <a:effectLst/>
                <a:uLnTx/>
                <a:uFillTx/>
                <a:latin typeface="Arial" panose="020B0604020202020204" pitchFamily="34" charset="0"/>
                <a:ea typeface="Times New Roman" panose="02020603050405020304" pitchFamily="18" charset="0"/>
                <a:cs typeface="Arial" panose="020B0604020202020204" pitchFamily="34" charset="0"/>
              </a:rPr>
              <a:t>th</a:t>
            </a:r>
            <a:r>
              <a:rPr kumimoji="0" lang="en-US" sz="1200" b="1" i="1" u="none" strike="noStrike" kern="1200" cap="none" spc="0" normalizeH="0" baseline="0" noProof="0" dirty="0">
                <a:ln>
                  <a:noFill/>
                </a:ln>
                <a:solidFill>
                  <a:srgbClr val="4472C4">
                    <a:lumMod val="50000"/>
                  </a:srgbClr>
                </a:solidFill>
                <a:effectLst/>
                <a:uLnTx/>
                <a:uFillTx/>
                <a:latin typeface="Arial" panose="020B0604020202020204" pitchFamily="34" charset="0"/>
                <a:ea typeface="Times New Roman" panose="02020603050405020304" pitchFamily="18" charset="0"/>
                <a:cs typeface="Arial" panose="020B0604020202020204" pitchFamily="34" charset="0"/>
              </a:rPr>
              <a:t> International Symposium on Probabilistic Methodologies for Nuclear Applications,</a:t>
            </a:r>
            <a:br>
              <a:rPr kumimoji="0" lang="en-US" sz="1200" b="1" i="1" u="none" strike="noStrike" kern="1200" cap="none" spc="0" normalizeH="0" baseline="0" noProof="0" dirty="0">
                <a:ln>
                  <a:noFill/>
                </a:ln>
                <a:solidFill>
                  <a:srgbClr val="4472C4">
                    <a:lumMod val="50000"/>
                  </a:srgbClr>
                </a:solidFill>
                <a:effectLst/>
                <a:uLnTx/>
                <a:uFillTx/>
                <a:latin typeface="Arial" panose="020B0604020202020204" pitchFamily="34" charset="0"/>
                <a:ea typeface="Times New Roman" panose="02020603050405020304" pitchFamily="18" charset="0"/>
                <a:cs typeface="Arial" panose="020B0604020202020204" pitchFamily="34" charset="0"/>
              </a:rPr>
            </a:br>
            <a:r>
              <a:rPr kumimoji="0" lang="en-US" sz="1200" b="1" i="1" u="none" strike="noStrike" kern="1200" cap="none" spc="0" normalizeH="0" baseline="0" noProof="0" dirty="0">
                <a:ln>
                  <a:noFill/>
                </a:ln>
                <a:solidFill>
                  <a:srgbClr val="4472C4">
                    <a:lumMod val="50000"/>
                  </a:srgbClr>
                </a:solidFill>
                <a:effectLst/>
                <a:uLnTx/>
                <a:uFillTx/>
                <a:latin typeface="Arial" panose="020B0604020202020204" pitchFamily="34" charset="0"/>
                <a:ea typeface="Times New Roman" panose="02020603050405020304" pitchFamily="18" charset="0"/>
                <a:cs typeface="Arial" panose="020B0604020202020204" pitchFamily="34" charset="0"/>
              </a:rPr>
              <a:t>November 1-3, 2022, Leicester, UK</a:t>
            </a:r>
            <a:endParaRPr kumimoji="0" lang="en-US" sz="1200" b="0" i="1" u="none" strike="noStrike" kern="1200" cap="none" spc="0" normalizeH="0" baseline="0" noProof="0" dirty="0">
              <a:ln>
                <a:noFill/>
              </a:ln>
              <a:solidFill>
                <a:srgbClr val="4472C4">
                  <a:lumMod val="50000"/>
                </a:srgbClr>
              </a:solidFill>
              <a:effectLst/>
              <a:uLnTx/>
              <a:uFillTx/>
              <a:latin typeface="Arial" panose="020B06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150065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124156E-9BC3-864C-BE6D-886111B42DCB}"/>
              </a:ext>
            </a:extLst>
          </p:cNvPr>
          <p:cNvSpPr/>
          <p:nvPr userDrawn="1"/>
        </p:nvSpPr>
        <p:spPr>
          <a:xfrm>
            <a:off x="0" y="0"/>
            <a:ext cx="2828344" cy="6858000"/>
          </a:xfrm>
          <a:prstGeom prst="rect">
            <a:avLst/>
          </a:prstGeom>
          <a:gradFill flip="none" rotWithShape="1">
            <a:gsLst>
              <a:gs pos="100000">
                <a:schemeClr val="bg1">
                  <a:lumMod val="75000"/>
                  <a:alpha val="92000"/>
                </a:schemeClr>
              </a:gs>
              <a:gs pos="7000">
                <a:schemeClr val="bg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E773C50D-314B-513C-22C9-BD9A8256D40C}"/>
              </a:ext>
            </a:extLst>
          </p:cNvPr>
          <p:cNvSpPr txBox="1"/>
          <p:nvPr userDrawn="1"/>
        </p:nvSpPr>
        <p:spPr>
          <a:xfrm>
            <a:off x="683490" y="6350080"/>
            <a:ext cx="10150764"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tab pos="2971800" algn="ctr"/>
                <a:tab pos="5943600" algn="r"/>
              </a:tabLst>
              <a:defRPr/>
            </a:pPr>
            <a:r>
              <a:rPr kumimoji="0" lang="en-US" sz="1200" b="1" i="1" u="none" strike="noStrike" kern="1200" cap="none" spc="0" normalizeH="0" baseline="0" noProof="0" dirty="0">
                <a:ln>
                  <a:noFill/>
                </a:ln>
                <a:solidFill>
                  <a:srgbClr val="4472C4">
                    <a:lumMod val="50000"/>
                  </a:srgbClr>
                </a:solidFill>
                <a:effectLst/>
                <a:uLnTx/>
                <a:uFillTx/>
                <a:latin typeface="Arial" panose="020B0604020202020204" pitchFamily="34" charset="0"/>
                <a:ea typeface="Times New Roman" panose="02020603050405020304" pitchFamily="18" charset="0"/>
                <a:cs typeface="Arial" panose="020B0604020202020204" pitchFamily="34" charset="0"/>
              </a:rPr>
              <a:t>4</a:t>
            </a:r>
            <a:r>
              <a:rPr kumimoji="0" lang="en-US" sz="1200" b="1" i="1" u="none" strike="noStrike" kern="1200" cap="none" spc="0" normalizeH="0" baseline="30000" noProof="0" dirty="0">
                <a:ln>
                  <a:noFill/>
                </a:ln>
                <a:solidFill>
                  <a:srgbClr val="4472C4">
                    <a:lumMod val="50000"/>
                  </a:srgbClr>
                </a:solidFill>
                <a:effectLst/>
                <a:uLnTx/>
                <a:uFillTx/>
                <a:latin typeface="Arial" panose="020B0604020202020204" pitchFamily="34" charset="0"/>
                <a:ea typeface="Times New Roman" panose="02020603050405020304" pitchFamily="18" charset="0"/>
                <a:cs typeface="Arial" panose="020B0604020202020204" pitchFamily="34" charset="0"/>
              </a:rPr>
              <a:t>th</a:t>
            </a:r>
            <a:r>
              <a:rPr kumimoji="0" lang="en-US" sz="1200" b="1" i="1" u="none" strike="noStrike" kern="1200" cap="none" spc="0" normalizeH="0" baseline="0" noProof="0" dirty="0">
                <a:ln>
                  <a:noFill/>
                </a:ln>
                <a:solidFill>
                  <a:srgbClr val="4472C4">
                    <a:lumMod val="50000"/>
                  </a:srgbClr>
                </a:solidFill>
                <a:effectLst/>
                <a:uLnTx/>
                <a:uFillTx/>
                <a:latin typeface="Arial" panose="020B0604020202020204" pitchFamily="34" charset="0"/>
                <a:ea typeface="Times New Roman" panose="02020603050405020304" pitchFamily="18" charset="0"/>
                <a:cs typeface="Arial" panose="020B0604020202020204" pitchFamily="34" charset="0"/>
              </a:rPr>
              <a:t> International Symposium on Probabilistic Methodologies for Nuclear Applications,</a:t>
            </a:r>
            <a:br>
              <a:rPr kumimoji="0" lang="en-US" sz="1200" b="1" i="1" u="none" strike="noStrike" kern="1200" cap="none" spc="0" normalizeH="0" baseline="0" noProof="0" dirty="0">
                <a:ln>
                  <a:noFill/>
                </a:ln>
                <a:solidFill>
                  <a:srgbClr val="4472C4">
                    <a:lumMod val="50000"/>
                  </a:srgbClr>
                </a:solidFill>
                <a:effectLst/>
                <a:uLnTx/>
                <a:uFillTx/>
                <a:latin typeface="Arial" panose="020B0604020202020204" pitchFamily="34" charset="0"/>
                <a:ea typeface="Times New Roman" panose="02020603050405020304" pitchFamily="18" charset="0"/>
                <a:cs typeface="Arial" panose="020B0604020202020204" pitchFamily="34" charset="0"/>
              </a:rPr>
            </a:br>
            <a:r>
              <a:rPr kumimoji="0" lang="en-US" sz="1200" b="1" i="1" u="none" strike="noStrike" kern="1200" cap="none" spc="0" normalizeH="0" baseline="0" noProof="0" dirty="0">
                <a:ln>
                  <a:noFill/>
                </a:ln>
                <a:solidFill>
                  <a:srgbClr val="4472C4">
                    <a:lumMod val="50000"/>
                  </a:srgbClr>
                </a:solidFill>
                <a:effectLst/>
                <a:uLnTx/>
                <a:uFillTx/>
                <a:latin typeface="Arial" panose="020B0604020202020204" pitchFamily="34" charset="0"/>
                <a:ea typeface="Times New Roman" panose="02020603050405020304" pitchFamily="18" charset="0"/>
                <a:cs typeface="Arial" panose="020B0604020202020204" pitchFamily="34" charset="0"/>
              </a:rPr>
              <a:t>November 1-3, 2022, Leicester, UK</a:t>
            </a:r>
            <a:endParaRPr kumimoji="0" lang="en-US" sz="1200" b="0" i="1" u="none" strike="noStrike" kern="1200" cap="none" spc="0" normalizeH="0" baseline="0" noProof="0" dirty="0">
              <a:ln>
                <a:noFill/>
              </a:ln>
              <a:solidFill>
                <a:srgbClr val="4472C4">
                  <a:lumMod val="50000"/>
                </a:srgbClr>
              </a:solidFill>
              <a:effectLst/>
              <a:uLnTx/>
              <a:uFillTx/>
              <a:latin typeface="Arial" panose="020B0604020202020204" pitchFamily="34" charset="0"/>
              <a:ea typeface="Times New Roman" panose="02020603050405020304" pitchFamily="18" charset="0"/>
              <a:cs typeface="Times New Roman" panose="02020603050405020304" pitchFamily="18" charset="0"/>
            </a:endParaRPr>
          </a:p>
        </p:txBody>
      </p:sp>
      <p:sp>
        <p:nvSpPr>
          <p:cNvPr id="8" name="Rectangle 7">
            <a:extLst>
              <a:ext uri="{FF2B5EF4-FFF2-40B4-BE49-F238E27FC236}">
                <a16:creationId xmlns:a16="http://schemas.microsoft.com/office/drawing/2014/main" id="{5306ACFC-1BE0-A945-CC85-65BB4D4C7C54}"/>
              </a:ext>
            </a:extLst>
          </p:cNvPr>
          <p:cNvSpPr/>
          <p:nvPr userDrawn="1"/>
        </p:nvSpPr>
        <p:spPr>
          <a:xfrm flipH="1">
            <a:off x="9363656" y="0"/>
            <a:ext cx="2828344" cy="6858000"/>
          </a:xfrm>
          <a:prstGeom prst="rect">
            <a:avLst/>
          </a:prstGeom>
          <a:gradFill flip="none" rotWithShape="1">
            <a:gsLst>
              <a:gs pos="100000">
                <a:schemeClr val="bg1">
                  <a:lumMod val="75000"/>
                  <a:alpha val="92000"/>
                </a:schemeClr>
              </a:gs>
              <a:gs pos="7000">
                <a:schemeClr val="bg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lide Number Placeholder 6">
            <a:extLst>
              <a:ext uri="{FF2B5EF4-FFF2-40B4-BE49-F238E27FC236}">
                <a16:creationId xmlns:a16="http://schemas.microsoft.com/office/drawing/2014/main" id="{9931F7C9-F9B2-E2C0-EEC1-F2BF586F3FFC}"/>
              </a:ext>
            </a:extLst>
          </p:cNvPr>
          <p:cNvSpPr txBox="1">
            <a:spLocks/>
          </p:cNvSpPr>
          <p:nvPr userDrawn="1"/>
        </p:nvSpPr>
        <p:spPr>
          <a:xfrm>
            <a:off x="11512296" y="6398351"/>
            <a:ext cx="64466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32CEA0A2-0728-46DD-B781-38DD570C18FE}" type="slidenum">
              <a:rPr lang="en-US" sz="1800" smtClean="0">
                <a:solidFill>
                  <a:schemeClr val="tx1"/>
                </a:solidFill>
                <a:latin typeface="Arial Black" panose="020B0A04020102020204" pitchFamily="34" charset="0"/>
              </a:rPr>
              <a:pPr algn="ctr"/>
              <a:t>‹#›</a:t>
            </a:fld>
            <a:endParaRPr lang="en-US" sz="1800" dirty="0">
              <a:solidFill>
                <a:schemeClr val="tx1"/>
              </a:solidFill>
              <a:latin typeface="Arial Black" panose="020B0A04020102020204" pitchFamily="34" charset="0"/>
            </a:endParaRPr>
          </a:p>
        </p:txBody>
      </p:sp>
    </p:spTree>
    <p:extLst>
      <p:ext uri="{BB962C8B-B14F-4D97-AF65-F5344CB8AC3E}">
        <p14:creationId xmlns:p14="http://schemas.microsoft.com/office/powerpoint/2010/main" val="33592062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EB1BBC-F0AB-45D6-B406-702EDB21AF9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4AED5F0-EB1D-4FDE-B0C3-8D90BF5D2E0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56C5AA1-2F5A-4F95-B7F3-AB6DBC09F3A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A88D9A7-C672-4178-8D81-12611F8F5240}"/>
              </a:ext>
            </a:extLst>
          </p:cNvPr>
          <p:cNvSpPr>
            <a:spLocks noGrp="1"/>
          </p:cNvSpPr>
          <p:nvPr>
            <p:ph type="dt" sz="half" idx="10"/>
          </p:nvPr>
        </p:nvSpPr>
        <p:spPr>
          <a:xfrm>
            <a:off x="838200" y="6356350"/>
            <a:ext cx="2743200" cy="365125"/>
          </a:xfrm>
          <a:prstGeom prst="rect">
            <a:avLst/>
          </a:prstGeom>
        </p:spPr>
        <p:txBody>
          <a:bodyPr/>
          <a:lstStyle/>
          <a:p>
            <a:fld id="{75D3667B-6383-4568-8C92-FE0ADE471CC9}" type="datetime1">
              <a:rPr lang="en-US" smtClean="0"/>
              <a:t>10/21/2022</a:t>
            </a:fld>
            <a:endParaRPr lang="en-US"/>
          </a:p>
        </p:txBody>
      </p:sp>
      <p:sp>
        <p:nvSpPr>
          <p:cNvPr id="6" name="Footer Placeholder 5">
            <a:extLst>
              <a:ext uri="{FF2B5EF4-FFF2-40B4-BE49-F238E27FC236}">
                <a16:creationId xmlns:a16="http://schemas.microsoft.com/office/drawing/2014/main" id="{D9D0A6BB-2054-4A94-91BB-FCFE3AD3282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8EAD2056-435B-43CB-89EE-E9D37DA0C856}"/>
              </a:ext>
            </a:extLst>
          </p:cNvPr>
          <p:cNvSpPr>
            <a:spLocks noGrp="1"/>
          </p:cNvSpPr>
          <p:nvPr>
            <p:ph type="sldNum" sz="quarter" idx="12"/>
          </p:nvPr>
        </p:nvSpPr>
        <p:spPr>
          <a:xfrm>
            <a:off x="8610600" y="6356350"/>
            <a:ext cx="2743200" cy="365125"/>
          </a:xfrm>
          <a:prstGeom prst="rect">
            <a:avLst/>
          </a:prstGeom>
        </p:spPr>
        <p:txBody>
          <a:bodyPr/>
          <a:lstStyle/>
          <a:p>
            <a:fld id="{32CEA0A2-0728-46DD-B781-38DD570C18FE}" type="slidenum">
              <a:rPr lang="en-US" smtClean="0"/>
              <a:t>‹#›</a:t>
            </a:fld>
            <a:endParaRPr lang="en-US"/>
          </a:p>
        </p:txBody>
      </p:sp>
    </p:spTree>
    <p:extLst>
      <p:ext uri="{BB962C8B-B14F-4D97-AF65-F5344CB8AC3E}">
        <p14:creationId xmlns:p14="http://schemas.microsoft.com/office/powerpoint/2010/main" val="26446231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72E580-E9B5-4BB5-8628-F40C9D9E2B3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61F0470-A6B4-47DE-A6E2-4F2F1D80FA0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0D1009F-BB5C-4369-8648-7BD68867B98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87893F9-3C7E-4327-BCB4-E7ECD054BA4B}"/>
              </a:ext>
            </a:extLst>
          </p:cNvPr>
          <p:cNvSpPr>
            <a:spLocks noGrp="1"/>
          </p:cNvSpPr>
          <p:nvPr>
            <p:ph type="dt" sz="half" idx="10"/>
          </p:nvPr>
        </p:nvSpPr>
        <p:spPr>
          <a:xfrm>
            <a:off x="838200" y="6356350"/>
            <a:ext cx="2743200" cy="365125"/>
          </a:xfrm>
          <a:prstGeom prst="rect">
            <a:avLst/>
          </a:prstGeom>
        </p:spPr>
        <p:txBody>
          <a:bodyPr/>
          <a:lstStyle/>
          <a:p>
            <a:fld id="{E6B3C74A-D1FC-468C-A06D-4B4AF72B6DF4}" type="datetime1">
              <a:rPr lang="en-US" smtClean="0"/>
              <a:t>10/21/2022</a:t>
            </a:fld>
            <a:endParaRPr lang="en-US"/>
          </a:p>
        </p:txBody>
      </p:sp>
      <p:sp>
        <p:nvSpPr>
          <p:cNvPr id="6" name="Footer Placeholder 5">
            <a:extLst>
              <a:ext uri="{FF2B5EF4-FFF2-40B4-BE49-F238E27FC236}">
                <a16:creationId xmlns:a16="http://schemas.microsoft.com/office/drawing/2014/main" id="{63ADFBB3-CD0D-4ED7-97A9-56994F269F9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BC46FBD4-CAD9-4BEB-B448-F410653B7E0F}"/>
              </a:ext>
            </a:extLst>
          </p:cNvPr>
          <p:cNvSpPr>
            <a:spLocks noGrp="1"/>
          </p:cNvSpPr>
          <p:nvPr>
            <p:ph type="sldNum" sz="quarter" idx="12"/>
          </p:nvPr>
        </p:nvSpPr>
        <p:spPr>
          <a:xfrm>
            <a:off x="8610600" y="6356350"/>
            <a:ext cx="2743200" cy="365125"/>
          </a:xfrm>
          <a:prstGeom prst="rect">
            <a:avLst/>
          </a:prstGeom>
        </p:spPr>
        <p:txBody>
          <a:bodyPr/>
          <a:lstStyle/>
          <a:p>
            <a:fld id="{32CEA0A2-0728-46DD-B781-38DD570C18FE}" type="slidenum">
              <a:rPr lang="en-US" smtClean="0"/>
              <a:t>‹#›</a:t>
            </a:fld>
            <a:endParaRPr lang="en-US"/>
          </a:p>
        </p:txBody>
      </p:sp>
    </p:spTree>
    <p:extLst>
      <p:ext uri="{BB962C8B-B14F-4D97-AF65-F5344CB8AC3E}">
        <p14:creationId xmlns:p14="http://schemas.microsoft.com/office/powerpoint/2010/main" val="36227235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02322ED-6359-4F50-80AF-86B69DBB1B7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6AFD591-7BD0-49EB-A001-72F837F1F47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637163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22.sv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6.xml"/><Relationship Id="rId6" Type="http://schemas.openxmlformats.org/officeDocument/2006/relationships/image" Target="../media/image2.png"/><Relationship Id="rId5" Type="http://schemas.openxmlformats.org/officeDocument/2006/relationships/image" Target="../media/image6.sv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19.png"/><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B4A12AE-B1F2-4338-A538-E9856786F47B}"/>
              </a:ext>
            </a:extLst>
          </p:cNvPr>
          <p:cNvPicPr>
            <a:picLocks noChangeAspect="1"/>
          </p:cNvPicPr>
          <p:nvPr/>
        </p:nvPicPr>
        <p:blipFill rotWithShape="1">
          <a:blip r:embed="rId2">
            <a:extLst>
              <a:ext uri="{BEBA8EAE-BF5A-486C-A8C5-ECC9F3942E4B}">
                <a14:imgProps xmlns:a14="http://schemas.microsoft.com/office/drawing/2010/main">
                  <a14:imgLayer r:embed="rId3">
                    <a14:imgEffect>
                      <a14:saturation sat="0"/>
                    </a14:imgEffect>
                  </a14:imgLayer>
                </a14:imgProps>
              </a:ext>
            </a:extLst>
          </a:blip>
          <a:srcRect l="54103"/>
          <a:stretch/>
        </p:blipFill>
        <p:spPr>
          <a:xfrm flipH="1">
            <a:off x="0" y="0"/>
            <a:ext cx="4196862" cy="6858000"/>
          </a:xfrm>
          <a:prstGeom prst="rect">
            <a:avLst/>
          </a:prstGeom>
        </p:spPr>
      </p:pic>
      <p:sp>
        <p:nvSpPr>
          <p:cNvPr id="5" name="Rectangle 4">
            <a:extLst>
              <a:ext uri="{FF2B5EF4-FFF2-40B4-BE49-F238E27FC236}">
                <a16:creationId xmlns:a16="http://schemas.microsoft.com/office/drawing/2014/main" id="{8C4380E0-1790-41C5-95B1-910A1F3099F4}"/>
              </a:ext>
            </a:extLst>
          </p:cNvPr>
          <p:cNvSpPr/>
          <p:nvPr/>
        </p:nvSpPr>
        <p:spPr>
          <a:xfrm flipH="1">
            <a:off x="1589384" y="0"/>
            <a:ext cx="4590853" cy="6858000"/>
          </a:xfrm>
          <a:prstGeom prst="rect">
            <a:avLst/>
          </a:prstGeom>
          <a:gradFill flip="none" rotWithShape="1">
            <a:gsLst>
              <a:gs pos="45000">
                <a:schemeClr val="bg1"/>
              </a:gs>
              <a:gs pos="100000">
                <a:schemeClr val="bg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18F37329-BDC6-45E5-A938-16D9D83A48E3}"/>
              </a:ext>
            </a:extLst>
          </p:cNvPr>
          <p:cNvSpPr txBox="1"/>
          <p:nvPr/>
        </p:nvSpPr>
        <p:spPr>
          <a:xfrm>
            <a:off x="4906587" y="1554709"/>
            <a:ext cx="6797934" cy="1384995"/>
          </a:xfrm>
          <a:prstGeom prst="rect">
            <a:avLst/>
          </a:prstGeom>
          <a:noFill/>
        </p:spPr>
        <p:txBody>
          <a:bodyPr wrap="square" rtlCol="0">
            <a:spAutoFit/>
          </a:bodyPr>
          <a:lstStyle/>
          <a:p>
            <a:r>
              <a:rPr lang="en-US" sz="2800" spc="600" dirty="0">
                <a:latin typeface="Arial Black" panose="020B0A04020102020204" pitchFamily="34" charset="0"/>
              </a:rPr>
              <a:t>From Single Weld to Power Plant: System-Level Probabilities</a:t>
            </a:r>
          </a:p>
        </p:txBody>
      </p:sp>
      <p:sp>
        <p:nvSpPr>
          <p:cNvPr id="10" name="TextBox 9">
            <a:extLst>
              <a:ext uri="{FF2B5EF4-FFF2-40B4-BE49-F238E27FC236}">
                <a16:creationId xmlns:a16="http://schemas.microsoft.com/office/drawing/2014/main" id="{A3EFFE97-511D-4BC6-86DD-B3CC8BFFE5C0}"/>
              </a:ext>
            </a:extLst>
          </p:cNvPr>
          <p:cNvSpPr txBox="1"/>
          <p:nvPr/>
        </p:nvSpPr>
        <p:spPr>
          <a:xfrm>
            <a:off x="7573865" y="3310598"/>
            <a:ext cx="4618135" cy="584775"/>
          </a:xfrm>
          <a:prstGeom prst="rect">
            <a:avLst/>
          </a:prstGeom>
          <a:noFill/>
        </p:spPr>
        <p:txBody>
          <a:bodyPr wrap="square" rtlCol="0">
            <a:spAutoFit/>
          </a:bodyPr>
          <a:lstStyle/>
          <a:p>
            <a:r>
              <a:rPr lang="en-US" sz="1600" i="1" spc="600" dirty="0">
                <a:latin typeface="Arial" panose="020B0604020202020204" pitchFamily="34" charset="0"/>
                <a:cs typeface="Arial" panose="020B0604020202020204" pitchFamily="34" charset="0"/>
              </a:rPr>
              <a:t>C. Sallaberry, F.W. Brust,</a:t>
            </a:r>
            <a:br>
              <a:rPr lang="en-US" sz="1600" i="1" spc="600" dirty="0">
                <a:latin typeface="Arial" panose="020B0604020202020204" pitchFamily="34" charset="0"/>
                <a:cs typeface="Arial" panose="020B0604020202020204" pitchFamily="34" charset="0"/>
              </a:rPr>
            </a:br>
            <a:r>
              <a:rPr lang="en-US" sz="1600" i="1" spc="600" dirty="0">
                <a:latin typeface="Arial" panose="020B0604020202020204" pitchFamily="34" charset="0"/>
                <a:cs typeface="Arial" panose="020B0604020202020204" pitchFamily="34" charset="0"/>
              </a:rPr>
              <a:t>E. Twombly, and R. Kurth</a:t>
            </a:r>
          </a:p>
        </p:txBody>
      </p:sp>
      <p:pic>
        <p:nvPicPr>
          <p:cNvPr id="19" name="Picture 18">
            <a:extLst>
              <a:ext uri="{FF2B5EF4-FFF2-40B4-BE49-F238E27FC236}">
                <a16:creationId xmlns:a16="http://schemas.microsoft.com/office/drawing/2014/main" id="{F5AA3DC1-17C2-436A-A808-DBE59A5F3784}"/>
              </a:ext>
            </a:extLst>
          </p:cNvPr>
          <p:cNvPicPr>
            <a:picLocks noChangeAspect="1"/>
          </p:cNvPicPr>
          <p:nvPr/>
        </p:nvPicPr>
        <p:blipFill>
          <a:blip r:embed="rId4"/>
          <a:stretch>
            <a:fillRect/>
          </a:stretch>
        </p:blipFill>
        <p:spPr>
          <a:xfrm>
            <a:off x="2343436" y="1382087"/>
            <a:ext cx="1640443" cy="1637907"/>
          </a:xfrm>
          <a:prstGeom prst="rect">
            <a:avLst/>
          </a:prstGeom>
        </p:spPr>
      </p:pic>
      <p:sp>
        <p:nvSpPr>
          <p:cNvPr id="2" name="TextBox 1">
            <a:extLst>
              <a:ext uri="{FF2B5EF4-FFF2-40B4-BE49-F238E27FC236}">
                <a16:creationId xmlns:a16="http://schemas.microsoft.com/office/drawing/2014/main" id="{59660E82-BC86-3D0F-933C-57A380C773C1}"/>
              </a:ext>
            </a:extLst>
          </p:cNvPr>
          <p:cNvSpPr txBox="1"/>
          <p:nvPr/>
        </p:nvSpPr>
        <p:spPr>
          <a:xfrm>
            <a:off x="4246329" y="5573849"/>
            <a:ext cx="7601541" cy="1200329"/>
          </a:xfrm>
          <a:prstGeom prst="rect">
            <a:avLst/>
          </a:prstGeom>
          <a:noFill/>
        </p:spPr>
        <p:txBody>
          <a:bodyPr wrap="square" rtlCol="0">
            <a:spAutoFit/>
          </a:bodyPr>
          <a:lstStyle/>
          <a:p>
            <a:r>
              <a:rPr lang="en-US" sz="1200" b="0" i="1" u="none" strike="noStrike" baseline="0" dirty="0">
                <a:solidFill>
                  <a:srgbClr val="000000"/>
                </a:solidFill>
                <a:latin typeface="Arial" panose="020B0604020202020204" pitchFamily="34" charset="0"/>
              </a:rPr>
              <a:t>This report was prepared as an account of work sponsored by an agency of the U.S. Government. Neither the U.S. Government nor any agency thereof, nor any of their employees, makes any warranty, expressed or implied, or assumes any legal liability or responsibility for any third party’s use, or the results of such use, of any information, apparatus, product, or process disclosed in this report, or represents that its use by such third party would not infringe privately owned rights. The views expressed in this paper are not necessarily those of the U.S. Nuclear Regulatory Commission.</a:t>
            </a:r>
          </a:p>
        </p:txBody>
      </p:sp>
      <p:sp>
        <p:nvSpPr>
          <p:cNvPr id="3" name="TextBox 2">
            <a:extLst>
              <a:ext uri="{FF2B5EF4-FFF2-40B4-BE49-F238E27FC236}">
                <a16:creationId xmlns:a16="http://schemas.microsoft.com/office/drawing/2014/main" id="{1AA8E3F0-D58C-9BC5-2D6C-E43D382A2A94}"/>
              </a:ext>
            </a:extLst>
          </p:cNvPr>
          <p:cNvSpPr txBox="1"/>
          <p:nvPr/>
        </p:nvSpPr>
        <p:spPr>
          <a:xfrm>
            <a:off x="8360228" y="3974519"/>
            <a:ext cx="3487641" cy="461665"/>
          </a:xfrm>
          <a:prstGeom prst="rect">
            <a:avLst/>
          </a:prstGeom>
          <a:noFill/>
        </p:spPr>
        <p:txBody>
          <a:bodyPr wrap="square" rtlCol="0">
            <a:spAutoFit/>
          </a:bodyPr>
          <a:lstStyle/>
          <a:p>
            <a:pPr algn="r"/>
            <a:r>
              <a:rPr lang="en-US" sz="1200" spc="300" dirty="0">
                <a:solidFill>
                  <a:schemeClr val="bg1">
                    <a:lumMod val="50000"/>
                  </a:schemeClr>
                </a:solidFill>
                <a:latin typeface="Arial Black" panose="020B0A04020102020204" pitchFamily="34" charset="0"/>
              </a:rPr>
              <a:t>Engineering Mechanics Corporation of Columbus</a:t>
            </a:r>
          </a:p>
        </p:txBody>
      </p:sp>
      <p:sp>
        <p:nvSpPr>
          <p:cNvPr id="4" name="TextBox 3">
            <a:extLst>
              <a:ext uri="{FF2B5EF4-FFF2-40B4-BE49-F238E27FC236}">
                <a16:creationId xmlns:a16="http://schemas.microsoft.com/office/drawing/2014/main" id="{4CE1FCC7-B03E-7E0D-8F3F-03D67F48BC81}"/>
              </a:ext>
            </a:extLst>
          </p:cNvPr>
          <p:cNvSpPr txBox="1"/>
          <p:nvPr/>
        </p:nvSpPr>
        <p:spPr>
          <a:xfrm>
            <a:off x="4419108" y="93753"/>
            <a:ext cx="7772892" cy="523220"/>
          </a:xfrm>
          <a:prstGeom prst="rect">
            <a:avLst/>
          </a:prstGeom>
          <a:noFill/>
        </p:spPr>
        <p:txBody>
          <a:bodyPr wrap="square">
            <a:spAutoFit/>
          </a:bodyPr>
          <a:lstStyle/>
          <a:p>
            <a:pPr marR="0" algn="r">
              <a:spcBef>
                <a:spcPts val="0"/>
              </a:spcBef>
              <a:spcAft>
                <a:spcPts val="0"/>
              </a:spcAft>
              <a:tabLst>
                <a:tab pos="2971800" algn="ctr"/>
                <a:tab pos="5943600" algn="r"/>
              </a:tabLst>
            </a:pPr>
            <a:r>
              <a:rPr lang="en-US" sz="1400" b="1" i="1" dirty="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4</a:t>
            </a:r>
            <a:r>
              <a:rPr lang="en-US" sz="1400" b="1" i="1" baseline="30000" dirty="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th</a:t>
            </a:r>
            <a:r>
              <a:rPr lang="en-US" sz="1400" b="1" i="1" dirty="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 International Symposium on Probabilistic Methodologies for Nuclear Applications,</a:t>
            </a:r>
            <a:br>
              <a:rPr lang="en-US" sz="1400" b="1" i="1" dirty="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br>
            <a:r>
              <a:rPr lang="en-US" sz="1400" b="1" i="1" dirty="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November 1-3, 2022, Leicester, UK</a:t>
            </a:r>
            <a:endParaRPr lang="en-US" sz="1400" i="1" dirty="0">
              <a:solidFill>
                <a:schemeClr val="accent1">
                  <a:lumMod val="50000"/>
                </a:schemeClr>
              </a:solidFill>
              <a:effectLst/>
              <a:latin typeface="Arial" panose="020B06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034617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6271F03A-61B2-47E2-86E5-A1AC2CC9F386}"/>
              </a:ext>
            </a:extLst>
          </p:cNvPr>
          <p:cNvPicPr>
            <a:picLocks noChangeAspect="1"/>
          </p:cNvPicPr>
          <p:nvPr/>
        </p:nvPicPr>
        <p:blipFill>
          <a:blip r:embed="rId2"/>
          <a:stretch>
            <a:fillRect/>
          </a:stretch>
        </p:blipFill>
        <p:spPr>
          <a:xfrm>
            <a:off x="634440" y="327860"/>
            <a:ext cx="1354918" cy="1352824"/>
          </a:xfrm>
          <a:prstGeom prst="rect">
            <a:avLst/>
          </a:prstGeom>
        </p:spPr>
      </p:pic>
      <p:sp>
        <p:nvSpPr>
          <p:cNvPr id="2" name="TextBox 1">
            <a:extLst>
              <a:ext uri="{FF2B5EF4-FFF2-40B4-BE49-F238E27FC236}">
                <a16:creationId xmlns:a16="http://schemas.microsoft.com/office/drawing/2014/main" id="{DE0EC616-DC4A-D98E-4A70-886451F3CC0C}"/>
              </a:ext>
            </a:extLst>
          </p:cNvPr>
          <p:cNvSpPr txBox="1"/>
          <p:nvPr/>
        </p:nvSpPr>
        <p:spPr>
          <a:xfrm>
            <a:off x="2378696" y="292487"/>
            <a:ext cx="8471555"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600" normalizeH="0" baseline="0" noProof="0" dirty="0">
              <a:ln>
                <a:noFill/>
              </a:ln>
              <a:solidFill>
                <a:prstClr val="black"/>
              </a:solidFill>
              <a:effectLst/>
              <a:uLnTx/>
              <a:uFillTx/>
              <a:latin typeface="Arial Black" panose="020B0A040201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600" normalizeH="0" baseline="0" noProof="0" dirty="0">
                <a:ln>
                  <a:noFill/>
                </a:ln>
                <a:solidFill>
                  <a:prstClr val="black"/>
                </a:solidFill>
                <a:effectLst/>
                <a:uLnTx/>
                <a:uFillTx/>
                <a:latin typeface="Arial Black" panose="020B0A04020102020204" pitchFamily="34" charset="0"/>
                <a:ea typeface="+mn-ea"/>
                <a:cs typeface="+mn-cs"/>
              </a:rPr>
              <a:t>Results (3/4)</a:t>
            </a:r>
          </a:p>
        </p:txBody>
      </p:sp>
      <p:sp>
        <p:nvSpPr>
          <p:cNvPr id="3" name="Rectangle 2">
            <a:extLst>
              <a:ext uri="{FF2B5EF4-FFF2-40B4-BE49-F238E27FC236}">
                <a16:creationId xmlns:a16="http://schemas.microsoft.com/office/drawing/2014/main" id="{EF1BD17C-49A0-9515-27CF-7CCDC81A8243}"/>
              </a:ext>
            </a:extLst>
          </p:cNvPr>
          <p:cNvSpPr/>
          <p:nvPr/>
        </p:nvSpPr>
        <p:spPr>
          <a:xfrm>
            <a:off x="2755362" y="1300899"/>
            <a:ext cx="8961120" cy="4854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1EBAF7D5-12E1-CE25-FD15-8E9F4CD21A59}"/>
              </a:ext>
            </a:extLst>
          </p:cNvPr>
          <p:cNvSpPr txBox="1"/>
          <p:nvPr/>
        </p:nvSpPr>
        <p:spPr>
          <a:xfrm>
            <a:off x="0" y="1403753"/>
            <a:ext cx="12192000" cy="830997"/>
          </a:xfrm>
          <a:prstGeom prst="rect">
            <a:avLst/>
          </a:prstGeom>
          <a:noFill/>
        </p:spPr>
        <p:txBody>
          <a:bodyPr wrap="square" rtlCol="0">
            <a:spAutoFit/>
          </a:bodyPr>
          <a:lstStyle/>
          <a:p>
            <a:pPr algn="ctr"/>
            <a:r>
              <a:rPr lang="en-US" sz="2400" b="1" u="sng" dirty="0">
                <a:solidFill>
                  <a:srgbClr val="C71C22"/>
                </a:solidFill>
              </a:rPr>
              <a:t>Combustion Engineering and Babcock and Wilcox</a:t>
            </a:r>
            <a:br>
              <a:rPr lang="en-US" sz="2400" b="1" u="sng" dirty="0">
                <a:solidFill>
                  <a:srgbClr val="C71C22"/>
                </a:solidFill>
              </a:rPr>
            </a:br>
            <a:r>
              <a:rPr lang="en-US" sz="2400" b="1" u="sng" dirty="0">
                <a:solidFill>
                  <a:srgbClr val="C71C22"/>
                </a:solidFill>
              </a:rPr>
              <a:t>Pressurized Water Reactors Bounding Analysis</a:t>
            </a:r>
          </a:p>
        </p:txBody>
      </p:sp>
      <p:sp>
        <p:nvSpPr>
          <p:cNvPr id="9" name="TextBox 8">
            <a:extLst>
              <a:ext uri="{FF2B5EF4-FFF2-40B4-BE49-F238E27FC236}">
                <a16:creationId xmlns:a16="http://schemas.microsoft.com/office/drawing/2014/main" id="{0D9573D5-C3E6-5593-4870-068774783375}"/>
              </a:ext>
            </a:extLst>
          </p:cNvPr>
          <p:cNvSpPr txBox="1"/>
          <p:nvPr/>
        </p:nvSpPr>
        <p:spPr>
          <a:xfrm>
            <a:off x="2164817" y="2769181"/>
            <a:ext cx="7862366" cy="3108543"/>
          </a:xfrm>
          <a:prstGeom prst="rect">
            <a:avLst/>
          </a:prstGeom>
          <a:noFill/>
        </p:spPr>
        <p:txBody>
          <a:bodyPr wrap="square" rtlCol="0">
            <a:spAutoFit/>
          </a:bodyPr>
          <a:lstStyle/>
          <a:p>
            <a:pPr marL="461963" indent="-461963"/>
            <a:r>
              <a:rPr lang="en-US" sz="2800" dirty="0"/>
              <a:t>&gt;	8 reactor coolant pump inlet nozzle DMWs</a:t>
            </a:r>
          </a:p>
          <a:p>
            <a:pPr marL="461963" indent="-461963"/>
            <a:endParaRPr lang="en-US" sz="2800" dirty="0"/>
          </a:p>
          <a:p>
            <a:pPr marL="461963" indent="-461963"/>
            <a:r>
              <a:rPr lang="en-US" sz="2800" dirty="0"/>
              <a:t>&gt;	1 pressurizer surge line nozzle DMW</a:t>
            </a:r>
          </a:p>
          <a:p>
            <a:pPr marL="461963" indent="-461963"/>
            <a:endParaRPr lang="en-US" sz="2800" dirty="0"/>
          </a:p>
          <a:p>
            <a:pPr marL="461963" indent="-461963"/>
            <a:r>
              <a:rPr lang="en-US" sz="2800" dirty="0"/>
              <a:t>&gt;	2 hot leg branch line nozzle DMWs</a:t>
            </a:r>
          </a:p>
          <a:p>
            <a:pPr marL="461963" indent="-461963"/>
            <a:endParaRPr lang="en-US" sz="2800" dirty="0"/>
          </a:p>
          <a:p>
            <a:pPr marL="461963" indent="-461963"/>
            <a:r>
              <a:rPr lang="en-US" sz="2800" dirty="0"/>
              <a:t>&gt;	4 cold leg branch line nozzle DMWs</a:t>
            </a:r>
          </a:p>
        </p:txBody>
      </p:sp>
    </p:spTree>
    <p:extLst>
      <p:ext uri="{BB962C8B-B14F-4D97-AF65-F5344CB8AC3E}">
        <p14:creationId xmlns:p14="http://schemas.microsoft.com/office/powerpoint/2010/main" val="32746258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6271F03A-61B2-47E2-86E5-A1AC2CC9F386}"/>
              </a:ext>
            </a:extLst>
          </p:cNvPr>
          <p:cNvPicPr>
            <a:picLocks noChangeAspect="1"/>
          </p:cNvPicPr>
          <p:nvPr/>
        </p:nvPicPr>
        <p:blipFill>
          <a:blip r:embed="rId2"/>
          <a:stretch>
            <a:fillRect/>
          </a:stretch>
        </p:blipFill>
        <p:spPr>
          <a:xfrm>
            <a:off x="634440" y="327860"/>
            <a:ext cx="1354918" cy="1352824"/>
          </a:xfrm>
          <a:prstGeom prst="rect">
            <a:avLst/>
          </a:prstGeom>
        </p:spPr>
      </p:pic>
      <p:sp>
        <p:nvSpPr>
          <p:cNvPr id="2" name="TextBox 1">
            <a:extLst>
              <a:ext uri="{FF2B5EF4-FFF2-40B4-BE49-F238E27FC236}">
                <a16:creationId xmlns:a16="http://schemas.microsoft.com/office/drawing/2014/main" id="{DE0EC616-DC4A-D98E-4A70-886451F3CC0C}"/>
              </a:ext>
            </a:extLst>
          </p:cNvPr>
          <p:cNvSpPr txBox="1"/>
          <p:nvPr/>
        </p:nvSpPr>
        <p:spPr>
          <a:xfrm>
            <a:off x="2378696" y="292487"/>
            <a:ext cx="8471555"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600" normalizeH="0" baseline="0" noProof="0" dirty="0">
              <a:ln>
                <a:noFill/>
              </a:ln>
              <a:solidFill>
                <a:prstClr val="black"/>
              </a:solidFill>
              <a:effectLst/>
              <a:uLnTx/>
              <a:uFillTx/>
              <a:latin typeface="Arial Black" panose="020B0A040201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600" normalizeH="0" baseline="0" noProof="0" dirty="0">
                <a:ln>
                  <a:noFill/>
                </a:ln>
                <a:solidFill>
                  <a:prstClr val="black"/>
                </a:solidFill>
                <a:effectLst/>
                <a:uLnTx/>
                <a:uFillTx/>
                <a:latin typeface="Arial Black" panose="020B0A04020102020204" pitchFamily="34" charset="0"/>
                <a:ea typeface="+mn-ea"/>
                <a:cs typeface="+mn-cs"/>
              </a:rPr>
              <a:t>Results (4/4)</a:t>
            </a:r>
          </a:p>
        </p:txBody>
      </p:sp>
      <p:sp>
        <p:nvSpPr>
          <p:cNvPr id="3" name="Rectangle 2">
            <a:extLst>
              <a:ext uri="{FF2B5EF4-FFF2-40B4-BE49-F238E27FC236}">
                <a16:creationId xmlns:a16="http://schemas.microsoft.com/office/drawing/2014/main" id="{EF1BD17C-49A0-9515-27CF-7CCDC81A8243}"/>
              </a:ext>
            </a:extLst>
          </p:cNvPr>
          <p:cNvSpPr/>
          <p:nvPr/>
        </p:nvSpPr>
        <p:spPr>
          <a:xfrm>
            <a:off x="2755362" y="1300899"/>
            <a:ext cx="8961120" cy="4854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7DC11967-D034-F046-F1CB-D78E969B41D0}"/>
              </a:ext>
            </a:extLst>
          </p:cNvPr>
          <p:cNvSpPr txBox="1"/>
          <p:nvPr/>
        </p:nvSpPr>
        <p:spPr>
          <a:xfrm>
            <a:off x="0" y="1403753"/>
            <a:ext cx="12192000" cy="830997"/>
          </a:xfrm>
          <a:prstGeom prst="rect">
            <a:avLst/>
          </a:prstGeom>
          <a:noFill/>
        </p:spPr>
        <p:txBody>
          <a:bodyPr wrap="square" rtlCol="0">
            <a:spAutoFit/>
          </a:bodyPr>
          <a:lstStyle/>
          <a:p>
            <a:pPr algn="ctr"/>
            <a:r>
              <a:rPr lang="en-US" sz="2400" b="1" u="sng" dirty="0">
                <a:solidFill>
                  <a:srgbClr val="C71C22"/>
                </a:solidFill>
              </a:rPr>
              <a:t>Combustion Engineering and Babcock and Wilcox</a:t>
            </a:r>
            <a:br>
              <a:rPr lang="en-US" sz="2400" b="1" u="sng" dirty="0">
                <a:solidFill>
                  <a:srgbClr val="C71C22"/>
                </a:solidFill>
              </a:rPr>
            </a:br>
            <a:r>
              <a:rPr lang="en-US" sz="2400" b="1" u="sng" dirty="0">
                <a:solidFill>
                  <a:srgbClr val="C71C22"/>
                </a:solidFill>
              </a:rPr>
              <a:t>Pressurized Water Reactors Bounding Analysis</a:t>
            </a:r>
          </a:p>
        </p:txBody>
      </p:sp>
      <p:pic>
        <p:nvPicPr>
          <p:cNvPr id="6" name="Picture 5">
            <a:extLst>
              <a:ext uri="{FF2B5EF4-FFF2-40B4-BE49-F238E27FC236}">
                <a16:creationId xmlns:a16="http://schemas.microsoft.com/office/drawing/2014/main" id="{41DFE5DE-91B2-346B-DA2A-A3399C3B3B46}"/>
              </a:ext>
            </a:extLst>
          </p:cNvPr>
          <p:cNvPicPr>
            <a:picLocks noChangeAspect="1"/>
          </p:cNvPicPr>
          <p:nvPr/>
        </p:nvPicPr>
        <p:blipFill>
          <a:blip r:embed="rId3"/>
          <a:stretch>
            <a:fillRect/>
          </a:stretch>
        </p:blipFill>
        <p:spPr>
          <a:xfrm>
            <a:off x="2955758" y="2391909"/>
            <a:ext cx="6280484" cy="3187024"/>
          </a:xfrm>
          <a:prstGeom prst="rect">
            <a:avLst/>
          </a:prstGeom>
          <a:effectLst>
            <a:outerShdw blurRad="50800" dist="38100" dir="2700000" algn="tl" rotWithShape="0">
              <a:prstClr val="black">
                <a:alpha val="40000"/>
              </a:prstClr>
            </a:outerShdw>
          </a:effectLst>
        </p:spPr>
      </p:pic>
      <p:sp>
        <p:nvSpPr>
          <p:cNvPr id="4" name="TextBox 3">
            <a:extLst>
              <a:ext uri="{FF2B5EF4-FFF2-40B4-BE49-F238E27FC236}">
                <a16:creationId xmlns:a16="http://schemas.microsoft.com/office/drawing/2014/main" id="{35ABD989-1A65-9E5B-8078-2672CD7A5AEB}"/>
              </a:ext>
            </a:extLst>
          </p:cNvPr>
          <p:cNvSpPr txBox="1"/>
          <p:nvPr/>
        </p:nvSpPr>
        <p:spPr>
          <a:xfrm>
            <a:off x="3008952" y="5656185"/>
            <a:ext cx="6227290" cy="461665"/>
          </a:xfrm>
          <a:prstGeom prst="rect">
            <a:avLst/>
          </a:prstGeom>
          <a:noFill/>
        </p:spPr>
        <p:txBody>
          <a:bodyPr wrap="square" rtlCol="0">
            <a:spAutoFit/>
          </a:bodyPr>
          <a:lstStyle/>
          <a:p>
            <a:r>
              <a:rPr lang="en-US" sz="1200" dirty="0"/>
              <a:t>There were no occurrences of rupture with leak detection in over 100,000 realizations over 80 years of operation, which demonstrates an extremely low probability of rupture.</a:t>
            </a:r>
          </a:p>
        </p:txBody>
      </p:sp>
    </p:spTree>
    <p:extLst>
      <p:ext uri="{BB962C8B-B14F-4D97-AF65-F5344CB8AC3E}">
        <p14:creationId xmlns:p14="http://schemas.microsoft.com/office/powerpoint/2010/main" val="9493940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6271F03A-61B2-47E2-86E5-A1AC2CC9F386}"/>
              </a:ext>
            </a:extLst>
          </p:cNvPr>
          <p:cNvPicPr>
            <a:picLocks noChangeAspect="1"/>
          </p:cNvPicPr>
          <p:nvPr/>
        </p:nvPicPr>
        <p:blipFill>
          <a:blip r:embed="rId2"/>
          <a:stretch>
            <a:fillRect/>
          </a:stretch>
        </p:blipFill>
        <p:spPr>
          <a:xfrm>
            <a:off x="634440" y="327860"/>
            <a:ext cx="1354918" cy="1352824"/>
          </a:xfrm>
          <a:prstGeom prst="rect">
            <a:avLst/>
          </a:prstGeom>
        </p:spPr>
      </p:pic>
      <p:sp>
        <p:nvSpPr>
          <p:cNvPr id="2" name="TextBox 1">
            <a:extLst>
              <a:ext uri="{FF2B5EF4-FFF2-40B4-BE49-F238E27FC236}">
                <a16:creationId xmlns:a16="http://schemas.microsoft.com/office/drawing/2014/main" id="{DE0EC616-DC4A-D98E-4A70-886451F3CC0C}"/>
              </a:ext>
            </a:extLst>
          </p:cNvPr>
          <p:cNvSpPr txBox="1"/>
          <p:nvPr/>
        </p:nvSpPr>
        <p:spPr>
          <a:xfrm>
            <a:off x="2378696" y="292487"/>
            <a:ext cx="8471555" cy="954107"/>
          </a:xfrm>
          <a:prstGeom prst="rect">
            <a:avLst/>
          </a:prstGeom>
          <a:noFill/>
        </p:spPr>
        <p:txBody>
          <a:bodyPr wrap="square" rtlCol="0">
            <a:spAutoFit/>
          </a:bodyPr>
          <a:lstStyle/>
          <a:p>
            <a:endParaRPr lang="en-US" sz="2800" spc="600" dirty="0">
              <a:latin typeface="Arial Black" panose="020B0A04020102020204" pitchFamily="34" charset="0"/>
            </a:endParaRPr>
          </a:p>
          <a:p>
            <a:r>
              <a:rPr lang="en-US" sz="2800" spc="600" dirty="0">
                <a:latin typeface="Arial Black" panose="020B0A04020102020204" pitchFamily="34" charset="0"/>
              </a:rPr>
              <a:t>Conclusions</a:t>
            </a:r>
          </a:p>
        </p:txBody>
      </p:sp>
      <p:sp>
        <p:nvSpPr>
          <p:cNvPr id="3" name="Rectangle 2">
            <a:extLst>
              <a:ext uri="{FF2B5EF4-FFF2-40B4-BE49-F238E27FC236}">
                <a16:creationId xmlns:a16="http://schemas.microsoft.com/office/drawing/2014/main" id="{EF1BD17C-49A0-9515-27CF-7CCDC81A8243}"/>
              </a:ext>
            </a:extLst>
          </p:cNvPr>
          <p:cNvSpPr/>
          <p:nvPr/>
        </p:nvSpPr>
        <p:spPr>
          <a:xfrm>
            <a:off x="2755362" y="1300899"/>
            <a:ext cx="8961120" cy="4854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ysClr val="windowText" lastClr="000000"/>
              </a:solidFill>
            </a:endParaRPr>
          </a:p>
        </p:txBody>
      </p:sp>
      <p:sp>
        <p:nvSpPr>
          <p:cNvPr id="6" name="TextBox 5">
            <a:extLst>
              <a:ext uri="{FF2B5EF4-FFF2-40B4-BE49-F238E27FC236}">
                <a16:creationId xmlns:a16="http://schemas.microsoft.com/office/drawing/2014/main" id="{12D1740A-7F75-4FE1-DF7E-46CA71C75F9F}"/>
              </a:ext>
            </a:extLst>
          </p:cNvPr>
          <p:cNvSpPr txBox="1"/>
          <p:nvPr/>
        </p:nvSpPr>
        <p:spPr>
          <a:xfrm>
            <a:off x="1227573" y="1890569"/>
            <a:ext cx="9736853" cy="3970318"/>
          </a:xfrm>
          <a:prstGeom prst="rect">
            <a:avLst/>
          </a:prstGeom>
          <a:noFill/>
        </p:spPr>
        <p:txBody>
          <a:bodyPr wrap="square" rtlCol="0">
            <a:spAutoFit/>
          </a:bodyPr>
          <a:lstStyle/>
          <a:p>
            <a:pPr marL="461963" indent="-461963"/>
            <a:r>
              <a:rPr lang="en-US" sz="2800" dirty="0"/>
              <a:t>&gt;	Estimating plant- or system-level results from component-level (e.g., weld) results is a necessary aspect to support risk-informed decisionmaking.</a:t>
            </a:r>
          </a:p>
          <a:p>
            <a:pPr marL="461963" indent="-461963"/>
            <a:endParaRPr lang="en-US" sz="2800" dirty="0"/>
          </a:p>
          <a:p>
            <a:pPr marL="461963" indent="-461963"/>
            <a:r>
              <a:rPr lang="en-US" sz="2800" dirty="0"/>
              <a:t>&gt;	The assumption of independence is defensible and simplifies the calculations.</a:t>
            </a:r>
          </a:p>
          <a:p>
            <a:pPr marL="461963" indent="-461963"/>
            <a:endParaRPr lang="en-US" sz="2800" dirty="0"/>
          </a:p>
          <a:p>
            <a:pPr marL="461963" indent="-461963"/>
            <a:r>
              <a:rPr lang="en-US" sz="2800" dirty="0"/>
              <a:t>&gt;	Some assumptions could be revisited, notably, that leakage or rupture is considered equally consequential for each weld.</a:t>
            </a:r>
          </a:p>
        </p:txBody>
      </p:sp>
    </p:spTree>
    <p:extLst>
      <p:ext uri="{BB962C8B-B14F-4D97-AF65-F5344CB8AC3E}">
        <p14:creationId xmlns:p14="http://schemas.microsoft.com/office/powerpoint/2010/main" val="1474459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6271F03A-61B2-47E2-86E5-A1AC2CC9F386}"/>
              </a:ext>
            </a:extLst>
          </p:cNvPr>
          <p:cNvPicPr>
            <a:picLocks noChangeAspect="1"/>
          </p:cNvPicPr>
          <p:nvPr/>
        </p:nvPicPr>
        <p:blipFill>
          <a:blip r:embed="rId2"/>
          <a:stretch>
            <a:fillRect/>
          </a:stretch>
        </p:blipFill>
        <p:spPr>
          <a:xfrm>
            <a:off x="634440" y="327860"/>
            <a:ext cx="1354918" cy="1352824"/>
          </a:xfrm>
          <a:prstGeom prst="rect">
            <a:avLst/>
          </a:prstGeom>
        </p:spPr>
      </p:pic>
      <p:sp>
        <p:nvSpPr>
          <p:cNvPr id="21" name="TextBox 20">
            <a:extLst>
              <a:ext uri="{FF2B5EF4-FFF2-40B4-BE49-F238E27FC236}">
                <a16:creationId xmlns:a16="http://schemas.microsoft.com/office/drawing/2014/main" id="{63C006AC-C681-45CA-9E85-D54F36C88925}"/>
              </a:ext>
            </a:extLst>
          </p:cNvPr>
          <p:cNvSpPr txBox="1"/>
          <p:nvPr/>
        </p:nvSpPr>
        <p:spPr>
          <a:xfrm>
            <a:off x="2378696" y="292487"/>
            <a:ext cx="8471555" cy="954107"/>
          </a:xfrm>
          <a:prstGeom prst="rect">
            <a:avLst/>
          </a:prstGeom>
          <a:noFill/>
        </p:spPr>
        <p:txBody>
          <a:bodyPr wrap="square" rtlCol="0">
            <a:spAutoFit/>
          </a:bodyPr>
          <a:lstStyle/>
          <a:p>
            <a:endParaRPr lang="en-US" sz="2800" spc="600" dirty="0">
              <a:latin typeface="Arial Black" panose="020B0A04020102020204" pitchFamily="34" charset="0"/>
            </a:endParaRPr>
          </a:p>
          <a:p>
            <a:r>
              <a:rPr lang="en-US" sz="2800" spc="600" dirty="0">
                <a:latin typeface="Arial Black" panose="020B0A04020102020204" pitchFamily="34" charset="0"/>
              </a:rPr>
              <a:t>References</a:t>
            </a:r>
          </a:p>
        </p:txBody>
      </p:sp>
      <p:sp>
        <p:nvSpPr>
          <p:cNvPr id="41" name="TextBox 40">
            <a:extLst>
              <a:ext uri="{FF2B5EF4-FFF2-40B4-BE49-F238E27FC236}">
                <a16:creationId xmlns:a16="http://schemas.microsoft.com/office/drawing/2014/main" id="{1C853D4F-FFF5-4856-994C-0D8AD056AF9E}"/>
              </a:ext>
            </a:extLst>
          </p:cNvPr>
          <p:cNvSpPr txBox="1"/>
          <p:nvPr/>
        </p:nvSpPr>
        <p:spPr>
          <a:xfrm>
            <a:off x="4378783" y="2416592"/>
            <a:ext cx="6344174" cy="1200329"/>
          </a:xfrm>
          <a:prstGeom prst="rect">
            <a:avLst/>
          </a:prstGeom>
          <a:noFill/>
        </p:spPr>
        <p:txBody>
          <a:bodyPr wrap="square" rtlCol="0">
            <a:spAutoFit/>
          </a:bodyPr>
          <a:lstStyle/>
          <a:p>
            <a:r>
              <a:rPr lang="en-US" b="1" dirty="0">
                <a:solidFill>
                  <a:srgbClr val="C71C22"/>
                </a:solidFill>
              </a:rPr>
              <a:t>TLR-RES/DE/REB-2021-14-R1</a:t>
            </a:r>
            <a:br>
              <a:rPr lang="en-US" dirty="0"/>
            </a:br>
            <a:r>
              <a:rPr lang="en-US" dirty="0"/>
              <a:t>Probabilistic Leak-Before-Break Evaluations of Pressurized-Water Reactor Piping Systems using the Extremely Low Probability of Rupture Code</a:t>
            </a:r>
          </a:p>
        </p:txBody>
      </p:sp>
      <p:sp>
        <p:nvSpPr>
          <p:cNvPr id="42" name="TextBox 41">
            <a:extLst>
              <a:ext uri="{FF2B5EF4-FFF2-40B4-BE49-F238E27FC236}">
                <a16:creationId xmlns:a16="http://schemas.microsoft.com/office/drawing/2014/main" id="{82875F0F-E576-4B06-BB3C-124AA1D7D58B}"/>
              </a:ext>
            </a:extLst>
          </p:cNvPr>
          <p:cNvSpPr txBox="1"/>
          <p:nvPr/>
        </p:nvSpPr>
        <p:spPr>
          <a:xfrm>
            <a:off x="2373965" y="4075460"/>
            <a:ext cx="1600070" cy="369332"/>
          </a:xfrm>
          <a:prstGeom prst="rect">
            <a:avLst/>
          </a:prstGeom>
          <a:noFill/>
        </p:spPr>
        <p:txBody>
          <a:bodyPr wrap="square" rtlCol="0">
            <a:spAutoFit/>
          </a:bodyPr>
          <a:lstStyle/>
          <a:p>
            <a:r>
              <a:rPr lang="en-US" b="1" dirty="0">
                <a:solidFill>
                  <a:srgbClr val="C71C22"/>
                </a:solidFill>
              </a:rPr>
              <a:t>ML22088A006</a:t>
            </a:r>
          </a:p>
        </p:txBody>
      </p:sp>
      <p:pic>
        <p:nvPicPr>
          <p:cNvPr id="3" name="Graphic 2" descr="Document with solid fill">
            <a:extLst>
              <a:ext uri="{FF2B5EF4-FFF2-40B4-BE49-F238E27FC236}">
                <a16:creationId xmlns:a16="http://schemas.microsoft.com/office/drawing/2014/main" id="{6A40B325-72D7-9389-FB6D-BD4E35C1CEB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280050" y="2132639"/>
            <a:ext cx="1787901" cy="1787901"/>
          </a:xfrm>
          <a:prstGeom prst="rect">
            <a:avLst/>
          </a:prstGeom>
        </p:spPr>
      </p:pic>
      <p:sp>
        <p:nvSpPr>
          <p:cNvPr id="4" name="Rectangle 3">
            <a:extLst>
              <a:ext uri="{FF2B5EF4-FFF2-40B4-BE49-F238E27FC236}">
                <a16:creationId xmlns:a16="http://schemas.microsoft.com/office/drawing/2014/main" id="{7E0BCADC-F44E-0061-00E5-251DBFC7C430}"/>
              </a:ext>
            </a:extLst>
          </p:cNvPr>
          <p:cNvSpPr/>
          <p:nvPr/>
        </p:nvSpPr>
        <p:spPr>
          <a:xfrm>
            <a:off x="2755362" y="1300899"/>
            <a:ext cx="8961120" cy="4854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ysClr val="windowText" lastClr="000000"/>
              </a:solidFill>
            </a:endParaRPr>
          </a:p>
        </p:txBody>
      </p:sp>
    </p:spTree>
    <p:extLst>
      <p:ext uri="{BB962C8B-B14F-4D97-AF65-F5344CB8AC3E}">
        <p14:creationId xmlns:p14="http://schemas.microsoft.com/office/powerpoint/2010/main" val="25344819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45B10072-3A04-482B-883B-5DE29A802C87}"/>
              </a:ext>
            </a:extLst>
          </p:cNvPr>
          <p:cNvSpPr txBox="1"/>
          <p:nvPr/>
        </p:nvSpPr>
        <p:spPr>
          <a:xfrm>
            <a:off x="2152143" y="2060675"/>
            <a:ext cx="6834541" cy="3108543"/>
          </a:xfrm>
          <a:prstGeom prst="rect">
            <a:avLst/>
          </a:prstGeom>
          <a:noFill/>
        </p:spPr>
        <p:txBody>
          <a:bodyPr wrap="square" rtlCol="0">
            <a:spAutoFit/>
          </a:bodyPr>
          <a:lstStyle/>
          <a:p>
            <a:pPr marL="461963" indent="-461963"/>
            <a:r>
              <a:rPr lang="en-US" sz="2800" dirty="0"/>
              <a:t>&gt;	The xLPR code</a:t>
            </a:r>
          </a:p>
          <a:p>
            <a:pPr marL="461963" indent="-461963"/>
            <a:r>
              <a:rPr lang="en-US" sz="2800" dirty="0"/>
              <a:t>&gt;	Component-specific results to risk-informed insights</a:t>
            </a:r>
          </a:p>
          <a:p>
            <a:pPr marL="461963" indent="-461963"/>
            <a:r>
              <a:rPr lang="en-US" sz="2800" dirty="0"/>
              <a:t>&gt;	Assumption of independence</a:t>
            </a:r>
          </a:p>
          <a:p>
            <a:pPr marL="461963" indent="-461963"/>
            <a:r>
              <a:rPr lang="en-US" sz="2800" dirty="0"/>
              <a:t>&gt;	Approach</a:t>
            </a:r>
          </a:p>
          <a:p>
            <a:pPr marL="461963" indent="-461963"/>
            <a:r>
              <a:rPr lang="en-US" sz="2800" dirty="0"/>
              <a:t>&gt;	Results</a:t>
            </a:r>
          </a:p>
          <a:p>
            <a:pPr marL="461963" indent="-461963"/>
            <a:r>
              <a:rPr lang="en-US" sz="2800" dirty="0"/>
              <a:t>&gt;	Conclusions</a:t>
            </a:r>
          </a:p>
        </p:txBody>
      </p:sp>
      <p:sp>
        <p:nvSpPr>
          <p:cNvPr id="16" name="TextBox 15">
            <a:extLst>
              <a:ext uri="{FF2B5EF4-FFF2-40B4-BE49-F238E27FC236}">
                <a16:creationId xmlns:a16="http://schemas.microsoft.com/office/drawing/2014/main" id="{14B52791-8DF7-40E2-8140-43F0AA5699FA}"/>
              </a:ext>
            </a:extLst>
          </p:cNvPr>
          <p:cNvSpPr txBox="1"/>
          <p:nvPr/>
        </p:nvSpPr>
        <p:spPr>
          <a:xfrm>
            <a:off x="2378696" y="292487"/>
            <a:ext cx="8471555" cy="954107"/>
          </a:xfrm>
          <a:prstGeom prst="rect">
            <a:avLst/>
          </a:prstGeom>
          <a:noFill/>
        </p:spPr>
        <p:txBody>
          <a:bodyPr wrap="square" rtlCol="0">
            <a:spAutoFit/>
          </a:bodyPr>
          <a:lstStyle/>
          <a:p>
            <a:br>
              <a:rPr lang="en-US" sz="2800" spc="600" dirty="0">
                <a:latin typeface="Arial Black" panose="020B0A04020102020204" pitchFamily="34" charset="0"/>
              </a:rPr>
            </a:br>
            <a:r>
              <a:rPr lang="en-US" sz="2800" spc="600" dirty="0">
                <a:latin typeface="Arial Black" panose="020B0A04020102020204" pitchFamily="34" charset="0"/>
              </a:rPr>
              <a:t>Outline</a:t>
            </a:r>
          </a:p>
        </p:txBody>
      </p:sp>
      <p:sp>
        <p:nvSpPr>
          <p:cNvPr id="20" name="Rectangle 19">
            <a:extLst>
              <a:ext uri="{FF2B5EF4-FFF2-40B4-BE49-F238E27FC236}">
                <a16:creationId xmlns:a16="http://schemas.microsoft.com/office/drawing/2014/main" id="{B8C5C1FD-E439-4306-957D-8CFBB5B0BE68}"/>
              </a:ext>
            </a:extLst>
          </p:cNvPr>
          <p:cNvSpPr/>
          <p:nvPr/>
        </p:nvSpPr>
        <p:spPr>
          <a:xfrm>
            <a:off x="2755362" y="1300899"/>
            <a:ext cx="8961120" cy="4854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ysClr val="windowText" lastClr="000000"/>
              </a:solidFill>
            </a:endParaRPr>
          </a:p>
        </p:txBody>
      </p:sp>
      <p:pic>
        <p:nvPicPr>
          <p:cNvPr id="26" name="Picture 25">
            <a:extLst>
              <a:ext uri="{FF2B5EF4-FFF2-40B4-BE49-F238E27FC236}">
                <a16:creationId xmlns:a16="http://schemas.microsoft.com/office/drawing/2014/main" id="{BB8CDC83-88FA-4585-BD4D-BCA6D78987A8}"/>
              </a:ext>
            </a:extLst>
          </p:cNvPr>
          <p:cNvPicPr>
            <a:picLocks noChangeAspect="1"/>
          </p:cNvPicPr>
          <p:nvPr/>
        </p:nvPicPr>
        <p:blipFill>
          <a:blip r:embed="rId2"/>
          <a:stretch>
            <a:fillRect/>
          </a:stretch>
        </p:blipFill>
        <p:spPr>
          <a:xfrm>
            <a:off x="634440" y="327860"/>
            <a:ext cx="1354918" cy="1352824"/>
          </a:xfrm>
          <a:prstGeom prst="rect">
            <a:avLst/>
          </a:prstGeom>
        </p:spPr>
      </p:pic>
    </p:spTree>
    <p:extLst>
      <p:ext uri="{BB962C8B-B14F-4D97-AF65-F5344CB8AC3E}">
        <p14:creationId xmlns:p14="http://schemas.microsoft.com/office/powerpoint/2010/main" val="3653679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45B10072-3A04-482B-883B-5DE29A802C87}"/>
              </a:ext>
            </a:extLst>
          </p:cNvPr>
          <p:cNvSpPr txBox="1"/>
          <p:nvPr/>
        </p:nvSpPr>
        <p:spPr>
          <a:xfrm>
            <a:off x="2152305" y="2878236"/>
            <a:ext cx="3505156" cy="1477328"/>
          </a:xfrm>
          <a:prstGeom prst="rect">
            <a:avLst/>
          </a:prstGeom>
          <a:noFill/>
        </p:spPr>
        <p:txBody>
          <a:bodyPr wrap="square" rtlCol="0">
            <a:spAutoFit/>
          </a:bodyPr>
          <a:lstStyle/>
          <a:p>
            <a:pPr marL="227013" indent="-227013"/>
            <a:r>
              <a:rPr lang="en-US" dirty="0"/>
              <a:t>&gt;	Stress-Corrosion Cracking</a:t>
            </a:r>
          </a:p>
          <a:p>
            <a:pPr marL="227013" indent="-227013"/>
            <a:r>
              <a:rPr lang="en-US" dirty="0"/>
              <a:t>&gt;	Thermal and Mechanical Fatigue</a:t>
            </a:r>
          </a:p>
          <a:p>
            <a:pPr marL="227013" indent="-227013"/>
            <a:r>
              <a:rPr lang="en-US" dirty="0"/>
              <a:t>&gt;	Crack Initiation</a:t>
            </a:r>
          </a:p>
          <a:p>
            <a:pPr marL="227013" indent="-227013"/>
            <a:r>
              <a:rPr lang="en-US" dirty="0"/>
              <a:t>&gt;	Leak Rate Calculations</a:t>
            </a:r>
          </a:p>
          <a:p>
            <a:pPr marL="227013" indent="-227013"/>
            <a:r>
              <a:rPr lang="en-US" dirty="0">
                <a:cs typeface="DIN Offc"/>
              </a:rPr>
              <a:t>&gt;	Residual Stress Effects</a:t>
            </a:r>
          </a:p>
        </p:txBody>
      </p:sp>
      <p:sp>
        <p:nvSpPr>
          <p:cNvPr id="16" name="TextBox 15">
            <a:extLst>
              <a:ext uri="{FF2B5EF4-FFF2-40B4-BE49-F238E27FC236}">
                <a16:creationId xmlns:a16="http://schemas.microsoft.com/office/drawing/2014/main" id="{14B52791-8DF7-40E2-8140-43F0AA5699FA}"/>
              </a:ext>
            </a:extLst>
          </p:cNvPr>
          <p:cNvSpPr txBox="1"/>
          <p:nvPr/>
        </p:nvSpPr>
        <p:spPr>
          <a:xfrm>
            <a:off x="2378696" y="292487"/>
            <a:ext cx="8471555" cy="954107"/>
          </a:xfrm>
          <a:prstGeom prst="rect">
            <a:avLst/>
          </a:prstGeom>
          <a:noFill/>
        </p:spPr>
        <p:txBody>
          <a:bodyPr wrap="square" rtlCol="0">
            <a:spAutoFit/>
          </a:bodyPr>
          <a:lstStyle/>
          <a:p>
            <a:br>
              <a:rPr lang="en-US" sz="2800" spc="600" dirty="0">
                <a:latin typeface="Arial Black" panose="020B0A04020102020204" pitchFamily="34" charset="0"/>
              </a:rPr>
            </a:br>
            <a:r>
              <a:rPr lang="en-US" sz="2800" spc="600" dirty="0">
                <a:latin typeface="Arial Black" panose="020B0A04020102020204" pitchFamily="34" charset="0"/>
              </a:rPr>
              <a:t>The xLPR Code</a:t>
            </a:r>
          </a:p>
        </p:txBody>
      </p:sp>
      <p:sp>
        <p:nvSpPr>
          <p:cNvPr id="20" name="Rectangle 19">
            <a:extLst>
              <a:ext uri="{FF2B5EF4-FFF2-40B4-BE49-F238E27FC236}">
                <a16:creationId xmlns:a16="http://schemas.microsoft.com/office/drawing/2014/main" id="{B8C5C1FD-E439-4306-957D-8CFBB5B0BE68}"/>
              </a:ext>
            </a:extLst>
          </p:cNvPr>
          <p:cNvSpPr/>
          <p:nvPr/>
        </p:nvSpPr>
        <p:spPr>
          <a:xfrm>
            <a:off x="2755362" y="1300899"/>
            <a:ext cx="8961120" cy="4854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ysClr val="windowText" lastClr="000000"/>
              </a:solidFill>
            </a:endParaRPr>
          </a:p>
        </p:txBody>
      </p:sp>
      <p:pic>
        <p:nvPicPr>
          <p:cNvPr id="3" name="Graphic 2" descr="Badge Unfollow with solid fill">
            <a:extLst>
              <a:ext uri="{FF2B5EF4-FFF2-40B4-BE49-F238E27FC236}">
                <a16:creationId xmlns:a16="http://schemas.microsoft.com/office/drawing/2014/main" id="{C7D97C1E-DCCC-4537-AADB-8E2473EE336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83685" y="4700768"/>
            <a:ext cx="914400" cy="914400"/>
          </a:xfrm>
          <a:prstGeom prst="rect">
            <a:avLst/>
          </a:prstGeom>
        </p:spPr>
      </p:pic>
      <p:pic>
        <p:nvPicPr>
          <p:cNvPr id="5" name="Graphic 4" descr="Badge Follow with solid fill">
            <a:extLst>
              <a:ext uri="{FF2B5EF4-FFF2-40B4-BE49-F238E27FC236}">
                <a16:creationId xmlns:a16="http://schemas.microsoft.com/office/drawing/2014/main" id="{32BB6815-D491-4811-BC28-DE01C421BDE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83685" y="2865855"/>
            <a:ext cx="914400" cy="914400"/>
          </a:xfrm>
          <a:prstGeom prst="rect">
            <a:avLst/>
          </a:prstGeom>
        </p:spPr>
      </p:pic>
      <p:sp>
        <p:nvSpPr>
          <p:cNvPr id="21" name="TextBox 20">
            <a:extLst>
              <a:ext uri="{FF2B5EF4-FFF2-40B4-BE49-F238E27FC236}">
                <a16:creationId xmlns:a16="http://schemas.microsoft.com/office/drawing/2014/main" id="{42CCC190-68F9-41F3-8391-70DD857764C8}"/>
              </a:ext>
            </a:extLst>
          </p:cNvPr>
          <p:cNvSpPr txBox="1"/>
          <p:nvPr/>
        </p:nvSpPr>
        <p:spPr>
          <a:xfrm>
            <a:off x="2144752" y="4700768"/>
            <a:ext cx="5555137" cy="954107"/>
          </a:xfrm>
          <a:prstGeom prst="rect">
            <a:avLst/>
          </a:prstGeom>
          <a:noFill/>
        </p:spPr>
        <p:txBody>
          <a:bodyPr wrap="square" rtlCol="0">
            <a:spAutoFit/>
          </a:bodyPr>
          <a:lstStyle/>
          <a:p>
            <a:pPr marL="227013" indent="-227013"/>
            <a:r>
              <a:rPr lang="en-US" dirty="0"/>
              <a:t>&gt;	Models Only Certain Failure Modes</a:t>
            </a:r>
          </a:p>
          <a:p>
            <a:pPr marL="227013" indent="-227013"/>
            <a:r>
              <a:rPr lang="en-US" dirty="0"/>
              <a:t>&gt;	Limited to Butt-Weld Geometry</a:t>
            </a:r>
          </a:p>
          <a:p>
            <a:pPr marL="227013" indent="-227013"/>
            <a:r>
              <a:rPr lang="en-US" sz="2000" b="1" dirty="0">
                <a:solidFill>
                  <a:srgbClr val="C71C22"/>
                </a:solidFill>
              </a:rPr>
              <a:t>&gt;	Only Performs Component-Level Analyses</a:t>
            </a:r>
          </a:p>
        </p:txBody>
      </p:sp>
      <p:pic>
        <p:nvPicPr>
          <p:cNvPr id="26" name="Picture 25">
            <a:extLst>
              <a:ext uri="{FF2B5EF4-FFF2-40B4-BE49-F238E27FC236}">
                <a16:creationId xmlns:a16="http://schemas.microsoft.com/office/drawing/2014/main" id="{BB8CDC83-88FA-4585-BD4D-BCA6D78987A8}"/>
              </a:ext>
            </a:extLst>
          </p:cNvPr>
          <p:cNvPicPr>
            <a:picLocks noChangeAspect="1"/>
          </p:cNvPicPr>
          <p:nvPr/>
        </p:nvPicPr>
        <p:blipFill>
          <a:blip r:embed="rId6"/>
          <a:stretch>
            <a:fillRect/>
          </a:stretch>
        </p:blipFill>
        <p:spPr>
          <a:xfrm>
            <a:off x="634440" y="327860"/>
            <a:ext cx="1354918" cy="1352824"/>
          </a:xfrm>
          <a:prstGeom prst="rect">
            <a:avLst/>
          </a:prstGeom>
        </p:spPr>
      </p:pic>
      <p:sp>
        <p:nvSpPr>
          <p:cNvPr id="4" name="TextBox 3">
            <a:extLst>
              <a:ext uri="{FF2B5EF4-FFF2-40B4-BE49-F238E27FC236}">
                <a16:creationId xmlns:a16="http://schemas.microsoft.com/office/drawing/2014/main" id="{50E49CAA-AF5D-5D7E-5F0A-07081B950478}"/>
              </a:ext>
            </a:extLst>
          </p:cNvPr>
          <p:cNvSpPr txBox="1"/>
          <p:nvPr/>
        </p:nvSpPr>
        <p:spPr>
          <a:xfrm>
            <a:off x="5804021" y="2878236"/>
            <a:ext cx="3505156" cy="1200329"/>
          </a:xfrm>
          <a:prstGeom prst="rect">
            <a:avLst/>
          </a:prstGeom>
          <a:noFill/>
        </p:spPr>
        <p:txBody>
          <a:bodyPr wrap="square" rtlCol="0">
            <a:spAutoFit/>
          </a:bodyPr>
          <a:lstStyle/>
          <a:p>
            <a:pPr marL="227013" indent="-227013"/>
            <a:r>
              <a:rPr lang="en-US" dirty="0">
                <a:cs typeface="DIN Offc"/>
              </a:rPr>
              <a:t>&gt;	Water Chemistry</a:t>
            </a:r>
          </a:p>
          <a:p>
            <a:pPr marL="227013" indent="-227013"/>
            <a:r>
              <a:rPr lang="en-US" dirty="0">
                <a:cs typeface="DIN Offc"/>
              </a:rPr>
              <a:t>&gt;	Ultrasonic Inspections</a:t>
            </a:r>
          </a:p>
          <a:p>
            <a:pPr marL="227013" indent="-227013"/>
            <a:r>
              <a:rPr lang="en-US" dirty="0">
                <a:cs typeface="DIN Offc"/>
              </a:rPr>
              <a:t>&gt;	Seismic Effects</a:t>
            </a:r>
          </a:p>
          <a:p>
            <a:pPr marL="227013" indent="-227013"/>
            <a:r>
              <a:rPr lang="en-US" dirty="0">
                <a:cs typeface="DIN Offc"/>
              </a:rPr>
              <a:t>&gt;	Mechanical Mitigation</a:t>
            </a:r>
          </a:p>
        </p:txBody>
      </p:sp>
      <p:sp>
        <p:nvSpPr>
          <p:cNvPr id="6" name="TextBox 5">
            <a:extLst>
              <a:ext uri="{FF2B5EF4-FFF2-40B4-BE49-F238E27FC236}">
                <a16:creationId xmlns:a16="http://schemas.microsoft.com/office/drawing/2014/main" id="{BF3BC09A-9584-A12E-E473-8561D07A4E31}"/>
              </a:ext>
            </a:extLst>
          </p:cNvPr>
          <p:cNvSpPr txBox="1"/>
          <p:nvPr/>
        </p:nvSpPr>
        <p:spPr>
          <a:xfrm>
            <a:off x="1193785" y="1925488"/>
            <a:ext cx="7067394" cy="646331"/>
          </a:xfrm>
          <a:prstGeom prst="rect">
            <a:avLst/>
          </a:prstGeom>
          <a:noFill/>
        </p:spPr>
        <p:txBody>
          <a:bodyPr wrap="square" rtlCol="0">
            <a:spAutoFit/>
          </a:bodyPr>
          <a:lstStyle/>
          <a:p>
            <a:r>
              <a:rPr lang="en-US" b="1" dirty="0">
                <a:cs typeface="DIN Offc"/>
              </a:rPr>
              <a:t>Extremely Low Probability of Rupture (xLPR) is a probabilistic fracture mechanics code that simulates the evolution of potential cracks in welds</a:t>
            </a:r>
          </a:p>
        </p:txBody>
      </p:sp>
    </p:spTree>
    <p:extLst>
      <p:ext uri="{BB962C8B-B14F-4D97-AF65-F5344CB8AC3E}">
        <p14:creationId xmlns:p14="http://schemas.microsoft.com/office/powerpoint/2010/main" val="23045907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Picture 37">
            <a:extLst>
              <a:ext uri="{FF2B5EF4-FFF2-40B4-BE49-F238E27FC236}">
                <a16:creationId xmlns:a16="http://schemas.microsoft.com/office/drawing/2014/main" id="{0D4548A2-4E1A-6DAA-2E64-6B3F04F56EC9}"/>
              </a:ext>
            </a:extLst>
          </p:cNvPr>
          <p:cNvPicPr>
            <a:picLocks noChangeAspect="1"/>
          </p:cNvPicPr>
          <p:nvPr/>
        </p:nvPicPr>
        <p:blipFill>
          <a:blip r:embed="rId2"/>
          <a:stretch>
            <a:fillRect/>
          </a:stretch>
        </p:blipFill>
        <p:spPr>
          <a:xfrm>
            <a:off x="1976627" y="1647952"/>
            <a:ext cx="4025542" cy="4482104"/>
          </a:xfrm>
          <a:prstGeom prst="rect">
            <a:avLst/>
          </a:prstGeom>
          <a:effectLst>
            <a:outerShdw blurRad="50800" dist="38100" dir="2700000" algn="tl" rotWithShape="0">
              <a:prstClr val="black">
                <a:alpha val="40000"/>
              </a:prstClr>
            </a:outerShdw>
          </a:effectLst>
        </p:spPr>
      </p:pic>
      <p:pic>
        <p:nvPicPr>
          <p:cNvPr id="20" name="Picture 19">
            <a:extLst>
              <a:ext uri="{FF2B5EF4-FFF2-40B4-BE49-F238E27FC236}">
                <a16:creationId xmlns:a16="http://schemas.microsoft.com/office/drawing/2014/main" id="{6271F03A-61B2-47E2-86E5-A1AC2CC9F386}"/>
              </a:ext>
            </a:extLst>
          </p:cNvPr>
          <p:cNvPicPr>
            <a:picLocks noChangeAspect="1"/>
          </p:cNvPicPr>
          <p:nvPr/>
        </p:nvPicPr>
        <p:blipFill>
          <a:blip r:embed="rId3"/>
          <a:stretch>
            <a:fillRect/>
          </a:stretch>
        </p:blipFill>
        <p:spPr>
          <a:xfrm>
            <a:off x="634440" y="327860"/>
            <a:ext cx="1354918" cy="1352824"/>
          </a:xfrm>
          <a:prstGeom prst="rect">
            <a:avLst/>
          </a:prstGeom>
        </p:spPr>
      </p:pic>
      <p:sp>
        <p:nvSpPr>
          <p:cNvPr id="2" name="TextBox 1">
            <a:extLst>
              <a:ext uri="{FF2B5EF4-FFF2-40B4-BE49-F238E27FC236}">
                <a16:creationId xmlns:a16="http://schemas.microsoft.com/office/drawing/2014/main" id="{DE0EC616-DC4A-D98E-4A70-886451F3CC0C}"/>
              </a:ext>
            </a:extLst>
          </p:cNvPr>
          <p:cNvSpPr txBox="1"/>
          <p:nvPr/>
        </p:nvSpPr>
        <p:spPr>
          <a:xfrm>
            <a:off x="2378696" y="292487"/>
            <a:ext cx="8471555" cy="954107"/>
          </a:xfrm>
          <a:prstGeom prst="rect">
            <a:avLst/>
          </a:prstGeom>
          <a:noFill/>
        </p:spPr>
        <p:txBody>
          <a:bodyPr wrap="square" rtlCol="0">
            <a:spAutoFit/>
          </a:bodyPr>
          <a:lstStyle/>
          <a:p>
            <a:r>
              <a:rPr lang="en-US" sz="2800" spc="600" dirty="0">
                <a:latin typeface="Arial Black" panose="020B0A04020102020204" pitchFamily="34" charset="0"/>
              </a:rPr>
              <a:t>Component-specific Results to Risk-informed Insights</a:t>
            </a:r>
          </a:p>
        </p:txBody>
      </p:sp>
      <p:sp>
        <p:nvSpPr>
          <p:cNvPr id="3" name="Rectangle 2">
            <a:extLst>
              <a:ext uri="{FF2B5EF4-FFF2-40B4-BE49-F238E27FC236}">
                <a16:creationId xmlns:a16="http://schemas.microsoft.com/office/drawing/2014/main" id="{EF1BD17C-49A0-9515-27CF-7CCDC81A8243}"/>
              </a:ext>
            </a:extLst>
          </p:cNvPr>
          <p:cNvSpPr/>
          <p:nvPr/>
        </p:nvSpPr>
        <p:spPr>
          <a:xfrm>
            <a:off x="2755362" y="1300899"/>
            <a:ext cx="8961120" cy="4854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ysClr val="windowText" lastClr="000000"/>
              </a:solidFill>
            </a:endParaRPr>
          </a:p>
        </p:txBody>
      </p:sp>
      <p:sp>
        <p:nvSpPr>
          <p:cNvPr id="16" name="TextBox 15">
            <a:extLst>
              <a:ext uri="{FF2B5EF4-FFF2-40B4-BE49-F238E27FC236}">
                <a16:creationId xmlns:a16="http://schemas.microsoft.com/office/drawing/2014/main" id="{A102333F-011E-FFCD-B36C-D9C000861EA8}"/>
              </a:ext>
            </a:extLst>
          </p:cNvPr>
          <p:cNvSpPr txBox="1"/>
          <p:nvPr/>
        </p:nvSpPr>
        <p:spPr>
          <a:xfrm>
            <a:off x="6814969" y="1687978"/>
            <a:ext cx="5170649" cy="954107"/>
          </a:xfrm>
          <a:prstGeom prst="rect">
            <a:avLst/>
          </a:prstGeom>
          <a:noFill/>
        </p:spPr>
        <p:txBody>
          <a:bodyPr wrap="square" rtlCol="0">
            <a:spAutoFit/>
          </a:bodyPr>
          <a:lstStyle/>
          <a:p>
            <a:r>
              <a:rPr lang="en-US" sz="2800" dirty="0"/>
              <a:t>The xLPR code can analyze the individual welds …</a:t>
            </a:r>
          </a:p>
        </p:txBody>
      </p:sp>
      <p:sp>
        <p:nvSpPr>
          <p:cNvPr id="17" name="TextBox 16">
            <a:extLst>
              <a:ext uri="{FF2B5EF4-FFF2-40B4-BE49-F238E27FC236}">
                <a16:creationId xmlns:a16="http://schemas.microsoft.com/office/drawing/2014/main" id="{A6C759D1-E9A9-FBE1-D794-8A831AC6E25B}"/>
              </a:ext>
            </a:extLst>
          </p:cNvPr>
          <p:cNvSpPr txBox="1"/>
          <p:nvPr/>
        </p:nvSpPr>
        <p:spPr>
          <a:xfrm>
            <a:off x="6814968" y="3818186"/>
            <a:ext cx="5041900" cy="523220"/>
          </a:xfrm>
          <a:prstGeom prst="rect">
            <a:avLst/>
          </a:prstGeom>
          <a:noFill/>
        </p:spPr>
        <p:txBody>
          <a:bodyPr wrap="square" rtlCol="0">
            <a:spAutoFit/>
          </a:bodyPr>
          <a:lstStyle/>
          <a:p>
            <a:r>
              <a:rPr lang="en-US" sz="2800" dirty="0"/>
              <a:t>But what is the overall plant risk?</a:t>
            </a:r>
          </a:p>
        </p:txBody>
      </p:sp>
      <p:cxnSp>
        <p:nvCxnSpPr>
          <p:cNvPr id="15" name="Straight Connector 14">
            <a:extLst>
              <a:ext uri="{FF2B5EF4-FFF2-40B4-BE49-F238E27FC236}">
                <a16:creationId xmlns:a16="http://schemas.microsoft.com/office/drawing/2014/main" id="{66BB74DA-6243-62FB-5E32-AAF9EB944780}"/>
              </a:ext>
            </a:extLst>
          </p:cNvPr>
          <p:cNvCxnSpPr>
            <a:cxnSpLocks/>
          </p:cNvCxnSpPr>
          <p:nvPr/>
        </p:nvCxnSpPr>
        <p:spPr>
          <a:xfrm flipH="1">
            <a:off x="2378696" y="2029767"/>
            <a:ext cx="4269865" cy="2974312"/>
          </a:xfrm>
          <a:prstGeom prst="line">
            <a:avLst/>
          </a:prstGeom>
          <a:ln w="28575"/>
        </p:spPr>
        <p:style>
          <a:lnRef idx="1">
            <a:schemeClr val="accent6"/>
          </a:lnRef>
          <a:fillRef idx="0">
            <a:schemeClr val="accent6"/>
          </a:fillRef>
          <a:effectRef idx="0">
            <a:schemeClr val="accent6"/>
          </a:effectRef>
          <a:fontRef idx="minor">
            <a:schemeClr val="tx1"/>
          </a:fontRef>
        </p:style>
      </p:cxnSp>
      <p:cxnSp>
        <p:nvCxnSpPr>
          <p:cNvPr id="48" name="Straight Connector 47">
            <a:extLst>
              <a:ext uri="{FF2B5EF4-FFF2-40B4-BE49-F238E27FC236}">
                <a16:creationId xmlns:a16="http://schemas.microsoft.com/office/drawing/2014/main" id="{98AA09D6-8A20-07BD-FAF4-6F9181B02EB0}"/>
              </a:ext>
            </a:extLst>
          </p:cNvPr>
          <p:cNvCxnSpPr>
            <a:cxnSpLocks/>
          </p:cNvCxnSpPr>
          <p:nvPr/>
        </p:nvCxnSpPr>
        <p:spPr>
          <a:xfrm flipH="1">
            <a:off x="3785321" y="2029767"/>
            <a:ext cx="2863240" cy="2828420"/>
          </a:xfrm>
          <a:prstGeom prst="line">
            <a:avLst/>
          </a:prstGeom>
          <a:ln w="28575"/>
        </p:spPr>
        <p:style>
          <a:lnRef idx="1">
            <a:schemeClr val="accent6"/>
          </a:lnRef>
          <a:fillRef idx="0">
            <a:schemeClr val="accent6"/>
          </a:fillRef>
          <a:effectRef idx="0">
            <a:schemeClr val="accent6"/>
          </a:effectRef>
          <a:fontRef idx="minor">
            <a:schemeClr val="tx1"/>
          </a:fontRef>
        </p:style>
      </p:cxnSp>
      <p:cxnSp>
        <p:nvCxnSpPr>
          <p:cNvPr id="51" name="Straight Connector 50">
            <a:extLst>
              <a:ext uri="{FF2B5EF4-FFF2-40B4-BE49-F238E27FC236}">
                <a16:creationId xmlns:a16="http://schemas.microsoft.com/office/drawing/2014/main" id="{F6467135-E074-E48C-9173-920008D29D66}"/>
              </a:ext>
            </a:extLst>
          </p:cNvPr>
          <p:cNvCxnSpPr>
            <a:cxnSpLocks/>
          </p:cNvCxnSpPr>
          <p:nvPr/>
        </p:nvCxnSpPr>
        <p:spPr>
          <a:xfrm flipH="1">
            <a:off x="4976948" y="2029767"/>
            <a:ext cx="1671613" cy="3229778"/>
          </a:xfrm>
          <a:prstGeom prst="line">
            <a:avLst/>
          </a:prstGeom>
          <a:ln w="28575"/>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7084072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6271F03A-61B2-47E2-86E5-A1AC2CC9F386}"/>
              </a:ext>
            </a:extLst>
          </p:cNvPr>
          <p:cNvPicPr>
            <a:picLocks noChangeAspect="1"/>
          </p:cNvPicPr>
          <p:nvPr/>
        </p:nvPicPr>
        <p:blipFill>
          <a:blip r:embed="rId2"/>
          <a:stretch>
            <a:fillRect/>
          </a:stretch>
        </p:blipFill>
        <p:spPr>
          <a:xfrm>
            <a:off x="634440" y="327860"/>
            <a:ext cx="1354918" cy="1352824"/>
          </a:xfrm>
          <a:prstGeom prst="rect">
            <a:avLst/>
          </a:prstGeom>
        </p:spPr>
      </p:pic>
      <p:sp>
        <p:nvSpPr>
          <p:cNvPr id="2" name="TextBox 1">
            <a:extLst>
              <a:ext uri="{FF2B5EF4-FFF2-40B4-BE49-F238E27FC236}">
                <a16:creationId xmlns:a16="http://schemas.microsoft.com/office/drawing/2014/main" id="{DE0EC616-DC4A-D98E-4A70-886451F3CC0C}"/>
              </a:ext>
            </a:extLst>
          </p:cNvPr>
          <p:cNvSpPr txBox="1"/>
          <p:nvPr/>
        </p:nvSpPr>
        <p:spPr>
          <a:xfrm>
            <a:off x="2378696" y="292487"/>
            <a:ext cx="8471555" cy="954107"/>
          </a:xfrm>
          <a:prstGeom prst="rect">
            <a:avLst/>
          </a:prstGeom>
          <a:noFill/>
        </p:spPr>
        <p:txBody>
          <a:bodyPr wrap="square" rtlCol="0">
            <a:spAutoFit/>
          </a:bodyPr>
          <a:lstStyle/>
          <a:p>
            <a:endParaRPr lang="en-US" sz="2800" spc="600" dirty="0">
              <a:latin typeface="Arial Black" panose="020B0A04020102020204" pitchFamily="34" charset="0"/>
            </a:endParaRPr>
          </a:p>
          <a:p>
            <a:r>
              <a:rPr lang="en-US" sz="2800" spc="600" dirty="0">
                <a:latin typeface="Arial Black" panose="020B0A04020102020204" pitchFamily="34" charset="0"/>
              </a:rPr>
              <a:t>Assumption of Independence</a:t>
            </a:r>
          </a:p>
        </p:txBody>
      </p:sp>
      <p:sp>
        <p:nvSpPr>
          <p:cNvPr id="3" name="Rectangle 2">
            <a:extLst>
              <a:ext uri="{FF2B5EF4-FFF2-40B4-BE49-F238E27FC236}">
                <a16:creationId xmlns:a16="http://schemas.microsoft.com/office/drawing/2014/main" id="{EF1BD17C-49A0-9515-27CF-7CCDC81A8243}"/>
              </a:ext>
            </a:extLst>
          </p:cNvPr>
          <p:cNvSpPr/>
          <p:nvPr/>
        </p:nvSpPr>
        <p:spPr>
          <a:xfrm>
            <a:off x="2755362" y="1300899"/>
            <a:ext cx="8961120" cy="4854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ysClr val="windowText" lastClr="000000"/>
              </a:solidFill>
            </a:endParaRPr>
          </a:p>
        </p:txBody>
      </p:sp>
      <p:sp>
        <p:nvSpPr>
          <p:cNvPr id="6" name="TextBox 5">
            <a:extLst>
              <a:ext uri="{FF2B5EF4-FFF2-40B4-BE49-F238E27FC236}">
                <a16:creationId xmlns:a16="http://schemas.microsoft.com/office/drawing/2014/main" id="{12D1740A-7F75-4FE1-DF7E-46CA71C75F9F}"/>
              </a:ext>
            </a:extLst>
          </p:cNvPr>
          <p:cNvSpPr txBox="1"/>
          <p:nvPr/>
        </p:nvSpPr>
        <p:spPr>
          <a:xfrm>
            <a:off x="1227573" y="1890569"/>
            <a:ext cx="9736853" cy="4031873"/>
          </a:xfrm>
          <a:prstGeom prst="rect">
            <a:avLst/>
          </a:prstGeom>
          <a:noFill/>
        </p:spPr>
        <p:txBody>
          <a:bodyPr wrap="square" rtlCol="0">
            <a:spAutoFit/>
          </a:bodyPr>
          <a:lstStyle/>
          <a:p>
            <a:pPr marL="461963" indent="-461963"/>
            <a:r>
              <a:rPr lang="en-US" sz="2000" dirty="0"/>
              <a:t>&gt;	</a:t>
            </a:r>
            <a:r>
              <a:rPr lang="en-US" sz="2800" dirty="0"/>
              <a:t>The approach assumes independence among the results from each weld.</a:t>
            </a:r>
          </a:p>
          <a:p>
            <a:pPr marL="461963" indent="-461963"/>
            <a:endParaRPr lang="en-US" sz="2000" dirty="0"/>
          </a:p>
          <a:p>
            <a:pPr marL="914400" indent="-452438"/>
            <a:r>
              <a:rPr lang="en-US" sz="2000" dirty="0"/>
              <a:t>&gt;	Primary water stress corrosion cracking is the dominant mechanism for crack initiation and growth. It is not applied to all the welds at the same time, like a fatigue transient would be.</a:t>
            </a:r>
          </a:p>
          <a:p>
            <a:pPr marL="914400" indent="-452438"/>
            <a:endParaRPr lang="en-US" sz="2000" dirty="0"/>
          </a:p>
          <a:p>
            <a:pPr marL="914400" indent="-452438"/>
            <a:r>
              <a:rPr lang="en-US" sz="2000" dirty="0"/>
              <a:t>&gt;	Uncertain material parameters that influence crack initiation and welding residual stresses are not expected to be related among the welds.</a:t>
            </a:r>
          </a:p>
          <a:p>
            <a:pPr marL="914400" indent="-452438">
              <a:buFont typeface="Wingdings" panose="05000000000000000000" pitchFamily="2" charset="2"/>
              <a:buChar char="Ø"/>
            </a:pPr>
            <a:endParaRPr lang="en-US" sz="2000" dirty="0"/>
          </a:p>
          <a:p>
            <a:pPr marL="914400" indent="-452438"/>
            <a:r>
              <a:rPr lang="en-US" sz="2000" dirty="0"/>
              <a:t>&gt;	Operating conditions that could affect all the welds (e.g., pressure and temperature) were considered constant in the analysis.</a:t>
            </a:r>
          </a:p>
        </p:txBody>
      </p:sp>
    </p:spTree>
    <p:extLst>
      <p:ext uri="{BB962C8B-B14F-4D97-AF65-F5344CB8AC3E}">
        <p14:creationId xmlns:p14="http://schemas.microsoft.com/office/powerpoint/2010/main" val="25588271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6271F03A-61B2-47E2-86E5-A1AC2CC9F386}"/>
              </a:ext>
            </a:extLst>
          </p:cNvPr>
          <p:cNvPicPr>
            <a:picLocks noChangeAspect="1"/>
          </p:cNvPicPr>
          <p:nvPr/>
        </p:nvPicPr>
        <p:blipFill>
          <a:blip r:embed="rId2"/>
          <a:stretch>
            <a:fillRect/>
          </a:stretch>
        </p:blipFill>
        <p:spPr>
          <a:xfrm>
            <a:off x="634440" y="327860"/>
            <a:ext cx="1354918" cy="1352824"/>
          </a:xfrm>
          <a:prstGeom prst="rect">
            <a:avLst/>
          </a:prstGeom>
        </p:spPr>
      </p:pic>
      <p:sp>
        <p:nvSpPr>
          <p:cNvPr id="2" name="TextBox 1">
            <a:extLst>
              <a:ext uri="{FF2B5EF4-FFF2-40B4-BE49-F238E27FC236}">
                <a16:creationId xmlns:a16="http://schemas.microsoft.com/office/drawing/2014/main" id="{DE0EC616-DC4A-D98E-4A70-886451F3CC0C}"/>
              </a:ext>
            </a:extLst>
          </p:cNvPr>
          <p:cNvSpPr txBox="1"/>
          <p:nvPr/>
        </p:nvSpPr>
        <p:spPr>
          <a:xfrm>
            <a:off x="2378696" y="292487"/>
            <a:ext cx="8471555" cy="954107"/>
          </a:xfrm>
          <a:prstGeom prst="rect">
            <a:avLst/>
          </a:prstGeom>
          <a:noFill/>
        </p:spPr>
        <p:txBody>
          <a:bodyPr wrap="square" rtlCol="0">
            <a:spAutoFit/>
          </a:bodyPr>
          <a:lstStyle/>
          <a:p>
            <a:endParaRPr lang="en-US" sz="2800" spc="600" dirty="0">
              <a:latin typeface="Arial Black" panose="020B0A04020102020204" pitchFamily="34" charset="0"/>
            </a:endParaRPr>
          </a:p>
          <a:p>
            <a:r>
              <a:rPr lang="en-US" sz="2800" spc="600" dirty="0">
                <a:latin typeface="Arial Black" panose="020B0A04020102020204" pitchFamily="34" charset="0"/>
              </a:rPr>
              <a:t>Approach (1/2)</a:t>
            </a:r>
          </a:p>
        </p:txBody>
      </p:sp>
      <p:sp>
        <p:nvSpPr>
          <p:cNvPr id="3" name="Rectangle 2">
            <a:extLst>
              <a:ext uri="{FF2B5EF4-FFF2-40B4-BE49-F238E27FC236}">
                <a16:creationId xmlns:a16="http://schemas.microsoft.com/office/drawing/2014/main" id="{EF1BD17C-49A0-9515-27CF-7CCDC81A8243}"/>
              </a:ext>
            </a:extLst>
          </p:cNvPr>
          <p:cNvSpPr/>
          <p:nvPr/>
        </p:nvSpPr>
        <p:spPr>
          <a:xfrm>
            <a:off x="2755362" y="1300899"/>
            <a:ext cx="8961120" cy="4854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ysClr val="windowText" lastClr="000000"/>
              </a:solidFill>
            </a:endParaRP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C849C1AC-ACBA-8829-79D8-08BC13C42B73}"/>
                  </a:ext>
                </a:extLst>
              </p:cNvPr>
              <p:cNvSpPr txBox="1"/>
              <p:nvPr/>
            </p:nvSpPr>
            <p:spPr>
              <a:xfrm>
                <a:off x="1005378" y="2185015"/>
                <a:ext cx="10181241" cy="830997"/>
              </a:xfrm>
              <a:prstGeom prst="rect">
                <a:avLst/>
              </a:prstGeom>
              <a:noFill/>
            </p:spPr>
            <p:txBody>
              <a:bodyPr wrap="square" rtlCol="0">
                <a:spAutoFit/>
              </a:bodyPr>
              <a:lstStyle/>
              <a:p>
                <a:r>
                  <a:rPr lang="en-US" sz="2400" dirty="0"/>
                  <a:t>The probability of having </a:t>
                </a:r>
                <a14:m>
                  <m:oMath xmlns:m="http://schemas.openxmlformats.org/officeDocument/2006/math">
                    <m:r>
                      <a:rPr lang="en-US" sz="2400" b="0" i="1" smtClean="0">
                        <a:latin typeface="Cambria Math" panose="02040503050406030204" pitchFamily="18" charset="0"/>
                      </a:rPr>
                      <m:t>𝑥</m:t>
                    </m:r>
                  </m:oMath>
                </a14:m>
                <a:r>
                  <a:rPr lang="en-US" sz="2400" dirty="0"/>
                  <a:t> events occurring independently in </a:t>
                </a:r>
                <a14:m>
                  <m:oMath xmlns:m="http://schemas.openxmlformats.org/officeDocument/2006/math">
                    <m:r>
                      <a:rPr lang="en-US" sz="2400" b="0" i="1">
                        <a:latin typeface="Cambria Math" panose="02040503050406030204" pitchFamily="18" charset="0"/>
                      </a:rPr>
                      <m:t>𝑁</m:t>
                    </m:r>
                    <m:r>
                      <a:rPr lang="en-US" sz="2400" b="0" i="1">
                        <a:latin typeface="Cambria Math" panose="02040503050406030204" pitchFamily="18" charset="0"/>
                      </a:rPr>
                      <m:t> </m:t>
                    </m:r>
                  </m:oMath>
                </a14:m>
                <a:r>
                  <a:rPr lang="en-US" sz="2400" dirty="0"/>
                  <a:t>similar welds at time </a:t>
                </a:r>
                <a14:m>
                  <m:oMath xmlns:m="http://schemas.openxmlformats.org/officeDocument/2006/math">
                    <m:r>
                      <a:rPr lang="en-US" sz="2400" b="0" i="1" smtClean="0">
                        <a:latin typeface="Cambria Math" panose="02040503050406030204" pitchFamily="18" charset="0"/>
                      </a:rPr>
                      <m:t>𝑡</m:t>
                    </m:r>
                  </m:oMath>
                </a14:m>
                <a:r>
                  <a:rPr lang="en-US" sz="2400" dirty="0"/>
                  <a:t> is:</a:t>
                </a:r>
              </a:p>
            </p:txBody>
          </p:sp>
        </mc:Choice>
        <mc:Fallback xmlns="">
          <p:sp>
            <p:nvSpPr>
              <p:cNvPr id="5" name="TextBox 4">
                <a:extLst>
                  <a:ext uri="{FF2B5EF4-FFF2-40B4-BE49-F238E27FC236}">
                    <a16:creationId xmlns:a16="http://schemas.microsoft.com/office/drawing/2014/main" id="{C849C1AC-ACBA-8829-79D8-08BC13C42B73}"/>
                  </a:ext>
                </a:extLst>
              </p:cNvPr>
              <p:cNvSpPr txBox="1">
                <a:spLocks noRot="1" noChangeAspect="1" noMove="1" noResize="1" noEditPoints="1" noAdjustHandles="1" noChangeArrowheads="1" noChangeShapeType="1" noTextEdit="1"/>
              </p:cNvSpPr>
              <p:nvPr/>
            </p:nvSpPr>
            <p:spPr>
              <a:xfrm>
                <a:off x="1005378" y="2185015"/>
                <a:ext cx="10181241" cy="830997"/>
              </a:xfrm>
              <a:prstGeom prst="rect">
                <a:avLst/>
              </a:prstGeom>
              <a:blipFill>
                <a:blip r:embed="rId3"/>
                <a:stretch>
                  <a:fillRect l="-958" t="-5839" r="-419" b="-1532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4FE71EB3-24DE-6D72-06B6-418CD2BA367E}"/>
                  </a:ext>
                </a:extLst>
              </p:cNvPr>
              <p:cNvSpPr txBox="1"/>
              <p:nvPr/>
            </p:nvSpPr>
            <p:spPr>
              <a:xfrm>
                <a:off x="2692399" y="3035559"/>
                <a:ext cx="6680200" cy="46820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2400" b="1" i="1" smtClean="0">
                          <a:solidFill>
                            <a:srgbClr val="0070C0"/>
                          </a:solidFill>
                          <a:latin typeface="Cambria Math" panose="02040503050406030204" pitchFamily="18" charset="0"/>
                        </a:rPr>
                        <m:t>𝑷</m:t>
                      </m:r>
                      <m:d>
                        <m:dPr>
                          <m:ctrlPr>
                            <a:rPr lang="en-US" sz="2400" b="1" i="1">
                              <a:solidFill>
                                <a:srgbClr val="0070C0"/>
                              </a:solidFill>
                              <a:latin typeface="Cambria Math" panose="02040503050406030204" pitchFamily="18" charset="0"/>
                            </a:rPr>
                          </m:ctrlPr>
                        </m:dPr>
                        <m:e>
                          <m:r>
                            <a:rPr lang="en-US" sz="2400" b="1" i="1">
                              <a:solidFill>
                                <a:srgbClr val="0070C0"/>
                              </a:solidFill>
                              <a:latin typeface="Cambria Math" panose="02040503050406030204" pitchFamily="18" charset="0"/>
                            </a:rPr>
                            <m:t>𝒆𝒗𝒆𝒏𝒕</m:t>
                          </m:r>
                          <m:r>
                            <a:rPr lang="en-US" sz="2400" b="1" i="0">
                              <a:solidFill>
                                <a:srgbClr val="0070C0"/>
                              </a:solidFill>
                              <a:latin typeface="Cambria Math" panose="02040503050406030204" pitchFamily="18" charset="0"/>
                            </a:rPr>
                            <m:t>=</m:t>
                          </m:r>
                          <m:r>
                            <a:rPr lang="en-US" sz="2400" b="1" i="1">
                              <a:solidFill>
                                <a:srgbClr val="0070C0"/>
                              </a:solidFill>
                              <a:latin typeface="Cambria Math" panose="02040503050406030204" pitchFamily="18" charset="0"/>
                            </a:rPr>
                            <m:t>𝒙</m:t>
                          </m:r>
                          <m:r>
                            <a:rPr lang="en-US" sz="2400" b="1" i="1" smtClean="0">
                              <a:solidFill>
                                <a:srgbClr val="0070C0"/>
                              </a:solidFill>
                              <a:latin typeface="Cambria Math" panose="02040503050406030204" pitchFamily="18" charset="0"/>
                            </a:rPr>
                            <m:t>,</m:t>
                          </m:r>
                          <m:r>
                            <a:rPr lang="en-US" sz="2400" b="1" i="1" smtClean="0">
                              <a:solidFill>
                                <a:srgbClr val="0070C0"/>
                              </a:solidFill>
                              <a:latin typeface="Cambria Math" panose="02040503050406030204" pitchFamily="18" charset="0"/>
                            </a:rPr>
                            <m:t>𝒕</m:t>
                          </m:r>
                        </m:e>
                      </m:d>
                      <m:r>
                        <a:rPr lang="en-US" sz="2400" b="1" i="0">
                          <a:solidFill>
                            <a:srgbClr val="0070C0"/>
                          </a:solidFill>
                          <a:latin typeface="Cambria Math" panose="02040503050406030204" pitchFamily="18" charset="0"/>
                        </a:rPr>
                        <m:t>=</m:t>
                      </m:r>
                      <m:sSubSup>
                        <m:sSubSupPr>
                          <m:ctrlPr>
                            <a:rPr lang="en-US" sz="2400" b="1" i="1">
                              <a:solidFill>
                                <a:srgbClr val="0070C0"/>
                              </a:solidFill>
                              <a:latin typeface="Cambria Math" panose="02040503050406030204" pitchFamily="18" charset="0"/>
                            </a:rPr>
                          </m:ctrlPr>
                        </m:sSubSupPr>
                        <m:e>
                          <m:r>
                            <a:rPr lang="en-US" sz="2400" b="1" i="1">
                              <a:solidFill>
                                <a:srgbClr val="0070C0"/>
                              </a:solidFill>
                              <a:latin typeface="Cambria Math" panose="02040503050406030204" pitchFamily="18" charset="0"/>
                            </a:rPr>
                            <m:t>𝑪</m:t>
                          </m:r>
                        </m:e>
                        <m:sub>
                          <m:r>
                            <a:rPr lang="en-US" sz="2400" b="1" i="1">
                              <a:solidFill>
                                <a:srgbClr val="0070C0"/>
                              </a:solidFill>
                              <a:latin typeface="Cambria Math" panose="02040503050406030204" pitchFamily="18" charset="0"/>
                            </a:rPr>
                            <m:t>𝒙</m:t>
                          </m:r>
                        </m:sub>
                        <m:sup>
                          <m:r>
                            <a:rPr lang="en-US" sz="2400" b="1" i="1">
                              <a:solidFill>
                                <a:srgbClr val="0070C0"/>
                              </a:solidFill>
                              <a:latin typeface="Cambria Math" panose="02040503050406030204" pitchFamily="18" charset="0"/>
                            </a:rPr>
                            <m:t>𝑵</m:t>
                          </m:r>
                        </m:sup>
                      </m:sSubSup>
                      <m:sSup>
                        <m:sSupPr>
                          <m:ctrlPr>
                            <a:rPr lang="en-US" sz="2400" b="1" i="1">
                              <a:solidFill>
                                <a:srgbClr val="0070C0"/>
                              </a:solidFill>
                              <a:latin typeface="Cambria Math" panose="02040503050406030204" pitchFamily="18" charset="0"/>
                            </a:rPr>
                          </m:ctrlPr>
                        </m:sSupPr>
                        <m:e>
                          <m:r>
                            <a:rPr lang="en-US" sz="2400" b="1" i="1">
                              <a:solidFill>
                                <a:srgbClr val="0070C0"/>
                              </a:solidFill>
                              <a:latin typeface="Cambria Math" panose="02040503050406030204" pitchFamily="18" charset="0"/>
                            </a:rPr>
                            <m:t>𝒑</m:t>
                          </m:r>
                          <m:r>
                            <a:rPr lang="en-US" sz="2400" b="1" i="1" smtClean="0">
                              <a:solidFill>
                                <a:srgbClr val="0070C0"/>
                              </a:solidFill>
                              <a:latin typeface="Cambria Math" panose="02040503050406030204" pitchFamily="18" charset="0"/>
                            </a:rPr>
                            <m:t>(</m:t>
                          </m:r>
                          <m:r>
                            <a:rPr lang="en-US" sz="2400" b="1" i="1" smtClean="0">
                              <a:solidFill>
                                <a:srgbClr val="0070C0"/>
                              </a:solidFill>
                              <a:latin typeface="Cambria Math" panose="02040503050406030204" pitchFamily="18" charset="0"/>
                            </a:rPr>
                            <m:t>𝒕</m:t>
                          </m:r>
                          <m:r>
                            <a:rPr lang="en-US" sz="2400" b="1" i="1" smtClean="0">
                              <a:solidFill>
                                <a:srgbClr val="0070C0"/>
                              </a:solidFill>
                              <a:latin typeface="Cambria Math" panose="02040503050406030204" pitchFamily="18" charset="0"/>
                            </a:rPr>
                            <m:t>)</m:t>
                          </m:r>
                        </m:e>
                        <m:sup>
                          <m:r>
                            <a:rPr lang="en-US" sz="2400" b="1" i="1">
                              <a:solidFill>
                                <a:srgbClr val="0070C0"/>
                              </a:solidFill>
                              <a:latin typeface="Cambria Math" panose="02040503050406030204" pitchFamily="18" charset="0"/>
                            </a:rPr>
                            <m:t>𝒙</m:t>
                          </m:r>
                        </m:sup>
                      </m:sSup>
                      <m:r>
                        <a:rPr lang="en-US" sz="2400" b="1" i="0">
                          <a:solidFill>
                            <a:srgbClr val="0070C0"/>
                          </a:solidFill>
                          <a:latin typeface="Cambria Math" panose="02040503050406030204" pitchFamily="18" charset="0"/>
                        </a:rPr>
                        <m:t>.</m:t>
                      </m:r>
                      <m:sSup>
                        <m:sSupPr>
                          <m:ctrlPr>
                            <a:rPr lang="en-US" sz="2400" b="1" i="1">
                              <a:solidFill>
                                <a:srgbClr val="0070C0"/>
                              </a:solidFill>
                              <a:latin typeface="Cambria Math" panose="02040503050406030204" pitchFamily="18" charset="0"/>
                            </a:rPr>
                          </m:ctrlPr>
                        </m:sSupPr>
                        <m:e>
                          <m:d>
                            <m:dPr>
                              <m:ctrlPr>
                                <a:rPr lang="en-US" sz="2400" b="1" i="1">
                                  <a:solidFill>
                                    <a:srgbClr val="0070C0"/>
                                  </a:solidFill>
                                  <a:latin typeface="Cambria Math" panose="02040503050406030204" pitchFamily="18" charset="0"/>
                                </a:rPr>
                              </m:ctrlPr>
                            </m:dPr>
                            <m:e>
                              <m:r>
                                <a:rPr lang="en-US" sz="2400" b="1" i="0">
                                  <a:solidFill>
                                    <a:srgbClr val="0070C0"/>
                                  </a:solidFill>
                                  <a:latin typeface="Cambria Math" panose="02040503050406030204" pitchFamily="18" charset="0"/>
                                </a:rPr>
                                <m:t>𝟏</m:t>
                              </m:r>
                              <m:r>
                                <a:rPr lang="en-US" sz="2400" b="1" i="0">
                                  <a:solidFill>
                                    <a:srgbClr val="0070C0"/>
                                  </a:solidFill>
                                  <a:latin typeface="Cambria Math" panose="02040503050406030204" pitchFamily="18" charset="0"/>
                                </a:rPr>
                                <m:t>−</m:t>
                              </m:r>
                              <m:r>
                                <a:rPr lang="en-US" sz="2400" b="1" i="1">
                                  <a:solidFill>
                                    <a:srgbClr val="0070C0"/>
                                  </a:solidFill>
                                  <a:latin typeface="Cambria Math" panose="02040503050406030204" pitchFamily="18" charset="0"/>
                                </a:rPr>
                                <m:t>𝒑</m:t>
                              </m:r>
                              <m:r>
                                <a:rPr lang="en-US" sz="2400" b="1" i="1" smtClean="0">
                                  <a:solidFill>
                                    <a:srgbClr val="0070C0"/>
                                  </a:solidFill>
                                  <a:latin typeface="Cambria Math" panose="02040503050406030204" pitchFamily="18" charset="0"/>
                                </a:rPr>
                                <m:t>(</m:t>
                              </m:r>
                              <m:r>
                                <a:rPr lang="en-US" sz="2400" b="1" i="1" smtClean="0">
                                  <a:solidFill>
                                    <a:srgbClr val="0070C0"/>
                                  </a:solidFill>
                                  <a:latin typeface="Cambria Math" panose="02040503050406030204" pitchFamily="18" charset="0"/>
                                </a:rPr>
                                <m:t>𝒕</m:t>
                              </m:r>
                              <m:r>
                                <a:rPr lang="en-US" sz="2400" b="1" i="1" smtClean="0">
                                  <a:solidFill>
                                    <a:srgbClr val="0070C0"/>
                                  </a:solidFill>
                                  <a:latin typeface="Cambria Math" panose="02040503050406030204" pitchFamily="18" charset="0"/>
                                </a:rPr>
                                <m:t>)</m:t>
                              </m:r>
                            </m:e>
                          </m:d>
                        </m:e>
                        <m:sup>
                          <m:r>
                            <a:rPr lang="en-US" sz="2400" b="1" i="1">
                              <a:solidFill>
                                <a:srgbClr val="0070C0"/>
                              </a:solidFill>
                              <a:latin typeface="Cambria Math" panose="02040503050406030204" pitchFamily="18" charset="0"/>
                            </a:rPr>
                            <m:t>𝑵</m:t>
                          </m:r>
                          <m:r>
                            <a:rPr lang="en-US" sz="2400" b="1" i="0">
                              <a:solidFill>
                                <a:srgbClr val="0070C0"/>
                              </a:solidFill>
                              <a:latin typeface="Cambria Math" panose="02040503050406030204" pitchFamily="18" charset="0"/>
                            </a:rPr>
                            <m:t>−</m:t>
                          </m:r>
                          <m:r>
                            <a:rPr lang="en-US" sz="2400" b="1" i="1">
                              <a:solidFill>
                                <a:srgbClr val="0070C0"/>
                              </a:solidFill>
                              <a:latin typeface="Cambria Math" panose="02040503050406030204" pitchFamily="18" charset="0"/>
                            </a:rPr>
                            <m:t>𝒙</m:t>
                          </m:r>
                        </m:sup>
                      </m:sSup>
                    </m:oMath>
                  </m:oMathPara>
                </a14:m>
                <a:endParaRPr lang="en-US" sz="2400" b="1" dirty="0">
                  <a:solidFill>
                    <a:srgbClr val="0070C0"/>
                  </a:solidFill>
                </a:endParaRPr>
              </a:p>
            </p:txBody>
          </p:sp>
        </mc:Choice>
        <mc:Fallback xmlns="">
          <p:sp>
            <p:nvSpPr>
              <p:cNvPr id="7" name="TextBox 6">
                <a:extLst>
                  <a:ext uri="{FF2B5EF4-FFF2-40B4-BE49-F238E27FC236}">
                    <a16:creationId xmlns:a16="http://schemas.microsoft.com/office/drawing/2014/main" id="{4FE71EB3-24DE-6D72-06B6-418CD2BA367E}"/>
                  </a:ext>
                </a:extLst>
              </p:cNvPr>
              <p:cNvSpPr txBox="1">
                <a:spLocks noRot="1" noChangeAspect="1" noMove="1" noResize="1" noEditPoints="1" noAdjustHandles="1" noChangeArrowheads="1" noChangeShapeType="1" noTextEdit="1"/>
              </p:cNvSpPr>
              <p:nvPr/>
            </p:nvSpPr>
            <p:spPr>
              <a:xfrm>
                <a:off x="2692399" y="3035559"/>
                <a:ext cx="6680200" cy="468205"/>
              </a:xfrm>
              <a:prstGeom prst="rect">
                <a:avLst/>
              </a:prstGeom>
              <a:blipFill>
                <a:blip r:embed="rId4"/>
                <a:stretch>
                  <a:fillRect b="-1688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9C92B5B3-F255-B63F-FF76-C515C5A19738}"/>
                  </a:ext>
                </a:extLst>
              </p:cNvPr>
              <p:cNvSpPr txBox="1"/>
              <p:nvPr/>
            </p:nvSpPr>
            <p:spPr>
              <a:xfrm>
                <a:off x="1005378" y="3631981"/>
                <a:ext cx="10181241" cy="461665"/>
              </a:xfrm>
              <a:prstGeom prst="rect">
                <a:avLst/>
              </a:prstGeom>
              <a:noFill/>
            </p:spPr>
            <p:txBody>
              <a:bodyPr wrap="square" rtlCol="0">
                <a:spAutoFit/>
              </a:bodyPr>
              <a:lstStyle/>
              <a:p>
                <a:r>
                  <a:rPr lang="en-US" sz="2400" dirty="0"/>
                  <a:t>, where </a:t>
                </a:r>
                <a14:m>
                  <m:oMath xmlns:m="http://schemas.openxmlformats.org/officeDocument/2006/math">
                    <m:r>
                      <a:rPr lang="en-US" sz="2400" b="0" i="1" smtClean="0">
                        <a:latin typeface="Cambria Math" panose="02040503050406030204" pitchFamily="18" charset="0"/>
                      </a:rPr>
                      <m:t>𝑝</m:t>
                    </m:r>
                    <m:r>
                      <a:rPr lang="en-US" sz="2400" b="0" i="1" smtClean="0">
                        <a:latin typeface="Cambria Math" panose="02040503050406030204" pitchFamily="18" charset="0"/>
                      </a:rPr>
                      <m:t>(</m:t>
                    </m:r>
                    <m:r>
                      <a:rPr lang="en-US" sz="2400" b="0" i="1" smtClean="0">
                        <a:latin typeface="Cambria Math" panose="02040503050406030204" pitchFamily="18" charset="0"/>
                      </a:rPr>
                      <m:t>𝑡</m:t>
                    </m:r>
                    <m:r>
                      <a:rPr lang="en-US" sz="2400" b="0" i="1" smtClean="0">
                        <a:latin typeface="Cambria Math" panose="02040503050406030204" pitchFamily="18" charset="0"/>
                      </a:rPr>
                      <m:t>)</m:t>
                    </m:r>
                  </m:oMath>
                </a14:m>
                <a:r>
                  <a:rPr lang="en-US" sz="2400" dirty="0"/>
                  <a:t> is the probability of a single event (xLPR output) occurring at time </a:t>
                </a:r>
                <a14:m>
                  <m:oMath xmlns:m="http://schemas.openxmlformats.org/officeDocument/2006/math">
                    <m:r>
                      <a:rPr lang="en-US" sz="2400" b="0" i="1" smtClean="0">
                        <a:latin typeface="Cambria Math" panose="02040503050406030204" pitchFamily="18" charset="0"/>
                      </a:rPr>
                      <m:t>𝑡</m:t>
                    </m:r>
                  </m:oMath>
                </a14:m>
                <a:r>
                  <a:rPr lang="en-US" sz="2400" dirty="0"/>
                  <a:t>.</a:t>
                </a:r>
              </a:p>
            </p:txBody>
          </p:sp>
        </mc:Choice>
        <mc:Fallback xmlns="">
          <p:sp>
            <p:nvSpPr>
              <p:cNvPr id="9" name="TextBox 8">
                <a:extLst>
                  <a:ext uri="{FF2B5EF4-FFF2-40B4-BE49-F238E27FC236}">
                    <a16:creationId xmlns:a16="http://schemas.microsoft.com/office/drawing/2014/main" id="{9C92B5B3-F255-B63F-FF76-C515C5A19738}"/>
                  </a:ext>
                </a:extLst>
              </p:cNvPr>
              <p:cNvSpPr txBox="1">
                <a:spLocks noRot="1" noChangeAspect="1" noMove="1" noResize="1" noEditPoints="1" noAdjustHandles="1" noChangeArrowheads="1" noChangeShapeType="1" noTextEdit="1"/>
              </p:cNvSpPr>
              <p:nvPr/>
            </p:nvSpPr>
            <p:spPr>
              <a:xfrm>
                <a:off x="1005378" y="3631981"/>
                <a:ext cx="10181241" cy="461665"/>
              </a:xfrm>
              <a:prstGeom prst="rect">
                <a:avLst/>
              </a:prstGeom>
              <a:blipFill>
                <a:blip r:embed="rId5"/>
                <a:stretch>
                  <a:fillRect l="-958" t="-10526" r="-778" b="-2894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E7E7B402-C232-9B17-BB90-D35D5ABDC641}"/>
                  </a:ext>
                </a:extLst>
              </p:cNvPr>
              <p:cNvSpPr txBox="1"/>
              <p:nvPr/>
            </p:nvSpPr>
            <p:spPr>
              <a:xfrm>
                <a:off x="1005378" y="4519259"/>
                <a:ext cx="10518027" cy="915892"/>
              </a:xfrm>
              <a:prstGeom prst="rect">
                <a:avLst/>
              </a:prstGeom>
              <a:noFill/>
            </p:spPr>
            <p:txBody>
              <a:bodyPr wrap="square">
                <a:spAutoFit/>
              </a:bodyPr>
              <a:lstStyle/>
              <a:p>
                <a:pPr marL="0" marR="0">
                  <a:lnSpc>
                    <a:spcPct val="115000"/>
                  </a:lnSpc>
                  <a:spcBef>
                    <a:spcPts val="0"/>
                  </a:spcBef>
                  <a:spcAft>
                    <a:spcPts val="1100"/>
                  </a:spcAft>
                </a:pPr>
                <a:r>
                  <a:rPr lang="en-US" sz="2400" dirty="0">
                    <a:effectLst/>
                    <a:ea typeface="Times New Roman" panose="02020603050405020304" pitchFamily="18" charset="0"/>
                    <a:cs typeface="Times New Roman" panose="02020603050405020304" pitchFamily="18" charset="0"/>
                  </a:rPr>
                  <a:t>For low </a:t>
                </a:r>
                <a14:m>
                  <m:oMath xmlns:m="http://schemas.openxmlformats.org/officeDocument/2006/math">
                    <m:r>
                      <a:rPr lang="en-US" sz="2400" b="0" i="1" dirty="0" smtClean="0">
                        <a:effectLst/>
                        <a:latin typeface="Cambria Math" panose="02040503050406030204" pitchFamily="18" charset="0"/>
                        <a:ea typeface="Times New Roman" panose="02020603050405020304" pitchFamily="18" charset="0"/>
                        <a:cs typeface="Times New Roman" panose="02020603050405020304" pitchFamily="18" charset="0"/>
                      </a:rPr>
                      <m:t>𝑝</m:t>
                    </m:r>
                    <m:r>
                      <a:rPr lang="en-US" sz="2400" b="0" i="1" dirty="0" smtClean="0">
                        <a:effectLst/>
                        <a:latin typeface="Cambria Math" panose="02040503050406030204" pitchFamily="18" charset="0"/>
                        <a:ea typeface="Times New Roman" panose="02020603050405020304" pitchFamily="18" charset="0"/>
                        <a:cs typeface="Times New Roman" panose="02020603050405020304" pitchFamily="18" charset="0"/>
                      </a:rPr>
                      <m:t> </m:t>
                    </m:r>
                  </m:oMath>
                </a14:m>
                <a:r>
                  <a:rPr lang="en-US" sz="2400" dirty="0">
                    <a:effectLst/>
                    <a:ea typeface="Calibri" panose="020F0502020204030204" pitchFamily="34" charset="0"/>
                    <a:cs typeface="Times New Roman" panose="02020603050405020304" pitchFamily="18" charset="0"/>
                  </a:rPr>
                  <a:t>(~ &lt; 10</a:t>
                </a:r>
                <a:r>
                  <a:rPr lang="en-US" sz="2400" baseline="30000" dirty="0">
                    <a:effectLst/>
                    <a:ea typeface="Calibri" panose="020F0502020204030204" pitchFamily="34" charset="0"/>
                    <a:cs typeface="Times New Roman" panose="02020603050405020304" pitchFamily="18" charset="0"/>
                  </a:rPr>
                  <a:t>-3</a:t>
                </a:r>
                <a:r>
                  <a:rPr lang="en-US" sz="2400" dirty="0">
                    <a:effectLst/>
                    <a:ea typeface="Calibri" panose="020F0502020204030204" pitchFamily="34" charset="0"/>
                    <a:cs typeface="Times New Roman" panose="02020603050405020304" pitchFamily="18" charset="0"/>
                  </a:rPr>
                  <a:t>) and </a:t>
                </a:r>
                <a14:m>
                  <m:oMath xmlns:m="http://schemas.openxmlformats.org/officeDocument/2006/math">
                    <m:r>
                      <a:rPr lang="en-US" sz="2400" b="0" i="1" smtClean="0">
                        <a:effectLst/>
                        <a:latin typeface="Cambria Math" panose="02040503050406030204" pitchFamily="18" charset="0"/>
                        <a:ea typeface="Calibri" panose="020F0502020204030204" pitchFamily="34" charset="0"/>
                        <a:cs typeface="Times New Roman" panose="02020603050405020304" pitchFamily="18" charset="0"/>
                      </a:rPr>
                      <m:t>𝑁</m:t>
                    </m:r>
                  </m:oMath>
                </a14:m>
                <a:r>
                  <a:rPr lang="en-US" sz="2400" dirty="0">
                    <a:effectLst/>
                    <a:ea typeface="Calibri" panose="020F0502020204030204" pitchFamily="34" charset="0"/>
                    <a:cs typeface="Times New Roman" panose="02020603050405020304" pitchFamily="18" charset="0"/>
                  </a:rPr>
                  <a:t> (&lt; 10) values, this is very close to summing the values of </a:t>
                </a:r>
                <a14:m>
                  <m:oMath xmlns:m="http://schemas.openxmlformats.org/officeDocument/2006/math">
                    <m:r>
                      <a:rPr lang="en-US" sz="2400" b="0" i="1" smtClean="0">
                        <a:effectLst/>
                        <a:latin typeface="Cambria Math" panose="02040503050406030204" pitchFamily="18" charset="0"/>
                        <a:ea typeface="Calibri" panose="020F0502020204030204" pitchFamily="34" charset="0"/>
                        <a:cs typeface="Times New Roman" panose="02020603050405020304" pitchFamily="18" charset="0"/>
                      </a:rPr>
                      <m:t>𝑝</m:t>
                    </m:r>
                    <m:r>
                      <a:rPr lang="en-US" sz="2400" b="0" i="0" smtClean="0">
                        <a:effectLst/>
                        <a:latin typeface="Cambria Math" panose="02040503050406030204" pitchFamily="18" charset="0"/>
                        <a:ea typeface="Calibri" panose="020F0502020204030204" pitchFamily="34" charset="0"/>
                        <a:cs typeface="Times New Roman" panose="02020603050405020304" pitchFamily="18" charset="0"/>
                      </a:rPr>
                      <m:t>:</m:t>
                    </m:r>
                  </m:oMath>
                </a14:m>
                <a:endParaRPr lang="en-US" sz="2400" dirty="0">
                  <a:effectLst/>
                  <a:ea typeface="Calibri" panose="020F0502020204030204" pitchFamily="34" charset="0"/>
                  <a:cs typeface="Times New Roman" panose="02020603050405020304" pitchFamily="18" charset="0"/>
                </a:endParaRPr>
              </a:p>
            </p:txBody>
          </p:sp>
        </mc:Choice>
        <mc:Fallback xmlns="">
          <p:sp>
            <p:nvSpPr>
              <p:cNvPr id="10" name="TextBox 9">
                <a:extLst>
                  <a:ext uri="{FF2B5EF4-FFF2-40B4-BE49-F238E27FC236}">
                    <a16:creationId xmlns:a16="http://schemas.microsoft.com/office/drawing/2014/main" id="{E7E7B402-C232-9B17-BB90-D35D5ABDC641}"/>
                  </a:ext>
                </a:extLst>
              </p:cNvPr>
              <p:cNvSpPr txBox="1">
                <a:spLocks noRot="1" noChangeAspect="1" noMove="1" noResize="1" noEditPoints="1" noAdjustHandles="1" noChangeArrowheads="1" noChangeShapeType="1" noTextEdit="1"/>
              </p:cNvSpPr>
              <p:nvPr/>
            </p:nvSpPr>
            <p:spPr>
              <a:xfrm>
                <a:off x="1005378" y="4519259"/>
                <a:ext cx="10518027" cy="915892"/>
              </a:xfrm>
              <a:prstGeom prst="rect">
                <a:avLst/>
              </a:prstGeom>
              <a:blipFill>
                <a:blip r:embed="rId6"/>
                <a:stretch>
                  <a:fillRect l="-928" t="-1987" b="-463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44819F56-F8F9-E281-11EC-D936AB0F1336}"/>
                  </a:ext>
                </a:extLst>
              </p:cNvPr>
              <p:cNvSpPr txBox="1"/>
              <p:nvPr/>
            </p:nvSpPr>
            <p:spPr>
              <a:xfrm>
                <a:off x="2755362" y="5359860"/>
                <a:ext cx="6680200" cy="46820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2400" b="1" i="1" smtClean="0">
                          <a:solidFill>
                            <a:srgbClr val="0070C0"/>
                          </a:solidFill>
                          <a:latin typeface="Cambria Math" panose="02040503050406030204" pitchFamily="18" charset="0"/>
                        </a:rPr>
                        <m:t>𝑷</m:t>
                      </m:r>
                      <m:d>
                        <m:dPr>
                          <m:ctrlPr>
                            <a:rPr lang="en-US" sz="2400" b="1" i="1">
                              <a:solidFill>
                                <a:srgbClr val="0070C0"/>
                              </a:solidFill>
                              <a:latin typeface="Cambria Math" panose="02040503050406030204" pitchFamily="18" charset="0"/>
                            </a:rPr>
                          </m:ctrlPr>
                        </m:dPr>
                        <m:e>
                          <m:r>
                            <a:rPr lang="en-US" sz="2400" b="1" i="1">
                              <a:solidFill>
                                <a:srgbClr val="0070C0"/>
                              </a:solidFill>
                              <a:latin typeface="Cambria Math" panose="02040503050406030204" pitchFamily="18" charset="0"/>
                            </a:rPr>
                            <m:t>𝒆𝒗𝒆𝒏𝒕</m:t>
                          </m:r>
                          <m:r>
                            <a:rPr lang="en-US" sz="2400" b="1" i="0">
                              <a:solidFill>
                                <a:srgbClr val="0070C0"/>
                              </a:solidFill>
                              <a:latin typeface="Cambria Math" panose="02040503050406030204" pitchFamily="18" charset="0"/>
                            </a:rPr>
                            <m:t>=</m:t>
                          </m:r>
                          <m:r>
                            <a:rPr lang="en-US" sz="2400" b="1" i="1">
                              <a:solidFill>
                                <a:srgbClr val="0070C0"/>
                              </a:solidFill>
                              <a:latin typeface="Cambria Math" panose="02040503050406030204" pitchFamily="18" charset="0"/>
                            </a:rPr>
                            <m:t>𝒙</m:t>
                          </m:r>
                          <m:r>
                            <a:rPr lang="en-US" sz="2400" b="1" i="1" smtClean="0">
                              <a:solidFill>
                                <a:srgbClr val="0070C0"/>
                              </a:solidFill>
                              <a:latin typeface="Cambria Math" panose="02040503050406030204" pitchFamily="18" charset="0"/>
                            </a:rPr>
                            <m:t>,</m:t>
                          </m:r>
                          <m:r>
                            <a:rPr lang="en-US" sz="2400" b="1" i="1" smtClean="0">
                              <a:solidFill>
                                <a:srgbClr val="0070C0"/>
                              </a:solidFill>
                              <a:latin typeface="Cambria Math" panose="02040503050406030204" pitchFamily="18" charset="0"/>
                            </a:rPr>
                            <m:t>𝒕</m:t>
                          </m:r>
                        </m:e>
                      </m:d>
                      <m:r>
                        <a:rPr lang="en-US" sz="2400" b="1" i="1" smtClean="0">
                          <a:solidFill>
                            <a:srgbClr val="0070C0"/>
                          </a:solidFill>
                          <a:latin typeface="Cambria Math" panose="02040503050406030204" pitchFamily="18" charset="0"/>
                        </a:rPr>
                        <m:t>≅</m:t>
                      </m:r>
                      <m:r>
                        <a:rPr lang="en-US" sz="2400" b="1" i="1" smtClean="0">
                          <a:solidFill>
                            <a:srgbClr val="0070C0"/>
                          </a:solidFill>
                          <a:latin typeface="Cambria Math" panose="02040503050406030204" pitchFamily="18" charset="0"/>
                        </a:rPr>
                        <m:t>𝒙</m:t>
                      </m:r>
                      <m:r>
                        <a:rPr lang="en-US" sz="2400" b="1" i="1" smtClean="0">
                          <a:solidFill>
                            <a:srgbClr val="0070C0"/>
                          </a:solidFill>
                          <a:latin typeface="Cambria Math" panose="02040503050406030204" pitchFamily="18" charset="0"/>
                        </a:rPr>
                        <m:t>×</m:t>
                      </m:r>
                      <m:r>
                        <a:rPr lang="en-US" sz="2400" b="1" i="1" smtClean="0">
                          <a:solidFill>
                            <a:srgbClr val="0070C0"/>
                          </a:solidFill>
                          <a:latin typeface="Cambria Math" panose="02040503050406030204" pitchFamily="18" charset="0"/>
                        </a:rPr>
                        <m:t>𝒑</m:t>
                      </m:r>
                      <m:r>
                        <a:rPr lang="en-US" sz="2400" b="1" i="1" smtClean="0">
                          <a:solidFill>
                            <a:srgbClr val="0070C0"/>
                          </a:solidFill>
                          <a:latin typeface="Cambria Math" panose="02040503050406030204" pitchFamily="18" charset="0"/>
                        </a:rPr>
                        <m:t>(</m:t>
                      </m:r>
                      <m:r>
                        <a:rPr lang="en-US" sz="2400" b="1" i="1" smtClean="0">
                          <a:solidFill>
                            <a:srgbClr val="0070C0"/>
                          </a:solidFill>
                          <a:latin typeface="Cambria Math" panose="02040503050406030204" pitchFamily="18" charset="0"/>
                        </a:rPr>
                        <m:t>𝒕</m:t>
                      </m:r>
                      <m:r>
                        <a:rPr lang="en-US" sz="2400" b="1" i="1" smtClean="0">
                          <a:solidFill>
                            <a:srgbClr val="0070C0"/>
                          </a:solidFill>
                          <a:latin typeface="Cambria Math" panose="02040503050406030204" pitchFamily="18" charset="0"/>
                        </a:rPr>
                        <m:t>)</m:t>
                      </m:r>
                    </m:oMath>
                  </m:oMathPara>
                </a14:m>
                <a:endParaRPr lang="en-US" sz="2400" b="1" dirty="0">
                  <a:solidFill>
                    <a:srgbClr val="0070C0"/>
                  </a:solidFill>
                </a:endParaRPr>
              </a:p>
            </p:txBody>
          </p:sp>
        </mc:Choice>
        <mc:Fallback xmlns="">
          <p:sp>
            <p:nvSpPr>
              <p:cNvPr id="11" name="TextBox 10">
                <a:extLst>
                  <a:ext uri="{FF2B5EF4-FFF2-40B4-BE49-F238E27FC236}">
                    <a16:creationId xmlns:a16="http://schemas.microsoft.com/office/drawing/2014/main" id="{44819F56-F8F9-E281-11EC-D936AB0F1336}"/>
                  </a:ext>
                </a:extLst>
              </p:cNvPr>
              <p:cNvSpPr txBox="1">
                <a:spLocks noRot="1" noChangeAspect="1" noMove="1" noResize="1" noEditPoints="1" noAdjustHandles="1" noChangeArrowheads="1" noChangeShapeType="1" noTextEdit="1"/>
              </p:cNvSpPr>
              <p:nvPr/>
            </p:nvSpPr>
            <p:spPr>
              <a:xfrm>
                <a:off x="2755362" y="5359860"/>
                <a:ext cx="6680200" cy="468205"/>
              </a:xfrm>
              <a:prstGeom prst="rect">
                <a:avLst/>
              </a:prstGeom>
              <a:blipFill>
                <a:blip r:embed="rId7"/>
                <a:stretch>
                  <a:fillRect b="-15584"/>
                </a:stretch>
              </a:blipFill>
            </p:spPr>
            <p:txBody>
              <a:bodyPr/>
              <a:lstStyle/>
              <a:p>
                <a:r>
                  <a:rPr lang="en-US">
                    <a:noFill/>
                  </a:rPr>
                  <a:t> </a:t>
                </a:r>
              </a:p>
            </p:txBody>
          </p:sp>
        </mc:Fallback>
      </mc:AlternateContent>
      <p:sp>
        <p:nvSpPr>
          <p:cNvPr id="12" name="TextBox 11">
            <a:extLst>
              <a:ext uri="{FF2B5EF4-FFF2-40B4-BE49-F238E27FC236}">
                <a16:creationId xmlns:a16="http://schemas.microsoft.com/office/drawing/2014/main" id="{CC2920F1-3BA2-357C-3A7C-2AE7099F278B}"/>
              </a:ext>
            </a:extLst>
          </p:cNvPr>
          <p:cNvSpPr txBox="1"/>
          <p:nvPr/>
        </p:nvSpPr>
        <p:spPr>
          <a:xfrm>
            <a:off x="0" y="1592389"/>
            <a:ext cx="12192000" cy="461665"/>
          </a:xfrm>
          <a:prstGeom prst="rect">
            <a:avLst/>
          </a:prstGeom>
          <a:noFill/>
        </p:spPr>
        <p:txBody>
          <a:bodyPr wrap="square" rtlCol="0">
            <a:spAutoFit/>
          </a:bodyPr>
          <a:lstStyle/>
          <a:p>
            <a:pPr algn="ctr"/>
            <a:r>
              <a:rPr lang="en-US" sz="2400" b="1" u="sng" dirty="0">
                <a:solidFill>
                  <a:srgbClr val="C71C22"/>
                </a:solidFill>
              </a:rPr>
              <a:t>Same Weld Type</a:t>
            </a:r>
          </a:p>
        </p:txBody>
      </p:sp>
    </p:spTree>
    <p:extLst>
      <p:ext uri="{BB962C8B-B14F-4D97-AF65-F5344CB8AC3E}">
        <p14:creationId xmlns:p14="http://schemas.microsoft.com/office/powerpoint/2010/main" val="38517511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6271F03A-61B2-47E2-86E5-A1AC2CC9F386}"/>
              </a:ext>
            </a:extLst>
          </p:cNvPr>
          <p:cNvPicPr>
            <a:picLocks noChangeAspect="1"/>
          </p:cNvPicPr>
          <p:nvPr/>
        </p:nvPicPr>
        <p:blipFill>
          <a:blip r:embed="rId2"/>
          <a:stretch>
            <a:fillRect/>
          </a:stretch>
        </p:blipFill>
        <p:spPr>
          <a:xfrm>
            <a:off x="634440" y="327860"/>
            <a:ext cx="1354918" cy="1352824"/>
          </a:xfrm>
          <a:prstGeom prst="rect">
            <a:avLst/>
          </a:prstGeom>
        </p:spPr>
      </p:pic>
      <p:sp>
        <p:nvSpPr>
          <p:cNvPr id="2" name="TextBox 1">
            <a:extLst>
              <a:ext uri="{FF2B5EF4-FFF2-40B4-BE49-F238E27FC236}">
                <a16:creationId xmlns:a16="http://schemas.microsoft.com/office/drawing/2014/main" id="{DE0EC616-DC4A-D98E-4A70-886451F3CC0C}"/>
              </a:ext>
            </a:extLst>
          </p:cNvPr>
          <p:cNvSpPr txBox="1"/>
          <p:nvPr/>
        </p:nvSpPr>
        <p:spPr>
          <a:xfrm>
            <a:off x="2378696" y="292487"/>
            <a:ext cx="8471555" cy="954107"/>
          </a:xfrm>
          <a:prstGeom prst="rect">
            <a:avLst/>
          </a:prstGeom>
          <a:noFill/>
        </p:spPr>
        <p:txBody>
          <a:bodyPr wrap="square" rtlCol="0">
            <a:spAutoFit/>
          </a:bodyPr>
          <a:lstStyle/>
          <a:p>
            <a:endParaRPr lang="en-US" sz="2800" spc="600" dirty="0">
              <a:latin typeface="Arial Black" panose="020B0A04020102020204" pitchFamily="34" charset="0"/>
            </a:endParaRPr>
          </a:p>
          <a:p>
            <a:r>
              <a:rPr lang="en-US" sz="2800" spc="600" dirty="0">
                <a:latin typeface="Arial Black" panose="020B0A04020102020204" pitchFamily="34" charset="0"/>
              </a:rPr>
              <a:t>Approach (2/2)</a:t>
            </a:r>
          </a:p>
        </p:txBody>
      </p:sp>
      <p:sp>
        <p:nvSpPr>
          <p:cNvPr id="3" name="Rectangle 2">
            <a:extLst>
              <a:ext uri="{FF2B5EF4-FFF2-40B4-BE49-F238E27FC236}">
                <a16:creationId xmlns:a16="http://schemas.microsoft.com/office/drawing/2014/main" id="{EF1BD17C-49A0-9515-27CF-7CCDC81A8243}"/>
              </a:ext>
            </a:extLst>
          </p:cNvPr>
          <p:cNvSpPr/>
          <p:nvPr/>
        </p:nvSpPr>
        <p:spPr>
          <a:xfrm>
            <a:off x="2755362" y="1300899"/>
            <a:ext cx="8961120" cy="4854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ysClr val="windowText" lastClr="000000"/>
              </a:solidFill>
            </a:endParaRPr>
          </a:p>
        </p:txBody>
      </p:sp>
      <p:sp>
        <p:nvSpPr>
          <p:cNvPr id="12" name="TextBox 11">
            <a:extLst>
              <a:ext uri="{FF2B5EF4-FFF2-40B4-BE49-F238E27FC236}">
                <a16:creationId xmlns:a16="http://schemas.microsoft.com/office/drawing/2014/main" id="{CC2920F1-3BA2-357C-3A7C-2AE7099F278B}"/>
              </a:ext>
            </a:extLst>
          </p:cNvPr>
          <p:cNvSpPr txBox="1"/>
          <p:nvPr/>
        </p:nvSpPr>
        <p:spPr>
          <a:xfrm>
            <a:off x="0" y="1592389"/>
            <a:ext cx="12192000" cy="461665"/>
          </a:xfrm>
          <a:prstGeom prst="rect">
            <a:avLst/>
          </a:prstGeom>
          <a:noFill/>
        </p:spPr>
        <p:txBody>
          <a:bodyPr wrap="square" rtlCol="0">
            <a:spAutoFit/>
          </a:bodyPr>
          <a:lstStyle/>
          <a:p>
            <a:pPr algn="ctr"/>
            <a:r>
              <a:rPr lang="en-US" sz="2400" b="1" u="sng" dirty="0">
                <a:solidFill>
                  <a:srgbClr val="C71C22"/>
                </a:solidFill>
              </a:rPr>
              <a:t>Extension to Different Weld Types</a:t>
            </a:r>
          </a:p>
        </p:txBody>
      </p: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7BDD999E-69AC-0C04-42B7-A621D8065E28}"/>
                  </a:ext>
                </a:extLst>
              </p:cNvPr>
              <p:cNvSpPr txBox="1"/>
              <p:nvPr/>
            </p:nvSpPr>
            <p:spPr>
              <a:xfrm>
                <a:off x="2076215" y="3167484"/>
                <a:ext cx="8039101" cy="150618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2400" b="1" i="1" smtClean="0">
                          <a:solidFill>
                            <a:srgbClr val="0070C0"/>
                          </a:solidFill>
                          <a:latin typeface="Cambria Math" panose="02040503050406030204" pitchFamily="18" charset="0"/>
                        </a:rPr>
                        <m:t>𝑷</m:t>
                      </m:r>
                      <m:d>
                        <m:dPr>
                          <m:ctrlPr>
                            <a:rPr lang="en-US" sz="2400" b="1" i="1">
                              <a:solidFill>
                                <a:srgbClr val="0070C0"/>
                              </a:solidFill>
                              <a:latin typeface="Cambria Math" panose="02040503050406030204" pitchFamily="18" charset="0"/>
                            </a:rPr>
                          </m:ctrlPr>
                        </m:dPr>
                        <m:e>
                          <m:r>
                            <a:rPr lang="en-US" sz="2400" b="1" i="1">
                              <a:solidFill>
                                <a:srgbClr val="0070C0"/>
                              </a:solidFill>
                              <a:latin typeface="Cambria Math" panose="02040503050406030204" pitchFamily="18" charset="0"/>
                            </a:rPr>
                            <m:t>𝒆𝒗𝒆𝒏𝒕𝒔</m:t>
                          </m:r>
                          <m:r>
                            <a:rPr lang="en-US" sz="2400" b="1" i="0">
                              <a:solidFill>
                                <a:srgbClr val="0070C0"/>
                              </a:solidFill>
                              <a:latin typeface="Cambria Math" panose="02040503050406030204" pitchFamily="18" charset="0"/>
                            </a:rPr>
                            <m:t>=</m:t>
                          </m:r>
                          <m:d>
                            <m:dPr>
                              <m:begChr m:val="{"/>
                              <m:endChr m:val="}"/>
                              <m:sepChr m:val=","/>
                              <m:ctrlPr>
                                <a:rPr lang="en-US" sz="2400" b="1" i="1">
                                  <a:solidFill>
                                    <a:srgbClr val="0070C0"/>
                                  </a:solidFill>
                                  <a:latin typeface="Cambria Math" panose="02040503050406030204" pitchFamily="18" charset="0"/>
                                </a:rPr>
                              </m:ctrlPr>
                            </m:dPr>
                            <m:e>
                              <m:sSub>
                                <m:sSubPr>
                                  <m:ctrlPr>
                                    <a:rPr lang="en-US" sz="2400" b="1" i="1">
                                      <a:solidFill>
                                        <a:srgbClr val="0070C0"/>
                                      </a:solidFill>
                                      <a:latin typeface="Cambria Math" panose="02040503050406030204" pitchFamily="18" charset="0"/>
                                    </a:rPr>
                                  </m:ctrlPr>
                                </m:sSubPr>
                                <m:e>
                                  <m:r>
                                    <a:rPr lang="en-US" sz="2400" b="1" i="1">
                                      <a:solidFill>
                                        <a:srgbClr val="0070C0"/>
                                      </a:solidFill>
                                      <a:latin typeface="Cambria Math" panose="02040503050406030204" pitchFamily="18" charset="0"/>
                                    </a:rPr>
                                    <m:t>𝒙</m:t>
                                  </m:r>
                                </m:e>
                                <m:sub>
                                  <m:r>
                                    <a:rPr lang="en-US" sz="2400" b="1" i="0">
                                      <a:solidFill>
                                        <a:srgbClr val="0070C0"/>
                                      </a:solidFill>
                                      <a:latin typeface="Cambria Math" panose="02040503050406030204" pitchFamily="18" charset="0"/>
                                    </a:rPr>
                                    <m:t>𝟏</m:t>
                                  </m:r>
                                </m:sub>
                              </m:sSub>
                            </m:e>
                            <m:e>
                              <m:sSub>
                                <m:sSubPr>
                                  <m:ctrlPr>
                                    <a:rPr lang="en-US" sz="2400" b="1" i="1">
                                      <a:solidFill>
                                        <a:srgbClr val="0070C0"/>
                                      </a:solidFill>
                                      <a:latin typeface="Cambria Math" panose="02040503050406030204" pitchFamily="18" charset="0"/>
                                    </a:rPr>
                                  </m:ctrlPr>
                                </m:sSubPr>
                                <m:e>
                                  <m:r>
                                    <a:rPr lang="en-US" sz="2400" b="1" i="1">
                                      <a:solidFill>
                                        <a:srgbClr val="0070C0"/>
                                      </a:solidFill>
                                      <a:latin typeface="Cambria Math" panose="02040503050406030204" pitchFamily="18" charset="0"/>
                                    </a:rPr>
                                    <m:t>𝒙</m:t>
                                  </m:r>
                                </m:e>
                                <m:sub>
                                  <m:r>
                                    <a:rPr lang="en-US" sz="2400" b="1" i="0">
                                      <a:solidFill>
                                        <a:srgbClr val="0070C0"/>
                                      </a:solidFill>
                                      <a:latin typeface="Cambria Math" panose="02040503050406030204" pitchFamily="18" charset="0"/>
                                    </a:rPr>
                                    <m:t>𝟐</m:t>
                                  </m:r>
                                </m:sub>
                              </m:sSub>
                            </m:e>
                            <m:e>
                              <m:r>
                                <a:rPr lang="en-US" sz="2400" b="1" i="0">
                                  <a:solidFill>
                                    <a:srgbClr val="0070C0"/>
                                  </a:solidFill>
                                  <a:latin typeface="Cambria Math" panose="02040503050406030204" pitchFamily="18" charset="0"/>
                                </a:rPr>
                                <m:t>…</m:t>
                              </m:r>
                            </m:e>
                            <m:e>
                              <m:sSub>
                                <m:sSubPr>
                                  <m:ctrlPr>
                                    <a:rPr lang="en-US" sz="2400" b="1" i="1">
                                      <a:solidFill>
                                        <a:srgbClr val="0070C0"/>
                                      </a:solidFill>
                                      <a:latin typeface="Cambria Math" panose="02040503050406030204" pitchFamily="18" charset="0"/>
                                    </a:rPr>
                                  </m:ctrlPr>
                                </m:sSubPr>
                                <m:e>
                                  <m:r>
                                    <a:rPr lang="en-US" sz="2400" b="1" i="1">
                                      <a:solidFill>
                                        <a:srgbClr val="0070C0"/>
                                      </a:solidFill>
                                      <a:latin typeface="Cambria Math" panose="02040503050406030204" pitchFamily="18" charset="0"/>
                                    </a:rPr>
                                    <m:t>𝒙</m:t>
                                  </m:r>
                                </m:e>
                                <m:sub>
                                  <m:r>
                                    <a:rPr lang="en-US" sz="2400" b="1" i="1">
                                      <a:solidFill>
                                        <a:srgbClr val="0070C0"/>
                                      </a:solidFill>
                                      <a:latin typeface="Cambria Math" panose="02040503050406030204" pitchFamily="18" charset="0"/>
                                    </a:rPr>
                                    <m:t>𝒏</m:t>
                                  </m:r>
                                </m:sub>
                              </m:sSub>
                            </m:e>
                          </m:d>
                          <m:r>
                            <a:rPr lang="en-US" sz="2400" b="1" i="1" smtClean="0">
                              <a:solidFill>
                                <a:srgbClr val="0070C0"/>
                              </a:solidFill>
                              <a:latin typeface="Cambria Math" panose="02040503050406030204" pitchFamily="18" charset="0"/>
                            </a:rPr>
                            <m:t>,</m:t>
                          </m:r>
                          <m:r>
                            <a:rPr lang="en-US" sz="2400" b="1" i="1" smtClean="0">
                              <a:solidFill>
                                <a:srgbClr val="0070C0"/>
                              </a:solidFill>
                              <a:latin typeface="Cambria Math" panose="02040503050406030204" pitchFamily="18" charset="0"/>
                            </a:rPr>
                            <m:t>𝒕</m:t>
                          </m:r>
                        </m:e>
                      </m:d>
                      <m:r>
                        <a:rPr lang="en-US" sz="2400" b="1" i="0">
                          <a:solidFill>
                            <a:srgbClr val="0070C0"/>
                          </a:solidFill>
                          <a:latin typeface="Cambria Math" panose="02040503050406030204" pitchFamily="18" charset="0"/>
                        </a:rPr>
                        <m:t>=</m:t>
                      </m:r>
                      <m:nary>
                        <m:naryPr>
                          <m:chr m:val="∏"/>
                          <m:limLoc m:val="undOvr"/>
                          <m:ctrlPr>
                            <a:rPr lang="en-US" sz="2400" b="1" i="1">
                              <a:solidFill>
                                <a:srgbClr val="0070C0"/>
                              </a:solidFill>
                              <a:latin typeface="Cambria Math" panose="02040503050406030204" pitchFamily="18" charset="0"/>
                            </a:rPr>
                          </m:ctrlPr>
                        </m:naryPr>
                        <m:sub>
                          <m:r>
                            <a:rPr lang="en-US" sz="2400" b="1" i="1">
                              <a:solidFill>
                                <a:srgbClr val="0070C0"/>
                              </a:solidFill>
                              <a:latin typeface="Cambria Math" panose="02040503050406030204" pitchFamily="18" charset="0"/>
                            </a:rPr>
                            <m:t>𝒊</m:t>
                          </m:r>
                          <m:r>
                            <a:rPr lang="en-US" sz="2400" b="1" i="0">
                              <a:solidFill>
                                <a:srgbClr val="0070C0"/>
                              </a:solidFill>
                              <a:latin typeface="Cambria Math" panose="02040503050406030204" pitchFamily="18" charset="0"/>
                            </a:rPr>
                            <m:t>=</m:t>
                          </m:r>
                          <m:r>
                            <a:rPr lang="en-US" sz="2400" b="1" i="0">
                              <a:solidFill>
                                <a:srgbClr val="0070C0"/>
                              </a:solidFill>
                              <a:latin typeface="Cambria Math" panose="02040503050406030204" pitchFamily="18" charset="0"/>
                            </a:rPr>
                            <m:t>𝟏</m:t>
                          </m:r>
                        </m:sub>
                        <m:sup>
                          <m:r>
                            <a:rPr lang="en-US" sz="2400" b="1" i="1">
                              <a:solidFill>
                                <a:srgbClr val="0070C0"/>
                              </a:solidFill>
                              <a:latin typeface="Cambria Math" panose="02040503050406030204" pitchFamily="18" charset="0"/>
                            </a:rPr>
                            <m:t>𝒌</m:t>
                          </m:r>
                        </m:sup>
                        <m:e>
                          <m:sSubSup>
                            <m:sSubSupPr>
                              <m:ctrlPr>
                                <a:rPr lang="en-US" sz="2400" b="1" i="1">
                                  <a:solidFill>
                                    <a:srgbClr val="0070C0"/>
                                  </a:solidFill>
                                  <a:latin typeface="Cambria Math" panose="02040503050406030204" pitchFamily="18" charset="0"/>
                                </a:rPr>
                              </m:ctrlPr>
                            </m:sSubSupPr>
                            <m:e>
                              <m:r>
                                <a:rPr lang="en-US" sz="2400" b="1" i="1">
                                  <a:solidFill>
                                    <a:srgbClr val="0070C0"/>
                                  </a:solidFill>
                                  <a:latin typeface="Cambria Math" panose="02040503050406030204" pitchFamily="18" charset="0"/>
                                </a:rPr>
                                <m:t>𝑪</m:t>
                              </m:r>
                            </m:e>
                            <m:sub>
                              <m:sSub>
                                <m:sSubPr>
                                  <m:ctrlPr>
                                    <a:rPr lang="en-US" sz="2400" b="1" i="1">
                                      <a:solidFill>
                                        <a:srgbClr val="0070C0"/>
                                      </a:solidFill>
                                      <a:latin typeface="Cambria Math" panose="02040503050406030204" pitchFamily="18" charset="0"/>
                                    </a:rPr>
                                  </m:ctrlPr>
                                </m:sSubPr>
                                <m:e>
                                  <m:r>
                                    <a:rPr lang="en-US" sz="2400" b="1" i="1">
                                      <a:solidFill>
                                        <a:srgbClr val="0070C0"/>
                                      </a:solidFill>
                                      <a:latin typeface="Cambria Math" panose="02040503050406030204" pitchFamily="18" charset="0"/>
                                    </a:rPr>
                                    <m:t>𝒙</m:t>
                                  </m:r>
                                </m:e>
                                <m:sub>
                                  <m:r>
                                    <a:rPr lang="en-US" sz="2400" b="1" i="1">
                                      <a:solidFill>
                                        <a:srgbClr val="0070C0"/>
                                      </a:solidFill>
                                      <a:latin typeface="Cambria Math" panose="02040503050406030204" pitchFamily="18" charset="0"/>
                                    </a:rPr>
                                    <m:t>𝒊</m:t>
                                  </m:r>
                                </m:sub>
                              </m:sSub>
                            </m:sub>
                            <m:sup>
                              <m:sSub>
                                <m:sSubPr>
                                  <m:ctrlPr>
                                    <a:rPr lang="en-US" sz="2400" b="1" i="1">
                                      <a:solidFill>
                                        <a:srgbClr val="0070C0"/>
                                      </a:solidFill>
                                      <a:latin typeface="Cambria Math" panose="02040503050406030204" pitchFamily="18" charset="0"/>
                                    </a:rPr>
                                  </m:ctrlPr>
                                </m:sSubPr>
                                <m:e>
                                  <m:r>
                                    <a:rPr lang="en-US" sz="2400" b="1" i="1">
                                      <a:solidFill>
                                        <a:srgbClr val="0070C0"/>
                                      </a:solidFill>
                                      <a:latin typeface="Cambria Math" panose="02040503050406030204" pitchFamily="18" charset="0"/>
                                    </a:rPr>
                                    <m:t>𝑵</m:t>
                                  </m:r>
                                </m:e>
                                <m:sub>
                                  <m:r>
                                    <a:rPr lang="en-US" sz="2400" b="1" i="1">
                                      <a:solidFill>
                                        <a:srgbClr val="0070C0"/>
                                      </a:solidFill>
                                      <a:latin typeface="Cambria Math" panose="02040503050406030204" pitchFamily="18" charset="0"/>
                                    </a:rPr>
                                    <m:t>𝒊</m:t>
                                  </m:r>
                                </m:sub>
                              </m:sSub>
                            </m:sup>
                          </m:sSubSup>
                          <m:sSubSup>
                            <m:sSubSupPr>
                              <m:ctrlPr>
                                <a:rPr lang="en-US" sz="2400" b="1" i="1">
                                  <a:solidFill>
                                    <a:srgbClr val="0070C0"/>
                                  </a:solidFill>
                                  <a:latin typeface="Cambria Math" panose="02040503050406030204" pitchFamily="18" charset="0"/>
                                </a:rPr>
                              </m:ctrlPr>
                            </m:sSubSupPr>
                            <m:e>
                              <m:r>
                                <a:rPr lang="en-US" sz="2400" b="1" i="1">
                                  <a:solidFill>
                                    <a:srgbClr val="0070C0"/>
                                  </a:solidFill>
                                  <a:latin typeface="Cambria Math" panose="02040503050406030204" pitchFamily="18" charset="0"/>
                                </a:rPr>
                                <m:t>𝒑</m:t>
                              </m:r>
                            </m:e>
                            <m:sub>
                              <m:r>
                                <a:rPr lang="en-US" sz="2400" b="1" i="1">
                                  <a:solidFill>
                                    <a:srgbClr val="0070C0"/>
                                  </a:solidFill>
                                  <a:latin typeface="Cambria Math" panose="02040503050406030204" pitchFamily="18" charset="0"/>
                                </a:rPr>
                                <m:t>𝒊</m:t>
                              </m:r>
                            </m:sub>
                            <m:sup>
                              <m:sSub>
                                <m:sSubPr>
                                  <m:ctrlPr>
                                    <a:rPr lang="en-US" sz="2400" b="1" i="1">
                                      <a:solidFill>
                                        <a:srgbClr val="0070C0"/>
                                      </a:solidFill>
                                      <a:latin typeface="Cambria Math" panose="02040503050406030204" pitchFamily="18" charset="0"/>
                                    </a:rPr>
                                  </m:ctrlPr>
                                </m:sSubPr>
                                <m:e>
                                  <m:r>
                                    <a:rPr lang="en-US" sz="2400" b="1" i="1">
                                      <a:solidFill>
                                        <a:srgbClr val="0070C0"/>
                                      </a:solidFill>
                                      <a:latin typeface="Cambria Math" panose="02040503050406030204" pitchFamily="18" charset="0"/>
                                    </a:rPr>
                                    <m:t>𝒙</m:t>
                                  </m:r>
                                </m:e>
                                <m:sub>
                                  <m:r>
                                    <a:rPr lang="en-US" sz="2400" b="1" i="1">
                                      <a:solidFill>
                                        <a:srgbClr val="0070C0"/>
                                      </a:solidFill>
                                      <a:latin typeface="Cambria Math" panose="02040503050406030204" pitchFamily="18" charset="0"/>
                                    </a:rPr>
                                    <m:t>𝒊</m:t>
                                  </m:r>
                                </m:sub>
                              </m:sSub>
                            </m:sup>
                          </m:sSubSup>
                          <m:r>
                            <a:rPr lang="en-US" sz="2400" b="1" i="1" smtClean="0">
                              <a:solidFill>
                                <a:srgbClr val="0070C0"/>
                              </a:solidFill>
                              <a:latin typeface="Cambria Math" panose="02040503050406030204" pitchFamily="18" charset="0"/>
                            </a:rPr>
                            <m:t>(</m:t>
                          </m:r>
                          <m:r>
                            <a:rPr lang="en-US" sz="2400" b="1" i="1" smtClean="0">
                              <a:solidFill>
                                <a:srgbClr val="0070C0"/>
                              </a:solidFill>
                              <a:latin typeface="Cambria Math" panose="02040503050406030204" pitchFamily="18" charset="0"/>
                            </a:rPr>
                            <m:t>𝒕</m:t>
                          </m:r>
                          <m:r>
                            <a:rPr lang="en-US" sz="2400" b="1" i="1" smtClean="0">
                              <a:solidFill>
                                <a:srgbClr val="0070C0"/>
                              </a:solidFill>
                              <a:latin typeface="Cambria Math" panose="02040503050406030204" pitchFamily="18" charset="0"/>
                            </a:rPr>
                            <m:t>)</m:t>
                          </m:r>
                          <m:r>
                            <a:rPr lang="en-US" sz="2400" b="1" i="0">
                              <a:solidFill>
                                <a:srgbClr val="0070C0"/>
                              </a:solidFill>
                              <a:latin typeface="Cambria Math" panose="02040503050406030204" pitchFamily="18" charset="0"/>
                            </a:rPr>
                            <m:t>.</m:t>
                          </m:r>
                          <m:sSup>
                            <m:sSupPr>
                              <m:ctrlPr>
                                <a:rPr lang="en-US" sz="2400" b="1" i="1">
                                  <a:solidFill>
                                    <a:srgbClr val="0070C0"/>
                                  </a:solidFill>
                                  <a:latin typeface="Cambria Math" panose="02040503050406030204" pitchFamily="18" charset="0"/>
                                </a:rPr>
                              </m:ctrlPr>
                            </m:sSupPr>
                            <m:e>
                              <m:d>
                                <m:dPr>
                                  <m:ctrlPr>
                                    <a:rPr lang="en-US" sz="2400" b="1" i="1">
                                      <a:solidFill>
                                        <a:srgbClr val="0070C0"/>
                                      </a:solidFill>
                                      <a:latin typeface="Cambria Math" panose="02040503050406030204" pitchFamily="18" charset="0"/>
                                    </a:rPr>
                                  </m:ctrlPr>
                                </m:dPr>
                                <m:e>
                                  <m:r>
                                    <a:rPr lang="en-US" sz="2400" b="1" i="0">
                                      <a:solidFill>
                                        <a:srgbClr val="0070C0"/>
                                      </a:solidFill>
                                      <a:latin typeface="Cambria Math" panose="02040503050406030204" pitchFamily="18" charset="0"/>
                                    </a:rPr>
                                    <m:t>𝟏</m:t>
                                  </m:r>
                                  <m:r>
                                    <a:rPr lang="en-US" sz="2400" b="1" i="0">
                                      <a:solidFill>
                                        <a:srgbClr val="0070C0"/>
                                      </a:solidFill>
                                      <a:latin typeface="Cambria Math" panose="02040503050406030204" pitchFamily="18" charset="0"/>
                                    </a:rPr>
                                    <m:t>−</m:t>
                                  </m:r>
                                  <m:sSub>
                                    <m:sSubPr>
                                      <m:ctrlPr>
                                        <a:rPr lang="en-US" sz="2400" b="1" i="1">
                                          <a:solidFill>
                                            <a:srgbClr val="0070C0"/>
                                          </a:solidFill>
                                          <a:latin typeface="Cambria Math" panose="02040503050406030204" pitchFamily="18" charset="0"/>
                                        </a:rPr>
                                      </m:ctrlPr>
                                    </m:sSubPr>
                                    <m:e>
                                      <m:r>
                                        <a:rPr lang="en-US" sz="2400" b="1" i="1">
                                          <a:solidFill>
                                            <a:srgbClr val="0070C0"/>
                                          </a:solidFill>
                                          <a:latin typeface="Cambria Math" panose="02040503050406030204" pitchFamily="18" charset="0"/>
                                        </a:rPr>
                                        <m:t>𝒑</m:t>
                                      </m:r>
                                    </m:e>
                                    <m:sub>
                                      <m:r>
                                        <a:rPr lang="en-US" sz="2400" b="1" i="1">
                                          <a:solidFill>
                                            <a:srgbClr val="0070C0"/>
                                          </a:solidFill>
                                          <a:latin typeface="Cambria Math" panose="02040503050406030204" pitchFamily="18" charset="0"/>
                                        </a:rPr>
                                        <m:t>𝒊</m:t>
                                      </m:r>
                                    </m:sub>
                                  </m:sSub>
                                  <m:r>
                                    <a:rPr lang="en-US" sz="2400" b="1" i="1" smtClean="0">
                                      <a:solidFill>
                                        <a:srgbClr val="0070C0"/>
                                      </a:solidFill>
                                      <a:latin typeface="Cambria Math" panose="02040503050406030204" pitchFamily="18" charset="0"/>
                                    </a:rPr>
                                    <m:t>(</m:t>
                                  </m:r>
                                  <m:r>
                                    <a:rPr lang="en-US" sz="2400" b="1" i="1" smtClean="0">
                                      <a:solidFill>
                                        <a:srgbClr val="0070C0"/>
                                      </a:solidFill>
                                      <a:latin typeface="Cambria Math" panose="02040503050406030204" pitchFamily="18" charset="0"/>
                                    </a:rPr>
                                    <m:t>𝒕</m:t>
                                  </m:r>
                                  <m:r>
                                    <a:rPr lang="en-US" sz="2400" b="1" i="1" smtClean="0">
                                      <a:solidFill>
                                        <a:srgbClr val="0070C0"/>
                                      </a:solidFill>
                                      <a:latin typeface="Cambria Math" panose="02040503050406030204" pitchFamily="18" charset="0"/>
                                    </a:rPr>
                                    <m:t>)</m:t>
                                  </m:r>
                                </m:e>
                              </m:d>
                            </m:e>
                            <m:sup>
                              <m:sSub>
                                <m:sSubPr>
                                  <m:ctrlPr>
                                    <a:rPr lang="en-US" sz="2400" b="1" i="1">
                                      <a:solidFill>
                                        <a:srgbClr val="0070C0"/>
                                      </a:solidFill>
                                      <a:latin typeface="Cambria Math" panose="02040503050406030204" pitchFamily="18" charset="0"/>
                                    </a:rPr>
                                  </m:ctrlPr>
                                </m:sSubPr>
                                <m:e>
                                  <m:r>
                                    <a:rPr lang="en-US" sz="2400" b="1" i="1">
                                      <a:solidFill>
                                        <a:srgbClr val="0070C0"/>
                                      </a:solidFill>
                                      <a:latin typeface="Cambria Math" panose="02040503050406030204" pitchFamily="18" charset="0"/>
                                    </a:rPr>
                                    <m:t>𝑵</m:t>
                                  </m:r>
                                </m:e>
                                <m:sub>
                                  <m:r>
                                    <a:rPr lang="en-US" sz="2400" b="1" i="1">
                                      <a:solidFill>
                                        <a:srgbClr val="0070C0"/>
                                      </a:solidFill>
                                      <a:latin typeface="Cambria Math" panose="02040503050406030204" pitchFamily="18" charset="0"/>
                                    </a:rPr>
                                    <m:t>𝒊</m:t>
                                  </m:r>
                                </m:sub>
                              </m:sSub>
                              <m:r>
                                <a:rPr lang="en-US" sz="2400" b="1" i="0">
                                  <a:solidFill>
                                    <a:srgbClr val="0070C0"/>
                                  </a:solidFill>
                                  <a:latin typeface="Cambria Math" panose="02040503050406030204" pitchFamily="18" charset="0"/>
                                </a:rPr>
                                <m:t>−</m:t>
                              </m:r>
                              <m:sSub>
                                <m:sSubPr>
                                  <m:ctrlPr>
                                    <a:rPr lang="en-US" sz="2400" b="1" i="1">
                                      <a:solidFill>
                                        <a:srgbClr val="0070C0"/>
                                      </a:solidFill>
                                      <a:latin typeface="Cambria Math" panose="02040503050406030204" pitchFamily="18" charset="0"/>
                                    </a:rPr>
                                  </m:ctrlPr>
                                </m:sSubPr>
                                <m:e>
                                  <m:r>
                                    <a:rPr lang="en-US" sz="2400" b="1" i="1">
                                      <a:solidFill>
                                        <a:srgbClr val="0070C0"/>
                                      </a:solidFill>
                                      <a:latin typeface="Cambria Math" panose="02040503050406030204" pitchFamily="18" charset="0"/>
                                    </a:rPr>
                                    <m:t>𝒙</m:t>
                                  </m:r>
                                </m:e>
                                <m:sub>
                                  <m:r>
                                    <a:rPr lang="en-US" sz="2400" b="1" i="1">
                                      <a:solidFill>
                                        <a:srgbClr val="0070C0"/>
                                      </a:solidFill>
                                      <a:latin typeface="Cambria Math" panose="02040503050406030204" pitchFamily="18" charset="0"/>
                                    </a:rPr>
                                    <m:t>𝒊</m:t>
                                  </m:r>
                                </m:sub>
                              </m:sSub>
                            </m:sup>
                          </m:sSup>
                        </m:e>
                      </m:nary>
                    </m:oMath>
                  </m:oMathPara>
                </a14:m>
                <a:endParaRPr lang="en-US" sz="2400" b="1" dirty="0">
                  <a:solidFill>
                    <a:srgbClr val="0070C0"/>
                  </a:solidFill>
                </a:endParaRPr>
              </a:p>
            </p:txBody>
          </p:sp>
        </mc:Choice>
        <mc:Fallback xmlns="">
          <p:sp>
            <p:nvSpPr>
              <p:cNvPr id="13" name="TextBox 12">
                <a:extLst>
                  <a:ext uri="{FF2B5EF4-FFF2-40B4-BE49-F238E27FC236}">
                    <a16:creationId xmlns:a16="http://schemas.microsoft.com/office/drawing/2014/main" id="{7BDD999E-69AC-0C04-42B7-A621D8065E28}"/>
                  </a:ext>
                </a:extLst>
              </p:cNvPr>
              <p:cNvSpPr txBox="1">
                <a:spLocks noRot="1" noChangeAspect="1" noMove="1" noResize="1" noEditPoints="1" noAdjustHandles="1" noChangeArrowheads="1" noChangeShapeType="1" noTextEdit="1"/>
              </p:cNvSpPr>
              <p:nvPr/>
            </p:nvSpPr>
            <p:spPr>
              <a:xfrm>
                <a:off x="2076215" y="3167484"/>
                <a:ext cx="8039101" cy="1506182"/>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E62F4F71-EF0C-4BC7-8A1E-6AA520A10710}"/>
                  </a:ext>
                </a:extLst>
              </p:cNvPr>
              <p:cNvSpPr txBox="1"/>
              <p:nvPr/>
            </p:nvSpPr>
            <p:spPr>
              <a:xfrm>
                <a:off x="1005378" y="4686274"/>
                <a:ext cx="10181241" cy="916854"/>
              </a:xfrm>
              <a:prstGeom prst="rect">
                <a:avLst/>
              </a:prstGeom>
              <a:noFill/>
            </p:spPr>
            <p:txBody>
              <a:bodyPr wrap="square">
                <a:spAutoFit/>
              </a:bodyPr>
              <a:lstStyle/>
              <a:p>
                <a:pPr>
                  <a:lnSpc>
                    <a:spcPct val="115000"/>
                  </a:lnSpc>
                  <a:spcAft>
                    <a:spcPts val="1100"/>
                  </a:spcAft>
                </a:pPr>
                <a:r>
                  <a:rPr lang="en-US" sz="2400" dirty="0">
                    <a:effectLst/>
                    <a:ea typeface="Times New Roman" panose="02020603050405020304" pitchFamily="18" charset="0"/>
                    <a:cs typeface="Times New Roman" panose="02020603050405020304" pitchFamily="18" charset="0"/>
                  </a:rPr>
                  <a:t>S</a:t>
                </a:r>
                <a14:m>
                  <m:oMath xmlns:m="http://schemas.openxmlformats.org/officeDocument/2006/math">
                    <m:r>
                      <m:rPr>
                        <m:sty m:val="p"/>
                      </m:rPr>
                      <a:rPr lang="en-US" sz="2400" b="0" i="0" dirty="0" smtClean="0">
                        <a:effectLst/>
                        <a:latin typeface="Cambria Math" panose="02040503050406030204" pitchFamily="18" charset="0"/>
                        <a:ea typeface="Times New Roman" panose="02020603050405020304" pitchFamily="18" charset="0"/>
                        <a:cs typeface="Times New Roman" panose="02020603050405020304" pitchFamily="18" charset="0"/>
                      </a:rPr>
                      <m:t>imilarly</m:t>
                    </m:r>
                    <m:r>
                      <a:rPr lang="en-US" sz="2400" b="0" i="0" dirty="0" smtClean="0">
                        <a:effectLst/>
                        <a:latin typeface="Cambria Math" panose="02040503050406030204" pitchFamily="18" charset="0"/>
                        <a:ea typeface="Times New Roman" panose="02020603050405020304" pitchFamily="18" charset="0"/>
                        <a:cs typeface="Times New Roman" panose="02020603050405020304" pitchFamily="18" charset="0"/>
                      </a:rPr>
                      <m:t>, </m:t>
                    </m:r>
                    <m:r>
                      <m:rPr>
                        <m:sty m:val="p"/>
                      </m:rPr>
                      <a:rPr lang="en-US" sz="2400" b="0" i="0" dirty="0" smtClean="0">
                        <a:effectLst/>
                        <a:latin typeface="Cambria Math" panose="02040503050406030204" pitchFamily="18" charset="0"/>
                        <a:ea typeface="Times New Roman" panose="02020603050405020304" pitchFamily="18" charset="0"/>
                        <a:cs typeface="Times New Roman" panose="02020603050405020304" pitchFamily="18" charset="0"/>
                      </a:rPr>
                      <m:t>it</m:t>
                    </m:r>
                    <m:r>
                      <a:rPr lang="en-US" sz="2400" b="0" i="0" dirty="0" smtClean="0">
                        <a:effectLst/>
                        <a:latin typeface="Cambria Math" panose="02040503050406030204" pitchFamily="18" charset="0"/>
                        <a:ea typeface="Times New Roman" panose="02020603050405020304" pitchFamily="18" charset="0"/>
                        <a:cs typeface="Times New Roman" panose="02020603050405020304" pitchFamily="18" charset="0"/>
                      </a:rPr>
                      <m:t> </m:t>
                    </m:r>
                    <m:r>
                      <m:rPr>
                        <m:sty m:val="p"/>
                      </m:rPr>
                      <a:rPr lang="en-US" sz="2400" b="0" i="0" dirty="0" smtClean="0">
                        <a:effectLst/>
                        <a:latin typeface="Cambria Math" panose="02040503050406030204" pitchFamily="18" charset="0"/>
                        <a:ea typeface="Times New Roman" panose="02020603050405020304" pitchFamily="18" charset="0"/>
                        <a:cs typeface="Times New Roman" panose="02020603050405020304" pitchFamily="18" charset="0"/>
                      </a:rPr>
                      <m:t>is</m:t>
                    </m:r>
                    <m:r>
                      <a:rPr lang="en-US" sz="2400" b="0" i="0" dirty="0" smtClean="0">
                        <a:effectLst/>
                        <a:latin typeface="Cambria Math" panose="02040503050406030204" pitchFamily="18" charset="0"/>
                        <a:ea typeface="Times New Roman" panose="02020603050405020304" pitchFamily="18" charset="0"/>
                        <a:cs typeface="Times New Roman" panose="02020603050405020304" pitchFamily="18" charset="0"/>
                      </a:rPr>
                      <m:t> </m:t>
                    </m:r>
                    <m:r>
                      <m:rPr>
                        <m:sty m:val="p"/>
                      </m:rPr>
                      <a:rPr lang="en-US" sz="2400" b="0" i="0" dirty="0" smtClean="0">
                        <a:effectLst/>
                        <a:latin typeface="Cambria Math" panose="02040503050406030204" pitchFamily="18" charset="0"/>
                        <a:ea typeface="Times New Roman" panose="02020603050405020304" pitchFamily="18" charset="0"/>
                        <a:cs typeface="Times New Roman" panose="02020603050405020304" pitchFamily="18" charset="0"/>
                      </a:rPr>
                      <m:t>very</m:t>
                    </m:r>
                    <m:r>
                      <a:rPr lang="en-US" sz="2400" b="0" i="0" dirty="0" smtClean="0">
                        <a:effectLst/>
                        <a:latin typeface="Cambria Math" panose="02040503050406030204" pitchFamily="18" charset="0"/>
                        <a:ea typeface="Times New Roman" panose="02020603050405020304" pitchFamily="18" charset="0"/>
                        <a:cs typeface="Times New Roman" panose="02020603050405020304" pitchFamily="18" charset="0"/>
                      </a:rPr>
                      <m:t> </m:t>
                    </m:r>
                    <m:r>
                      <m:rPr>
                        <m:sty m:val="p"/>
                      </m:rPr>
                      <a:rPr lang="en-US" sz="2400" b="0" i="0" dirty="0" smtClean="0">
                        <a:effectLst/>
                        <a:latin typeface="Cambria Math" panose="02040503050406030204" pitchFamily="18" charset="0"/>
                        <a:ea typeface="Times New Roman" panose="02020603050405020304" pitchFamily="18" charset="0"/>
                        <a:cs typeface="Times New Roman" panose="02020603050405020304" pitchFamily="18" charset="0"/>
                      </a:rPr>
                      <m:t>close</m:t>
                    </m:r>
                    <m:r>
                      <a:rPr lang="en-US" sz="2400" b="0" i="0" dirty="0" smtClean="0">
                        <a:effectLst/>
                        <a:latin typeface="Cambria Math" panose="02040503050406030204" pitchFamily="18" charset="0"/>
                        <a:ea typeface="Times New Roman" panose="02020603050405020304" pitchFamily="18" charset="0"/>
                        <a:cs typeface="Times New Roman" panose="02020603050405020304" pitchFamily="18" charset="0"/>
                      </a:rPr>
                      <m:t> </m:t>
                    </m:r>
                    <m:r>
                      <m:rPr>
                        <m:sty m:val="p"/>
                      </m:rPr>
                      <a:rPr lang="en-US" sz="2400" b="0" i="0" dirty="0" smtClean="0">
                        <a:effectLst/>
                        <a:latin typeface="Cambria Math" panose="02040503050406030204" pitchFamily="18" charset="0"/>
                        <a:ea typeface="Times New Roman" panose="02020603050405020304" pitchFamily="18" charset="0"/>
                        <a:cs typeface="Times New Roman" panose="02020603050405020304" pitchFamily="18" charset="0"/>
                      </a:rPr>
                      <m:t>to</m:t>
                    </m:r>
                    <m:r>
                      <a:rPr lang="en-US" sz="2400" b="0" i="0" dirty="0" smtClean="0">
                        <a:effectLst/>
                        <a:latin typeface="Cambria Math" panose="02040503050406030204" pitchFamily="18" charset="0"/>
                        <a:ea typeface="Times New Roman" panose="02020603050405020304" pitchFamily="18" charset="0"/>
                        <a:cs typeface="Times New Roman" panose="02020603050405020304" pitchFamily="18" charset="0"/>
                      </a:rPr>
                      <m:t> </m:t>
                    </m:r>
                    <m:r>
                      <m:rPr>
                        <m:sty m:val="p"/>
                      </m:rPr>
                      <a:rPr lang="en-US" sz="2400" b="0" i="0" dirty="0" smtClean="0">
                        <a:effectLst/>
                        <a:latin typeface="Cambria Math" panose="02040503050406030204" pitchFamily="18" charset="0"/>
                        <a:ea typeface="Times New Roman" panose="02020603050405020304" pitchFamily="18" charset="0"/>
                        <a:cs typeface="Times New Roman" panose="02020603050405020304" pitchFamily="18" charset="0"/>
                      </a:rPr>
                      <m:t>the</m:t>
                    </m:r>
                    <m:r>
                      <a:rPr lang="en-US" sz="2400" b="0" i="0" dirty="0" smtClean="0">
                        <a:effectLst/>
                        <a:latin typeface="Cambria Math" panose="02040503050406030204" pitchFamily="18" charset="0"/>
                        <a:ea typeface="Times New Roman" panose="02020603050405020304" pitchFamily="18" charset="0"/>
                        <a:cs typeface="Times New Roman" panose="02020603050405020304" pitchFamily="18" charset="0"/>
                      </a:rPr>
                      <m:t> </m:t>
                    </m:r>
                    <m:r>
                      <m:rPr>
                        <m:sty m:val="p"/>
                      </m:rPr>
                      <a:rPr lang="en-US" sz="2400" b="0" i="0" dirty="0" smtClean="0">
                        <a:effectLst/>
                        <a:latin typeface="Cambria Math" panose="02040503050406030204" pitchFamily="18" charset="0"/>
                        <a:ea typeface="Times New Roman" panose="02020603050405020304" pitchFamily="18" charset="0"/>
                        <a:cs typeface="Times New Roman" panose="02020603050405020304" pitchFamily="18" charset="0"/>
                      </a:rPr>
                      <m:t>sum</m:t>
                    </m:r>
                    <m:r>
                      <a:rPr lang="en-US" sz="2400" b="0" i="0" dirty="0" smtClean="0">
                        <a:effectLst/>
                        <a:latin typeface="Cambria Math" panose="02040503050406030204" pitchFamily="18" charset="0"/>
                        <a:ea typeface="Times New Roman" panose="02020603050405020304" pitchFamily="18" charset="0"/>
                        <a:cs typeface="Times New Roman" panose="02020603050405020304" pitchFamily="18" charset="0"/>
                      </a:rPr>
                      <m:t> </m:t>
                    </m:r>
                    <m:r>
                      <a:rPr lang="en-US" sz="2400" b="0" i="1" dirty="0" smtClean="0">
                        <a:effectLst/>
                        <a:latin typeface="Cambria Math" panose="02040503050406030204" pitchFamily="18" charset="0"/>
                        <a:ea typeface="Times New Roman" panose="02020603050405020304" pitchFamily="18" charset="0"/>
                        <a:cs typeface="Times New Roman" panose="02020603050405020304" pitchFamily="18" charset="0"/>
                      </a:rPr>
                      <m:t>𝑜𝑓</m:t>
                    </m:r>
                    <m:r>
                      <a:rPr lang="en-US" sz="2400" b="0" i="1" dirty="0" smtClean="0">
                        <a:effectLst/>
                        <a:latin typeface="Cambria Math" panose="02040503050406030204" pitchFamily="18" charset="0"/>
                        <a:ea typeface="Times New Roman" panose="02020603050405020304" pitchFamily="18" charset="0"/>
                        <a:cs typeface="Times New Roman" panose="02020603050405020304" pitchFamily="18" charset="0"/>
                      </a:rPr>
                      <m:t> </m:t>
                    </m:r>
                    <m:sSub>
                      <m:sSubPr>
                        <m:ctrlPr>
                          <a:rPr lang="en-US" sz="2400" i="1" dirty="0" smtClean="0">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2400" b="0" i="1" dirty="0" smtClean="0">
                            <a:effectLst/>
                            <a:latin typeface="Cambria Math" panose="02040503050406030204" pitchFamily="18" charset="0"/>
                            <a:ea typeface="Times New Roman" panose="02020603050405020304" pitchFamily="18" charset="0"/>
                            <a:cs typeface="Times New Roman" panose="02020603050405020304" pitchFamily="18" charset="0"/>
                          </a:rPr>
                          <m:t>𝑝</m:t>
                        </m:r>
                      </m:e>
                      <m:sub>
                        <m:r>
                          <a:rPr lang="en-US" sz="2400" b="0" i="1" dirty="0" smtClean="0">
                            <a:effectLst/>
                            <a:latin typeface="Cambria Math" panose="02040503050406030204" pitchFamily="18" charset="0"/>
                            <a:ea typeface="Times New Roman" panose="02020603050405020304" pitchFamily="18" charset="0"/>
                            <a:cs typeface="Times New Roman" panose="02020603050405020304" pitchFamily="18" charset="0"/>
                          </a:rPr>
                          <m:t>𝑖</m:t>
                        </m:r>
                      </m:sub>
                    </m:sSub>
                    <m:r>
                      <a:rPr lang="en-US" sz="2400" b="0" i="1" dirty="0" smtClean="0">
                        <a:effectLst/>
                        <a:latin typeface="Cambria Math" panose="02040503050406030204" pitchFamily="18" charset="0"/>
                        <a:ea typeface="Times New Roman" panose="02020603050405020304" pitchFamily="18" charset="0"/>
                        <a:cs typeface="Times New Roman" panose="02020603050405020304" pitchFamily="18" charset="0"/>
                      </a:rPr>
                      <m:t>(</m:t>
                    </m:r>
                    <m:r>
                      <a:rPr lang="en-US" sz="2400" b="0" i="1" dirty="0" smtClean="0">
                        <a:effectLst/>
                        <a:latin typeface="Cambria Math" panose="02040503050406030204" pitchFamily="18" charset="0"/>
                        <a:ea typeface="Times New Roman" panose="02020603050405020304" pitchFamily="18" charset="0"/>
                        <a:cs typeface="Times New Roman" panose="02020603050405020304" pitchFamily="18" charset="0"/>
                      </a:rPr>
                      <m:t>𝑡</m:t>
                    </m:r>
                    <m:r>
                      <a:rPr lang="en-US" sz="2400" b="0" i="1" dirty="0" smtClean="0">
                        <a:effectLst/>
                        <a:latin typeface="Cambria Math" panose="02040503050406030204" pitchFamily="18" charset="0"/>
                        <a:ea typeface="Times New Roman" panose="02020603050405020304" pitchFamily="18" charset="0"/>
                        <a:cs typeface="Times New Roman" panose="02020603050405020304" pitchFamily="18" charset="0"/>
                      </a:rPr>
                      <m:t>) </m:t>
                    </m:r>
                    <m:r>
                      <a:rPr lang="en-US" sz="2400" b="0" i="0" dirty="0" smtClean="0">
                        <a:effectLst/>
                        <a:latin typeface="Cambria Math" panose="02040503050406030204" pitchFamily="18" charset="0"/>
                        <a:ea typeface="Times New Roman" panose="02020603050405020304" pitchFamily="18" charset="0"/>
                        <a:cs typeface="Times New Roman" panose="02020603050405020304" pitchFamily="18" charset="0"/>
                      </a:rPr>
                      <m:t> </m:t>
                    </m:r>
                  </m:oMath>
                </a14:m>
                <a:r>
                  <a:rPr lang="en-US" sz="2400" dirty="0">
                    <a:effectLst/>
                    <a:ea typeface="Calibri" panose="020F0502020204030204" pitchFamily="34" charset="0"/>
                    <a:cs typeface="Times New Roman" panose="02020603050405020304" pitchFamily="18" charset="0"/>
                  </a:rPr>
                  <a:t>for low </a:t>
                </a:r>
                <a14:m>
                  <m:oMath xmlns:m="http://schemas.openxmlformats.org/officeDocument/2006/math">
                    <m:sSub>
                      <m:sSubPr>
                        <m:ctrlPr>
                          <a:rPr lang="en-US" sz="2400" i="1" smtClean="0">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400" b="0" i="1" smtClean="0">
                            <a:effectLst/>
                            <a:latin typeface="Cambria Math" panose="02040503050406030204" pitchFamily="18" charset="0"/>
                            <a:ea typeface="Calibri" panose="020F0502020204030204" pitchFamily="34" charset="0"/>
                            <a:cs typeface="Times New Roman" panose="02020603050405020304" pitchFamily="18" charset="0"/>
                          </a:rPr>
                          <m:t>𝑝</m:t>
                        </m:r>
                      </m:e>
                      <m:sub>
                        <m:r>
                          <a:rPr lang="en-US" sz="2400" b="0" i="1" smtClean="0">
                            <a:effectLst/>
                            <a:latin typeface="Cambria Math" panose="02040503050406030204" pitchFamily="18" charset="0"/>
                            <a:ea typeface="Calibri" panose="020F0502020204030204" pitchFamily="34" charset="0"/>
                            <a:cs typeface="Times New Roman" panose="02020603050405020304" pitchFamily="18" charset="0"/>
                          </a:rPr>
                          <m:t>𝑖</m:t>
                        </m:r>
                      </m:sub>
                    </m:sSub>
                  </m:oMath>
                </a14:m>
                <a:r>
                  <a:rPr lang="en-US" sz="2400" dirty="0">
                    <a:ea typeface="Calibri" panose="020F0502020204030204" pitchFamily="34" charset="0"/>
                    <a:cs typeface="Times New Roman" panose="02020603050405020304" pitchFamily="18" charset="0"/>
                  </a:rPr>
                  <a:t> (~ &lt; 10</a:t>
                </a:r>
                <a:r>
                  <a:rPr lang="en-US" sz="2400" baseline="30000" dirty="0">
                    <a:ea typeface="Calibri" panose="020F0502020204030204" pitchFamily="34" charset="0"/>
                    <a:cs typeface="Times New Roman" panose="02020603050405020304" pitchFamily="18" charset="0"/>
                  </a:rPr>
                  <a:t>-3</a:t>
                </a:r>
                <a:r>
                  <a:rPr lang="en-US" sz="2400" dirty="0">
                    <a:ea typeface="Calibri" panose="020F0502020204030204" pitchFamily="34" charset="0"/>
                    <a:cs typeface="Times New Roman" panose="02020603050405020304" pitchFamily="18" charset="0"/>
                  </a:rPr>
                  <a:t>) </a:t>
                </a:r>
                <a:r>
                  <a:rPr lang="en-US" sz="2400" dirty="0">
                    <a:effectLst/>
                    <a:ea typeface="Calibri" panose="020F0502020204030204" pitchFamily="34" charset="0"/>
                    <a:cs typeface="Times New Roman" panose="02020603050405020304" pitchFamily="18" charset="0"/>
                  </a:rPr>
                  <a:t>and </a:t>
                </a:r>
                <a14:m>
                  <m:oMath xmlns:m="http://schemas.openxmlformats.org/officeDocument/2006/math">
                    <m:sSub>
                      <m:sSubPr>
                        <m:ctrlPr>
                          <a:rPr lang="en-US" sz="2400" i="1" smtClean="0">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400" b="0" i="1" smtClean="0">
                            <a:effectLst/>
                            <a:latin typeface="Cambria Math" panose="02040503050406030204" pitchFamily="18" charset="0"/>
                            <a:ea typeface="Calibri" panose="020F0502020204030204" pitchFamily="34" charset="0"/>
                            <a:cs typeface="Times New Roman" panose="02020603050405020304" pitchFamily="18" charset="0"/>
                          </a:rPr>
                          <m:t>𝑁</m:t>
                        </m:r>
                      </m:e>
                      <m:sub>
                        <m:r>
                          <a:rPr lang="en-US" sz="2400" b="0" i="1" smtClean="0">
                            <a:effectLst/>
                            <a:latin typeface="Cambria Math" panose="02040503050406030204" pitchFamily="18" charset="0"/>
                            <a:ea typeface="Calibri" panose="020F0502020204030204" pitchFamily="34" charset="0"/>
                            <a:cs typeface="Times New Roman" panose="02020603050405020304" pitchFamily="18" charset="0"/>
                          </a:rPr>
                          <m:t>𝑖</m:t>
                        </m:r>
                      </m:sub>
                    </m:sSub>
                  </m:oMath>
                </a14:m>
                <a:r>
                  <a:rPr lang="en-US" sz="2400" dirty="0">
                    <a:effectLst/>
                    <a:ea typeface="Calibri" panose="020F0502020204030204" pitchFamily="34" charset="0"/>
                    <a:cs typeface="Times New Roman" panose="02020603050405020304" pitchFamily="18" charset="0"/>
                  </a:rPr>
                  <a:t> (&lt; 10) values:</a:t>
                </a:r>
              </a:p>
            </p:txBody>
          </p:sp>
        </mc:Choice>
        <mc:Fallback xmlns="">
          <p:sp>
            <p:nvSpPr>
              <p:cNvPr id="14" name="TextBox 13">
                <a:extLst>
                  <a:ext uri="{FF2B5EF4-FFF2-40B4-BE49-F238E27FC236}">
                    <a16:creationId xmlns:a16="http://schemas.microsoft.com/office/drawing/2014/main" id="{E62F4F71-EF0C-4BC7-8A1E-6AA520A10710}"/>
                  </a:ext>
                </a:extLst>
              </p:cNvPr>
              <p:cNvSpPr txBox="1">
                <a:spLocks noRot="1" noChangeAspect="1" noMove="1" noResize="1" noEditPoints="1" noAdjustHandles="1" noChangeArrowheads="1" noChangeShapeType="1" noTextEdit="1"/>
              </p:cNvSpPr>
              <p:nvPr/>
            </p:nvSpPr>
            <p:spPr>
              <a:xfrm>
                <a:off x="1005378" y="4686274"/>
                <a:ext cx="10181241" cy="916854"/>
              </a:xfrm>
              <a:prstGeom prst="rect">
                <a:avLst/>
              </a:prstGeom>
              <a:blipFill>
                <a:blip r:embed="rId4"/>
                <a:stretch>
                  <a:fillRect l="-958" t="-2000" r="-60" b="-14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3A8D364F-31BC-6FE4-3490-7369AD45ED62}"/>
                  </a:ext>
                </a:extLst>
              </p:cNvPr>
              <p:cNvSpPr txBox="1"/>
              <p:nvPr/>
            </p:nvSpPr>
            <p:spPr>
              <a:xfrm>
                <a:off x="2755665" y="5135240"/>
                <a:ext cx="6680200" cy="1098891"/>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2400" b="1" i="1" smtClean="0">
                          <a:solidFill>
                            <a:srgbClr val="0070C0"/>
                          </a:solidFill>
                          <a:latin typeface="Cambria Math" panose="02040503050406030204" pitchFamily="18" charset="0"/>
                        </a:rPr>
                        <m:t>𝑷</m:t>
                      </m:r>
                      <m:d>
                        <m:dPr>
                          <m:ctrlPr>
                            <a:rPr lang="en-US" sz="2400" b="1" i="1">
                              <a:solidFill>
                                <a:srgbClr val="0070C0"/>
                              </a:solidFill>
                              <a:latin typeface="Cambria Math" panose="02040503050406030204" pitchFamily="18" charset="0"/>
                            </a:rPr>
                          </m:ctrlPr>
                        </m:dPr>
                        <m:e>
                          <m:r>
                            <a:rPr lang="en-US" sz="2400" b="1" i="1">
                              <a:solidFill>
                                <a:srgbClr val="0070C0"/>
                              </a:solidFill>
                              <a:latin typeface="Cambria Math" panose="02040503050406030204" pitchFamily="18" charset="0"/>
                            </a:rPr>
                            <m:t>𝒆𝒗𝒆𝒏𝒕𝒔</m:t>
                          </m:r>
                          <m:r>
                            <a:rPr lang="en-US" sz="2400" b="1">
                              <a:solidFill>
                                <a:srgbClr val="0070C0"/>
                              </a:solidFill>
                              <a:latin typeface="Cambria Math" panose="02040503050406030204" pitchFamily="18" charset="0"/>
                            </a:rPr>
                            <m:t>=</m:t>
                          </m:r>
                          <m:d>
                            <m:dPr>
                              <m:begChr m:val="{"/>
                              <m:endChr m:val="}"/>
                              <m:sepChr m:val=","/>
                              <m:ctrlPr>
                                <a:rPr lang="en-US" sz="2400" b="1" i="1">
                                  <a:solidFill>
                                    <a:srgbClr val="0070C0"/>
                                  </a:solidFill>
                                  <a:latin typeface="Cambria Math" panose="02040503050406030204" pitchFamily="18" charset="0"/>
                                </a:rPr>
                              </m:ctrlPr>
                            </m:dPr>
                            <m:e>
                              <m:sSub>
                                <m:sSubPr>
                                  <m:ctrlPr>
                                    <a:rPr lang="en-US" sz="2400" b="1" i="1">
                                      <a:solidFill>
                                        <a:srgbClr val="0070C0"/>
                                      </a:solidFill>
                                      <a:latin typeface="Cambria Math" panose="02040503050406030204" pitchFamily="18" charset="0"/>
                                    </a:rPr>
                                  </m:ctrlPr>
                                </m:sSubPr>
                                <m:e>
                                  <m:r>
                                    <a:rPr lang="en-US" sz="2400" b="1" i="1">
                                      <a:solidFill>
                                        <a:srgbClr val="0070C0"/>
                                      </a:solidFill>
                                      <a:latin typeface="Cambria Math" panose="02040503050406030204" pitchFamily="18" charset="0"/>
                                    </a:rPr>
                                    <m:t>𝒙</m:t>
                                  </m:r>
                                </m:e>
                                <m:sub>
                                  <m:r>
                                    <a:rPr lang="en-US" sz="2400" b="1">
                                      <a:solidFill>
                                        <a:srgbClr val="0070C0"/>
                                      </a:solidFill>
                                      <a:latin typeface="Cambria Math" panose="02040503050406030204" pitchFamily="18" charset="0"/>
                                    </a:rPr>
                                    <m:t>𝟏</m:t>
                                  </m:r>
                                </m:sub>
                              </m:sSub>
                            </m:e>
                            <m:e>
                              <m:sSub>
                                <m:sSubPr>
                                  <m:ctrlPr>
                                    <a:rPr lang="en-US" sz="2400" b="1" i="1">
                                      <a:solidFill>
                                        <a:srgbClr val="0070C0"/>
                                      </a:solidFill>
                                      <a:latin typeface="Cambria Math" panose="02040503050406030204" pitchFamily="18" charset="0"/>
                                    </a:rPr>
                                  </m:ctrlPr>
                                </m:sSubPr>
                                <m:e>
                                  <m:r>
                                    <a:rPr lang="en-US" sz="2400" b="1" i="1">
                                      <a:solidFill>
                                        <a:srgbClr val="0070C0"/>
                                      </a:solidFill>
                                      <a:latin typeface="Cambria Math" panose="02040503050406030204" pitchFamily="18" charset="0"/>
                                    </a:rPr>
                                    <m:t>𝒙</m:t>
                                  </m:r>
                                </m:e>
                                <m:sub>
                                  <m:r>
                                    <a:rPr lang="en-US" sz="2400" b="1">
                                      <a:solidFill>
                                        <a:srgbClr val="0070C0"/>
                                      </a:solidFill>
                                      <a:latin typeface="Cambria Math" panose="02040503050406030204" pitchFamily="18" charset="0"/>
                                    </a:rPr>
                                    <m:t>𝟐</m:t>
                                  </m:r>
                                </m:sub>
                              </m:sSub>
                            </m:e>
                            <m:e>
                              <m:r>
                                <a:rPr lang="en-US" sz="2400" b="1">
                                  <a:solidFill>
                                    <a:srgbClr val="0070C0"/>
                                  </a:solidFill>
                                  <a:latin typeface="Cambria Math" panose="02040503050406030204" pitchFamily="18" charset="0"/>
                                </a:rPr>
                                <m:t>…</m:t>
                              </m:r>
                            </m:e>
                            <m:e>
                              <m:sSub>
                                <m:sSubPr>
                                  <m:ctrlPr>
                                    <a:rPr lang="en-US" sz="2400" b="1" i="1">
                                      <a:solidFill>
                                        <a:srgbClr val="0070C0"/>
                                      </a:solidFill>
                                      <a:latin typeface="Cambria Math" panose="02040503050406030204" pitchFamily="18" charset="0"/>
                                    </a:rPr>
                                  </m:ctrlPr>
                                </m:sSubPr>
                                <m:e>
                                  <m:r>
                                    <a:rPr lang="en-US" sz="2400" b="1" i="1">
                                      <a:solidFill>
                                        <a:srgbClr val="0070C0"/>
                                      </a:solidFill>
                                      <a:latin typeface="Cambria Math" panose="02040503050406030204" pitchFamily="18" charset="0"/>
                                    </a:rPr>
                                    <m:t>𝒙</m:t>
                                  </m:r>
                                </m:e>
                                <m:sub>
                                  <m:r>
                                    <a:rPr lang="en-US" sz="2400" b="1" i="1">
                                      <a:solidFill>
                                        <a:srgbClr val="0070C0"/>
                                      </a:solidFill>
                                      <a:latin typeface="Cambria Math" panose="02040503050406030204" pitchFamily="18" charset="0"/>
                                    </a:rPr>
                                    <m:t>𝒏</m:t>
                                  </m:r>
                                </m:sub>
                              </m:sSub>
                            </m:e>
                          </m:d>
                        </m:e>
                      </m:d>
                      <m:r>
                        <a:rPr lang="en-US" sz="2400" b="1" i="1" smtClean="0">
                          <a:solidFill>
                            <a:srgbClr val="0070C0"/>
                          </a:solidFill>
                          <a:latin typeface="Cambria Math" panose="02040503050406030204" pitchFamily="18" charset="0"/>
                        </a:rPr>
                        <m:t>≅</m:t>
                      </m:r>
                      <m:nary>
                        <m:naryPr>
                          <m:chr m:val="∑"/>
                          <m:ctrlPr>
                            <a:rPr lang="en-US" sz="2400" b="1" i="1" smtClean="0">
                              <a:solidFill>
                                <a:srgbClr val="0070C0"/>
                              </a:solidFill>
                              <a:latin typeface="Cambria Math" panose="02040503050406030204" pitchFamily="18" charset="0"/>
                            </a:rPr>
                          </m:ctrlPr>
                        </m:naryPr>
                        <m:sub>
                          <m:r>
                            <m:rPr>
                              <m:brk m:alnAt="23"/>
                            </m:rPr>
                            <a:rPr lang="en-US" sz="2400" b="1" i="1" smtClean="0">
                              <a:solidFill>
                                <a:srgbClr val="0070C0"/>
                              </a:solidFill>
                              <a:latin typeface="Cambria Math" panose="02040503050406030204" pitchFamily="18" charset="0"/>
                            </a:rPr>
                            <m:t>𝒊</m:t>
                          </m:r>
                          <m:r>
                            <a:rPr lang="en-US" sz="2400" b="1" i="1" smtClean="0">
                              <a:solidFill>
                                <a:srgbClr val="0070C0"/>
                              </a:solidFill>
                              <a:latin typeface="Cambria Math" panose="02040503050406030204" pitchFamily="18" charset="0"/>
                            </a:rPr>
                            <m:t>=</m:t>
                          </m:r>
                          <m:r>
                            <a:rPr lang="en-US" sz="2400" b="1" i="1" smtClean="0">
                              <a:solidFill>
                                <a:srgbClr val="0070C0"/>
                              </a:solidFill>
                              <a:latin typeface="Cambria Math" panose="02040503050406030204" pitchFamily="18" charset="0"/>
                            </a:rPr>
                            <m:t>𝟏</m:t>
                          </m:r>
                        </m:sub>
                        <m:sup>
                          <m:r>
                            <a:rPr lang="en-US" sz="2400" b="1" i="1" smtClean="0">
                              <a:solidFill>
                                <a:srgbClr val="0070C0"/>
                              </a:solidFill>
                              <a:latin typeface="Cambria Math" panose="02040503050406030204" pitchFamily="18" charset="0"/>
                            </a:rPr>
                            <m:t>𝒏</m:t>
                          </m:r>
                        </m:sup>
                        <m:e>
                          <m:sSub>
                            <m:sSubPr>
                              <m:ctrlPr>
                                <a:rPr lang="en-US" sz="2400" b="1" i="1" smtClean="0">
                                  <a:solidFill>
                                    <a:srgbClr val="0070C0"/>
                                  </a:solidFill>
                                  <a:latin typeface="Cambria Math" panose="02040503050406030204" pitchFamily="18" charset="0"/>
                                </a:rPr>
                              </m:ctrlPr>
                            </m:sSubPr>
                            <m:e>
                              <m:r>
                                <a:rPr lang="en-US" sz="2400" b="1" i="1" smtClean="0">
                                  <a:solidFill>
                                    <a:srgbClr val="0070C0"/>
                                  </a:solidFill>
                                  <a:latin typeface="Cambria Math" panose="02040503050406030204" pitchFamily="18" charset="0"/>
                                </a:rPr>
                                <m:t>𝒙</m:t>
                              </m:r>
                            </m:e>
                            <m:sub>
                              <m:r>
                                <a:rPr lang="en-US" sz="2400" b="1" i="1" smtClean="0">
                                  <a:solidFill>
                                    <a:srgbClr val="0070C0"/>
                                  </a:solidFill>
                                  <a:latin typeface="Cambria Math" panose="02040503050406030204" pitchFamily="18" charset="0"/>
                                </a:rPr>
                                <m:t>𝒊</m:t>
                              </m:r>
                            </m:sub>
                          </m:sSub>
                          <m:r>
                            <a:rPr lang="en-US" sz="2400" b="1" i="1" smtClean="0">
                              <a:solidFill>
                                <a:srgbClr val="0070C0"/>
                              </a:solidFill>
                              <a:latin typeface="Cambria Math" panose="02040503050406030204" pitchFamily="18" charset="0"/>
                            </a:rPr>
                            <m:t>.</m:t>
                          </m:r>
                          <m:sSub>
                            <m:sSubPr>
                              <m:ctrlPr>
                                <a:rPr lang="en-US" sz="2400" b="1" i="1" smtClean="0">
                                  <a:solidFill>
                                    <a:srgbClr val="0070C0"/>
                                  </a:solidFill>
                                  <a:latin typeface="Cambria Math" panose="02040503050406030204" pitchFamily="18" charset="0"/>
                                </a:rPr>
                              </m:ctrlPr>
                            </m:sSubPr>
                            <m:e>
                              <m:r>
                                <a:rPr lang="en-US" sz="2400" b="1" i="1" smtClean="0">
                                  <a:solidFill>
                                    <a:srgbClr val="0070C0"/>
                                  </a:solidFill>
                                  <a:latin typeface="Cambria Math" panose="02040503050406030204" pitchFamily="18" charset="0"/>
                                </a:rPr>
                                <m:t>𝒑</m:t>
                              </m:r>
                            </m:e>
                            <m:sub>
                              <m:r>
                                <a:rPr lang="en-US" sz="2400" b="1" i="1" smtClean="0">
                                  <a:solidFill>
                                    <a:srgbClr val="0070C0"/>
                                  </a:solidFill>
                                  <a:latin typeface="Cambria Math" panose="02040503050406030204" pitchFamily="18" charset="0"/>
                                </a:rPr>
                                <m:t>𝒊</m:t>
                              </m:r>
                            </m:sub>
                          </m:sSub>
                        </m:e>
                      </m:nary>
                      <m:r>
                        <a:rPr lang="en-US" sz="2400" b="1" i="1" smtClean="0">
                          <a:solidFill>
                            <a:srgbClr val="0070C0"/>
                          </a:solidFill>
                          <a:latin typeface="Cambria Math" panose="02040503050406030204" pitchFamily="18" charset="0"/>
                        </a:rPr>
                        <m:t>(</m:t>
                      </m:r>
                      <m:r>
                        <a:rPr lang="en-US" sz="2400" b="1" i="1" smtClean="0">
                          <a:solidFill>
                            <a:srgbClr val="0070C0"/>
                          </a:solidFill>
                          <a:latin typeface="Cambria Math" panose="02040503050406030204" pitchFamily="18" charset="0"/>
                        </a:rPr>
                        <m:t>𝒕</m:t>
                      </m:r>
                      <m:r>
                        <a:rPr lang="en-US" sz="2400" b="1" i="1" smtClean="0">
                          <a:solidFill>
                            <a:srgbClr val="0070C0"/>
                          </a:solidFill>
                          <a:latin typeface="Cambria Math" panose="02040503050406030204" pitchFamily="18" charset="0"/>
                        </a:rPr>
                        <m:t>)</m:t>
                      </m:r>
                    </m:oMath>
                  </m:oMathPara>
                </a14:m>
                <a:endParaRPr lang="en-US" sz="2400" b="1" dirty="0">
                  <a:solidFill>
                    <a:srgbClr val="0070C0"/>
                  </a:solidFill>
                </a:endParaRPr>
              </a:p>
            </p:txBody>
          </p:sp>
        </mc:Choice>
        <mc:Fallback xmlns="">
          <p:sp>
            <p:nvSpPr>
              <p:cNvPr id="15" name="TextBox 14">
                <a:extLst>
                  <a:ext uri="{FF2B5EF4-FFF2-40B4-BE49-F238E27FC236}">
                    <a16:creationId xmlns:a16="http://schemas.microsoft.com/office/drawing/2014/main" id="{3A8D364F-31BC-6FE4-3490-7369AD45ED62}"/>
                  </a:ext>
                </a:extLst>
              </p:cNvPr>
              <p:cNvSpPr txBox="1">
                <a:spLocks noRot="1" noChangeAspect="1" noMove="1" noResize="1" noEditPoints="1" noAdjustHandles="1" noChangeArrowheads="1" noChangeShapeType="1" noTextEdit="1"/>
              </p:cNvSpPr>
              <p:nvPr/>
            </p:nvSpPr>
            <p:spPr>
              <a:xfrm>
                <a:off x="2755665" y="5135240"/>
                <a:ext cx="6680200" cy="1098891"/>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F8B1CA69-0013-E9C8-A14A-DCE7D645D384}"/>
                  </a:ext>
                </a:extLst>
              </p:cNvPr>
              <p:cNvSpPr txBox="1"/>
              <p:nvPr/>
            </p:nvSpPr>
            <p:spPr>
              <a:xfrm>
                <a:off x="1005378" y="2168671"/>
                <a:ext cx="11186622" cy="915892"/>
              </a:xfrm>
              <a:prstGeom prst="rect">
                <a:avLst/>
              </a:prstGeom>
              <a:noFill/>
            </p:spPr>
            <p:txBody>
              <a:bodyPr wrap="square">
                <a:spAutoFit/>
              </a:bodyPr>
              <a:lstStyle/>
              <a:p>
                <a:pPr marL="0" marR="0">
                  <a:lnSpc>
                    <a:spcPct val="115000"/>
                  </a:lnSpc>
                  <a:spcBef>
                    <a:spcPts val="0"/>
                  </a:spcBef>
                  <a:spcAft>
                    <a:spcPts val="1100"/>
                  </a:spcAft>
                </a:pPr>
                <a:r>
                  <a:rPr lang="en-US" sz="2400" dirty="0">
                    <a:ea typeface="Times New Roman" panose="02020603050405020304" pitchFamily="18" charset="0"/>
                    <a:cs typeface="Times New Roman" panose="02020603050405020304" pitchFamily="18" charset="0"/>
                  </a:rPr>
                  <a:t>The p</a:t>
                </a:r>
                <a:r>
                  <a:rPr lang="en-US" sz="2400" dirty="0">
                    <a:effectLst/>
                    <a:ea typeface="Times New Roman" panose="02020603050405020304" pitchFamily="18" charset="0"/>
                    <a:cs typeface="Times New Roman" panose="02020603050405020304" pitchFamily="18" charset="0"/>
                  </a:rPr>
                  <a:t>robability of having </a:t>
                </a:r>
                <a14:m>
                  <m:oMath xmlns:m="http://schemas.openxmlformats.org/officeDocument/2006/math">
                    <m:sSub>
                      <m:sSubPr>
                        <m:ctrlPr>
                          <a:rPr lang="en-US" sz="24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2400" b="0" i="1">
                            <a:effectLst/>
                            <a:latin typeface="Cambria Math" panose="02040503050406030204" pitchFamily="18" charset="0"/>
                            <a:ea typeface="Times New Roman" panose="02020603050405020304" pitchFamily="18" charset="0"/>
                            <a:cs typeface="Times New Roman" panose="02020603050405020304" pitchFamily="18" charset="0"/>
                          </a:rPr>
                          <m:t>𝑥</m:t>
                        </m:r>
                      </m:e>
                      <m:sub>
                        <m:r>
                          <a:rPr lang="en-US" sz="2400" b="0" i="1">
                            <a:effectLst/>
                            <a:latin typeface="Cambria Math" panose="02040503050406030204" pitchFamily="18" charset="0"/>
                            <a:ea typeface="Times New Roman" panose="02020603050405020304" pitchFamily="18" charset="0"/>
                            <a:cs typeface="Times New Roman" panose="02020603050405020304" pitchFamily="18" charset="0"/>
                          </a:rPr>
                          <m:t>1</m:t>
                        </m:r>
                      </m:sub>
                    </m:sSub>
                  </m:oMath>
                </a14:m>
                <a:r>
                  <a:rPr lang="en-US" sz="2400" dirty="0">
                    <a:effectLst/>
                    <a:ea typeface="Times New Roman" panose="02020603050405020304" pitchFamily="18" charset="0"/>
                    <a:cs typeface="Times New Roman" panose="02020603050405020304" pitchFamily="18" charset="0"/>
                  </a:rPr>
                  <a:t> events occurring o</a:t>
                </a:r>
                <a14:m>
                  <m:oMath xmlns:m="http://schemas.openxmlformats.org/officeDocument/2006/math">
                    <m:r>
                      <m:rPr>
                        <m:sty m:val="p"/>
                      </m:rPr>
                      <a:rPr lang="en-US" sz="2400" b="0" i="0" smtClean="0">
                        <a:effectLst/>
                        <a:latin typeface="Cambria Math" panose="02040503050406030204" pitchFamily="18" charset="0"/>
                        <a:ea typeface="Times New Roman" panose="02020603050405020304" pitchFamily="18" charset="0"/>
                        <a:cs typeface="Times New Roman" panose="02020603050405020304" pitchFamily="18" charset="0"/>
                      </a:rPr>
                      <m:t>n</m:t>
                    </m:r>
                    <m:r>
                      <a:rPr lang="en-US" sz="2400" b="0" i="0" smtClean="0">
                        <a:effectLst/>
                        <a:latin typeface="Cambria Math" panose="02040503050406030204" pitchFamily="18" charset="0"/>
                        <a:ea typeface="Times New Roman" panose="02020603050405020304" pitchFamily="18" charset="0"/>
                        <a:cs typeface="Times New Roman" panose="02020603050405020304" pitchFamily="18" charset="0"/>
                      </a:rPr>
                      <m:t> </m:t>
                    </m:r>
                    <m:sSub>
                      <m:sSubPr>
                        <m:ctrlPr>
                          <a:rPr lang="en-US" sz="2400" i="1" smtClean="0">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2400" b="0" i="1" smtClean="0">
                            <a:effectLst/>
                            <a:latin typeface="Cambria Math" panose="02040503050406030204" pitchFamily="18" charset="0"/>
                            <a:ea typeface="Times New Roman" panose="02020603050405020304" pitchFamily="18" charset="0"/>
                            <a:cs typeface="Times New Roman" panose="02020603050405020304" pitchFamily="18" charset="0"/>
                          </a:rPr>
                          <m:t>𝑁</m:t>
                        </m:r>
                      </m:e>
                      <m:sub>
                        <m:r>
                          <a:rPr lang="en-US" sz="2400" b="0" i="1" smtClean="0">
                            <a:effectLst/>
                            <a:latin typeface="Cambria Math" panose="02040503050406030204" pitchFamily="18" charset="0"/>
                            <a:ea typeface="Times New Roman" panose="02020603050405020304" pitchFamily="18" charset="0"/>
                            <a:cs typeface="Times New Roman" panose="02020603050405020304" pitchFamily="18" charset="0"/>
                          </a:rPr>
                          <m:t>1</m:t>
                        </m:r>
                      </m:sub>
                    </m:sSub>
                  </m:oMath>
                </a14:m>
                <a:r>
                  <a:rPr lang="en-US" sz="2400" dirty="0">
                    <a:effectLst/>
                    <a:ea typeface="Times New Roman" panose="02020603050405020304" pitchFamily="18" charset="0"/>
                    <a:cs typeface="Times New Roman" panose="02020603050405020304" pitchFamily="18" charset="0"/>
                  </a:rPr>
                  <a:t>welds of type </a:t>
                </a:r>
                <a14:m>
                  <m:oMath xmlns:m="http://schemas.openxmlformats.org/officeDocument/2006/math">
                    <m:sSub>
                      <m:sSubPr>
                        <m:ctrlPr>
                          <a:rPr lang="en-US" sz="24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2400" b="0" i="1">
                            <a:effectLst/>
                            <a:latin typeface="Cambria Math" panose="02040503050406030204" pitchFamily="18" charset="0"/>
                            <a:ea typeface="Times New Roman" panose="02020603050405020304" pitchFamily="18" charset="0"/>
                            <a:cs typeface="Times New Roman" panose="02020603050405020304" pitchFamily="18" charset="0"/>
                          </a:rPr>
                          <m:t>𝑊</m:t>
                        </m:r>
                      </m:e>
                      <m:sub>
                        <m:r>
                          <a:rPr lang="en-US" sz="2400" b="0" i="1">
                            <a:effectLst/>
                            <a:latin typeface="Cambria Math" panose="02040503050406030204" pitchFamily="18" charset="0"/>
                            <a:ea typeface="Times New Roman" panose="02020603050405020304" pitchFamily="18" charset="0"/>
                            <a:cs typeface="Times New Roman" panose="02020603050405020304" pitchFamily="18" charset="0"/>
                          </a:rPr>
                          <m:t>1</m:t>
                        </m:r>
                      </m:sub>
                    </m:sSub>
                  </m:oMath>
                </a14:m>
                <a:r>
                  <a:rPr lang="en-US" sz="2400" dirty="0">
                    <a:effectLst/>
                    <a:ea typeface="Times New Roman" panose="02020603050405020304" pitchFamily="18" charset="0"/>
                    <a:cs typeface="Times New Roman" panose="02020603050405020304" pitchFamily="18" charset="0"/>
                  </a:rPr>
                  <a:t>, </a:t>
                </a:r>
                <a14:m>
                  <m:oMath xmlns:m="http://schemas.openxmlformats.org/officeDocument/2006/math">
                    <m:sSub>
                      <m:sSubPr>
                        <m:ctrlPr>
                          <a:rPr lang="en-US" sz="24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2400" b="0" i="1">
                            <a:effectLst/>
                            <a:latin typeface="Cambria Math" panose="02040503050406030204" pitchFamily="18" charset="0"/>
                            <a:ea typeface="Times New Roman" panose="02020603050405020304" pitchFamily="18" charset="0"/>
                            <a:cs typeface="Times New Roman" panose="02020603050405020304" pitchFamily="18" charset="0"/>
                          </a:rPr>
                          <m:t>𝑥</m:t>
                        </m:r>
                      </m:e>
                      <m:sub>
                        <m:r>
                          <a:rPr lang="en-US" sz="2400" b="0" i="1">
                            <a:effectLst/>
                            <a:latin typeface="Cambria Math" panose="02040503050406030204" pitchFamily="18" charset="0"/>
                            <a:ea typeface="Times New Roman" panose="02020603050405020304" pitchFamily="18" charset="0"/>
                            <a:cs typeface="Times New Roman" panose="02020603050405020304" pitchFamily="18" charset="0"/>
                          </a:rPr>
                          <m:t>2</m:t>
                        </m:r>
                      </m:sub>
                    </m:sSub>
                  </m:oMath>
                </a14:m>
                <a:r>
                  <a:rPr lang="en-US" sz="2400" dirty="0">
                    <a:effectLst/>
                    <a:ea typeface="Times New Roman" panose="02020603050405020304" pitchFamily="18" charset="0"/>
                    <a:cs typeface="Times New Roman" panose="02020603050405020304" pitchFamily="18" charset="0"/>
                  </a:rPr>
                  <a:t> events on </a:t>
                </a:r>
                <a14:m>
                  <m:oMath xmlns:m="http://schemas.openxmlformats.org/officeDocument/2006/math">
                    <m:sSub>
                      <m:sSubPr>
                        <m:ctrlPr>
                          <a:rPr lang="en-US" sz="2400" i="1" smtClean="0">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2400" b="0" i="1" smtClean="0">
                            <a:effectLst/>
                            <a:latin typeface="Cambria Math" panose="02040503050406030204" pitchFamily="18" charset="0"/>
                            <a:ea typeface="Times New Roman" panose="02020603050405020304" pitchFamily="18" charset="0"/>
                            <a:cs typeface="Times New Roman" panose="02020603050405020304" pitchFamily="18" charset="0"/>
                          </a:rPr>
                          <m:t>𝑁</m:t>
                        </m:r>
                      </m:e>
                      <m:sub>
                        <m:r>
                          <a:rPr lang="en-US" sz="2400" b="0" i="1" smtClean="0">
                            <a:effectLst/>
                            <a:latin typeface="Cambria Math" panose="02040503050406030204" pitchFamily="18" charset="0"/>
                            <a:ea typeface="Times New Roman" panose="02020603050405020304" pitchFamily="18" charset="0"/>
                            <a:cs typeface="Times New Roman" panose="02020603050405020304" pitchFamily="18" charset="0"/>
                          </a:rPr>
                          <m:t>2</m:t>
                        </m:r>
                      </m:sub>
                    </m:sSub>
                  </m:oMath>
                </a14:m>
                <a:r>
                  <a:rPr lang="en-US" sz="2400" dirty="0">
                    <a:effectLst/>
                    <a:ea typeface="Times New Roman" panose="02020603050405020304" pitchFamily="18" charset="0"/>
                    <a:cs typeface="Times New Roman" panose="02020603050405020304" pitchFamily="18" charset="0"/>
                  </a:rPr>
                  <a:t>welds of type </a:t>
                </a:r>
                <a14:m>
                  <m:oMath xmlns:m="http://schemas.openxmlformats.org/officeDocument/2006/math">
                    <m:sSub>
                      <m:sSubPr>
                        <m:ctrlPr>
                          <a:rPr lang="en-US" sz="24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2400" b="0" i="1">
                            <a:effectLst/>
                            <a:latin typeface="Cambria Math" panose="02040503050406030204" pitchFamily="18" charset="0"/>
                            <a:ea typeface="Times New Roman" panose="02020603050405020304" pitchFamily="18" charset="0"/>
                            <a:cs typeface="Times New Roman" panose="02020603050405020304" pitchFamily="18" charset="0"/>
                          </a:rPr>
                          <m:t>𝑊</m:t>
                        </m:r>
                      </m:e>
                      <m:sub>
                        <m:r>
                          <a:rPr lang="en-US" sz="2400" b="0" i="1">
                            <a:effectLst/>
                            <a:latin typeface="Cambria Math" panose="02040503050406030204" pitchFamily="18" charset="0"/>
                            <a:ea typeface="Times New Roman" panose="02020603050405020304" pitchFamily="18" charset="0"/>
                            <a:cs typeface="Times New Roman" panose="02020603050405020304" pitchFamily="18" charset="0"/>
                          </a:rPr>
                          <m:t>2</m:t>
                        </m:r>
                      </m:sub>
                    </m:sSub>
                  </m:oMath>
                </a14:m>
                <a:r>
                  <a:rPr lang="en-US" sz="2400" dirty="0">
                    <a:effectLst/>
                    <a:ea typeface="Times New Roman" panose="02020603050405020304" pitchFamily="18" charset="0"/>
                    <a:cs typeface="Times New Roman" panose="02020603050405020304" pitchFamily="18" charset="0"/>
                  </a:rPr>
                  <a:t>, and so on up to </a:t>
                </a:r>
                <a14:m>
                  <m:oMath xmlns:m="http://schemas.openxmlformats.org/officeDocument/2006/math">
                    <m:sSub>
                      <m:sSubPr>
                        <m:ctrlPr>
                          <a:rPr lang="en-US" sz="24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2400" b="0" i="1">
                            <a:effectLst/>
                            <a:latin typeface="Cambria Math" panose="02040503050406030204" pitchFamily="18" charset="0"/>
                            <a:ea typeface="Times New Roman" panose="02020603050405020304" pitchFamily="18" charset="0"/>
                            <a:cs typeface="Times New Roman" panose="02020603050405020304" pitchFamily="18" charset="0"/>
                          </a:rPr>
                          <m:t>𝑥</m:t>
                        </m:r>
                      </m:e>
                      <m:sub>
                        <m:r>
                          <a:rPr lang="en-US" sz="2400" b="0" i="1">
                            <a:effectLst/>
                            <a:latin typeface="Cambria Math" panose="02040503050406030204" pitchFamily="18" charset="0"/>
                            <a:ea typeface="Times New Roman" panose="02020603050405020304" pitchFamily="18" charset="0"/>
                            <a:cs typeface="Times New Roman" panose="02020603050405020304" pitchFamily="18" charset="0"/>
                          </a:rPr>
                          <m:t>𝑛</m:t>
                        </m:r>
                      </m:sub>
                    </m:sSub>
                  </m:oMath>
                </a14:m>
                <a:r>
                  <a:rPr lang="en-US" sz="2400" dirty="0">
                    <a:effectLst/>
                    <a:ea typeface="Times New Roman" panose="02020603050405020304" pitchFamily="18" charset="0"/>
                    <a:cs typeface="Times New Roman" panose="02020603050405020304" pitchFamily="18" charset="0"/>
                  </a:rPr>
                  <a:t> events </a:t>
                </a:r>
                <a:r>
                  <a:rPr lang="en-US" sz="2400" dirty="0">
                    <a:ea typeface="Times New Roman" panose="02020603050405020304" pitchFamily="18" charset="0"/>
                    <a:cs typeface="Times New Roman" panose="02020603050405020304" pitchFamily="18" charset="0"/>
                  </a:rPr>
                  <a:t>on </a:t>
                </a:r>
                <a14:m>
                  <m:oMath xmlns:m="http://schemas.openxmlformats.org/officeDocument/2006/math">
                    <m:sSub>
                      <m:sSubPr>
                        <m:ctrlPr>
                          <a:rPr lang="en-US" sz="2400" i="1" smtClean="0">
                            <a:latin typeface="Cambria Math" panose="02040503050406030204" pitchFamily="18" charset="0"/>
                            <a:ea typeface="Times New Roman" panose="02020603050405020304" pitchFamily="18" charset="0"/>
                            <a:cs typeface="Times New Roman" panose="02020603050405020304" pitchFamily="18" charset="0"/>
                          </a:rPr>
                        </m:ctrlPr>
                      </m:sSubPr>
                      <m:e>
                        <m:r>
                          <a:rPr lang="en-US" sz="2400" b="0" i="1" smtClean="0">
                            <a:latin typeface="Cambria Math" panose="02040503050406030204" pitchFamily="18" charset="0"/>
                            <a:ea typeface="Times New Roman" panose="02020603050405020304" pitchFamily="18" charset="0"/>
                            <a:cs typeface="Times New Roman" panose="02020603050405020304" pitchFamily="18" charset="0"/>
                          </a:rPr>
                          <m:t>𝑁</m:t>
                        </m:r>
                      </m:e>
                      <m:sub>
                        <m:r>
                          <a:rPr lang="en-US" sz="2400" b="0" i="1" smtClean="0">
                            <a:latin typeface="Cambria Math" panose="02040503050406030204" pitchFamily="18" charset="0"/>
                            <a:ea typeface="Times New Roman" panose="02020603050405020304" pitchFamily="18" charset="0"/>
                            <a:cs typeface="Times New Roman" panose="02020603050405020304" pitchFamily="18" charset="0"/>
                          </a:rPr>
                          <m:t>𝑛</m:t>
                        </m:r>
                      </m:sub>
                    </m:sSub>
                  </m:oMath>
                </a14:m>
                <a:r>
                  <a:rPr lang="en-US" sz="2400" dirty="0">
                    <a:effectLst/>
                    <a:ea typeface="Times New Roman" panose="02020603050405020304" pitchFamily="18" charset="0"/>
                    <a:cs typeface="Times New Roman" panose="02020603050405020304" pitchFamily="18" charset="0"/>
                  </a:rPr>
                  <a:t>welds of type </a:t>
                </a:r>
                <a14:m>
                  <m:oMath xmlns:m="http://schemas.openxmlformats.org/officeDocument/2006/math">
                    <m:sSub>
                      <m:sSubPr>
                        <m:ctrlPr>
                          <a:rPr lang="en-US" sz="24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2400" b="0" i="1">
                            <a:effectLst/>
                            <a:latin typeface="Cambria Math" panose="02040503050406030204" pitchFamily="18" charset="0"/>
                            <a:ea typeface="Times New Roman" panose="02020603050405020304" pitchFamily="18" charset="0"/>
                            <a:cs typeface="Times New Roman" panose="02020603050405020304" pitchFamily="18" charset="0"/>
                          </a:rPr>
                          <m:t>𝑊</m:t>
                        </m:r>
                      </m:e>
                      <m:sub>
                        <m:r>
                          <a:rPr lang="en-US" sz="2400" b="0" i="1">
                            <a:effectLst/>
                            <a:latin typeface="Cambria Math" panose="02040503050406030204" pitchFamily="18" charset="0"/>
                            <a:ea typeface="Times New Roman" panose="02020603050405020304" pitchFamily="18" charset="0"/>
                            <a:cs typeface="Times New Roman" panose="02020603050405020304" pitchFamily="18" charset="0"/>
                          </a:rPr>
                          <m:t>𝑛</m:t>
                        </m:r>
                      </m:sub>
                    </m:sSub>
                  </m:oMath>
                </a14:m>
                <a:r>
                  <a:rPr lang="en-US" sz="2400" dirty="0">
                    <a:effectLst/>
                    <a:ea typeface="Times New Roman" panose="02020603050405020304" pitchFamily="18" charset="0"/>
                    <a:cs typeface="Times New Roman" panose="02020603050405020304" pitchFamily="18" charset="0"/>
                  </a:rPr>
                  <a:t>, </a:t>
                </a:r>
                <a:r>
                  <a:rPr lang="en-US" sz="2400" dirty="0">
                    <a:ea typeface="Times New Roman" panose="02020603050405020304" pitchFamily="18" charset="0"/>
                    <a:cs typeface="Times New Roman" panose="02020603050405020304" pitchFamily="18" charset="0"/>
                  </a:rPr>
                  <a:t>is:</a:t>
                </a:r>
                <a:endParaRPr lang="en-US" sz="2400" dirty="0">
                  <a:effectLst/>
                  <a:ea typeface="Calibri" panose="020F0502020204030204" pitchFamily="34" charset="0"/>
                  <a:cs typeface="Times New Roman" panose="02020603050405020304" pitchFamily="18" charset="0"/>
                </a:endParaRPr>
              </a:p>
            </p:txBody>
          </p:sp>
        </mc:Choice>
        <mc:Fallback xmlns="">
          <p:sp>
            <p:nvSpPr>
              <p:cNvPr id="16" name="TextBox 15">
                <a:extLst>
                  <a:ext uri="{FF2B5EF4-FFF2-40B4-BE49-F238E27FC236}">
                    <a16:creationId xmlns:a16="http://schemas.microsoft.com/office/drawing/2014/main" id="{F8B1CA69-0013-E9C8-A14A-DCE7D645D384}"/>
                  </a:ext>
                </a:extLst>
              </p:cNvPr>
              <p:cNvSpPr txBox="1">
                <a:spLocks noRot="1" noChangeAspect="1" noMove="1" noResize="1" noEditPoints="1" noAdjustHandles="1" noChangeArrowheads="1" noChangeShapeType="1" noTextEdit="1"/>
              </p:cNvSpPr>
              <p:nvPr/>
            </p:nvSpPr>
            <p:spPr>
              <a:xfrm>
                <a:off x="1005378" y="2168671"/>
                <a:ext cx="11186622" cy="915892"/>
              </a:xfrm>
              <a:prstGeom prst="rect">
                <a:avLst/>
              </a:prstGeom>
              <a:blipFill>
                <a:blip r:embed="rId6"/>
                <a:stretch>
                  <a:fillRect l="-872" t="-2000" b="-14667"/>
                </a:stretch>
              </a:blipFill>
            </p:spPr>
            <p:txBody>
              <a:bodyPr/>
              <a:lstStyle/>
              <a:p>
                <a:r>
                  <a:rPr lang="en-US">
                    <a:noFill/>
                  </a:rPr>
                  <a:t> </a:t>
                </a:r>
              </a:p>
            </p:txBody>
          </p:sp>
        </mc:Fallback>
      </mc:AlternateContent>
    </p:spTree>
    <p:extLst>
      <p:ext uri="{BB962C8B-B14F-4D97-AF65-F5344CB8AC3E}">
        <p14:creationId xmlns:p14="http://schemas.microsoft.com/office/powerpoint/2010/main" val="9935334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6271F03A-61B2-47E2-86E5-A1AC2CC9F386}"/>
              </a:ext>
            </a:extLst>
          </p:cNvPr>
          <p:cNvPicPr>
            <a:picLocks noChangeAspect="1"/>
          </p:cNvPicPr>
          <p:nvPr/>
        </p:nvPicPr>
        <p:blipFill>
          <a:blip r:embed="rId2"/>
          <a:stretch>
            <a:fillRect/>
          </a:stretch>
        </p:blipFill>
        <p:spPr>
          <a:xfrm>
            <a:off x="634440" y="327860"/>
            <a:ext cx="1354918" cy="1352824"/>
          </a:xfrm>
          <a:prstGeom prst="rect">
            <a:avLst/>
          </a:prstGeom>
        </p:spPr>
      </p:pic>
      <p:sp>
        <p:nvSpPr>
          <p:cNvPr id="2" name="TextBox 1">
            <a:extLst>
              <a:ext uri="{FF2B5EF4-FFF2-40B4-BE49-F238E27FC236}">
                <a16:creationId xmlns:a16="http://schemas.microsoft.com/office/drawing/2014/main" id="{DE0EC616-DC4A-D98E-4A70-886451F3CC0C}"/>
              </a:ext>
            </a:extLst>
          </p:cNvPr>
          <p:cNvSpPr txBox="1"/>
          <p:nvPr/>
        </p:nvSpPr>
        <p:spPr>
          <a:xfrm>
            <a:off x="2378696" y="292487"/>
            <a:ext cx="8471555"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600" normalizeH="0" baseline="0" noProof="0" dirty="0">
              <a:ln>
                <a:noFill/>
              </a:ln>
              <a:solidFill>
                <a:prstClr val="black"/>
              </a:solidFill>
              <a:effectLst/>
              <a:uLnTx/>
              <a:uFillTx/>
              <a:latin typeface="Arial Black" panose="020B0A040201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600" normalizeH="0" baseline="0" noProof="0" dirty="0">
                <a:ln>
                  <a:noFill/>
                </a:ln>
                <a:solidFill>
                  <a:prstClr val="black"/>
                </a:solidFill>
                <a:effectLst/>
                <a:uLnTx/>
                <a:uFillTx/>
                <a:latin typeface="Arial Black" panose="020B0A04020102020204" pitchFamily="34" charset="0"/>
                <a:ea typeface="+mn-ea"/>
                <a:cs typeface="+mn-cs"/>
              </a:rPr>
              <a:t>Results (1/4)</a:t>
            </a:r>
          </a:p>
        </p:txBody>
      </p:sp>
      <p:sp>
        <p:nvSpPr>
          <p:cNvPr id="3" name="Rectangle 2">
            <a:extLst>
              <a:ext uri="{FF2B5EF4-FFF2-40B4-BE49-F238E27FC236}">
                <a16:creationId xmlns:a16="http://schemas.microsoft.com/office/drawing/2014/main" id="{EF1BD17C-49A0-9515-27CF-7CCDC81A8243}"/>
              </a:ext>
            </a:extLst>
          </p:cNvPr>
          <p:cNvSpPr/>
          <p:nvPr/>
        </p:nvSpPr>
        <p:spPr>
          <a:xfrm>
            <a:off x="2755362" y="1300899"/>
            <a:ext cx="8961120" cy="4854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1EBAF7D5-12E1-CE25-FD15-8E9F4CD21A59}"/>
              </a:ext>
            </a:extLst>
          </p:cNvPr>
          <p:cNvSpPr txBox="1"/>
          <p:nvPr/>
        </p:nvSpPr>
        <p:spPr>
          <a:xfrm>
            <a:off x="-470" y="1403753"/>
            <a:ext cx="12192000" cy="830997"/>
          </a:xfrm>
          <a:prstGeom prst="rect">
            <a:avLst/>
          </a:prstGeom>
          <a:noFill/>
        </p:spPr>
        <p:txBody>
          <a:bodyPr wrap="square" rtlCol="0">
            <a:spAutoFit/>
          </a:bodyPr>
          <a:lstStyle/>
          <a:p>
            <a:pPr algn="ctr"/>
            <a:r>
              <a:rPr lang="en-US" sz="2400" b="1" u="sng" dirty="0">
                <a:solidFill>
                  <a:srgbClr val="C71C22"/>
                </a:solidFill>
              </a:rPr>
              <a:t>Westinghouse 4-Loop</a:t>
            </a:r>
            <a:br>
              <a:rPr lang="en-US" sz="2400" b="1" u="sng" dirty="0">
                <a:solidFill>
                  <a:srgbClr val="C71C22"/>
                </a:solidFill>
              </a:rPr>
            </a:br>
            <a:r>
              <a:rPr lang="en-US" sz="2400" b="1" u="sng" dirty="0">
                <a:solidFill>
                  <a:srgbClr val="C71C22"/>
                </a:solidFill>
              </a:rPr>
              <a:t>Pressurized Water Reactor Bounding Analysis</a:t>
            </a:r>
          </a:p>
        </p:txBody>
      </p:sp>
      <p:sp>
        <p:nvSpPr>
          <p:cNvPr id="7" name="TextBox 6">
            <a:extLst>
              <a:ext uri="{FF2B5EF4-FFF2-40B4-BE49-F238E27FC236}">
                <a16:creationId xmlns:a16="http://schemas.microsoft.com/office/drawing/2014/main" id="{9BA68885-D5DF-08FE-D135-194B5EEDCFD8}"/>
              </a:ext>
            </a:extLst>
          </p:cNvPr>
          <p:cNvSpPr txBox="1"/>
          <p:nvPr/>
        </p:nvSpPr>
        <p:spPr>
          <a:xfrm>
            <a:off x="2164817" y="2838983"/>
            <a:ext cx="7862366" cy="2246769"/>
          </a:xfrm>
          <a:prstGeom prst="rect">
            <a:avLst/>
          </a:prstGeom>
          <a:noFill/>
        </p:spPr>
        <p:txBody>
          <a:bodyPr wrap="square" rtlCol="0">
            <a:spAutoFit/>
          </a:bodyPr>
          <a:lstStyle/>
          <a:p>
            <a:pPr marL="461963" indent="-461963"/>
            <a:r>
              <a:rPr lang="en-US" sz="2800" dirty="0"/>
              <a:t>&gt;	5 reactor vessel outlet nozzle dissimilar metal welds (DMWs) (one used as a substitute for the 4 reactor vessel inlet nozzle DMWs)</a:t>
            </a:r>
          </a:p>
          <a:p>
            <a:pPr marL="461963" indent="-461963"/>
            <a:endParaRPr lang="en-US" sz="2800" dirty="0"/>
          </a:p>
          <a:p>
            <a:pPr marL="461963" indent="-461963"/>
            <a:r>
              <a:rPr lang="en-US" sz="2800" dirty="0"/>
              <a:t>&gt;	1 pressurizer surge line nozzle DMW</a:t>
            </a:r>
          </a:p>
        </p:txBody>
      </p:sp>
    </p:spTree>
    <p:extLst>
      <p:ext uri="{BB962C8B-B14F-4D97-AF65-F5344CB8AC3E}">
        <p14:creationId xmlns:p14="http://schemas.microsoft.com/office/powerpoint/2010/main" val="4188517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6271F03A-61B2-47E2-86E5-A1AC2CC9F386}"/>
              </a:ext>
            </a:extLst>
          </p:cNvPr>
          <p:cNvPicPr>
            <a:picLocks noChangeAspect="1"/>
          </p:cNvPicPr>
          <p:nvPr/>
        </p:nvPicPr>
        <p:blipFill>
          <a:blip r:embed="rId2"/>
          <a:stretch>
            <a:fillRect/>
          </a:stretch>
        </p:blipFill>
        <p:spPr>
          <a:xfrm>
            <a:off x="634440" y="327860"/>
            <a:ext cx="1354918" cy="1352824"/>
          </a:xfrm>
          <a:prstGeom prst="rect">
            <a:avLst/>
          </a:prstGeom>
        </p:spPr>
      </p:pic>
      <p:sp>
        <p:nvSpPr>
          <p:cNvPr id="2" name="TextBox 1">
            <a:extLst>
              <a:ext uri="{FF2B5EF4-FFF2-40B4-BE49-F238E27FC236}">
                <a16:creationId xmlns:a16="http://schemas.microsoft.com/office/drawing/2014/main" id="{DE0EC616-DC4A-D98E-4A70-886451F3CC0C}"/>
              </a:ext>
            </a:extLst>
          </p:cNvPr>
          <p:cNvSpPr txBox="1"/>
          <p:nvPr/>
        </p:nvSpPr>
        <p:spPr>
          <a:xfrm>
            <a:off x="2378696" y="292487"/>
            <a:ext cx="8471555"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600" normalizeH="0" baseline="0" noProof="0" dirty="0">
              <a:ln>
                <a:noFill/>
              </a:ln>
              <a:solidFill>
                <a:prstClr val="black"/>
              </a:solidFill>
              <a:effectLst/>
              <a:uLnTx/>
              <a:uFillTx/>
              <a:latin typeface="Arial Black" panose="020B0A040201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600" normalizeH="0" baseline="0" noProof="0" dirty="0">
                <a:ln>
                  <a:noFill/>
                </a:ln>
                <a:solidFill>
                  <a:prstClr val="black"/>
                </a:solidFill>
                <a:effectLst/>
                <a:uLnTx/>
                <a:uFillTx/>
                <a:latin typeface="Arial Black" panose="020B0A04020102020204" pitchFamily="34" charset="0"/>
                <a:ea typeface="+mn-ea"/>
                <a:cs typeface="+mn-cs"/>
              </a:rPr>
              <a:t>Results (2/4)</a:t>
            </a:r>
          </a:p>
        </p:txBody>
      </p:sp>
      <p:sp>
        <p:nvSpPr>
          <p:cNvPr id="3" name="Rectangle 2">
            <a:extLst>
              <a:ext uri="{FF2B5EF4-FFF2-40B4-BE49-F238E27FC236}">
                <a16:creationId xmlns:a16="http://schemas.microsoft.com/office/drawing/2014/main" id="{EF1BD17C-49A0-9515-27CF-7CCDC81A8243}"/>
              </a:ext>
            </a:extLst>
          </p:cNvPr>
          <p:cNvSpPr/>
          <p:nvPr/>
        </p:nvSpPr>
        <p:spPr>
          <a:xfrm>
            <a:off x="2755362" y="1300899"/>
            <a:ext cx="8961120" cy="4854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24799F8F-AE44-2382-88A5-7F27C2D5CAB4}"/>
              </a:ext>
            </a:extLst>
          </p:cNvPr>
          <p:cNvSpPr txBox="1"/>
          <p:nvPr/>
        </p:nvSpPr>
        <p:spPr>
          <a:xfrm>
            <a:off x="0" y="1391734"/>
            <a:ext cx="12192000" cy="830997"/>
          </a:xfrm>
          <a:prstGeom prst="rect">
            <a:avLst/>
          </a:prstGeom>
          <a:noFill/>
        </p:spPr>
        <p:txBody>
          <a:bodyPr wrap="square" rtlCol="0">
            <a:spAutoFit/>
          </a:bodyPr>
          <a:lstStyle/>
          <a:p>
            <a:pPr algn="ctr"/>
            <a:r>
              <a:rPr lang="en-US" sz="2400" b="1" u="sng" dirty="0">
                <a:solidFill>
                  <a:srgbClr val="C71C22"/>
                </a:solidFill>
              </a:rPr>
              <a:t>Westinghouse 4-Loop</a:t>
            </a:r>
            <a:br>
              <a:rPr lang="en-US" sz="2400" b="1" u="sng" dirty="0">
                <a:solidFill>
                  <a:srgbClr val="C71C22"/>
                </a:solidFill>
              </a:rPr>
            </a:br>
            <a:r>
              <a:rPr lang="en-US" sz="2400" b="1" u="sng" dirty="0">
                <a:solidFill>
                  <a:srgbClr val="C71C22"/>
                </a:solidFill>
              </a:rPr>
              <a:t>Pressurized Water Reactor Bounding Analysis</a:t>
            </a:r>
          </a:p>
        </p:txBody>
      </p:sp>
      <p:pic>
        <p:nvPicPr>
          <p:cNvPr id="9" name="Picture 8">
            <a:extLst>
              <a:ext uri="{FF2B5EF4-FFF2-40B4-BE49-F238E27FC236}">
                <a16:creationId xmlns:a16="http://schemas.microsoft.com/office/drawing/2014/main" id="{8181CE81-D084-0522-CD88-15387CDAE4E6}"/>
              </a:ext>
            </a:extLst>
          </p:cNvPr>
          <p:cNvPicPr>
            <a:picLocks noChangeAspect="1"/>
          </p:cNvPicPr>
          <p:nvPr/>
        </p:nvPicPr>
        <p:blipFill>
          <a:blip r:embed="rId3"/>
          <a:stretch>
            <a:fillRect/>
          </a:stretch>
        </p:blipFill>
        <p:spPr>
          <a:xfrm>
            <a:off x="851181" y="2427249"/>
            <a:ext cx="5962704" cy="3025767"/>
          </a:xfrm>
          <a:prstGeom prst="rect">
            <a:avLst/>
          </a:prstGeom>
          <a:effectLst>
            <a:outerShdw blurRad="50800" dist="38100" dir="2700000" algn="tl" rotWithShape="0">
              <a:prstClr val="black">
                <a:alpha val="40000"/>
              </a:prstClr>
            </a:outerShdw>
          </a:effectLst>
        </p:spPr>
      </p:pic>
      <p:cxnSp>
        <p:nvCxnSpPr>
          <p:cNvPr id="12" name="Straight Connector 11">
            <a:extLst>
              <a:ext uri="{FF2B5EF4-FFF2-40B4-BE49-F238E27FC236}">
                <a16:creationId xmlns:a16="http://schemas.microsoft.com/office/drawing/2014/main" id="{0EE3BC8E-8FE9-5CA4-217E-A935EE7CD595}"/>
              </a:ext>
            </a:extLst>
          </p:cNvPr>
          <p:cNvCxnSpPr>
            <a:cxnSpLocks/>
          </p:cNvCxnSpPr>
          <p:nvPr/>
        </p:nvCxnSpPr>
        <p:spPr>
          <a:xfrm>
            <a:off x="4969164" y="3013175"/>
            <a:ext cx="2695903" cy="303311"/>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BBC15CBD-8E3C-5FD9-0EEE-8F0E1EB6B862}"/>
              </a:ext>
            </a:extLst>
          </p:cNvPr>
          <p:cNvCxnSpPr>
            <a:cxnSpLocks/>
          </p:cNvCxnSpPr>
          <p:nvPr/>
        </p:nvCxnSpPr>
        <p:spPr>
          <a:xfrm flipH="1" flipV="1">
            <a:off x="4959332" y="3342783"/>
            <a:ext cx="2449875" cy="2008176"/>
          </a:xfrm>
          <a:prstGeom prst="line">
            <a:avLst/>
          </a:prstGeom>
        </p:spPr>
        <p:style>
          <a:lnRef idx="1">
            <a:schemeClr val="accent6"/>
          </a:lnRef>
          <a:fillRef idx="0">
            <a:schemeClr val="accent6"/>
          </a:fillRef>
          <a:effectRef idx="0">
            <a:schemeClr val="accent6"/>
          </a:effectRef>
          <a:fontRef idx="minor">
            <a:schemeClr val="tx1"/>
          </a:fontRef>
        </p:style>
      </p:cxnSp>
      <p:sp>
        <p:nvSpPr>
          <p:cNvPr id="6" name="TextBox 5">
            <a:extLst>
              <a:ext uri="{FF2B5EF4-FFF2-40B4-BE49-F238E27FC236}">
                <a16:creationId xmlns:a16="http://schemas.microsoft.com/office/drawing/2014/main" id="{FE8FE1F4-3541-B75E-504D-2141BFB5C3F7}"/>
              </a:ext>
            </a:extLst>
          </p:cNvPr>
          <p:cNvSpPr txBox="1"/>
          <p:nvPr/>
        </p:nvSpPr>
        <p:spPr>
          <a:xfrm>
            <a:off x="840122" y="5607024"/>
            <a:ext cx="6227290" cy="461665"/>
          </a:xfrm>
          <a:prstGeom prst="rect">
            <a:avLst/>
          </a:prstGeom>
          <a:noFill/>
        </p:spPr>
        <p:txBody>
          <a:bodyPr wrap="square" rtlCol="0">
            <a:spAutoFit/>
          </a:bodyPr>
          <a:lstStyle/>
          <a:p>
            <a:r>
              <a:rPr lang="en-US" sz="1200" dirty="0"/>
              <a:t>There were no occurrences of rupture with leak detection in over 100,000 realizations over 80 years of operation, which demonstrates an extremely low probability of rupture.</a:t>
            </a:r>
          </a:p>
        </p:txBody>
      </p:sp>
      <p:pic>
        <p:nvPicPr>
          <p:cNvPr id="10" name="Picture 9">
            <a:extLst>
              <a:ext uri="{FF2B5EF4-FFF2-40B4-BE49-F238E27FC236}">
                <a16:creationId xmlns:a16="http://schemas.microsoft.com/office/drawing/2014/main" id="{5EB74163-8BEC-9DE1-662F-4517D7DD773C}"/>
              </a:ext>
            </a:extLst>
          </p:cNvPr>
          <p:cNvPicPr>
            <a:picLocks noChangeAspect="1"/>
          </p:cNvPicPr>
          <p:nvPr/>
        </p:nvPicPr>
        <p:blipFill>
          <a:blip r:embed="rId4"/>
          <a:stretch>
            <a:fillRect/>
          </a:stretch>
        </p:blipFill>
        <p:spPr>
          <a:xfrm>
            <a:off x="7320938" y="2285658"/>
            <a:ext cx="3821921" cy="1934112"/>
          </a:xfrm>
          <a:prstGeom prst="rect">
            <a:avLst/>
          </a:prstGeom>
          <a:effectLst>
            <a:outerShdw blurRad="50800" dist="38100" dir="2700000" algn="tl" rotWithShape="0">
              <a:prstClr val="black">
                <a:alpha val="40000"/>
              </a:prstClr>
            </a:outerShdw>
          </a:effectLst>
        </p:spPr>
      </p:pic>
      <p:pic>
        <p:nvPicPr>
          <p:cNvPr id="17" name="Picture 16">
            <a:extLst>
              <a:ext uri="{FF2B5EF4-FFF2-40B4-BE49-F238E27FC236}">
                <a16:creationId xmlns:a16="http://schemas.microsoft.com/office/drawing/2014/main" id="{DD8F4A78-A4B2-03EB-75C8-6DF011271A41}"/>
              </a:ext>
            </a:extLst>
          </p:cNvPr>
          <p:cNvPicPr>
            <a:picLocks noChangeAspect="1"/>
          </p:cNvPicPr>
          <p:nvPr/>
        </p:nvPicPr>
        <p:blipFill>
          <a:blip r:embed="rId5"/>
          <a:stretch>
            <a:fillRect/>
          </a:stretch>
        </p:blipFill>
        <p:spPr>
          <a:xfrm>
            <a:off x="7320938" y="4356703"/>
            <a:ext cx="3821921" cy="1935917"/>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08308386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1843</TotalTime>
  <Words>851</Words>
  <Application>Microsoft Office PowerPoint</Application>
  <PresentationFormat>Widescreen</PresentationFormat>
  <Paragraphs>88</Paragraphs>
  <Slides>13</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vt:i4>
      </vt:variant>
    </vt:vector>
  </HeadingPairs>
  <TitlesOfParts>
    <vt:vector size="20" baseType="lpstr">
      <vt:lpstr>Arial</vt:lpstr>
      <vt:lpstr>Arial Black</vt:lpstr>
      <vt:lpstr>Calibri</vt:lpstr>
      <vt:lpstr>Calibri Light</vt:lpstr>
      <vt:lpstr>Cambria Math</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xlpr</dc:title>
  <dc:creator>Homiack, Matthew</dc:creator>
  <cp:lastModifiedBy>Matthew Homiack</cp:lastModifiedBy>
  <cp:revision>78</cp:revision>
  <dcterms:created xsi:type="dcterms:W3CDTF">2022-05-11T18:08:07Z</dcterms:created>
  <dcterms:modified xsi:type="dcterms:W3CDTF">2022-10-21T14:45:04Z</dcterms:modified>
</cp:coreProperties>
</file>